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6"/>
  </p:notesMasterIdLst>
  <p:sldIdLst>
    <p:sldId id="260" r:id="rId3"/>
    <p:sldId id="257" r:id="rId4"/>
    <p:sldId id="258" r:id="rId5"/>
    <p:sldId id="301" r:id="rId6"/>
    <p:sldId id="345" r:id="rId7"/>
    <p:sldId id="327" r:id="rId8"/>
    <p:sldId id="339" r:id="rId9"/>
    <p:sldId id="340" r:id="rId10"/>
    <p:sldId id="341" r:id="rId11"/>
    <p:sldId id="342" r:id="rId12"/>
    <p:sldId id="343" r:id="rId13"/>
    <p:sldId id="344" r:id="rId14"/>
    <p:sldId id="302" r:id="rId15"/>
    <p:sldId id="328" r:id="rId16"/>
    <p:sldId id="329" r:id="rId17"/>
    <p:sldId id="330" r:id="rId18"/>
    <p:sldId id="348" r:id="rId19"/>
    <p:sldId id="349" r:id="rId20"/>
    <p:sldId id="350" r:id="rId21"/>
    <p:sldId id="347" r:id="rId22"/>
    <p:sldId id="331" r:id="rId23"/>
    <p:sldId id="358" r:id="rId24"/>
    <p:sldId id="359" r:id="rId25"/>
    <p:sldId id="360" r:id="rId26"/>
    <p:sldId id="346" r:id="rId27"/>
    <p:sldId id="354" r:id="rId28"/>
    <p:sldId id="356" r:id="rId29"/>
    <p:sldId id="357" r:id="rId30"/>
    <p:sldId id="361" r:id="rId31"/>
    <p:sldId id="362" r:id="rId32"/>
    <p:sldId id="363" r:id="rId33"/>
    <p:sldId id="364" r:id="rId34"/>
    <p:sldId id="3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AD2"/>
    <a:srgbClr val="00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CB3F-1AC7-469E-9CF7-5EC142661EC4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76FE7-A6EA-4795-987F-3D1C6AFEA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6FE7-A6EA-4795-987F-3D1C6AFEA26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0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76FE7-A6EA-4795-987F-3D1C6AFEA26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2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8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1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6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4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92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7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7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7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77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B1A5-FECF-4B0F-9D4E-E740EC3218E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5419" y="1755104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Diploma Studies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Computer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584337" y="549401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stleT" panose="020E060205070602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2490" y="2870506"/>
            <a:ext cx="285612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Unit – 3</a:t>
            </a:r>
          </a:p>
          <a:p>
            <a:pPr lvl="0" algn="ctr"/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r>
              <a:rPr lang="en-US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Title - </a:t>
            </a:r>
            <a:r>
              <a:rPr lang="en-US" b="1" dirty="0">
                <a:solidFill>
                  <a:srgbClr val="0098A3"/>
                </a:solidFill>
                <a:latin typeface="CastleT" panose="020E0602050706020204" pitchFamily="34" charset="0"/>
              </a:rPr>
              <a:t> Programming Basic Computer</a:t>
            </a:r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endParaRPr lang="en-US" sz="20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Computer Organization (09CE2401)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458" y="2524545"/>
            <a:ext cx="8164284" cy="246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Programming Basic Computer</a:t>
            </a:r>
          </a:p>
        </p:txBody>
      </p:sp>
    </p:spTree>
    <p:extLst>
      <p:ext uri="{BB962C8B-B14F-4D97-AF65-F5344CB8AC3E}">
        <p14:creationId xmlns:p14="http://schemas.microsoft.com/office/powerpoint/2010/main" val="26337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programs are created in one or more programming languages (for example, Java, C++, or Visual Basic).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program code needs to be compiled through which the computer can understand it, as programming languages used to create computer programs cannot be understand by computer directly.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the program' s code is compiled, it is converted into.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01001000 01100101 01101100 01101100 01101111 00100000 01010111 01101111 01110010 01101100 01100100</a:t>
            </a:r>
          </a:p>
        </p:txBody>
      </p:sp>
    </p:spTree>
    <p:extLst>
      <p:ext uri="{BB962C8B-B14F-4D97-AF65-F5344CB8AC3E}">
        <p14:creationId xmlns:p14="http://schemas.microsoft.com/office/powerpoint/2010/main" val="2119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text "Hello World" would be written in the machine language: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01001000 01100101 01101100 01101100 01101111 00100000 01010111 01101111 01110010 01101100 01100100</a:t>
            </a:r>
            <a:endParaRPr lang="en-US" sz="25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2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Uses of 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u="sng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Common uses of machine language are discussed below: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Machine language is a low-level language that machines understand but that humans can decipher using an assembler.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A compiler plays an important role between humans and computers as it converts machine language into other code or language that is understandable by humans.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(3) Assembly language is dedicated to comprehending machine language since it is a rip-off of it.</a:t>
            </a:r>
          </a:p>
        </p:txBody>
      </p:sp>
    </p:spTree>
    <p:extLst>
      <p:ext uri="{BB962C8B-B14F-4D97-AF65-F5344CB8AC3E}">
        <p14:creationId xmlns:p14="http://schemas.microsoft.com/office/powerpoint/2010/main" val="7147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is a sequence of instructions and operands in binary that list the exact representation of instructions as they appear in computer memory.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078" y="2816350"/>
            <a:ext cx="6041922" cy="38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Octal or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Hexadecical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equivalent translation of the binary code to octal or hexadecimal representation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35" y="2940923"/>
            <a:ext cx="6041922" cy="3850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9740" y="2943560"/>
            <a:ext cx="1401097" cy="3982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30" y="2951665"/>
            <a:ext cx="5525728" cy="38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user employs symbols (letters, numerals, or special characters) for the operation part, the address part, and other parts of the instruction code.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symbolic instruction can be translated into one binary coded instruction by an assembler.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67" y="3604481"/>
            <a:ext cx="6069417" cy="3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-machine-high-level-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0" y="582905"/>
            <a:ext cx="10110696" cy="56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9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programmer uses any high level language such as C, C++, Python this will be first converted into assembly language.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in a way of saying without assembly language there wouldn’t be any high level languages.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Translated assembly language will be then translated to machine language.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 is the final level in programming languages which a MCU or MPU can understand and operate.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using Assembly language or ASM, it can be directly translated into machine language.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translation from Assembly to machine language is done by a special program known as assemblers.</a:t>
            </a:r>
          </a:p>
        </p:txBody>
      </p:sp>
    </p:spTree>
    <p:extLst>
      <p:ext uri="{BB962C8B-B14F-4D97-AF65-F5344CB8AC3E}">
        <p14:creationId xmlns:p14="http://schemas.microsoft.com/office/powerpoint/2010/main" val="3633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 is a </a:t>
            </a:r>
            <a:r>
              <a:rPr lang="en-US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low-level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programming language.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helps in understanding the programming language to machine code.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computers, there is an assembler that helps in converting the assembly code into machine code executable.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 is designed to understand the instruction and provide it to machine language for further processing.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mainly depends on the architecture of the system, whether it is the operating system or computer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008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makes Assembly language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ASM gives programmer the ability to access the actual registers in the microcontrollers or any target hardware. 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was developed to provide programmer a ease to program microcontrollers and microprocessors. 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you are programming hardware using machine language, you use “0” and “1”s, a lot of them. 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Take a look at the below table to visualize how messy machine code can be.</a:t>
            </a:r>
          </a:p>
        </p:txBody>
      </p:sp>
      <p:pic>
        <p:nvPicPr>
          <p:cNvPr id="2050" name="Picture 2" descr="machine-assembly-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7" y="4179579"/>
            <a:ext cx="9854578" cy="25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126" y="2539131"/>
            <a:ext cx="5784980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Program ?</a:t>
            </a:r>
          </a:p>
        </p:txBody>
      </p:sp>
    </p:spTree>
    <p:extLst>
      <p:ext uri="{BB962C8B-B14F-4D97-AF65-F5344CB8AC3E}">
        <p14:creationId xmlns:p14="http://schemas.microsoft.com/office/powerpoint/2010/main" val="118602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Features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features of the assembly language are mentioned below: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It can use mnemonic than numeric operation code, and it also provides the information of any error in the code.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This language helps in specifying the symbolic operand that means it does not need to specify the machine address of that operand. It can be represented in the form of a symbol.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(3) The data can be declared by using decimal notation.</a:t>
            </a:r>
          </a:p>
        </p:txBody>
      </p:sp>
    </p:spTree>
    <p:extLst>
      <p:ext uri="{BB962C8B-B14F-4D97-AF65-F5344CB8AC3E}">
        <p14:creationId xmlns:p14="http://schemas.microsoft.com/office/powerpoint/2010/main" val="37575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557300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Rules of the Language</a:t>
            </a:r>
          </a:p>
          <a:p>
            <a:pPr algn="just">
              <a:lnSpc>
                <a:spcPct val="160000"/>
              </a:lnSpc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 we know assembly language program is arranged in three column that are also called as fields which specify following information.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Label field -  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field may be empty or it may specify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symbolic address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field – 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specifies machine instruction or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pseudo instruction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</a:t>
            </a:r>
            <a:r>
              <a:rPr lang="en-US" sz="2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Comment field – 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field may be empty or it may </a:t>
            </a:r>
            <a:r>
              <a:rPr lang="en-US" sz="26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 comments</a:t>
            </a:r>
            <a:r>
              <a:rPr lang="en-US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0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Applications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language is used for direct hardware manipulation, access to specialized processor instructions, or to address critical performance issues.</a:t>
            </a:r>
          </a:p>
          <a:p>
            <a:pPr algn="just">
              <a:lnSpc>
                <a:spcPct val="16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Typical uses are device drivers (CD, HDD), low-level embedded systems (Keyboard, water tank indicator)  and real-time systems (computer, notepad).</a:t>
            </a:r>
          </a:p>
        </p:txBody>
      </p:sp>
    </p:spTree>
    <p:extLst>
      <p:ext uri="{BB962C8B-B14F-4D97-AF65-F5344CB8AC3E}">
        <p14:creationId xmlns:p14="http://schemas.microsoft.com/office/powerpoint/2010/main" val="38472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Elements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627929" cy="57845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Mnemonic Operation Code: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mnemonic operation codes for </a:t>
            </a: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instructions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are </a:t>
            </a: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easier to remember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use than numeric operation codes.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 ADD, SUB, MOVE, 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Symbolic Operands: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programmer can associate </a:t>
            </a: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symbolic names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with data or instructions and use these </a:t>
            </a: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symbolic names as operands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assembly statements.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Examples: ADD R1,R2,R3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(3) Data Declaration: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can be declared in a </a:t>
            </a: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variety of notations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including the decimal notation.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 NUM1 03 OR NUM1 0011H</a:t>
            </a:r>
          </a:p>
        </p:txBody>
      </p:sp>
    </p:spTree>
    <p:extLst>
      <p:ext uri="{BB962C8B-B14F-4D97-AF65-F5344CB8AC3E}">
        <p14:creationId xmlns:p14="http://schemas.microsoft.com/office/powerpoint/2010/main" val="472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Convert .</a:t>
            </a:r>
            <a:r>
              <a:rPr lang="en-US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asm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file into .</a:t>
            </a:r>
            <a:r>
              <a:rPr lang="en-US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Pass 1: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Complete scan .</a:t>
            </a:r>
            <a:r>
              <a:rPr lang="en-US" sz="32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asm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file. Find all </a:t>
            </a:r>
            <a:r>
              <a:rPr lang="en-US" sz="32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lables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instructions &amp; calculating corresponding address.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Pass 2: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Convert all the instruction into machine language format.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(3) Symbol Table: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Stored all the information of assembly language data, variables, instructions, address etc.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https://media.geeksforgeeks.org/wp-content/uploads/20190301192844/Screenshot-2019-03-01-at-7.27.50-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16297" r="3659" b="15131"/>
          <a:stretch/>
        </p:blipFill>
        <p:spPr bwMode="auto">
          <a:xfrm>
            <a:off x="3221794" y="4855338"/>
            <a:ext cx="6316825" cy="20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204086"/>
            <a:ext cx="11181735" cy="463687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assemblers are used to translate the assembly language into machine language.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is a program that accepts a symbolic language program and produces its binary machine language program.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 program is source program and output we get in result (binary program) is known as object program.</a:t>
            </a:r>
          </a:p>
          <a:p>
            <a:pPr algn="just">
              <a:lnSpc>
                <a:spcPct val="16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is responsible for performing translation.</a:t>
            </a:r>
          </a:p>
          <a:p>
            <a:pPr algn="just">
              <a:lnSpc>
                <a:spcPct val="16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Pseudo instruction are instruction to assembler.</a:t>
            </a:r>
          </a:p>
        </p:txBody>
      </p:sp>
    </p:spTree>
    <p:extLst>
      <p:ext uri="{BB962C8B-B14F-4D97-AF65-F5344CB8AC3E}">
        <p14:creationId xmlns:p14="http://schemas.microsoft.com/office/powerpoint/2010/main" val="13366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ea typeface="Adobe Gothic Std B" panose="020B0800000000000000" pitchFamily="34" charset="-128"/>
              </a:rPr>
              <a:t>Pseudo Instruction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666044"/>
              </p:ext>
            </p:extLst>
          </p:nvPr>
        </p:nvGraphicFramePr>
        <p:xfrm>
          <a:off x="395288" y="1203325"/>
          <a:ext cx="111823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712">
                  <a:extLst>
                    <a:ext uri="{9D8B030D-6E8A-4147-A177-3AD203B41FA5}">
                      <a16:colId xmlns:a16="http://schemas.microsoft.com/office/drawing/2014/main" val="1077855273"/>
                    </a:ext>
                  </a:extLst>
                </a:gridCol>
                <a:gridCol w="7767638">
                  <a:extLst>
                    <a:ext uri="{9D8B030D-6E8A-4147-A177-3AD203B41FA5}">
                      <a16:colId xmlns:a16="http://schemas.microsoft.com/office/drawing/2014/main" val="163577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Information for the 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ORG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Origin</a:t>
                      </a:r>
                      <a:r>
                        <a:rPr lang="en-IN" sz="2000" baseline="0" dirty="0"/>
                        <a:t> means starting of the program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1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END means ending of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3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DEC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Decimal Number to be converted into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0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HEX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Hexadecimal number is converted into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0413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5288" y="3464520"/>
            <a:ext cx="11182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takes two passes over the source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other words assembler will scan our program twice (first pass and Second pass).</a:t>
            </a:r>
          </a:p>
        </p:txBody>
      </p:sp>
    </p:spTree>
    <p:extLst>
      <p:ext uri="{BB962C8B-B14F-4D97-AF65-F5344CB8AC3E}">
        <p14:creationId xmlns:p14="http://schemas.microsoft.com/office/powerpoint/2010/main" val="13743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– First pass of Assembler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8548" y="1635583"/>
            <a:ext cx="1665515" cy="446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LC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 0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5470" y="2449291"/>
            <a:ext cx="3048000" cy="4245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Scan next line of code 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747407" y="3352806"/>
            <a:ext cx="1464128" cy="576942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1913" y="4604662"/>
            <a:ext cx="2275115" cy="1121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Store address in symbol table together with value of LC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5470" y="6188533"/>
            <a:ext cx="3048000" cy="4245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Increment LC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60770" y="2427519"/>
            <a:ext cx="1665515" cy="446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Set LC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7361463" y="3352806"/>
            <a:ext cx="1464128" cy="576942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9331778" y="4604662"/>
            <a:ext cx="1464128" cy="576942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4471305" y="2081898"/>
            <a:ext cx="1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4479470" y="2873834"/>
            <a:ext cx="1" cy="47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1"/>
          </p:cNvCxnSpPr>
          <p:nvPr/>
        </p:nvCxnSpPr>
        <p:spPr>
          <a:xfrm>
            <a:off x="5211535" y="3641277"/>
            <a:ext cx="2149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2" idx="2"/>
          </p:cNvCxnSpPr>
          <p:nvPr/>
        </p:nvCxnSpPr>
        <p:spPr>
          <a:xfrm flipV="1">
            <a:off x="8093527" y="2873834"/>
            <a:ext cx="1" cy="478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</p:cNvCxnSpPr>
          <p:nvPr/>
        </p:nvCxnSpPr>
        <p:spPr>
          <a:xfrm flipH="1" flipV="1">
            <a:off x="8093527" y="1926776"/>
            <a:ext cx="1" cy="5007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563958" y="1926776"/>
            <a:ext cx="2529569" cy="30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3958" y="1926776"/>
            <a:ext cx="4763" cy="536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4479471" y="3929748"/>
            <a:ext cx="0" cy="674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 flipH="1">
            <a:off x="4479470" y="5725891"/>
            <a:ext cx="1" cy="462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07684" y="3641277"/>
            <a:ext cx="1256158" cy="2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63842" y="3641277"/>
            <a:ext cx="0" cy="963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063842" y="5165277"/>
            <a:ext cx="1" cy="1235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03470" y="6400804"/>
            <a:ext cx="40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471304" y="1277830"/>
            <a:ext cx="1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699312" y="6398082"/>
            <a:ext cx="1256158" cy="2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665514" y="2661562"/>
            <a:ext cx="21772" cy="3739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65514" y="2661562"/>
            <a:ext cx="12899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6545" y="97703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First Pass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10624" y="3270704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06466" y="403355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47225" y="298892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97976" y="3270704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20917" y="5165276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795906" y="4893133"/>
            <a:ext cx="579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375571" y="4911793"/>
            <a:ext cx="0" cy="481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744090" y="5377160"/>
            <a:ext cx="1262962" cy="777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Go to second pass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906" y="450514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880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6" grpId="0"/>
      <p:bldP spid="67" grpId="0"/>
      <p:bldP spid="68" grpId="0"/>
      <p:bldP spid="69" grpId="0"/>
      <p:bldP spid="70" grpId="0"/>
      <p:bldP spid="71" grpId="0"/>
      <p:bldP spid="76" grpId="0" animBg="1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– First pass of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72481"/>
            <a:ext cx="11183639" cy="5489575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assembler scan our program first time it does not do any translation.</a:t>
            </a:r>
          </a:p>
          <a:p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During the first pass it generate table of all the symbols with binary equivalent value.</a:t>
            </a:r>
          </a:p>
          <a:p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 shown in the flowchart the location counter(LC) will have memory address of our program, it can also be called as the control of our program initialization.</a:t>
            </a:r>
          </a:p>
          <a:p>
            <a:pPr marL="457200" lvl="1" indent="0">
              <a:buNone/>
            </a:pPr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STEP-1: location counter is initialize</a:t>
            </a:r>
          </a:p>
          <a:p>
            <a:pPr marL="457200" lvl="1" indent="0">
              <a:buNone/>
            </a:pPr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STEP-2: It scan the line check if label.</a:t>
            </a:r>
          </a:p>
          <a:p>
            <a:pPr marL="457200" lvl="1" indent="0">
              <a:buNone/>
            </a:pPr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STEP-3</a:t>
            </a:r>
            <a:r>
              <a:rPr lang="en-IN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if label found store symbol in symbol table.</a:t>
            </a:r>
          </a:p>
          <a:p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After store the symbol increment LC and go to Step-2.</a:t>
            </a:r>
          </a:p>
          <a:p>
            <a:r>
              <a:rPr lang="en-IN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not then check whether it is pseudo instruction.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ORG –set LC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if END then go to second pass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if NO pseudo instruction increment the LC</a:t>
            </a:r>
          </a:p>
        </p:txBody>
      </p:sp>
    </p:spTree>
    <p:extLst>
      <p:ext uri="{BB962C8B-B14F-4D97-AF65-F5344CB8AC3E}">
        <p14:creationId xmlns:p14="http://schemas.microsoft.com/office/powerpoint/2010/main" val="22832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– Second pass of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72481"/>
            <a:ext cx="11183639" cy="548957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 assembler is a translator, that translates an assembler program into a conventional machine language program.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Basically, the assembler goes through the program one line at a time and generates machine code for that instruction.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Let us see two-pass assemblers.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Then the assembler processes to the next instruction.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this way, the entire machine code program is created.</a:t>
            </a:r>
          </a:p>
        </p:txBody>
      </p:sp>
    </p:spTree>
    <p:extLst>
      <p:ext uri="{BB962C8B-B14F-4D97-AF65-F5344CB8AC3E}">
        <p14:creationId xmlns:p14="http://schemas.microsoft.com/office/powerpoint/2010/main" val="6745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program is a list of instructions or statements for directing the computer to perform a required data-processing task.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There are various types of programming languages that one may write for a computer, but the computer can execute programs only when they are represented internally in binary form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Assembler – Second </a:t>
            </a:r>
            <a:b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pass of Assembler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33" y="18663"/>
            <a:ext cx="5133720" cy="68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DO WE NEED A TWO-PASS ASSEMBLER?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72481"/>
            <a:ext cx="11183639" cy="548957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 explained, the one-pass assembler cannot resolve forward references of data symbols.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requires all data symbols to be defined prior to being used.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two-pass assembler solves this dilemma by devoting one pass to exclusively resolve all (data/label) forward references and then generate object code with no hassles in the next pass. </a:t>
            </a: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a data symbol depends on another and this another depends on yet another, the assembler resolved this recursively.</a:t>
            </a:r>
          </a:p>
        </p:txBody>
      </p:sp>
    </p:spTree>
    <p:extLst>
      <p:ext uri="{BB962C8B-B14F-4D97-AF65-F5344CB8AC3E}">
        <p14:creationId xmlns:p14="http://schemas.microsoft.com/office/powerpoint/2010/main" val="21822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72481"/>
            <a:ext cx="11183639" cy="5489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set of common instructions that can be used in a program many times is called a subroutine.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time that a subroutine is used in the main part of the program, a branch is executed to the beginning of the subroutine.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After the subroutine has been executed, a branch is made back to the main program.</a:t>
            </a:r>
          </a:p>
          <a:p>
            <a:pPr algn="just"/>
            <a:endParaRPr lang="en-US" sz="3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/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subroutine consists of a self contained sequence of instructions that carries a given task.</a:t>
            </a:r>
          </a:p>
        </p:txBody>
      </p:sp>
    </p:spTree>
    <p:extLst>
      <p:ext uri="{BB962C8B-B14F-4D97-AF65-F5344CB8AC3E}">
        <p14:creationId xmlns:p14="http://schemas.microsoft.com/office/powerpoint/2010/main" val="2259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SUBROUTINE -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33292"/>
              </p:ext>
            </p:extLst>
          </p:nvPr>
        </p:nvGraphicFramePr>
        <p:xfrm>
          <a:off x="176465" y="1491918"/>
          <a:ext cx="4748461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625">
                  <a:extLst>
                    <a:ext uri="{9D8B030D-6E8A-4147-A177-3AD203B41FA5}">
                      <a16:colId xmlns:a16="http://schemas.microsoft.com/office/drawing/2014/main" val="3937644946"/>
                    </a:ext>
                  </a:extLst>
                </a:gridCol>
                <a:gridCol w="878209">
                  <a:extLst>
                    <a:ext uri="{9D8B030D-6E8A-4147-A177-3AD203B41FA5}">
                      <a16:colId xmlns:a16="http://schemas.microsoft.com/office/drawing/2014/main" val="1139096327"/>
                    </a:ext>
                  </a:extLst>
                </a:gridCol>
                <a:gridCol w="2634627">
                  <a:extLst>
                    <a:ext uri="{9D8B030D-6E8A-4147-A177-3AD203B41FA5}">
                      <a16:colId xmlns:a16="http://schemas.microsoft.com/office/drawing/2014/main" val="1986948644"/>
                    </a:ext>
                  </a:extLst>
                </a:gridCol>
              </a:tblGrid>
              <a:tr h="489284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ORG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06093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LDA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11016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BSA SH4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0374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89729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LDA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6711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BSA SH4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6673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1693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8546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X,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HEX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85272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r>
                        <a:rPr lang="en-IN" sz="28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HEX 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8239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289217"/>
              </p:ext>
            </p:extLst>
          </p:nvPr>
        </p:nvGraphicFramePr>
        <p:xfrm>
          <a:off x="6785811" y="1750998"/>
          <a:ext cx="5237745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536">
                  <a:extLst>
                    <a:ext uri="{9D8B030D-6E8A-4147-A177-3AD203B41FA5}">
                      <a16:colId xmlns:a16="http://schemas.microsoft.com/office/drawing/2014/main" val="3937644946"/>
                    </a:ext>
                  </a:extLst>
                </a:gridCol>
                <a:gridCol w="1191936">
                  <a:extLst>
                    <a:ext uri="{9D8B030D-6E8A-4147-A177-3AD203B41FA5}">
                      <a16:colId xmlns:a16="http://schemas.microsoft.com/office/drawing/2014/main" val="113909632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986948644"/>
                    </a:ext>
                  </a:extLst>
                </a:gridCol>
                <a:gridCol w="1179094">
                  <a:extLst>
                    <a:ext uri="{9D8B030D-6E8A-4147-A177-3AD203B41FA5}">
                      <a16:colId xmlns:a16="http://schemas.microsoft.com/office/drawing/2014/main" val="2674785522"/>
                    </a:ext>
                  </a:extLst>
                </a:gridCol>
              </a:tblGrid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SH4,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 0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06093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11016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0374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89729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6711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MSK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6673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BUN SH4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16938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MSK,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 FFF0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8546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852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2105" y="1148792"/>
            <a:ext cx="250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Original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030253"/>
            <a:ext cx="250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Subroutine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89684" y="2021305"/>
            <a:ext cx="3096127" cy="850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04673" y="2139844"/>
            <a:ext cx="3481138" cy="1261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89684" y="2021305"/>
            <a:ext cx="3256548" cy="240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73115" y="2139844"/>
            <a:ext cx="3312696" cy="2780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Programs written for a computer, categories :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sz="25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code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sz="25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Octal or Hex code - </a:t>
            </a: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Octal numerals can be made from binary numerals by grouping consecutive binary digits into groups of three (starting from the right). A Hexadecimal Number is a positional numeral system with a radix, or base, of 16 and uses sixteen distinct symbols. It may be a combination of alphabets and numbers.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3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3) Symbolic code - </a:t>
            </a: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user employs symbols (letters, numerals, or special characters) for the operation part, the address part, and other parts of the instruction code.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symbolic instruction can be translated into one binary coded instruction by an assembler (assembly language program).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4) High Level Language – </a:t>
            </a: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high level language is any programming language that enables development of a program in a much more user friendly programming context and is generally independent of the computer’s hardware architecture.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77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5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4) High level language - </a:t>
            </a: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high level language is any programming language that enables development of a program in a much more user friendly programming context and is generally independent of the computer’s hardware architecture.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However, each statement must be translated into a sequence of binary instructions before the program can be executed in a computer.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program that translates a high-level language program to binary is called a compiler.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6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957548"/>
            <a:ext cx="11181735" cy="62122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 is a low-level language made up of binary numbers or bits that a computer can understand.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is also known as machine code or object code and is extremely tough to comprehend.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only language that the computer understands is machine language.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All programs and programming languages, such as Swift and C++, produce or run programs in machine language before they are run on a computer.</a:t>
            </a:r>
          </a:p>
          <a:p>
            <a:pPr algn="just">
              <a:lnSpc>
                <a:spcPct val="16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specific task, even the smallest process executes, machine language is transported to the system processor.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8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the computer, all data like videos, programs, pictures are represented in binary.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CPU processes this machine code or binary data as input.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Then, an application or operating system gets the resulting output from the CPU and displays it visually.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example, the ASCII code 01000001 represents the letter "A" in machine language, yet it is shown on the screen as "A".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3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Different machine code is used by different processor architectures; however, machine code includes 1s and 0s.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case, as compared to Intel x86 processor that contains a CISC architecture, a PowerPC processor needs different code, which contains a RISC architecture.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the correct processor architecture, in order to run a program correctly, a compiler must compile high-level source code.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8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22079</TotalTime>
  <Words>2118</Words>
  <Application>Microsoft Office PowerPoint</Application>
  <PresentationFormat>Widescreen</PresentationFormat>
  <Paragraphs>211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Adobe Gothic Std B</vt:lpstr>
      <vt:lpstr>Arial</vt:lpstr>
      <vt:lpstr>Arial Rounded MT Bold</vt:lpstr>
      <vt:lpstr>Calibri</vt:lpstr>
      <vt:lpstr>Calibri Light</vt:lpstr>
      <vt:lpstr>CastleT</vt:lpstr>
      <vt:lpstr>Corbel</vt:lpstr>
      <vt:lpstr>Wingdings</vt:lpstr>
      <vt:lpstr>Wingdings 2</vt:lpstr>
      <vt:lpstr>Office Theme</vt:lpstr>
      <vt:lpstr>1_Frame</vt:lpstr>
      <vt:lpstr>PowerPoint Presentation</vt:lpstr>
      <vt:lpstr>What is Program ?</vt:lpstr>
      <vt:lpstr>What is Program </vt:lpstr>
      <vt:lpstr>PowerPoint Presentation</vt:lpstr>
      <vt:lpstr>PowerPoint Presentation</vt:lpstr>
      <vt:lpstr>PowerPoint Presentation</vt:lpstr>
      <vt:lpstr>Machine Language</vt:lpstr>
      <vt:lpstr>Machine Language</vt:lpstr>
      <vt:lpstr>Machine Language</vt:lpstr>
      <vt:lpstr>Machine Language</vt:lpstr>
      <vt:lpstr>Machine Language - Example</vt:lpstr>
      <vt:lpstr>Uses of Machine Language</vt:lpstr>
      <vt:lpstr>Binary code</vt:lpstr>
      <vt:lpstr>Octal or Hexadecical</vt:lpstr>
      <vt:lpstr>Symbolic Code</vt:lpstr>
      <vt:lpstr>PowerPoint Presentation</vt:lpstr>
      <vt:lpstr>Assembly language</vt:lpstr>
      <vt:lpstr>Assembly language</vt:lpstr>
      <vt:lpstr>What makes Assembly language special</vt:lpstr>
      <vt:lpstr>Features of Assembly language</vt:lpstr>
      <vt:lpstr>Assembly language</vt:lpstr>
      <vt:lpstr>Applications of Assembly language</vt:lpstr>
      <vt:lpstr>Elements of Assembly language</vt:lpstr>
      <vt:lpstr>Assembly Process</vt:lpstr>
      <vt:lpstr>Assembler</vt:lpstr>
      <vt:lpstr>Pseudo Instruction</vt:lpstr>
      <vt:lpstr>Assembler – First pass of Assembler</vt:lpstr>
      <vt:lpstr>Assembler – First pass of Assembler</vt:lpstr>
      <vt:lpstr>Assembler – Second pass of Assembler</vt:lpstr>
      <vt:lpstr>Assembler – Second  pass of Assembler</vt:lpstr>
      <vt:lpstr>WHY DO WE NEED A TWO-PASS ASSEMBLER?</vt:lpstr>
      <vt:lpstr>SUBROUTINE</vt:lpstr>
      <vt:lpstr>SUBROUTINE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Meet Laheru</cp:lastModifiedBy>
  <cp:revision>191</cp:revision>
  <dcterms:created xsi:type="dcterms:W3CDTF">2021-01-19T03:27:03Z</dcterms:created>
  <dcterms:modified xsi:type="dcterms:W3CDTF">2024-02-20T06:44:20Z</dcterms:modified>
</cp:coreProperties>
</file>