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81"/>
  </p:notesMasterIdLst>
  <p:sldIdLst>
    <p:sldId id="260" r:id="rId3"/>
    <p:sldId id="257" r:id="rId4"/>
    <p:sldId id="258" r:id="rId5"/>
    <p:sldId id="261" r:id="rId6"/>
    <p:sldId id="262" r:id="rId7"/>
    <p:sldId id="263" r:id="rId8"/>
    <p:sldId id="264" r:id="rId9"/>
    <p:sldId id="266" r:id="rId10"/>
    <p:sldId id="265" r:id="rId11"/>
    <p:sldId id="267" r:id="rId12"/>
    <p:sldId id="268" r:id="rId13"/>
    <p:sldId id="335" r:id="rId14"/>
    <p:sldId id="336"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91" r:id="rId28"/>
    <p:sldId id="281" r:id="rId29"/>
    <p:sldId id="282" r:id="rId30"/>
    <p:sldId id="283" r:id="rId31"/>
    <p:sldId id="284" r:id="rId32"/>
    <p:sldId id="285" r:id="rId33"/>
    <p:sldId id="286" r:id="rId34"/>
    <p:sldId id="287" r:id="rId35"/>
    <p:sldId id="288" r:id="rId36"/>
    <p:sldId id="289" r:id="rId37"/>
    <p:sldId id="290" r:id="rId38"/>
    <p:sldId id="292" r:id="rId39"/>
    <p:sldId id="293" r:id="rId40"/>
    <p:sldId id="294" r:id="rId41"/>
    <p:sldId id="295" r:id="rId42"/>
    <p:sldId id="296" r:id="rId43"/>
    <p:sldId id="297" r:id="rId44"/>
    <p:sldId id="298" r:id="rId45"/>
    <p:sldId id="299" r:id="rId46"/>
    <p:sldId id="300" r:id="rId47"/>
    <p:sldId id="301" r:id="rId48"/>
    <p:sldId id="307" r:id="rId49"/>
    <p:sldId id="302" r:id="rId50"/>
    <p:sldId id="303" r:id="rId51"/>
    <p:sldId id="304" r:id="rId52"/>
    <p:sldId id="306" r:id="rId53"/>
    <p:sldId id="308" r:id="rId54"/>
    <p:sldId id="309" r:id="rId55"/>
    <p:sldId id="310" r:id="rId56"/>
    <p:sldId id="311" r:id="rId57"/>
    <p:sldId id="328" r:id="rId58"/>
    <p:sldId id="329" r:id="rId59"/>
    <p:sldId id="330" r:id="rId60"/>
    <p:sldId id="331" r:id="rId61"/>
    <p:sldId id="332" r:id="rId62"/>
    <p:sldId id="333" r:id="rId63"/>
    <p:sldId id="334" r:id="rId64"/>
    <p:sldId id="312" r:id="rId65"/>
    <p:sldId id="313" r:id="rId66"/>
    <p:sldId id="314" r:id="rId67"/>
    <p:sldId id="327" r:id="rId68"/>
    <p:sldId id="315" r:id="rId69"/>
    <p:sldId id="316" r:id="rId70"/>
    <p:sldId id="317" r:id="rId71"/>
    <p:sldId id="318" r:id="rId72"/>
    <p:sldId id="319" r:id="rId73"/>
    <p:sldId id="320" r:id="rId74"/>
    <p:sldId id="322" r:id="rId75"/>
    <p:sldId id="321" r:id="rId76"/>
    <p:sldId id="323" r:id="rId77"/>
    <p:sldId id="324" r:id="rId78"/>
    <p:sldId id="325" r:id="rId79"/>
    <p:sldId id="32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BAD2"/>
    <a:srgbClr val="00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74" d="100"/>
          <a:sy n="74" d="100"/>
        </p:scale>
        <p:origin x="372" y="54"/>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7CB3F-1AC7-469E-9CF7-5EC142661EC4}"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76FE7-A6EA-4795-987F-3D1C6AFEA269}" type="slidenum">
              <a:rPr lang="en-IN" smtClean="0"/>
              <a:t>‹#›</a:t>
            </a:fld>
            <a:endParaRPr lang="en-IN"/>
          </a:p>
        </p:txBody>
      </p:sp>
    </p:spTree>
    <p:extLst>
      <p:ext uri="{BB962C8B-B14F-4D97-AF65-F5344CB8AC3E}">
        <p14:creationId xmlns:p14="http://schemas.microsoft.com/office/powerpoint/2010/main" val="76161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B76FE7-A6EA-4795-987F-3D1C6AFEA269}" type="slidenum">
              <a:rPr lang="en-IN" smtClean="0"/>
              <a:t>43</a:t>
            </a:fld>
            <a:endParaRPr lang="en-IN"/>
          </a:p>
        </p:txBody>
      </p:sp>
    </p:spTree>
    <p:extLst>
      <p:ext uri="{BB962C8B-B14F-4D97-AF65-F5344CB8AC3E}">
        <p14:creationId xmlns:p14="http://schemas.microsoft.com/office/powerpoint/2010/main" val="138358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7B1A5-FECF-4B0F-9D4E-E740EC3218ED}"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68066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674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56581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3451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30838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23051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88226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93912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46934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57792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60677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895687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75227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69377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7569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A7B1A5-FECF-4B0F-9D4E-E740EC3218ED}"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408673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7B1A5-FECF-4B0F-9D4E-E740EC3218ED}"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7853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7B1A5-FECF-4B0F-9D4E-E740EC3218ED}"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88539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7B1A5-FECF-4B0F-9D4E-E740EC3218ED}"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57380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7B1A5-FECF-4B0F-9D4E-E740EC3218ED}"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0822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11932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02556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BAD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7B1A5-FECF-4B0F-9D4E-E740EC3218ED}" type="datetimeFigureOut">
              <a:rPr lang="en-US" smtClean="0"/>
              <a:t>4/2/2024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28CA-AFA0-4A27-99BB-B3801EA99AF3}" type="slidenum">
              <a:rPr lang="en-US" smtClean="0"/>
              <a:t>‹#›</a:t>
            </a:fld>
            <a:endParaRPr lang="en-US"/>
          </a:p>
        </p:txBody>
      </p:sp>
    </p:spTree>
    <p:extLst>
      <p:ext uri="{BB962C8B-B14F-4D97-AF65-F5344CB8AC3E}">
        <p14:creationId xmlns:p14="http://schemas.microsoft.com/office/powerpoint/2010/main" val="18728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02-04-2024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620074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
                <a:srgbClr val="40BAD2"/>
              </a:buClr>
              <a:buSzTx/>
              <a:buFont typeface="Wingdings 2" pitchFamily="18" charset="2"/>
              <a:buNone/>
              <a:tabLst/>
              <a:defRPr/>
            </a:pPr>
            <a:endParaRPr kumimoji="0" lang="en-IN" sz="7200" b="1" i="0" u="none" strike="noStrike" kern="1200" cap="none" spc="0" normalizeH="0" baseline="0" noProof="0" dirty="0">
              <a:ln>
                <a:noFill/>
              </a:ln>
              <a:solidFill>
                <a:srgbClr val="40BAD2">
                  <a:lumMod val="20000"/>
                  <a:lumOff val="80000"/>
                </a:srgbClr>
              </a:solidFill>
              <a:effectLst/>
              <a:uLnTx/>
              <a:uFillTx/>
              <a:latin typeface="Corbel"/>
              <a:ea typeface="+mn-ea"/>
              <a:cs typeface="+mn-cs"/>
            </a:endParaRPr>
          </a:p>
        </p:txBody>
      </p:sp>
      <p:sp>
        <p:nvSpPr>
          <p:cNvPr id="8" name="TextBox 7"/>
          <p:cNvSpPr txBox="1"/>
          <p:nvPr/>
        </p:nvSpPr>
        <p:spPr>
          <a:xfrm>
            <a:off x="9345419" y="1755104"/>
            <a:ext cx="27432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Diploma Studies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Computer Engineering</a:t>
            </a:r>
          </a:p>
        </p:txBody>
      </p:sp>
      <p:sp>
        <p:nvSpPr>
          <p:cNvPr id="10" name="TextBox 9"/>
          <p:cNvSpPr txBox="1"/>
          <p:nvPr/>
        </p:nvSpPr>
        <p:spPr>
          <a:xfrm>
            <a:off x="9232490" y="2524545"/>
            <a:ext cx="2856129" cy="2523768"/>
          </a:xfrm>
          <a:prstGeom prst="rect">
            <a:avLst/>
          </a:prstGeom>
          <a:noFill/>
        </p:spPr>
        <p:txBody>
          <a:bodyPr wrap="square" rtlCol="0">
            <a:spAutoFit/>
          </a:bodyPr>
          <a:lstStyle/>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Unit – 4</a:t>
            </a:r>
            <a:endParaRPr lang="en-US" sz="2200" b="1" dirty="0">
              <a:solidFill>
                <a:srgbClr val="0098A3"/>
              </a:solidFill>
              <a:latin typeface="CastleT" panose="020E0602050706020204" pitchFamily="34" charset="0"/>
            </a:endParaRPr>
          </a:p>
          <a:p>
            <a:pPr lvl="0" algn="ctr"/>
            <a:r>
              <a:rPr lang="en-US" sz="2200" b="1" dirty="0">
                <a:solidFill>
                  <a:srgbClr val="0098A3"/>
                </a:solidFill>
                <a:latin typeface="CastleT" panose="020E0602050706020204" pitchFamily="34" charset="0"/>
              </a:rPr>
              <a:t>Title - </a:t>
            </a:r>
            <a:r>
              <a:rPr lang="en-US" b="1" dirty="0">
                <a:solidFill>
                  <a:srgbClr val="0098A3"/>
                </a:solidFill>
                <a:latin typeface="CastleT" panose="020E0602050706020204" pitchFamily="34" charset="0"/>
              </a:rPr>
              <a:t> Central Processing Unit and Pipeline Processing</a:t>
            </a:r>
          </a:p>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Computer Organization (09CE2401)</a:t>
            </a:r>
          </a:p>
        </p:txBody>
      </p:sp>
      <p:sp>
        <p:nvSpPr>
          <p:cNvPr id="11" name="Rectangle 10"/>
          <p:cNvSpPr/>
          <p:nvPr/>
        </p:nvSpPr>
        <p:spPr>
          <a:xfrm>
            <a:off x="550507" y="2524545"/>
            <a:ext cx="8164284" cy="1754326"/>
          </a:xfrm>
          <a:prstGeom prst="rect">
            <a:avLst/>
          </a:prstGeom>
        </p:spPr>
        <p:txBody>
          <a:bodyPr wrap="square">
            <a:spAutoFit/>
          </a:bodyPr>
          <a:lstStyle/>
          <a:p>
            <a:pPr lvl="0" algn="ctr">
              <a:spcBef>
                <a:spcPct val="0"/>
              </a:spcBef>
            </a:pPr>
            <a:r>
              <a:rPr lang="en-US" sz="5400" dirty="0">
                <a:solidFill>
                  <a:schemeClr val="bg1"/>
                </a:solidFill>
                <a:latin typeface="Adobe Gothic Std B" panose="020B0800000000000000" pitchFamily="34" charset="-128"/>
                <a:ea typeface="Adobe Gothic Std B" panose="020B0800000000000000" pitchFamily="34" charset="-128"/>
                <a:cs typeface="+mj-cs"/>
              </a:rPr>
              <a:t>Central Processing Unit and Pipeline Processing</a:t>
            </a:r>
          </a:p>
        </p:txBody>
      </p:sp>
    </p:spTree>
    <p:extLst>
      <p:ext uri="{BB962C8B-B14F-4D97-AF65-F5344CB8AC3E}">
        <p14:creationId xmlns:p14="http://schemas.microsoft.com/office/powerpoint/2010/main" val="26337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General Register Organization</a:t>
            </a:r>
            <a:endParaRPr lang="en-US" dirty="0">
              <a:latin typeface="+mn-lt"/>
            </a:endParaRPr>
          </a:p>
        </p:txBody>
      </p:sp>
      <p:sp>
        <p:nvSpPr>
          <p:cNvPr id="3" name="Content Placeholder 2"/>
          <p:cNvSpPr>
            <a:spLocks noGrp="1"/>
          </p:cNvSpPr>
          <p:nvPr>
            <p:ph idx="1"/>
          </p:nvPr>
        </p:nvSpPr>
        <p:spPr>
          <a:xfrm>
            <a:off x="395749" y="1073458"/>
            <a:ext cx="11181735" cy="5648184"/>
          </a:xfrm>
        </p:spPr>
        <p:txBody>
          <a:bodyPr>
            <a:noAutofit/>
          </a:bodyPr>
          <a:lstStyle/>
          <a:p>
            <a:pPr algn="just">
              <a:lnSpc>
                <a:spcPct val="100000"/>
              </a:lnSpc>
            </a:pPr>
            <a:r>
              <a:rPr lang="en-IN" dirty="0">
                <a:solidFill>
                  <a:schemeClr val="bg1"/>
                </a:solidFill>
                <a:ea typeface="Adobe Gothic Std B" panose="020B0800000000000000" pitchFamily="34" charset="-128"/>
              </a:rPr>
              <a:t>The control unit that operates the CPU bus system directs the information flow through the registers and ALU by selecting the various components in the system. For example, to perform the operation R1 ← R2 + R3.</a:t>
            </a:r>
          </a:p>
          <a:p>
            <a:pPr algn="just">
              <a:lnSpc>
                <a:spcPct val="100000"/>
              </a:lnSpc>
            </a:pPr>
            <a:r>
              <a:rPr lang="en-IN" dirty="0">
                <a:solidFill>
                  <a:schemeClr val="bg1"/>
                </a:solidFill>
                <a:ea typeface="Adobe Gothic Std B" panose="020B0800000000000000" pitchFamily="34" charset="-128"/>
              </a:rPr>
              <a:t>The control must provide binary selection variables to the following selector inputs:</a:t>
            </a:r>
          </a:p>
          <a:p>
            <a:pPr algn="just">
              <a:lnSpc>
                <a:spcPct val="100000"/>
              </a:lnSpc>
            </a:pPr>
            <a:r>
              <a:rPr lang="en-IN" dirty="0"/>
              <a:t>MUX A selector (SELA): to place the content of R2 into bus A.</a:t>
            </a:r>
          </a:p>
          <a:p>
            <a:pPr algn="just">
              <a:lnSpc>
                <a:spcPct val="100000"/>
              </a:lnSpc>
            </a:pPr>
            <a:r>
              <a:rPr lang="en-IN" dirty="0"/>
              <a:t>MUX B selector (SELB): to place the content o f R 3 into bus B.</a:t>
            </a:r>
          </a:p>
          <a:p>
            <a:pPr algn="just">
              <a:lnSpc>
                <a:spcPct val="100000"/>
              </a:lnSpc>
            </a:pPr>
            <a:r>
              <a:rPr lang="en-IN" dirty="0"/>
              <a:t>ALU operation selector (OPR): to provide the arithmetic addition A + B.</a:t>
            </a:r>
          </a:p>
          <a:p>
            <a:pPr algn="just">
              <a:lnSpc>
                <a:spcPct val="100000"/>
              </a:lnSpc>
            </a:pPr>
            <a:r>
              <a:rPr lang="en-IN" dirty="0"/>
              <a:t>Decoder destination selector (SELD): to transfer the content of the output bus into R1.</a:t>
            </a:r>
            <a:endParaRPr lang="en-IN"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362615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General Register Organization</a:t>
            </a:r>
            <a:endParaRPr lang="en-US" dirty="0">
              <a:latin typeface="+mn-lt"/>
            </a:endParaRPr>
          </a:p>
        </p:txBody>
      </p:sp>
      <p:sp>
        <p:nvSpPr>
          <p:cNvPr id="3" name="Content Placeholder 2"/>
          <p:cNvSpPr>
            <a:spLocks noGrp="1"/>
          </p:cNvSpPr>
          <p:nvPr>
            <p:ph idx="1"/>
          </p:nvPr>
        </p:nvSpPr>
        <p:spPr>
          <a:xfrm>
            <a:off x="395749" y="998620"/>
            <a:ext cx="11181735" cy="5859380"/>
          </a:xfrm>
        </p:spPr>
        <p:txBody>
          <a:bodyPr>
            <a:normAutofit/>
          </a:bodyPr>
          <a:lstStyle/>
          <a:p>
            <a:pPr algn="just">
              <a:lnSpc>
                <a:spcPct val="100000"/>
              </a:lnSpc>
            </a:pPr>
            <a:r>
              <a:rPr lang="en-IN" dirty="0">
                <a:solidFill>
                  <a:schemeClr val="bg1"/>
                </a:solidFill>
                <a:ea typeface="Adobe Gothic Std B" panose="020B0800000000000000" pitchFamily="34" charset="-128"/>
              </a:rPr>
              <a:t>The four control selection variables are generated in the control unit and must be available at the beginning of a clock cycle.</a:t>
            </a:r>
          </a:p>
          <a:p>
            <a:pPr algn="just">
              <a:lnSpc>
                <a:spcPct val="100000"/>
              </a:lnSpc>
            </a:pPr>
            <a:r>
              <a:rPr lang="en-IN" dirty="0">
                <a:solidFill>
                  <a:schemeClr val="bg1"/>
                </a:solidFill>
                <a:ea typeface="Adobe Gothic Std B" panose="020B0800000000000000" pitchFamily="34" charset="-128"/>
              </a:rPr>
              <a:t>The data from the two source registers propagate through the gates in the multiplexers and the ALU, to the output bus, and into the inputs of the destination register, all during the clock cycle interval.</a:t>
            </a:r>
          </a:p>
          <a:p>
            <a:pPr algn="just">
              <a:lnSpc>
                <a:spcPct val="100000"/>
              </a:lnSpc>
            </a:pPr>
            <a:r>
              <a:rPr lang="en-IN" dirty="0">
                <a:solidFill>
                  <a:schemeClr val="bg1"/>
                </a:solidFill>
                <a:ea typeface="Adobe Gothic Std B" panose="020B0800000000000000" pitchFamily="34" charset="-128"/>
              </a:rPr>
              <a:t>Then, when the next clock transition occurs, the binary information from the output bus is transferred into R1.</a:t>
            </a:r>
          </a:p>
          <a:p>
            <a:pPr algn="just">
              <a:lnSpc>
                <a:spcPct val="100000"/>
              </a:lnSpc>
            </a:pPr>
            <a:r>
              <a:rPr lang="en-IN" dirty="0">
                <a:solidFill>
                  <a:schemeClr val="bg1"/>
                </a:solidFill>
                <a:ea typeface="Adobe Gothic Std B" panose="020B0800000000000000" pitchFamily="34" charset="-128"/>
              </a:rPr>
              <a:t>To achieve a fast response time, the ALU is constructed with high-speed circuits.</a:t>
            </a:r>
          </a:p>
          <a:p>
            <a:pPr algn="just">
              <a:lnSpc>
                <a:spcPct val="100000"/>
              </a:lnSpc>
            </a:pPr>
            <a:endParaRPr lang="en-IN" dirty="0">
              <a:solidFill>
                <a:schemeClr val="bg1"/>
              </a:solidFill>
              <a:ea typeface="Adobe Gothic Std B" panose="020B0800000000000000" pitchFamily="34" charset="-128"/>
            </a:endParaRPr>
          </a:p>
          <a:p>
            <a:pPr algn="just">
              <a:lnSpc>
                <a:spcPct val="100000"/>
              </a:lnSpc>
            </a:pPr>
            <a:r>
              <a:rPr lang="en-IN" dirty="0">
                <a:solidFill>
                  <a:schemeClr val="bg1"/>
                </a:solidFill>
                <a:ea typeface="Adobe Gothic Std B" panose="020B0800000000000000" pitchFamily="34" charset="-128"/>
              </a:rPr>
              <a:t>EXAMPLE : To perform the operation R3 = R1+R2,We have to provide following binary selection variable to the select inputs.</a:t>
            </a:r>
          </a:p>
          <a:p>
            <a:pPr marL="0" indent="0" algn="just">
              <a:lnSpc>
                <a:spcPct val="100000"/>
              </a:lnSpc>
              <a:buNone/>
            </a:pPr>
            <a:endParaRPr lang="en-IN" dirty="0">
              <a:solidFill>
                <a:schemeClr val="bg1"/>
              </a:solidFill>
              <a:ea typeface="Adobe Gothic Std B" panose="020B0800000000000000" pitchFamily="34" charset="-128"/>
            </a:endParaRPr>
          </a:p>
          <a:p>
            <a:pPr algn="just">
              <a:lnSpc>
                <a:spcPct val="100000"/>
              </a:lnSpc>
            </a:pPr>
            <a:endParaRPr lang="en-IN" sz="24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1222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A52A6-17B4-84CE-985E-0EC5F9C43BC1}"/>
              </a:ext>
            </a:extLst>
          </p:cNvPr>
          <p:cNvSpPr>
            <a:spLocks noGrp="1"/>
          </p:cNvSpPr>
          <p:nvPr>
            <p:ph idx="1"/>
          </p:nvPr>
        </p:nvSpPr>
        <p:spPr>
          <a:xfrm>
            <a:off x="838200" y="425002"/>
            <a:ext cx="10515600" cy="6272011"/>
          </a:xfrm>
        </p:spPr>
        <p:txBody>
          <a:bodyPr/>
          <a:lstStyle/>
          <a:p>
            <a:r>
              <a:rPr lang="en-IN" dirty="0"/>
              <a:t>SEL A: 001- To place the content of R1 into bus A.</a:t>
            </a:r>
          </a:p>
          <a:p>
            <a:r>
              <a:rPr lang="en-IN" dirty="0"/>
              <a:t>SEL B: 010- To place the content of R2 into bus B.</a:t>
            </a:r>
          </a:p>
          <a:p>
            <a:r>
              <a:rPr lang="en-IN" dirty="0"/>
              <a:t>SEL OPR: 00110- To perform the arithmetic addition A+B.</a:t>
            </a:r>
          </a:p>
          <a:p>
            <a:r>
              <a:rPr lang="en-IN" dirty="0"/>
              <a:t>SEL REG or D: 011- To place the result available on output bus in R3.</a:t>
            </a:r>
          </a:p>
          <a:p>
            <a:pPr marL="0" indent="0" algn="ctr">
              <a:buNone/>
            </a:pPr>
            <a:r>
              <a:rPr lang="en-IN" dirty="0"/>
              <a:t>Register and Multiplexer Input Selection Code</a:t>
            </a:r>
          </a:p>
          <a:p>
            <a:pPr marL="0" indent="0" algn="ctr">
              <a:buNone/>
            </a:pPr>
            <a:endParaRPr lang="en-IN" dirty="0"/>
          </a:p>
        </p:txBody>
      </p:sp>
      <p:graphicFrame>
        <p:nvGraphicFramePr>
          <p:cNvPr id="4" name="Table 3">
            <a:extLst>
              <a:ext uri="{FF2B5EF4-FFF2-40B4-BE49-F238E27FC236}">
                <a16:creationId xmlns:a16="http://schemas.microsoft.com/office/drawing/2014/main" id="{7354626F-850E-DD61-C6E2-90389AD77D0F}"/>
              </a:ext>
            </a:extLst>
          </p:cNvPr>
          <p:cNvGraphicFramePr>
            <a:graphicFrameLocks noGrp="1"/>
          </p:cNvGraphicFramePr>
          <p:nvPr>
            <p:extLst>
              <p:ext uri="{D42A27DB-BD31-4B8C-83A1-F6EECF244321}">
                <p14:modId xmlns:p14="http://schemas.microsoft.com/office/powerpoint/2010/main" val="1046494638"/>
              </p:ext>
            </p:extLst>
          </p:nvPr>
        </p:nvGraphicFramePr>
        <p:xfrm>
          <a:off x="2032000" y="3095438"/>
          <a:ext cx="8128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40204644"/>
                    </a:ext>
                  </a:extLst>
                </a:gridCol>
                <a:gridCol w="2032000">
                  <a:extLst>
                    <a:ext uri="{9D8B030D-6E8A-4147-A177-3AD203B41FA5}">
                      <a16:colId xmlns:a16="http://schemas.microsoft.com/office/drawing/2014/main" val="1136513656"/>
                    </a:ext>
                  </a:extLst>
                </a:gridCol>
                <a:gridCol w="2032000">
                  <a:extLst>
                    <a:ext uri="{9D8B030D-6E8A-4147-A177-3AD203B41FA5}">
                      <a16:colId xmlns:a16="http://schemas.microsoft.com/office/drawing/2014/main" val="3164660154"/>
                    </a:ext>
                  </a:extLst>
                </a:gridCol>
                <a:gridCol w="2032000">
                  <a:extLst>
                    <a:ext uri="{9D8B030D-6E8A-4147-A177-3AD203B41FA5}">
                      <a16:colId xmlns:a16="http://schemas.microsoft.com/office/drawing/2014/main" val="2553295884"/>
                    </a:ext>
                  </a:extLst>
                </a:gridCol>
              </a:tblGrid>
              <a:tr h="370840">
                <a:tc>
                  <a:txBody>
                    <a:bodyPr/>
                    <a:lstStyle/>
                    <a:p>
                      <a:r>
                        <a:rPr lang="en-IN" dirty="0"/>
                        <a:t>Binary Code</a:t>
                      </a:r>
                    </a:p>
                  </a:txBody>
                  <a:tcPr/>
                </a:tc>
                <a:tc>
                  <a:txBody>
                    <a:bodyPr/>
                    <a:lstStyle/>
                    <a:p>
                      <a:r>
                        <a:rPr lang="en-IN" dirty="0"/>
                        <a:t>SEL A</a:t>
                      </a:r>
                    </a:p>
                  </a:txBody>
                  <a:tcPr/>
                </a:tc>
                <a:tc>
                  <a:txBody>
                    <a:bodyPr/>
                    <a:lstStyle/>
                    <a:p>
                      <a:r>
                        <a:rPr lang="en-IN" dirty="0"/>
                        <a:t>SEL B</a:t>
                      </a:r>
                    </a:p>
                  </a:txBody>
                  <a:tcPr/>
                </a:tc>
                <a:tc>
                  <a:txBody>
                    <a:bodyPr/>
                    <a:lstStyle/>
                    <a:p>
                      <a:r>
                        <a:rPr lang="en-IN" dirty="0"/>
                        <a:t>SEL D or SEL REG</a:t>
                      </a:r>
                    </a:p>
                  </a:txBody>
                  <a:tcPr/>
                </a:tc>
                <a:extLst>
                  <a:ext uri="{0D108BD9-81ED-4DB2-BD59-A6C34878D82A}">
                    <a16:rowId xmlns:a16="http://schemas.microsoft.com/office/drawing/2014/main" val="1258020067"/>
                  </a:ext>
                </a:extLst>
              </a:tr>
              <a:tr h="370840">
                <a:tc>
                  <a:txBody>
                    <a:bodyPr/>
                    <a:lstStyle/>
                    <a:p>
                      <a:r>
                        <a:rPr lang="en-IN" dirty="0"/>
                        <a:t>000</a:t>
                      </a:r>
                    </a:p>
                  </a:txBody>
                  <a:tcPr/>
                </a:tc>
                <a:tc>
                  <a:txBody>
                    <a:bodyPr/>
                    <a:lstStyle/>
                    <a:p>
                      <a:r>
                        <a:rPr lang="en-IN" dirty="0"/>
                        <a:t>Input </a:t>
                      </a:r>
                    </a:p>
                  </a:txBody>
                  <a:tcPr/>
                </a:tc>
                <a:tc>
                  <a:txBody>
                    <a:bodyPr/>
                    <a:lstStyle/>
                    <a:p>
                      <a:r>
                        <a:rPr lang="en-IN" dirty="0"/>
                        <a:t>Input</a:t>
                      </a:r>
                    </a:p>
                  </a:txBody>
                  <a:tcPr/>
                </a:tc>
                <a:tc>
                  <a:txBody>
                    <a:bodyPr/>
                    <a:lstStyle/>
                    <a:p>
                      <a:r>
                        <a:rPr lang="en-IN" dirty="0"/>
                        <a:t>---</a:t>
                      </a:r>
                    </a:p>
                  </a:txBody>
                  <a:tcPr/>
                </a:tc>
                <a:extLst>
                  <a:ext uri="{0D108BD9-81ED-4DB2-BD59-A6C34878D82A}">
                    <a16:rowId xmlns:a16="http://schemas.microsoft.com/office/drawing/2014/main" val="585750188"/>
                  </a:ext>
                </a:extLst>
              </a:tr>
              <a:tr h="370840">
                <a:tc>
                  <a:txBody>
                    <a:bodyPr/>
                    <a:lstStyle/>
                    <a:p>
                      <a:r>
                        <a:rPr lang="en-IN" dirty="0"/>
                        <a:t>001</a:t>
                      </a:r>
                    </a:p>
                  </a:txBody>
                  <a:tcPr/>
                </a:tc>
                <a:tc>
                  <a:txBody>
                    <a:bodyPr/>
                    <a:lstStyle/>
                    <a:p>
                      <a:r>
                        <a:rPr lang="en-IN" dirty="0"/>
                        <a:t>R1</a:t>
                      </a:r>
                    </a:p>
                  </a:txBody>
                  <a:tcPr/>
                </a:tc>
                <a:tc>
                  <a:txBody>
                    <a:bodyPr/>
                    <a:lstStyle/>
                    <a:p>
                      <a:r>
                        <a:rPr lang="en-IN" dirty="0"/>
                        <a:t>R1</a:t>
                      </a:r>
                    </a:p>
                  </a:txBody>
                  <a:tcPr/>
                </a:tc>
                <a:tc>
                  <a:txBody>
                    <a:bodyPr/>
                    <a:lstStyle/>
                    <a:p>
                      <a:r>
                        <a:rPr lang="en-IN" dirty="0"/>
                        <a:t>R1</a:t>
                      </a:r>
                    </a:p>
                  </a:txBody>
                  <a:tcPr/>
                </a:tc>
                <a:extLst>
                  <a:ext uri="{0D108BD9-81ED-4DB2-BD59-A6C34878D82A}">
                    <a16:rowId xmlns:a16="http://schemas.microsoft.com/office/drawing/2014/main" val="712534050"/>
                  </a:ext>
                </a:extLst>
              </a:tr>
              <a:tr h="370840">
                <a:tc>
                  <a:txBody>
                    <a:bodyPr/>
                    <a:lstStyle/>
                    <a:p>
                      <a:r>
                        <a:rPr lang="en-IN" dirty="0"/>
                        <a:t>010</a:t>
                      </a:r>
                    </a:p>
                  </a:txBody>
                  <a:tcPr/>
                </a:tc>
                <a:tc>
                  <a:txBody>
                    <a:bodyPr/>
                    <a:lstStyle/>
                    <a:p>
                      <a:r>
                        <a:rPr lang="en-IN" dirty="0"/>
                        <a:t>R2</a:t>
                      </a:r>
                    </a:p>
                  </a:txBody>
                  <a:tcPr/>
                </a:tc>
                <a:tc>
                  <a:txBody>
                    <a:bodyPr/>
                    <a:lstStyle/>
                    <a:p>
                      <a:r>
                        <a:rPr lang="en-IN" dirty="0"/>
                        <a:t>R2</a:t>
                      </a:r>
                    </a:p>
                  </a:txBody>
                  <a:tcPr/>
                </a:tc>
                <a:tc>
                  <a:txBody>
                    <a:bodyPr/>
                    <a:lstStyle/>
                    <a:p>
                      <a:r>
                        <a:rPr lang="en-IN" dirty="0"/>
                        <a:t>R2</a:t>
                      </a:r>
                    </a:p>
                  </a:txBody>
                  <a:tcPr/>
                </a:tc>
                <a:extLst>
                  <a:ext uri="{0D108BD9-81ED-4DB2-BD59-A6C34878D82A}">
                    <a16:rowId xmlns:a16="http://schemas.microsoft.com/office/drawing/2014/main" val="3176998023"/>
                  </a:ext>
                </a:extLst>
              </a:tr>
              <a:tr h="370840">
                <a:tc>
                  <a:txBody>
                    <a:bodyPr/>
                    <a:lstStyle/>
                    <a:p>
                      <a:r>
                        <a:rPr lang="en-IN" dirty="0"/>
                        <a:t>011</a:t>
                      </a:r>
                    </a:p>
                  </a:txBody>
                  <a:tcPr/>
                </a:tc>
                <a:tc>
                  <a:txBody>
                    <a:bodyPr/>
                    <a:lstStyle/>
                    <a:p>
                      <a:r>
                        <a:rPr lang="en-IN" dirty="0"/>
                        <a:t>R3</a:t>
                      </a:r>
                    </a:p>
                  </a:txBody>
                  <a:tcPr/>
                </a:tc>
                <a:tc>
                  <a:txBody>
                    <a:bodyPr/>
                    <a:lstStyle/>
                    <a:p>
                      <a:r>
                        <a:rPr lang="en-IN" dirty="0"/>
                        <a:t>R3</a:t>
                      </a:r>
                    </a:p>
                  </a:txBody>
                  <a:tcPr/>
                </a:tc>
                <a:tc>
                  <a:txBody>
                    <a:bodyPr/>
                    <a:lstStyle/>
                    <a:p>
                      <a:r>
                        <a:rPr lang="en-IN" dirty="0"/>
                        <a:t>R3</a:t>
                      </a:r>
                    </a:p>
                  </a:txBody>
                  <a:tcPr/>
                </a:tc>
                <a:extLst>
                  <a:ext uri="{0D108BD9-81ED-4DB2-BD59-A6C34878D82A}">
                    <a16:rowId xmlns:a16="http://schemas.microsoft.com/office/drawing/2014/main" val="2765174965"/>
                  </a:ext>
                </a:extLst>
              </a:tr>
              <a:tr h="370840">
                <a:tc>
                  <a:txBody>
                    <a:bodyPr/>
                    <a:lstStyle/>
                    <a:p>
                      <a:r>
                        <a:rPr lang="en-IN" dirty="0"/>
                        <a:t>100</a:t>
                      </a:r>
                    </a:p>
                  </a:txBody>
                  <a:tcPr/>
                </a:tc>
                <a:tc>
                  <a:txBody>
                    <a:bodyPr/>
                    <a:lstStyle/>
                    <a:p>
                      <a:r>
                        <a:rPr lang="en-IN" dirty="0"/>
                        <a:t>R4</a:t>
                      </a:r>
                    </a:p>
                  </a:txBody>
                  <a:tcPr/>
                </a:tc>
                <a:tc>
                  <a:txBody>
                    <a:bodyPr/>
                    <a:lstStyle/>
                    <a:p>
                      <a:r>
                        <a:rPr lang="en-IN" dirty="0"/>
                        <a:t>R4</a:t>
                      </a:r>
                    </a:p>
                  </a:txBody>
                  <a:tcPr/>
                </a:tc>
                <a:tc>
                  <a:txBody>
                    <a:bodyPr/>
                    <a:lstStyle/>
                    <a:p>
                      <a:r>
                        <a:rPr lang="en-IN" dirty="0"/>
                        <a:t>R4</a:t>
                      </a:r>
                    </a:p>
                  </a:txBody>
                  <a:tcPr/>
                </a:tc>
                <a:extLst>
                  <a:ext uri="{0D108BD9-81ED-4DB2-BD59-A6C34878D82A}">
                    <a16:rowId xmlns:a16="http://schemas.microsoft.com/office/drawing/2014/main" val="1683380760"/>
                  </a:ext>
                </a:extLst>
              </a:tr>
              <a:tr h="370840">
                <a:tc>
                  <a:txBody>
                    <a:bodyPr/>
                    <a:lstStyle/>
                    <a:p>
                      <a:r>
                        <a:rPr lang="en-IN" dirty="0"/>
                        <a:t>101</a:t>
                      </a:r>
                    </a:p>
                  </a:txBody>
                  <a:tcPr/>
                </a:tc>
                <a:tc>
                  <a:txBody>
                    <a:bodyPr/>
                    <a:lstStyle/>
                    <a:p>
                      <a:r>
                        <a:rPr lang="en-IN" dirty="0"/>
                        <a:t>R5</a:t>
                      </a:r>
                    </a:p>
                  </a:txBody>
                  <a:tcPr/>
                </a:tc>
                <a:tc>
                  <a:txBody>
                    <a:bodyPr/>
                    <a:lstStyle/>
                    <a:p>
                      <a:r>
                        <a:rPr lang="en-IN" dirty="0"/>
                        <a:t>R5</a:t>
                      </a:r>
                    </a:p>
                  </a:txBody>
                  <a:tcPr/>
                </a:tc>
                <a:tc>
                  <a:txBody>
                    <a:bodyPr/>
                    <a:lstStyle/>
                    <a:p>
                      <a:r>
                        <a:rPr lang="en-IN" dirty="0"/>
                        <a:t>R5</a:t>
                      </a:r>
                    </a:p>
                  </a:txBody>
                  <a:tcPr/>
                </a:tc>
                <a:extLst>
                  <a:ext uri="{0D108BD9-81ED-4DB2-BD59-A6C34878D82A}">
                    <a16:rowId xmlns:a16="http://schemas.microsoft.com/office/drawing/2014/main" val="3132623075"/>
                  </a:ext>
                </a:extLst>
              </a:tr>
              <a:tr h="370840">
                <a:tc>
                  <a:txBody>
                    <a:bodyPr/>
                    <a:lstStyle/>
                    <a:p>
                      <a:r>
                        <a:rPr lang="en-IN" dirty="0"/>
                        <a:t>110</a:t>
                      </a:r>
                    </a:p>
                  </a:txBody>
                  <a:tcPr/>
                </a:tc>
                <a:tc>
                  <a:txBody>
                    <a:bodyPr/>
                    <a:lstStyle/>
                    <a:p>
                      <a:r>
                        <a:rPr lang="en-IN" dirty="0"/>
                        <a:t>R6</a:t>
                      </a:r>
                    </a:p>
                  </a:txBody>
                  <a:tcPr/>
                </a:tc>
                <a:tc>
                  <a:txBody>
                    <a:bodyPr/>
                    <a:lstStyle/>
                    <a:p>
                      <a:r>
                        <a:rPr lang="en-IN" dirty="0"/>
                        <a:t>R6</a:t>
                      </a:r>
                    </a:p>
                  </a:txBody>
                  <a:tcPr/>
                </a:tc>
                <a:tc>
                  <a:txBody>
                    <a:bodyPr/>
                    <a:lstStyle/>
                    <a:p>
                      <a:r>
                        <a:rPr lang="en-IN" dirty="0"/>
                        <a:t>R6</a:t>
                      </a:r>
                    </a:p>
                  </a:txBody>
                  <a:tcPr/>
                </a:tc>
                <a:extLst>
                  <a:ext uri="{0D108BD9-81ED-4DB2-BD59-A6C34878D82A}">
                    <a16:rowId xmlns:a16="http://schemas.microsoft.com/office/drawing/2014/main" val="3950119656"/>
                  </a:ext>
                </a:extLst>
              </a:tr>
              <a:tr h="370840">
                <a:tc>
                  <a:txBody>
                    <a:bodyPr/>
                    <a:lstStyle/>
                    <a:p>
                      <a:r>
                        <a:rPr lang="en-IN" dirty="0"/>
                        <a:t>111</a:t>
                      </a:r>
                    </a:p>
                  </a:txBody>
                  <a:tcPr/>
                </a:tc>
                <a:tc>
                  <a:txBody>
                    <a:bodyPr/>
                    <a:lstStyle/>
                    <a:p>
                      <a:r>
                        <a:rPr lang="en-IN" dirty="0"/>
                        <a:t>R7</a:t>
                      </a:r>
                    </a:p>
                  </a:txBody>
                  <a:tcPr/>
                </a:tc>
                <a:tc>
                  <a:txBody>
                    <a:bodyPr/>
                    <a:lstStyle/>
                    <a:p>
                      <a:r>
                        <a:rPr lang="en-IN" dirty="0"/>
                        <a:t>R7</a:t>
                      </a:r>
                    </a:p>
                  </a:txBody>
                  <a:tcPr/>
                </a:tc>
                <a:tc>
                  <a:txBody>
                    <a:bodyPr/>
                    <a:lstStyle/>
                    <a:p>
                      <a:r>
                        <a:rPr lang="en-IN" dirty="0"/>
                        <a:t>R7</a:t>
                      </a:r>
                    </a:p>
                  </a:txBody>
                  <a:tcPr/>
                </a:tc>
                <a:extLst>
                  <a:ext uri="{0D108BD9-81ED-4DB2-BD59-A6C34878D82A}">
                    <a16:rowId xmlns:a16="http://schemas.microsoft.com/office/drawing/2014/main" val="88016434"/>
                  </a:ext>
                </a:extLst>
              </a:tr>
            </a:tbl>
          </a:graphicData>
        </a:graphic>
      </p:graphicFrame>
    </p:spTree>
    <p:extLst>
      <p:ext uri="{BB962C8B-B14F-4D97-AF65-F5344CB8AC3E}">
        <p14:creationId xmlns:p14="http://schemas.microsoft.com/office/powerpoint/2010/main" val="113098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C5C15-4066-C4EF-923A-41D2AD172ECE}"/>
              </a:ext>
            </a:extLst>
          </p:cNvPr>
          <p:cNvSpPr>
            <a:spLocks noGrp="1"/>
          </p:cNvSpPr>
          <p:nvPr>
            <p:ph idx="1"/>
          </p:nvPr>
        </p:nvSpPr>
        <p:spPr>
          <a:xfrm>
            <a:off x="838200" y="563495"/>
            <a:ext cx="10515600" cy="5592605"/>
          </a:xfrm>
        </p:spPr>
        <p:txBody>
          <a:bodyPr/>
          <a:lstStyle/>
          <a:p>
            <a:pPr marL="0" indent="0" algn="ctr">
              <a:buNone/>
            </a:pPr>
            <a:r>
              <a:rPr lang="en-IN" dirty="0"/>
              <a:t>Operation With Symbol</a:t>
            </a:r>
          </a:p>
          <a:p>
            <a:pPr marL="0" indent="0" algn="ctr">
              <a:buNone/>
            </a:pPr>
            <a:endParaRPr lang="en-IN" dirty="0"/>
          </a:p>
        </p:txBody>
      </p:sp>
      <p:graphicFrame>
        <p:nvGraphicFramePr>
          <p:cNvPr id="4" name="Table 3">
            <a:extLst>
              <a:ext uri="{FF2B5EF4-FFF2-40B4-BE49-F238E27FC236}">
                <a16:creationId xmlns:a16="http://schemas.microsoft.com/office/drawing/2014/main" id="{D5674C3F-ED4C-E2AC-03A1-5545C1EE9A39}"/>
              </a:ext>
            </a:extLst>
          </p:cNvPr>
          <p:cNvGraphicFramePr>
            <a:graphicFrameLocks noGrp="1"/>
          </p:cNvGraphicFramePr>
          <p:nvPr>
            <p:extLst>
              <p:ext uri="{D42A27DB-BD31-4B8C-83A1-F6EECF244321}">
                <p14:modId xmlns:p14="http://schemas.microsoft.com/office/powerpoint/2010/main" val="1977486218"/>
              </p:ext>
            </p:extLst>
          </p:nvPr>
        </p:nvGraphicFramePr>
        <p:xfrm>
          <a:off x="1941848" y="1157548"/>
          <a:ext cx="8127999" cy="445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71658682"/>
                    </a:ext>
                  </a:extLst>
                </a:gridCol>
                <a:gridCol w="2709333">
                  <a:extLst>
                    <a:ext uri="{9D8B030D-6E8A-4147-A177-3AD203B41FA5}">
                      <a16:colId xmlns:a16="http://schemas.microsoft.com/office/drawing/2014/main" val="3116545286"/>
                    </a:ext>
                  </a:extLst>
                </a:gridCol>
                <a:gridCol w="2709333">
                  <a:extLst>
                    <a:ext uri="{9D8B030D-6E8A-4147-A177-3AD203B41FA5}">
                      <a16:colId xmlns:a16="http://schemas.microsoft.com/office/drawing/2014/main" val="3836308117"/>
                    </a:ext>
                  </a:extLst>
                </a:gridCol>
              </a:tblGrid>
              <a:tr h="370840">
                <a:tc>
                  <a:txBody>
                    <a:bodyPr/>
                    <a:lstStyle/>
                    <a:p>
                      <a:r>
                        <a:rPr lang="en-IN" dirty="0"/>
                        <a:t>Operation Selection Code</a:t>
                      </a:r>
                    </a:p>
                  </a:txBody>
                  <a:tcPr/>
                </a:tc>
                <a:tc>
                  <a:txBody>
                    <a:bodyPr/>
                    <a:lstStyle/>
                    <a:p>
                      <a:r>
                        <a:rPr lang="en-IN" dirty="0"/>
                        <a:t>Operation </a:t>
                      </a:r>
                    </a:p>
                  </a:txBody>
                  <a:tcPr/>
                </a:tc>
                <a:tc>
                  <a:txBody>
                    <a:bodyPr/>
                    <a:lstStyle/>
                    <a:p>
                      <a:r>
                        <a:rPr lang="en-IN" dirty="0"/>
                        <a:t>Symbol</a:t>
                      </a:r>
                    </a:p>
                  </a:txBody>
                  <a:tcPr/>
                </a:tc>
                <a:extLst>
                  <a:ext uri="{0D108BD9-81ED-4DB2-BD59-A6C34878D82A}">
                    <a16:rowId xmlns:a16="http://schemas.microsoft.com/office/drawing/2014/main" val="3908316628"/>
                  </a:ext>
                </a:extLst>
              </a:tr>
              <a:tr h="370840">
                <a:tc>
                  <a:txBody>
                    <a:bodyPr/>
                    <a:lstStyle/>
                    <a:p>
                      <a:r>
                        <a:rPr lang="en-IN" dirty="0"/>
                        <a:t>0000</a:t>
                      </a:r>
                    </a:p>
                  </a:txBody>
                  <a:tcPr/>
                </a:tc>
                <a:tc>
                  <a:txBody>
                    <a:bodyPr/>
                    <a:lstStyle/>
                    <a:p>
                      <a:r>
                        <a:rPr lang="en-IN" dirty="0"/>
                        <a:t>Transfer A</a:t>
                      </a:r>
                    </a:p>
                  </a:txBody>
                  <a:tcPr/>
                </a:tc>
                <a:tc>
                  <a:txBody>
                    <a:bodyPr/>
                    <a:lstStyle/>
                    <a:p>
                      <a:r>
                        <a:rPr lang="en-IN" dirty="0"/>
                        <a:t>TSFA</a:t>
                      </a:r>
                    </a:p>
                  </a:txBody>
                  <a:tcPr/>
                </a:tc>
                <a:extLst>
                  <a:ext uri="{0D108BD9-81ED-4DB2-BD59-A6C34878D82A}">
                    <a16:rowId xmlns:a16="http://schemas.microsoft.com/office/drawing/2014/main" val="3523844922"/>
                  </a:ext>
                </a:extLst>
              </a:tr>
              <a:tr h="370840">
                <a:tc>
                  <a:txBody>
                    <a:bodyPr/>
                    <a:lstStyle/>
                    <a:p>
                      <a:r>
                        <a:rPr lang="en-IN" dirty="0"/>
                        <a:t>0001</a:t>
                      </a:r>
                    </a:p>
                  </a:txBody>
                  <a:tcPr/>
                </a:tc>
                <a:tc>
                  <a:txBody>
                    <a:bodyPr/>
                    <a:lstStyle/>
                    <a:p>
                      <a:r>
                        <a:rPr lang="en-IN" dirty="0"/>
                        <a:t>Increment A</a:t>
                      </a:r>
                    </a:p>
                  </a:txBody>
                  <a:tcPr/>
                </a:tc>
                <a:tc>
                  <a:txBody>
                    <a:bodyPr/>
                    <a:lstStyle/>
                    <a:p>
                      <a:r>
                        <a:rPr lang="en-IN" dirty="0"/>
                        <a:t>INC</a:t>
                      </a:r>
                    </a:p>
                  </a:txBody>
                  <a:tcPr/>
                </a:tc>
                <a:extLst>
                  <a:ext uri="{0D108BD9-81ED-4DB2-BD59-A6C34878D82A}">
                    <a16:rowId xmlns:a16="http://schemas.microsoft.com/office/drawing/2014/main" val="2243295054"/>
                  </a:ext>
                </a:extLst>
              </a:tr>
              <a:tr h="370840">
                <a:tc>
                  <a:txBody>
                    <a:bodyPr/>
                    <a:lstStyle/>
                    <a:p>
                      <a:r>
                        <a:rPr lang="en-IN" dirty="0"/>
                        <a:t>0010</a:t>
                      </a:r>
                    </a:p>
                  </a:txBody>
                  <a:tcPr/>
                </a:tc>
                <a:tc>
                  <a:txBody>
                    <a:bodyPr/>
                    <a:lstStyle/>
                    <a:p>
                      <a:r>
                        <a:rPr lang="en-IN" dirty="0"/>
                        <a:t>A+B</a:t>
                      </a:r>
                    </a:p>
                  </a:txBody>
                  <a:tcPr/>
                </a:tc>
                <a:tc>
                  <a:txBody>
                    <a:bodyPr/>
                    <a:lstStyle/>
                    <a:p>
                      <a:r>
                        <a:rPr lang="en-IN" dirty="0"/>
                        <a:t>ADD</a:t>
                      </a:r>
                    </a:p>
                  </a:txBody>
                  <a:tcPr/>
                </a:tc>
                <a:extLst>
                  <a:ext uri="{0D108BD9-81ED-4DB2-BD59-A6C34878D82A}">
                    <a16:rowId xmlns:a16="http://schemas.microsoft.com/office/drawing/2014/main" val="2485539665"/>
                  </a:ext>
                </a:extLst>
              </a:tr>
              <a:tr h="370840">
                <a:tc>
                  <a:txBody>
                    <a:bodyPr/>
                    <a:lstStyle/>
                    <a:p>
                      <a:r>
                        <a:rPr lang="en-IN" dirty="0"/>
                        <a:t>0011</a:t>
                      </a:r>
                    </a:p>
                  </a:txBody>
                  <a:tcPr/>
                </a:tc>
                <a:tc>
                  <a:txBody>
                    <a:bodyPr/>
                    <a:lstStyle/>
                    <a:p>
                      <a:r>
                        <a:rPr lang="en-IN" dirty="0"/>
                        <a:t>A-B</a:t>
                      </a:r>
                    </a:p>
                  </a:txBody>
                  <a:tcPr/>
                </a:tc>
                <a:tc>
                  <a:txBody>
                    <a:bodyPr/>
                    <a:lstStyle/>
                    <a:p>
                      <a:r>
                        <a:rPr lang="en-IN" dirty="0"/>
                        <a:t>SUB</a:t>
                      </a:r>
                    </a:p>
                  </a:txBody>
                  <a:tcPr/>
                </a:tc>
                <a:extLst>
                  <a:ext uri="{0D108BD9-81ED-4DB2-BD59-A6C34878D82A}">
                    <a16:rowId xmlns:a16="http://schemas.microsoft.com/office/drawing/2014/main" val="1653520647"/>
                  </a:ext>
                </a:extLst>
              </a:tr>
              <a:tr h="370840">
                <a:tc>
                  <a:txBody>
                    <a:bodyPr/>
                    <a:lstStyle/>
                    <a:p>
                      <a:r>
                        <a:rPr lang="en-IN" dirty="0"/>
                        <a:t>0100</a:t>
                      </a:r>
                    </a:p>
                  </a:txBody>
                  <a:tcPr/>
                </a:tc>
                <a:tc>
                  <a:txBody>
                    <a:bodyPr/>
                    <a:lstStyle/>
                    <a:p>
                      <a:r>
                        <a:rPr lang="en-IN" dirty="0"/>
                        <a:t>Decrement A</a:t>
                      </a:r>
                    </a:p>
                  </a:txBody>
                  <a:tcPr/>
                </a:tc>
                <a:tc>
                  <a:txBody>
                    <a:bodyPr/>
                    <a:lstStyle/>
                    <a:p>
                      <a:r>
                        <a:rPr lang="en-IN" dirty="0"/>
                        <a:t>DEC</a:t>
                      </a:r>
                    </a:p>
                  </a:txBody>
                  <a:tcPr/>
                </a:tc>
                <a:extLst>
                  <a:ext uri="{0D108BD9-81ED-4DB2-BD59-A6C34878D82A}">
                    <a16:rowId xmlns:a16="http://schemas.microsoft.com/office/drawing/2014/main" val="220545410"/>
                  </a:ext>
                </a:extLst>
              </a:tr>
              <a:tr h="370840">
                <a:tc>
                  <a:txBody>
                    <a:bodyPr/>
                    <a:lstStyle/>
                    <a:p>
                      <a:r>
                        <a:rPr lang="en-IN" dirty="0"/>
                        <a:t>0101</a:t>
                      </a:r>
                    </a:p>
                  </a:txBody>
                  <a:tcPr/>
                </a:tc>
                <a:tc>
                  <a:txBody>
                    <a:bodyPr/>
                    <a:lstStyle/>
                    <a:p>
                      <a:r>
                        <a:rPr lang="en-IN" dirty="0"/>
                        <a:t>A AND B</a:t>
                      </a:r>
                    </a:p>
                  </a:txBody>
                  <a:tcPr/>
                </a:tc>
                <a:tc>
                  <a:txBody>
                    <a:bodyPr/>
                    <a:lstStyle/>
                    <a:p>
                      <a:r>
                        <a:rPr lang="en-IN" dirty="0"/>
                        <a:t>AND</a:t>
                      </a:r>
                    </a:p>
                  </a:txBody>
                  <a:tcPr/>
                </a:tc>
                <a:extLst>
                  <a:ext uri="{0D108BD9-81ED-4DB2-BD59-A6C34878D82A}">
                    <a16:rowId xmlns:a16="http://schemas.microsoft.com/office/drawing/2014/main" val="71351686"/>
                  </a:ext>
                </a:extLst>
              </a:tr>
              <a:tr h="370840">
                <a:tc>
                  <a:txBody>
                    <a:bodyPr/>
                    <a:lstStyle/>
                    <a:p>
                      <a:r>
                        <a:rPr lang="en-IN" dirty="0"/>
                        <a:t>0110</a:t>
                      </a:r>
                    </a:p>
                  </a:txBody>
                  <a:tcPr/>
                </a:tc>
                <a:tc>
                  <a:txBody>
                    <a:bodyPr/>
                    <a:lstStyle/>
                    <a:p>
                      <a:r>
                        <a:rPr lang="en-IN" dirty="0"/>
                        <a:t>A OR B</a:t>
                      </a:r>
                    </a:p>
                  </a:txBody>
                  <a:tcPr/>
                </a:tc>
                <a:tc>
                  <a:txBody>
                    <a:bodyPr/>
                    <a:lstStyle/>
                    <a:p>
                      <a:r>
                        <a:rPr lang="en-IN" dirty="0"/>
                        <a:t>OR</a:t>
                      </a:r>
                    </a:p>
                  </a:txBody>
                  <a:tcPr/>
                </a:tc>
                <a:extLst>
                  <a:ext uri="{0D108BD9-81ED-4DB2-BD59-A6C34878D82A}">
                    <a16:rowId xmlns:a16="http://schemas.microsoft.com/office/drawing/2014/main" val="2705038564"/>
                  </a:ext>
                </a:extLst>
              </a:tr>
              <a:tr h="370840">
                <a:tc>
                  <a:txBody>
                    <a:bodyPr/>
                    <a:lstStyle/>
                    <a:p>
                      <a:r>
                        <a:rPr lang="en-IN" dirty="0"/>
                        <a:t>0111</a:t>
                      </a:r>
                    </a:p>
                  </a:txBody>
                  <a:tcPr/>
                </a:tc>
                <a:tc>
                  <a:txBody>
                    <a:bodyPr/>
                    <a:lstStyle/>
                    <a:p>
                      <a:r>
                        <a:rPr lang="en-IN" dirty="0"/>
                        <a:t>A XOR B</a:t>
                      </a:r>
                    </a:p>
                  </a:txBody>
                  <a:tcPr/>
                </a:tc>
                <a:tc>
                  <a:txBody>
                    <a:bodyPr/>
                    <a:lstStyle/>
                    <a:p>
                      <a:r>
                        <a:rPr lang="en-IN" dirty="0"/>
                        <a:t>XOR</a:t>
                      </a:r>
                    </a:p>
                  </a:txBody>
                  <a:tcPr/>
                </a:tc>
                <a:extLst>
                  <a:ext uri="{0D108BD9-81ED-4DB2-BD59-A6C34878D82A}">
                    <a16:rowId xmlns:a16="http://schemas.microsoft.com/office/drawing/2014/main" val="4131026542"/>
                  </a:ext>
                </a:extLst>
              </a:tr>
              <a:tr h="370840">
                <a:tc>
                  <a:txBody>
                    <a:bodyPr/>
                    <a:lstStyle/>
                    <a:p>
                      <a:r>
                        <a:rPr lang="en-IN" dirty="0"/>
                        <a:t>1000</a:t>
                      </a:r>
                    </a:p>
                  </a:txBody>
                  <a:tcPr/>
                </a:tc>
                <a:tc>
                  <a:txBody>
                    <a:bodyPr/>
                    <a:lstStyle/>
                    <a:p>
                      <a:r>
                        <a:rPr lang="en-IN" dirty="0"/>
                        <a:t>Complement A</a:t>
                      </a:r>
                    </a:p>
                  </a:txBody>
                  <a:tcPr/>
                </a:tc>
                <a:tc>
                  <a:txBody>
                    <a:bodyPr/>
                    <a:lstStyle/>
                    <a:p>
                      <a:r>
                        <a:rPr lang="en-IN" dirty="0"/>
                        <a:t>COMA</a:t>
                      </a:r>
                    </a:p>
                  </a:txBody>
                  <a:tcPr/>
                </a:tc>
                <a:extLst>
                  <a:ext uri="{0D108BD9-81ED-4DB2-BD59-A6C34878D82A}">
                    <a16:rowId xmlns:a16="http://schemas.microsoft.com/office/drawing/2014/main" val="2206660588"/>
                  </a:ext>
                </a:extLst>
              </a:tr>
              <a:tr h="370840">
                <a:tc>
                  <a:txBody>
                    <a:bodyPr/>
                    <a:lstStyle/>
                    <a:p>
                      <a:r>
                        <a:rPr lang="en-IN" dirty="0"/>
                        <a:t>1001</a:t>
                      </a:r>
                    </a:p>
                  </a:txBody>
                  <a:tcPr/>
                </a:tc>
                <a:tc>
                  <a:txBody>
                    <a:bodyPr/>
                    <a:lstStyle/>
                    <a:p>
                      <a:r>
                        <a:rPr lang="en-IN" dirty="0"/>
                        <a:t>Shift Right A</a:t>
                      </a:r>
                    </a:p>
                  </a:txBody>
                  <a:tcPr/>
                </a:tc>
                <a:tc>
                  <a:txBody>
                    <a:bodyPr/>
                    <a:lstStyle/>
                    <a:p>
                      <a:r>
                        <a:rPr lang="en-IN" dirty="0"/>
                        <a:t>SHR</a:t>
                      </a:r>
                    </a:p>
                  </a:txBody>
                  <a:tcPr/>
                </a:tc>
                <a:extLst>
                  <a:ext uri="{0D108BD9-81ED-4DB2-BD59-A6C34878D82A}">
                    <a16:rowId xmlns:a16="http://schemas.microsoft.com/office/drawing/2014/main" val="1286096306"/>
                  </a:ext>
                </a:extLst>
              </a:tr>
              <a:tr h="370840">
                <a:tc>
                  <a:txBody>
                    <a:bodyPr/>
                    <a:lstStyle/>
                    <a:p>
                      <a:r>
                        <a:rPr lang="en-IN" dirty="0"/>
                        <a:t>1010</a:t>
                      </a:r>
                    </a:p>
                  </a:txBody>
                  <a:tcPr/>
                </a:tc>
                <a:tc>
                  <a:txBody>
                    <a:bodyPr/>
                    <a:lstStyle/>
                    <a:p>
                      <a:r>
                        <a:rPr lang="en-IN" dirty="0"/>
                        <a:t>Shift Left A</a:t>
                      </a:r>
                    </a:p>
                  </a:txBody>
                  <a:tcPr/>
                </a:tc>
                <a:tc>
                  <a:txBody>
                    <a:bodyPr/>
                    <a:lstStyle/>
                    <a:p>
                      <a:r>
                        <a:rPr lang="en-IN" dirty="0"/>
                        <a:t>SHL</a:t>
                      </a:r>
                    </a:p>
                  </a:txBody>
                  <a:tcPr/>
                </a:tc>
                <a:extLst>
                  <a:ext uri="{0D108BD9-81ED-4DB2-BD59-A6C34878D82A}">
                    <a16:rowId xmlns:a16="http://schemas.microsoft.com/office/drawing/2014/main" val="385751591"/>
                  </a:ext>
                </a:extLst>
              </a:tr>
            </a:tbl>
          </a:graphicData>
        </a:graphic>
      </p:graphicFrame>
    </p:spTree>
    <p:extLst>
      <p:ext uri="{BB962C8B-B14F-4D97-AF65-F5344CB8AC3E}">
        <p14:creationId xmlns:p14="http://schemas.microsoft.com/office/powerpoint/2010/main" val="216474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42" y="2619342"/>
            <a:ext cx="10074442" cy="1325563"/>
          </a:xfrm>
        </p:spPr>
        <p:txBody>
          <a:bodyPr>
            <a:noAutofit/>
          </a:bodyPr>
          <a:lstStyle/>
          <a:p>
            <a:pPr algn="ctr"/>
            <a:r>
              <a:rPr lang="en-US" sz="6000" dirty="0">
                <a:latin typeface="+mn-lt"/>
                <a:ea typeface="Adobe Gothic Std B" panose="020B0800000000000000" pitchFamily="34" charset="-128"/>
              </a:rPr>
              <a:t>Register Stack</a:t>
            </a:r>
          </a:p>
        </p:txBody>
      </p:sp>
    </p:spTree>
    <p:extLst>
      <p:ext uri="{BB962C8B-B14F-4D97-AF65-F5344CB8AC3E}">
        <p14:creationId xmlns:p14="http://schemas.microsoft.com/office/powerpoint/2010/main" val="199060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Register Stack</a:t>
            </a:r>
            <a:endParaRPr lang="en-US" dirty="0">
              <a:latin typeface="+mn-lt"/>
            </a:endParaRPr>
          </a:p>
        </p:txBody>
      </p:sp>
      <p:sp>
        <p:nvSpPr>
          <p:cNvPr id="3" name="Content Placeholder 2"/>
          <p:cNvSpPr>
            <a:spLocks noGrp="1"/>
          </p:cNvSpPr>
          <p:nvPr>
            <p:ph idx="1"/>
          </p:nvPr>
        </p:nvSpPr>
        <p:spPr>
          <a:xfrm>
            <a:off x="395750" y="1073458"/>
            <a:ext cx="6518398" cy="5648184"/>
          </a:xfrm>
        </p:spPr>
        <p:txBody>
          <a:bodyPr>
            <a:noAutofit/>
          </a:bodyPr>
          <a:lstStyle/>
          <a:p>
            <a:pPr algn="just">
              <a:lnSpc>
                <a:spcPct val="100000"/>
              </a:lnSpc>
            </a:pPr>
            <a:r>
              <a:rPr lang="en-US" sz="3000" dirty="0">
                <a:solidFill>
                  <a:schemeClr val="bg1"/>
                </a:solidFill>
                <a:ea typeface="Adobe Gothic Std B" panose="020B0800000000000000" pitchFamily="34" charset="-128"/>
              </a:rPr>
              <a:t>Stack can be useful while evaluating the expression and also while using subroutine where current content of register is stored on to the stack. </a:t>
            </a:r>
          </a:p>
          <a:p>
            <a:pPr algn="just">
              <a:lnSpc>
                <a:spcPct val="100000"/>
              </a:lnSpc>
            </a:pPr>
            <a:r>
              <a:rPr lang="en-US" sz="3000" dirty="0">
                <a:solidFill>
                  <a:schemeClr val="bg1"/>
                </a:solidFill>
                <a:ea typeface="Adobe Gothic Std B" panose="020B0800000000000000" pitchFamily="34" charset="-128"/>
              </a:rPr>
              <a:t>A stack can be placed in a portion of a large memory or it can be organized as a collection of a finite number of memory words or registers. </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14149" y="225273"/>
            <a:ext cx="5277852" cy="6368031"/>
          </a:xfrm>
          <a:prstGeom prst="rect">
            <a:avLst/>
          </a:prstGeom>
          <a:noFill/>
          <a:ln>
            <a:noFill/>
          </a:ln>
        </p:spPr>
      </p:pic>
    </p:spTree>
    <p:extLst>
      <p:ext uri="{BB962C8B-B14F-4D97-AF65-F5344CB8AC3E}">
        <p14:creationId xmlns:p14="http://schemas.microsoft.com/office/powerpoint/2010/main" val="92169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Register Stack</a:t>
            </a:r>
            <a:endParaRPr lang="en-US" dirty="0">
              <a:latin typeface="+mn-lt"/>
            </a:endParaRPr>
          </a:p>
        </p:txBody>
      </p:sp>
      <p:sp>
        <p:nvSpPr>
          <p:cNvPr id="3" name="Content Placeholder 2"/>
          <p:cNvSpPr>
            <a:spLocks noGrp="1"/>
          </p:cNvSpPr>
          <p:nvPr>
            <p:ph idx="1"/>
          </p:nvPr>
        </p:nvSpPr>
        <p:spPr>
          <a:xfrm>
            <a:off x="395749" y="1073458"/>
            <a:ext cx="11331029" cy="5648184"/>
          </a:xfrm>
        </p:spPr>
        <p:txBody>
          <a:bodyPr>
            <a:normAutofit/>
          </a:bodyPr>
          <a:lstStyle/>
          <a:p>
            <a:pPr algn="just">
              <a:lnSpc>
                <a:spcPct val="100000"/>
              </a:lnSpc>
            </a:pPr>
            <a:r>
              <a:rPr lang="en-US" sz="3000" dirty="0">
                <a:solidFill>
                  <a:schemeClr val="bg1"/>
                </a:solidFill>
                <a:ea typeface="Adobe Gothic Std B" panose="020B0800000000000000" pitchFamily="34" charset="-128"/>
              </a:rPr>
              <a:t>SP points to the top of stack. Three items are placed in the stack: A, B, and C, in that order. </a:t>
            </a:r>
          </a:p>
          <a:p>
            <a:pPr algn="just">
              <a:lnSpc>
                <a:spcPct val="100000"/>
              </a:lnSpc>
            </a:pPr>
            <a:r>
              <a:rPr lang="en-US" sz="3000" dirty="0">
                <a:solidFill>
                  <a:schemeClr val="bg1"/>
                </a:solidFill>
                <a:ea typeface="Adobe Gothic Std B" panose="020B0800000000000000" pitchFamily="34" charset="-128"/>
              </a:rPr>
              <a:t>Item C is on top of the stack so that the content of SP is now 3.</a:t>
            </a:r>
          </a:p>
          <a:p>
            <a:pPr algn="just">
              <a:lnSpc>
                <a:spcPct val="100000"/>
              </a:lnSpc>
            </a:pPr>
            <a:r>
              <a:rPr lang="en-US" sz="3000" dirty="0">
                <a:solidFill>
                  <a:schemeClr val="bg1"/>
                </a:solidFill>
                <a:ea typeface="Adobe Gothic Std B" panose="020B0800000000000000" pitchFamily="34" charset="-128"/>
              </a:rPr>
              <a:t>The one-bit register FULL is set to 1 when the stack is full, and the one-bit register EMTY is set to 1 when the stack is empty of items. </a:t>
            </a:r>
          </a:p>
          <a:p>
            <a:pPr algn="just">
              <a:lnSpc>
                <a:spcPct val="100000"/>
              </a:lnSpc>
            </a:pPr>
            <a:r>
              <a:rPr lang="en-US" sz="3000" dirty="0">
                <a:solidFill>
                  <a:schemeClr val="bg1"/>
                </a:solidFill>
                <a:ea typeface="Adobe Gothic Std B" panose="020B0800000000000000" pitchFamily="34" charset="-128"/>
              </a:rPr>
              <a:t>DR is the data register that holds the binary data to be written into or read out of the stack.</a:t>
            </a:r>
          </a:p>
          <a:p>
            <a:pPr algn="just">
              <a:lnSpc>
                <a:spcPct val="100000"/>
              </a:lnSpc>
            </a:pPr>
            <a:r>
              <a:rPr lang="en-US" sz="3000" dirty="0">
                <a:solidFill>
                  <a:schemeClr val="bg1"/>
                </a:solidFill>
                <a:ea typeface="Adobe Gothic Std B" panose="020B0800000000000000" pitchFamily="34" charset="-128"/>
              </a:rPr>
              <a:t>Two operation can be performed on stack </a:t>
            </a:r>
          </a:p>
          <a:p>
            <a:pPr algn="just">
              <a:lnSpc>
                <a:spcPct val="100000"/>
              </a:lnSpc>
            </a:pPr>
            <a:r>
              <a:rPr lang="en-US" sz="3000" dirty="0">
                <a:solidFill>
                  <a:schemeClr val="bg1"/>
                </a:solidFill>
                <a:ea typeface="Adobe Gothic Std B" panose="020B0800000000000000" pitchFamily="34" charset="-128"/>
              </a:rPr>
              <a:t>1) Push </a:t>
            </a:r>
          </a:p>
          <a:p>
            <a:pPr algn="just">
              <a:lnSpc>
                <a:spcPct val="100000"/>
              </a:lnSpc>
            </a:pPr>
            <a:r>
              <a:rPr lang="en-US" sz="3000" dirty="0">
                <a:solidFill>
                  <a:schemeClr val="bg1"/>
                </a:solidFill>
                <a:ea typeface="Adobe Gothic Std B" panose="020B0800000000000000" pitchFamily="34" charset="-128"/>
              </a:rPr>
              <a:t>2) Pop</a:t>
            </a:r>
          </a:p>
        </p:txBody>
      </p:sp>
    </p:spTree>
    <p:extLst>
      <p:ext uri="{BB962C8B-B14F-4D97-AF65-F5344CB8AC3E}">
        <p14:creationId xmlns:p14="http://schemas.microsoft.com/office/powerpoint/2010/main" val="372905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Register Stack</a:t>
            </a:r>
            <a:endParaRPr lang="en-US" dirty="0">
              <a:latin typeface="+mn-lt"/>
            </a:endParaRPr>
          </a:p>
        </p:txBody>
      </p:sp>
      <p:sp>
        <p:nvSpPr>
          <p:cNvPr id="3" name="Content Placeholder 2"/>
          <p:cNvSpPr>
            <a:spLocks noGrp="1"/>
          </p:cNvSpPr>
          <p:nvPr>
            <p:ph idx="1"/>
          </p:nvPr>
        </p:nvSpPr>
        <p:spPr>
          <a:xfrm>
            <a:off x="395749" y="2371400"/>
            <a:ext cx="11331029" cy="843464"/>
          </a:xfrm>
        </p:spPr>
        <p:txBody>
          <a:bodyPr>
            <a:normAutofit fontScale="92500"/>
          </a:bodyPr>
          <a:lstStyle/>
          <a:p>
            <a:pPr algn="just">
              <a:lnSpc>
                <a:spcPct val="100000"/>
              </a:lnSpc>
            </a:pPr>
            <a:r>
              <a:rPr lang="en-US" sz="3000" dirty="0">
                <a:solidFill>
                  <a:schemeClr val="bg1"/>
                </a:solidFill>
                <a:ea typeface="Adobe Gothic Std B" panose="020B0800000000000000" pitchFamily="34" charset="-128"/>
              </a:rPr>
              <a:t>Along with above operation we also want to check if stack is full or not</a:t>
            </a:r>
            <a:r>
              <a:rPr lang="en-US" sz="3000" dirty="0">
                <a:solidFill>
                  <a:schemeClr val="bg1"/>
                </a:solidFill>
                <a:latin typeface="Adobe Gothic Std B" panose="020B0800000000000000" pitchFamily="34" charset="-128"/>
                <a:ea typeface="Adobe Gothic Std B" panose="020B0800000000000000" pitchFamily="34" charset="-128"/>
              </a:rPr>
              <a:t>.</a:t>
            </a:r>
          </a:p>
        </p:txBody>
      </p:sp>
      <p:pic>
        <p:nvPicPr>
          <p:cNvPr id="4" name="Picture 3"/>
          <p:cNvPicPr/>
          <p:nvPr/>
        </p:nvPicPr>
        <p:blipFill>
          <a:blip r:embed="rId2"/>
          <a:stretch>
            <a:fillRect/>
          </a:stretch>
        </p:blipFill>
        <p:spPr>
          <a:xfrm>
            <a:off x="631407" y="1052012"/>
            <a:ext cx="2833688" cy="1319512"/>
          </a:xfrm>
          <a:prstGeom prst="rect">
            <a:avLst/>
          </a:prstGeom>
        </p:spPr>
      </p:pic>
      <p:pic>
        <p:nvPicPr>
          <p:cNvPr id="5" name="Picture 4"/>
          <p:cNvPicPr/>
          <p:nvPr/>
        </p:nvPicPr>
        <p:blipFill>
          <a:blip r:embed="rId3"/>
          <a:stretch>
            <a:fillRect/>
          </a:stretch>
        </p:blipFill>
        <p:spPr>
          <a:xfrm>
            <a:off x="631407" y="2923855"/>
            <a:ext cx="3010151" cy="1257969"/>
          </a:xfrm>
          <a:prstGeom prst="rect">
            <a:avLst/>
          </a:prstGeom>
        </p:spPr>
      </p:pic>
      <p:sp>
        <p:nvSpPr>
          <p:cNvPr id="6" name="Rectangle 5"/>
          <p:cNvSpPr/>
          <p:nvPr/>
        </p:nvSpPr>
        <p:spPr>
          <a:xfrm>
            <a:off x="373260" y="4190952"/>
            <a:ext cx="6948762" cy="569580"/>
          </a:xfrm>
          <a:prstGeom prst="rect">
            <a:avLst/>
          </a:prstGeom>
        </p:spPr>
        <p:txBody>
          <a:bodyPr wrap="none">
            <a:spAutoFit/>
          </a:bodyPr>
          <a:lstStyle/>
          <a:p>
            <a:pPr algn="just">
              <a:lnSpc>
                <a:spcPct val="107000"/>
              </a:lnSpc>
              <a:spcAft>
                <a:spcPts val="800"/>
              </a:spcAft>
            </a:pPr>
            <a:r>
              <a:rPr lang="en-US" sz="3000" dirty="0">
                <a:solidFill>
                  <a:schemeClr val="bg1"/>
                </a:solidFill>
                <a:ea typeface="Adobe Gothic Std B" panose="020B0800000000000000" pitchFamily="34" charset="-128"/>
              </a:rPr>
              <a:t>And while Pop operation we want to check</a:t>
            </a:r>
            <a:r>
              <a:rPr lang="en-US" sz="3000" dirty="0">
                <a:solidFill>
                  <a:schemeClr val="bg1"/>
                </a:solidFill>
                <a:latin typeface="Adobe Gothic Std B" panose="020B0800000000000000" pitchFamily="34" charset="-128"/>
                <a:ea typeface="Adobe Gothic Std B" panose="020B0800000000000000" pitchFamily="34" charset="-128"/>
              </a:rPr>
              <a:t>.</a:t>
            </a:r>
            <a:endParaRPr lang="en-IN" sz="3000" dirty="0">
              <a:solidFill>
                <a:schemeClr val="bg1"/>
              </a:solidFill>
              <a:latin typeface="Adobe Gothic Std B" panose="020B0800000000000000" pitchFamily="34" charset="-128"/>
              <a:ea typeface="Adobe Gothic Std B" panose="020B0800000000000000" pitchFamily="34" charset="-128"/>
            </a:endParaRPr>
          </a:p>
        </p:txBody>
      </p:sp>
      <p:pic>
        <p:nvPicPr>
          <p:cNvPr id="7" name="Picture 6"/>
          <p:cNvPicPr/>
          <p:nvPr/>
        </p:nvPicPr>
        <p:blipFill>
          <a:blip r:embed="rId4"/>
          <a:stretch>
            <a:fillRect/>
          </a:stretch>
        </p:blipFill>
        <p:spPr>
          <a:xfrm>
            <a:off x="631407" y="4769660"/>
            <a:ext cx="3010151" cy="1986354"/>
          </a:xfrm>
          <a:prstGeom prst="rect">
            <a:avLst/>
          </a:prstGeom>
        </p:spPr>
      </p:pic>
    </p:spTree>
    <p:extLst>
      <p:ext uri="{BB962C8B-B14F-4D97-AF65-F5344CB8AC3E}">
        <p14:creationId xmlns:p14="http://schemas.microsoft.com/office/powerpoint/2010/main" val="117308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42" y="2619342"/>
            <a:ext cx="10074442" cy="1325563"/>
          </a:xfrm>
        </p:spPr>
        <p:txBody>
          <a:bodyPr>
            <a:noAutofit/>
          </a:bodyPr>
          <a:lstStyle/>
          <a:p>
            <a:pPr algn="ctr"/>
            <a:r>
              <a:rPr lang="en-US" sz="6000" dirty="0">
                <a:latin typeface="+mn-lt"/>
                <a:ea typeface="Adobe Gothic Std B" panose="020B0800000000000000" pitchFamily="34" charset="-128"/>
              </a:rPr>
              <a:t>Instruction Format</a:t>
            </a:r>
          </a:p>
        </p:txBody>
      </p:sp>
    </p:spTree>
    <p:extLst>
      <p:ext uri="{BB962C8B-B14F-4D97-AF65-F5344CB8AC3E}">
        <p14:creationId xmlns:p14="http://schemas.microsoft.com/office/powerpoint/2010/main" val="3301285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252105"/>
            <a:ext cx="10515600" cy="1325563"/>
          </a:xfrm>
        </p:spPr>
        <p:txBody>
          <a:bodyPr/>
          <a:lstStyle/>
          <a:p>
            <a:r>
              <a:rPr lang="en-US" dirty="0">
                <a:latin typeface="+mn-lt"/>
                <a:ea typeface="Adobe Gothic Std B" panose="020B0800000000000000" pitchFamily="34" charset="-128"/>
              </a:rPr>
              <a:t>Instruction Format</a:t>
            </a:r>
            <a:endParaRPr lang="en-US" dirty="0">
              <a:latin typeface="+mn-lt"/>
            </a:endParaRPr>
          </a:p>
        </p:txBody>
      </p:sp>
      <p:sp>
        <p:nvSpPr>
          <p:cNvPr id="3" name="Content Placeholder 2"/>
          <p:cNvSpPr>
            <a:spLocks noGrp="1"/>
          </p:cNvSpPr>
          <p:nvPr>
            <p:ph idx="1"/>
          </p:nvPr>
        </p:nvSpPr>
        <p:spPr>
          <a:xfrm>
            <a:off x="395749" y="604908"/>
            <a:ext cx="11331029" cy="4868613"/>
          </a:xfrm>
        </p:spPr>
        <p:txBody>
          <a:bodyPr>
            <a:normAutofit fontScale="92500"/>
          </a:bodyPr>
          <a:lstStyle/>
          <a:p>
            <a:pPr algn="just">
              <a:lnSpc>
                <a:spcPct val="100000"/>
              </a:lnSpc>
            </a:pPr>
            <a:r>
              <a:rPr lang="en-US" dirty="0">
                <a:solidFill>
                  <a:schemeClr val="bg1"/>
                </a:solidFill>
                <a:ea typeface="Adobe Gothic Std B" panose="020B0800000000000000" pitchFamily="34" charset="-128"/>
              </a:rPr>
              <a:t>The format of an instruction is usually depicted in a rectangular box symbolizing the bits of the instruction as they appear in memory words or in a control register. </a:t>
            </a:r>
          </a:p>
          <a:p>
            <a:pPr algn="just">
              <a:lnSpc>
                <a:spcPct val="100000"/>
              </a:lnSpc>
            </a:pPr>
            <a:r>
              <a:rPr lang="en-US" dirty="0">
                <a:solidFill>
                  <a:schemeClr val="bg1"/>
                </a:solidFill>
                <a:ea typeface="Adobe Gothic Std B" panose="020B0800000000000000" pitchFamily="34" charset="-128"/>
              </a:rPr>
              <a:t>The bits of the instruction are divided into groups called fields. </a:t>
            </a:r>
          </a:p>
          <a:p>
            <a:pPr algn="just">
              <a:lnSpc>
                <a:spcPct val="100000"/>
              </a:lnSpc>
            </a:pPr>
            <a:r>
              <a:rPr lang="en-US" dirty="0">
                <a:solidFill>
                  <a:schemeClr val="bg1"/>
                </a:solidFill>
                <a:ea typeface="Adobe Gothic Std B" panose="020B0800000000000000" pitchFamily="34" charset="-128"/>
              </a:rPr>
              <a:t>The most common fields found in instruction formats are:</a:t>
            </a:r>
          </a:p>
          <a:p>
            <a:pPr marL="0" indent="0" algn="just">
              <a:lnSpc>
                <a:spcPct val="100000"/>
              </a:lnSpc>
              <a:buNone/>
            </a:pPr>
            <a:r>
              <a:rPr lang="en-US" dirty="0">
                <a:solidFill>
                  <a:schemeClr val="bg1"/>
                </a:solidFill>
                <a:ea typeface="Adobe Gothic Std B" panose="020B0800000000000000" pitchFamily="34" charset="-128"/>
              </a:rPr>
              <a:t>	1. An </a:t>
            </a:r>
            <a:r>
              <a:rPr lang="en-US" dirty="0">
                <a:solidFill>
                  <a:schemeClr val="accent2"/>
                </a:solidFill>
                <a:ea typeface="Adobe Gothic Std B" panose="020B0800000000000000" pitchFamily="34" charset="-128"/>
              </a:rPr>
              <a:t>operation code </a:t>
            </a:r>
            <a:r>
              <a:rPr lang="en-US" dirty="0">
                <a:solidFill>
                  <a:schemeClr val="bg1"/>
                </a:solidFill>
                <a:ea typeface="Adobe Gothic Std B" panose="020B0800000000000000" pitchFamily="34" charset="-128"/>
              </a:rPr>
              <a:t>field that specifies the operation to be 	performed.</a:t>
            </a:r>
          </a:p>
          <a:p>
            <a:pPr marL="0" indent="0" algn="just">
              <a:lnSpc>
                <a:spcPct val="100000"/>
              </a:lnSpc>
              <a:buNone/>
            </a:pPr>
            <a:r>
              <a:rPr lang="en-US" dirty="0">
                <a:solidFill>
                  <a:schemeClr val="bg1"/>
                </a:solidFill>
                <a:ea typeface="Adobe Gothic Std B" panose="020B0800000000000000" pitchFamily="34" charset="-128"/>
              </a:rPr>
              <a:t>	2. An </a:t>
            </a:r>
            <a:r>
              <a:rPr lang="en-US" dirty="0">
                <a:solidFill>
                  <a:schemeClr val="accent4">
                    <a:lumMod val="75000"/>
                  </a:schemeClr>
                </a:solidFill>
                <a:ea typeface="Adobe Gothic Std B" panose="020B0800000000000000" pitchFamily="34" charset="-128"/>
              </a:rPr>
              <a:t>address field </a:t>
            </a:r>
            <a:r>
              <a:rPr lang="en-US" dirty="0">
                <a:solidFill>
                  <a:schemeClr val="bg1"/>
                </a:solidFill>
                <a:ea typeface="Adobe Gothic Std B" panose="020B0800000000000000" pitchFamily="34" charset="-128"/>
              </a:rPr>
              <a:t>that designates a memory address or a processor 	register.</a:t>
            </a:r>
          </a:p>
          <a:p>
            <a:pPr marL="0" indent="0" algn="just">
              <a:lnSpc>
                <a:spcPct val="100000"/>
              </a:lnSpc>
              <a:buNone/>
            </a:pPr>
            <a:r>
              <a:rPr lang="en-US" dirty="0">
                <a:solidFill>
                  <a:schemeClr val="bg1"/>
                </a:solidFill>
                <a:ea typeface="Adobe Gothic Std B" panose="020B0800000000000000" pitchFamily="34" charset="-128"/>
              </a:rPr>
              <a:t>	3. A </a:t>
            </a:r>
            <a:r>
              <a:rPr lang="en-US" dirty="0">
                <a:solidFill>
                  <a:srgbClr val="FFFF00"/>
                </a:solidFill>
                <a:ea typeface="Adobe Gothic Std B" panose="020B0800000000000000" pitchFamily="34" charset="-128"/>
              </a:rPr>
              <a:t>mode field</a:t>
            </a:r>
            <a:r>
              <a:rPr lang="en-US" dirty="0">
                <a:solidFill>
                  <a:schemeClr val="bg1"/>
                </a:solidFill>
                <a:ea typeface="Adobe Gothic Std B" panose="020B0800000000000000" pitchFamily="34" charset="-128"/>
              </a:rPr>
              <a:t> that specifies the way the operand or the effective address is determined.</a:t>
            </a:r>
          </a:p>
        </p:txBody>
      </p:sp>
      <p:pic>
        <p:nvPicPr>
          <p:cNvPr id="1026" name="Picture 2" descr="Instruction Format | What Is Instruction Format ? | Computer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9134" t="8088" r="9233" b="46143"/>
          <a:stretch/>
        </p:blipFill>
        <p:spPr bwMode="auto">
          <a:xfrm>
            <a:off x="5172801" y="5041013"/>
            <a:ext cx="5223393" cy="164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10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426" y="2464045"/>
            <a:ext cx="7015148" cy="1325563"/>
          </a:xfrm>
        </p:spPr>
        <p:txBody>
          <a:bodyPr>
            <a:normAutofit fontScale="90000"/>
          </a:bodyPr>
          <a:lstStyle/>
          <a:p>
            <a:pPr algn="ctr"/>
            <a:r>
              <a:rPr lang="en-US" sz="6000" dirty="0">
                <a:latin typeface="+mn-lt"/>
                <a:ea typeface="Adobe Gothic Std B" panose="020B0800000000000000" pitchFamily="34" charset="-128"/>
              </a:rPr>
              <a:t>Central Processing Unit</a:t>
            </a:r>
          </a:p>
        </p:txBody>
      </p:sp>
    </p:spTree>
    <p:extLst>
      <p:ext uri="{BB962C8B-B14F-4D97-AF65-F5344CB8AC3E}">
        <p14:creationId xmlns:p14="http://schemas.microsoft.com/office/powerpoint/2010/main" val="118602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Instruction Format</a:t>
            </a:r>
            <a:endParaRPr lang="en-US" dirty="0">
              <a:latin typeface="+mn-lt"/>
            </a:endParaRPr>
          </a:p>
        </p:txBody>
      </p:sp>
      <p:sp>
        <p:nvSpPr>
          <p:cNvPr id="3" name="Content Placeholder 2"/>
          <p:cNvSpPr>
            <a:spLocks noGrp="1"/>
          </p:cNvSpPr>
          <p:nvPr>
            <p:ph idx="1"/>
          </p:nvPr>
        </p:nvSpPr>
        <p:spPr>
          <a:xfrm>
            <a:off x="395749" y="1073458"/>
            <a:ext cx="11331029" cy="5648184"/>
          </a:xfrm>
        </p:spPr>
        <p:txBody>
          <a:bodyPr>
            <a:noAutofit/>
          </a:bodyPr>
          <a:lstStyle/>
          <a:p>
            <a:pPr marL="0" indent="0" algn="just">
              <a:lnSpc>
                <a:spcPct val="100000"/>
              </a:lnSpc>
              <a:buNone/>
            </a:pPr>
            <a:r>
              <a:rPr lang="en-US" sz="3000" dirty="0">
                <a:ea typeface="Adobe Gothic Std B" panose="020B0800000000000000" pitchFamily="34" charset="-128"/>
              </a:rPr>
              <a:t>Instruction are divided or categorized in the number of operand it takes in the operand field in the instruction.</a:t>
            </a:r>
            <a:r>
              <a:rPr lang="en-US" sz="3000" dirty="0">
                <a:solidFill>
                  <a:schemeClr val="bg1"/>
                </a:solidFill>
                <a:ea typeface="Adobe Gothic Std B" panose="020B0800000000000000" pitchFamily="34" charset="-128"/>
              </a:rPr>
              <a:t> </a:t>
            </a:r>
          </a:p>
          <a:p>
            <a:pPr marL="514350" indent="-514350" algn="just">
              <a:lnSpc>
                <a:spcPct val="100000"/>
              </a:lnSpc>
              <a:buAutoNum type="arabicPeriod"/>
            </a:pPr>
            <a:r>
              <a:rPr lang="en-US" sz="3000" dirty="0">
                <a:solidFill>
                  <a:schemeClr val="bg1"/>
                </a:solidFill>
                <a:ea typeface="Adobe Gothic Std B" panose="020B0800000000000000" pitchFamily="34" charset="-128"/>
              </a:rPr>
              <a:t>Three Address Instructions</a:t>
            </a:r>
          </a:p>
          <a:p>
            <a:pPr marL="514350" indent="-514350" algn="just">
              <a:lnSpc>
                <a:spcPct val="100000"/>
              </a:lnSpc>
              <a:buAutoNum type="arabicPeriod"/>
            </a:pPr>
            <a:r>
              <a:rPr lang="en-US" sz="3000" dirty="0">
                <a:solidFill>
                  <a:schemeClr val="bg1"/>
                </a:solidFill>
                <a:ea typeface="Adobe Gothic Std B" panose="020B0800000000000000" pitchFamily="34" charset="-128"/>
              </a:rPr>
              <a:t>Two Address Instruction</a:t>
            </a:r>
          </a:p>
          <a:p>
            <a:pPr marL="514350" indent="-514350" algn="just">
              <a:lnSpc>
                <a:spcPct val="100000"/>
              </a:lnSpc>
              <a:buAutoNum type="arabicPeriod"/>
            </a:pPr>
            <a:r>
              <a:rPr lang="en-US" sz="3000" dirty="0">
                <a:solidFill>
                  <a:schemeClr val="bg1"/>
                </a:solidFill>
                <a:ea typeface="Adobe Gothic Std B" panose="020B0800000000000000" pitchFamily="34" charset="-128"/>
              </a:rPr>
              <a:t>One Address Instruction</a:t>
            </a:r>
          </a:p>
          <a:p>
            <a:pPr marL="514350" indent="-514350" algn="just">
              <a:lnSpc>
                <a:spcPct val="100000"/>
              </a:lnSpc>
              <a:buAutoNum type="arabicPeriod"/>
            </a:pPr>
            <a:r>
              <a:rPr lang="en-US" sz="3000" dirty="0">
                <a:solidFill>
                  <a:schemeClr val="bg1"/>
                </a:solidFill>
                <a:ea typeface="Adobe Gothic Std B" panose="020B0800000000000000" pitchFamily="34" charset="-128"/>
              </a:rPr>
              <a:t>Zero Address Instruction</a:t>
            </a:r>
          </a:p>
          <a:p>
            <a:pPr marL="514350" indent="-514350" algn="just">
              <a:lnSpc>
                <a:spcPct val="100000"/>
              </a:lnSpc>
              <a:buAutoNum type="arabicPeriod"/>
            </a:pPr>
            <a:r>
              <a:rPr lang="en-US" sz="3000" dirty="0">
                <a:solidFill>
                  <a:schemeClr val="bg1"/>
                </a:solidFill>
                <a:ea typeface="Adobe Gothic Std B" panose="020B0800000000000000" pitchFamily="34" charset="-128"/>
              </a:rPr>
              <a:t>RISC Instructions</a:t>
            </a:r>
          </a:p>
        </p:txBody>
      </p:sp>
    </p:spTree>
    <p:extLst>
      <p:ext uri="{BB962C8B-B14F-4D97-AF65-F5344CB8AC3E}">
        <p14:creationId xmlns:p14="http://schemas.microsoft.com/office/powerpoint/2010/main" val="113373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207937"/>
          </a:xfrm>
        </p:spPr>
        <p:txBody>
          <a:bodyPr>
            <a:normAutofit fontScale="90000"/>
          </a:bodyPr>
          <a:lstStyle/>
          <a:p>
            <a:r>
              <a:rPr lang="en-US" dirty="0">
                <a:latin typeface="+mn-lt"/>
                <a:ea typeface="Adobe Gothic Std B" panose="020B0800000000000000" pitchFamily="34" charset="-128"/>
              </a:rPr>
              <a:t>Instruction Format – Three Address Instructions</a:t>
            </a:r>
            <a:endParaRPr lang="en-US" dirty="0">
              <a:latin typeface="+mn-lt"/>
            </a:endParaRPr>
          </a:p>
        </p:txBody>
      </p:sp>
      <p:sp>
        <p:nvSpPr>
          <p:cNvPr id="3" name="Content Placeholder 2"/>
          <p:cNvSpPr>
            <a:spLocks noGrp="1"/>
          </p:cNvSpPr>
          <p:nvPr>
            <p:ph idx="1"/>
          </p:nvPr>
        </p:nvSpPr>
        <p:spPr>
          <a:xfrm>
            <a:off x="395749" y="1073458"/>
            <a:ext cx="11796251" cy="5648184"/>
          </a:xfrm>
        </p:spPr>
        <p:txBody>
          <a:bodyPr>
            <a:noAutofit/>
          </a:bodyPr>
          <a:lstStyle/>
          <a:p>
            <a:pPr marL="0" indent="0" algn="just">
              <a:lnSpc>
                <a:spcPct val="100000"/>
              </a:lnSpc>
              <a:buNone/>
            </a:pPr>
            <a:r>
              <a:rPr lang="en-US" sz="3000" dirty="0">
                <a:solidFill>
                  <a:schemeClr val="bg1"/>
                </a:solidFill>
                <a:ea typeface="Adobe Gothic Std B" panose="020B0800000000000000" pitchFamily="34" charset="-128"/>
              </a:rPr>
              <a:t>Computers with three-address instruction formats can use each address field to specify either a processor register or a memory operand. </a:t>
            </a:r>
          </a:p>
          <a:p>
            <a:pPr marL="0" indent="0" algn="just">
              <a:lnSpc>
                <a:spcPct val="100000"/>
              </a:lnSpc>
              <a:buNone/>
            </a:pPr>
            <a:r>
              <a:rPr lang="en-US" sz="3000" dirty="0">
                <a:solidFill>
                  <a:schemeClr val="bg1"/>
                </a:solidFill>
                <a:ea typeface="Adobe Gothic Std B" panose="020B0800000000000000" pitchFamily="34" charset="-128"/>
              </a:rPr>
              <a:t>for ex, X = (A + B) * (C + D) expression we write assembly language.</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3000" dirty="0">
                <a:ea typeface="Adobe Gothic Std B" panose="020B0800000000000000" pitchFamily="34" charset="-128"/>
              </a:rPr>
              <a:t>The advantage of the three-address format </a:t>
            </a:r>
          </a:p>
          <a:p>
            <a:pPr marL="0" indent="0" algn="just">
              <a:lnSpc>
                <a:spcPct val="100000"/>
              </a:lnSpc>
              <a:buNone/>
            </a:pPr>
            <a:r>
              <a:rPr lang="en-US" sz="3000" dirty="0">
                <a:solidFill>
                  <a:schemeClr val="bg1"/>
                </a:solidFill>
                <a:ea typeface="Adobe Gothic Std B" panose="020B0800000000000000" pitchFamily="34" charset="-128"/>
              </a:rPr>
              <a:t>•	Results in short programs when evaluating arithmetic expressions. </a:t>
            </a:r>
          </a:p>
          <a:p>
            <a:pPr marL="0" indent="0" algn="just">
              <a:lnSpc>
                <a:spcPct val="100000"/>
              </a:lnSpc>
              <a:buNone/>
            </a:pPr>
            <a:r>
              <a:rPr lang="en-US" sz="3000" dirty="0">
                <a:ea typeface="Adobe Gothic Std B" panose="020B0800000000000000" pitchFamily="34" charset="-128"/>
              </a:rPr>
              <a:t>The disadvantage is that</a:t>
            </a:r>
          </a:p>
          <a:p>
            <a:pPr marL="0" indent="0" algn="just">
              <a:lnSpc>
                <a:spcPct val="100000"/>
              </a:lnSpc>
              <a:buNone/>
            </a:pPr>
            <a:r>
              <a:rPr lang="en-US" sz="3000" dirty="0">
                <a:solidFill>
                  <a:schemeClr val="bg1"/>
                </a:solidFill>
                <a:ea typeface="Adobe Gothic Std B" panose="020B0800000000000000" pitchFamily="34" charset="-128"/>
              </a:rPr>
              <a:t>•	The binary-coded instructions require too many bits to specify three addresses.</a:t>
            </a:r>
          </a:p>
          <a:p>
            <a:pPr marL="0" indent="0" algn="just">
              <a:lnSpc>
                <a:spcPct val="100000"/>
              </a:lnSpc>
              <a:buNone/>
            </a:pPr>
            <a:endParaRPr lang="en-US" sz="3000" dirty="0">
              <a:solidFill>
                <a:schemeClr val="bg1"/>
              </a:solidFill>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p:nvPr/>
        </p:nvPicPr>
        <p:blipFill>
          <a:blip r:embed="rId2"/>
          <a:stretch>
            <a:fillRect/>
          </a:stretch>
        </p:blipFill>
        <p:spPr>
          <a:xfrm>
            <a:off x="1191192" y="2689613"/>
            <a:ext cx="8924714" cy="1207937"/>
          </a:xfrm>
          <a:prstGeom prst="rect">
            <a:avLst/>
          </a:prstGeom>
        </p:spPr>
      </p:pic>
    </p:spTree>
    <p:extLst>
      <p:ext uri="{BB962C8B-B14F-4D97-AF65-F5344CB8AC3E}">
        <p14:creationId xmlns:p14="http://schemas.microsoft.com/office/powerpoint/2010/main" val="3105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1073458"/>
          </a:xfrm>
        </p:spPr>
        <p:txBody>
          <a:bodyPr>
            <a:normAutofit fontScale="90000"/>
          </a:bodyPr>
          <a:lstStyle/>
          <a:p>
            <a:r>
              <a:rPr lang="en-US" dirty="0">
                <a:latin typeface="+mn-lt"/>
                <a:ea typeface="Adobe Gothic Std B" panose="020B0800000000000000" pitchFamily="34" charset="-128"/>
              </a:rPr>
              <a:t>Instruction Format – Two Address Instructions</a:t>
            </a:r>
            <a:endParaRPr lang="en-US" dirty="0">
              <a:latin typeface="+mn-lt"/>
            </a:endParaRPr>
          </a:p>
        </p:txBody>
      </p:sp>
      <p:sp>
        <p:nvSpPr>
          <p:cNvPr id="3" name="Content Placeholder 2"/>
          <p:cNvSpPr>
            <a:spLocks noGrp="1"/>
          </p:cNvSpPr>
          <p:nvPr>
            <p:ph idx="1"/>
          </p:nvPr>
        </p:nvSpPr>
        <p:spPr>
          <a:xfrm>
            <a:off x="395749" y="1073458"/>
            <a:ext cx="11796251" cy="2568100"/>
          </a:xfrm>
        </p:spPr>
        <p:txBody>
          <a:bodyPr>
            <a:normAutofit lnSpcReduction="10000"/>
          </a:bodyPr>
          <a:lstStyle/>
          <a:p>
            <a:pPr algn="just">
              <a:lnSpc>
                <a:spcPct val="100000"/>
              </a:lnSpc>
            </a:pPr>
            <a:r>
              <a:rPr lang="en-US" sz="3000" dirty="0">
                <a:solidFill>
                  <a:schemeClr val="bg1"/>
                </a:solidFill>
                <a:ea typeface="Adobe Gothic Std B" panose="020B0800000000000000" pitchFamily="34" charset="-128"/>
              </a:rPr>
              <a:t>Two-address instructions are the most common in commercial computers. </a:t>
            </a:r>
          </a:p>
          <a:p>
            <a:pPr algn="just">
              <a:lnSpc>
                <a:spcPct val="100000"/>
              </a:lnSpc>
            </a:pPr>
            <a:r>
              <a:rPr lang="en-US" sz="3000" dirty="0">
                <a:solidFill>
                  <a:schemeClr val="bg1"/>
                </a:solidFill>
                <a:ea typeface="Adobe Gothic Std B" panose="020B0800000000000000" pitchFamily="34" charset="-128"/>
              </a:rPr>
              <a:t>Here again each address field can specify either a processor register or a memory word. </a:t>
            </a:r>
          </a:p>
          <a:p>
            <a:pPr marL="0" indent="0" algn="just">
              <a:lnSpc>
                <a:spcPct val="100000"/>
              </a:lnSpc>
              <a:buNone/>
            </a:pPr>
            <a:r>
              <a:rPr lang="en-US" sz="3000" dirty="0">
                <a:solidFill>
                  <a:schemeClr val="bg1"/>
                </a:solidFill>
                <a:ea typeface="Adobe Gothic Std B" panose="020B0800000000000000" pitchFamily="34" charset="-128"/>
              </a:rPr>
              <a:t>for eg, X = (A + B) * (C + D) expression we write assembly language.</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5" name="Picture 4"/>
          <p:cNvPicPr/>
          <p:nvPr/>
        </p:nvPicPr>
        <p:blipFill>
          <a:blip r:embed="rId2"/>
          <a:stretch>
            <a:fillRect/>
          </a:stretch>
        </p:blipFill>
        <p:spPr>
          <a:xfrm>
            <a:off x="1285428" y="3641558"/>
            <a:ext cx="6551479" cy="2568101"/>
          </a:xfrm>
          <a:prstGeom prst="rect">
            <a:avLst/>
          </a:prstGeom>
        </p:spPr>
      </p:pic>
      <p:sp>
        <p:nvSpPr>
          <p:cNvPr id="6" name="Rectangle 5"/>
          <p:cNvSpPr/>
          <p:nvPr/>
        </p:nvSpPr>
        <p:spPr>
          <a:xfrm>
            <a:off x="162155" y="6336632"/>
            <a:ext cx="9988953" cy="564385"/>
          </a:xfrm>
          <a:prstGeom prst="rect">
            <a:avLst/>
          </a:prstGeom>
        </p:spPr>
        <p:txBody>
          <a:bodyPr wrap="none">
            <a:spAutoFit/>
          </a:bodyPr>
          <a:lstStyle/>
          <a:p>
            <a:pPr marL="457200" indent="-457200" algn="just">
              <a:lnSpc>
                <a:spcPct val="107000"/>
              </a:lnSpc>
              <a:spcAft>
                <a:spcPts val="800"/>
              </a:spcAft>
              <a:buFont typeface="Arial" panose="020B0604020202020204" pitchFamily="34" charset="0"/>
              <a:buChar char="•"/>
            </a:pPr>
            <a:r>
              <a:rPr lang="en-US" sz="3000" dirty="0">
                <a:solidFill>
                  <a:schemeClr val="bg1"/>
                </a:solidFill>
                <a:ea typeface="Adobe Gothic Std B" panose="020B0800000000000000" pitchFamily="34" charset="-128"/>
              </a:rPr>
              <a:t>We can observe here Line of code increases in two address. </a:t>
            </a:r>
            <a:endParaRPr lang="en-IN" sz="30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55587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978794"/>
          </a:xfrm>
        </p:spPr>
        <p:txBody>
          <a:bodyPr>
            <a:normAutofit fontScale="90000"/>
          </a:bodyPr>
          <a:lstStyle/>
          <a:p>
            <a:r>
              <a:rPr lang="en-US" dirty="0">
                <a:latin typeface="+mn-lt"/>
                <a:ea typeface="Adobe Gothic Std B" panose="020B0800000000000000" pitchFamily="34" charset="-128"/>
              </a:rPr>
              <a:t>Instruction Format – One Address Instructions</a:t>
            </a:r>
            <a:endParaRPr lang="en-US" dirty="0">
              <a:latin typeface="+mn-lt"/>
            </a:endParaRPr>
          </a:p>
        </p:txBody>
      </p:sp>
      <p:sp>
        <p:nvSpPr>
          <p:cNvPr id="3" name="Content Placeholder 2"/>
          <p:cNvSpPr>
            <a:spLocks noGrp="1"/>
          </p:cNvSpPr>
          <p:nvPr>
            <p:ph idx="1"/>
          </p:nvPr>
        </p:nvSpPr>
        <p:spPr>
          <a:xfrm>
            <a:off x="395749" y="784700"/>
            <a:ext cx="11796251" cy="6073299"/>
          </a:xfrm>
        </p:spPr>
        <p:txBody>
          <a:bodyPr>
            <a:noAutofit/>
          </a:bodyPr>
          <a:lstStyle/>
          <a:p>
            <a:pPr algn="just">
              <a:lnSpc>
                <a:spcPct val="100000"/>
              </a:lnSpc>
            </a:pPr>
            <a:r>
              <a:rPr lang="en-US" sz="3000" dirty="0">
                <a:solidFill>
                  <a:schemeClr val="bg1"/>
                </a:solidFill>
                <a:ea typeface="Adobe Gothic Std B" panose="020B0800000000000000" pitchFamily="34" charset="-128"/>
              </a:rPr>
              <a:t>One-address instructions uses accumulator (AC) register for all data manipulation. </a:t>
            </a:r>
          </a:p>
          <a:p>
            <a:pPr algn="just">
              <a:lnSpc>
                <a:spcPct val="100000"/>
              </a:lnSpc>
            </a:pPr>
            <a:r>
              <a:rPr lang="en-US" sz="3000" dirty="0">
                <a:solidFill>
                  <a:schemeClr val="bg1"/>
                </a:solidFill>
                <a:ea typeface="Adobe Gothic Std B" panose="020B0800000000000000" pitchFamily="34" charset="-128"/>
              </a:rPr>
              <a:t>For multiplication and division there is a need for a second register. </a:t>
            </a:r>
          </a:p>
          <a:p>
            <a:pPr algn="just">
              <a:lnSpc>
                <a:spcPct val="100000"/>
              </a:lnSpc>
            </a:pPr>
            <a:r>
              <a:rPr lang="en-US" sz="3000" dirty="0">
                <a:solidFill>
                  <a:schemeClr val="bg1"/>
                </a:solidFill>
                <a:ea typeface="Adobe Gothic Std B" panose="020B0800000000000000" pitchFamily="34" charset="-128"/>
              </a:rPr>
              <a:t>The program to evaluate </a:t>
            </a:r>
            <a:r>
              <a:rPr lang="en-US" b="1" dirty="0"/>
              <a:t>X = (A + B) * (C + D)</a:t>
            </a:r>
            <a:r>
              <a:rPr lang="en-US" dirty="0"/>
              <a:t> </a:t>
            </a:r>
            <a:r>
              <a:rPr lang="en-US" sz="3000" dirty="0">
                <a:solidFill>
                  <a:schemeClr val="bg1"/>
                </a:solidFill>
                <a:ea typeface="Adobe Gothic Std B" panose="020B0800000000000000" pitchFamily="34" charset="-128"/>
              </a:rPr>
              <a:t>is</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solidFill>
                  <a:schemeClr val="bg1"/>
                </a:solidFill>
                <a:ea typeface="Adobe Gothic Std B" panose="020B0800000000000000" pitchFamily="34" charset="-128"/>
              </a:rPr>
              <a:t>All operations are done between the AC register and a memory operand. T is the address of a temporary memory location required for storing the intermediate result.</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55401" y="3054780"/>
            <a:ext cx="5684036" cy="2229851"/>
          </a:xfrm>
          <a:prstGeom prst="rect">
            <a:avLst/>
          </a:prstGeom>
          <a:noFill/>
          <a:ln>
            <a:noFill/>
          </a:ln>
        </p:spPr>
      </p:pic>
    </p:spTree>
    <p:extLst>
      <p:ext uri="{BB962C8B-B14F-4D97-AF65-F5344CB8AC3E}">
        <p14:creationId xmlns:p14="http://schemas.microsoft.com/office/powerpoint/2010/main" val="23219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784700"/>
          </a:xfrm>
        </p:spPr>
        <p:txBody>
          <a:bodyPr>
            <a:normAutofit fontScale="90000"/>
          </a:bodyPr>
          <a:lstStyle/>
          <a:p>
            <a:r>
              <a:rPr lang="en-US" dirty="0">
                <a:latin typeface="+mn-lt"/>
                <a:ea typeface="Adobe Gothic Std B" panose="020B0800000000000000" pitchFamily="34" charset="-128"/>
              </a:rPr>
              <a:t>Instruction Format – Zero Address Instructions</a:t>
            </a:r>
            <a:endParaRPr lang="en-US" dirty="0">
              <a:latin typeface="+mn-lt"/>
            </a:endParaRPr>
          </a:p>
        </p:txBody>
      </p:sp>
      <p:sp>
        <p:nvSpPr>
          <p:cNvPr id="3" name="Content Placeholder 2"/>
          <p:cNvSpPr>
            <a:spLocks noGrp="1"/>
          </p:cNvSpPr>
          <p:nvPr>
            <p:ph idx="1"/>
          </p:nvPr>
        </p:nvSpPr>
        <p:spPr>
          <a:xfrm>
            <a:off x="395749" y="784700"/>
            <a:ext cx="11796251" cy="6073299"/>
          </a:xfrm>
        </p:spPr>
        <p:txBody>
          <a:bodyPr>
            <a:noAutofit/>
          </a:bodyPr>
          <a:lstStyle/>
          <a:p>
            <a:pPr algn="just">
              <a:lnSpc>
                <a:spcPct val="100000"/>
              </a:lnSpc>
            </a:pPr>
            <a:r>
              <a:rPr lang="en-US" sz="3000" dirty="0">
                <a:solidFill>
                  <a:schemeClr val="bg1"/>
                </a:solidFill>
                <a:ea typeface="Adobe Gothic Std B" panose="020B0800000000000000" pitchFamily="34" charset="-128"/>
              </a:rPr>
              <a:t>With the help of stack this type of instruction can be implemented. </a:t>
            </a:r>
          </a:p>
          <a:p>
            <a:pPr algn="just">
              <a:lnSpc>
                <a:spcPct val="100000"/>
              </a:lnSpc>
            </a:pPr>
            <a:r>
              <a:rPr lang="en-US" sz="3000" dirty="0">
                <a:solidFill>
                  <a:schemeClr val="bg1"/>
                </a:solidFill>
                <a:ea typeface="Adobe Gothic Std B" panose="020B0800000000000000" pitchFamily="34" charset="-128"/>
              </a:rPr>
              <a:t>Push and pop operation can be used to implement this. </a:t>
            </a:r>
          </a:p>
          <a:p>
            <a:pPr algn="just">
              <a:lnSpc>
                <a:spcPct val="100000"/>
              </a:lnSpc>
            </a:pPr>
            <a:r>
              <a:rPr lang="en-US" sz="3000" dirty="0">
                <a:solidFill>
                  <a:schemeClr val="bg1"/>
                </a:solidFill>
                <a:ea typeface="Adobe Gothic Std B" panose="020B0800000000000000" pitchFamily="34" charset="-128"/>
              </a:rPr>
              <a:t>for example, if we want to perform below expression then it has to be converted to reverse polish notation first and then it has to be pushed or popped from the stack.</a:t>
            </a:r>
          </a:p>
          <a:p>
            <a:pPr algn="just">
              <a:lnSpc>
                <a:spcPct val="100000"/>
              </a:lnSpc>
            </a:pPr>
            <a:r>
              <a:rPr lang="en-US" sz="3000" dirty="0">
                <a:ea typeface="Adobe Gothic Std B" panose="020B0800000000000000" pitchFamily="34" charset="-128"/>
              </a:rPr>
              <a:t>X = (A + B) * (C + D) </a:t>
            </a:r>
            <a:r>
              <a:rPr lang="en-US" sz="3000" dirty="0">
                <a:solidFill>
                  <a:schemeClr val="bg1"/>
                </a:solidFill>
                <a:ea typeface="Adobe Gothic Std B" panose="020B0800000000000000" pitchFamily="34" charset="-128"/>
              </a:rPr>
              <a:t>in reverse polish notation is </a:t>
            </a:r>
            <a:r>
              <a:rPr lang="en-US" sz="3000" dirty="0">
                <a:solidFill>
                  <a:schemeClr val="accent2"/>
                </a:solidFill>
                <a:ea typeface="Adobe Gothic Std B" panose="020B0800000000000000" pitchFamily="34" charset="-128"/>
              </a:rPr>
              <a:t>AB+ CD+ *</a:t>
            </a:r>
          </a:p>
          <a:p>
            <a:pPr algn="just">
              <a:lnSpc>
                <a:spcPct val="100000"/>
              </a:lnSpc>
            </a:pPr>
            <a:r>
              <a:rPr lang="en-US" sz="3000" dirty="0">
                <a:solidFill>
                  <a:schemeClr val="bg1"/>
                </a:solidFill>
                <a:ea typeface="Adobe Gothic Std B" panose="020B0800000000000000" pitchFamily="34" charset="-128"/>
              </a:rPr>
              <a:t>here (TOS stands for top of stack.)</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5" name="Picture 4"/>
          <p:cNvPicPr/>
          <p:nvPr/>
        </p:nvPicPr>
        <p:blipFill>
          <a:blip r:embed="rId2"/>
          <a:stretch>
            <a:fillRect/>
          </a:stretch>
        </p:blipFill>
        <p:spPr>
          <a:xfrm>
            <a:off x="6497226" y="4044369"/>
            <a:ext cx="5299025" cy="2671963"/>
          </a:xfrm>
          <a:prstGeom prst="rect">
            <a:avLst/>
          </a:prstGeom>
        </p:spPr>
      </p:pic>
    </p:spTree>
    <p:extLst>
      <p:ext uri="{BB962C8B-B14F-4D97-AF65-F5344CB8AC3E}">
        <p14:creationId xmlns:p14="http://schemas.microsoft.com/office/powerpoint/2010/main" val="39048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Instruction Format –RISC (Reduced Instruction set computer)</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Autofit/>
          </a:bodyPr>
          <a:lstStyle/>
          <a:p>
            <a:pPr algn="just">
              <a:lnSpc>
                <a:spcPct val="100000"/>
              </a:lnSpc>
            </a:pPr>
            <a:r>
              <a:rPr lang="en-US" sz="3000" dirty="0">
                <a:solidFill>
                  <a:schemeClr val="bg1"/>
                </a:solidFill>
                <a:ea typeface="Adobe Gothic Std B" panose="020B0800000000000000" pitchFamily="34" charset="-128"/>
              </a:rPr>
              <a:t>The instruction set of a typical RISC processor is restricted to the use of </a:t>
            </a:r>
            <a:r>
              <a:rPr lang="en-US" sz="3000" dirty="0">
                <a:ea typeface="Adobe Gothic Std B" panose="020B0800000000000000" pitchFamily="34" charset="-128"/>
              </a:rPr>
              <a:t> store </a:t>
            </a:r>
            <a:r>
              <a:rPr lang="en-US" sz="3000" dirty="0">
                <a:solidFill>
                  <a:schemeClr val="bg1"/>
                </a:solidFill>
                <a:ea typeface="Adobe Gothic Std B" panose="020B0800000000000000" pitchFamily="34" charset="-128"/>
              </a:rPr>
              <a:t>instructions when communicating between memory and CPU. </a:t>
            </a:r>
          </a:p>
          <a:p>
            <a:pPr algn="just">
              <a:lnSpc>
                <a:spcPct val="100000"/>
              </a:lnSpc>
            </a:pPr>
            <a:r>
              <a:rPr lang="en-US" sz="3000" dirty="0">
                <a:solidFill>
                  <a:schemeClr val="bg1"/>
                </a:solidFill>
                <a:ea typeface="Adobe Gothic Std B" panose="020B0800000000000000" pitchFamily="34" charset="-128"/>
              </a:rPr>
              <a:t>All other instructions are executed within the registers of the CPU without referring to memory.</a:t>
            </a:r>
          </a:p>
          <a:p>
            <a:pPr algn="just">
              <a:lnSpc>
                <a:spcPct val="100000"/>
              </a:lnSpc>
            </a:pPr>
            <a:r>
              <a:rPr lang="en-US" sz="3000" dirty="0">
                <a:solidFill>
                  <a:schemeClr val="bg1"/>
                </a:solidFill>
                <a:ea typeface="Adobe Gothic Std B" panose="020B0800000000000000" pitchFamily="34" charset="-128"/>
              </a:rPr>
              <a:t>A program for a RISC-type CPU consists of </a:t>
            </a:r>
            <a:r>
              <a:rPr lang="en-US" sz="3000" dirty="0">
                <a:ea typeface="Adobe Gothic Std B" panose="020B0800000000000000" pitchFamily="34" charset="-128"/>
              </a:rPr>
              <a:t>LOAD and STORE </a:t>
            </a:r>
            <a:r>
              <a:rPr lang="en-US" sz="3000" dirty="0">
                <a:solidFill>
                  <a:schemeClr val="bg1"/>
                </a:solidFill>
                <a:ea typeface="Adobe Gothic Std B" panose="020B0800000000000000" pitchFamily="34" charset="-128"/>
              </a:rPr>
              <a:t>instructions that have one memory and one register address, and computational-type instructions that have </a:t>
            </a:r>
            <a:r>
              <a:rPr lang="en-US" sz="3000" dirty="0">
                <a:ea typeface="Adobe Gothic Std B" panose="020B0800000000000000" pitchFamily="34" charset="-128"/>
              </a:rPr>
              <a:t>three addresses </a:t>
            </a:r>
            <a:r>
              <a:rPr lang="en-US" sz="3000" dirty="0">
                <a:solidFill>
                  <a:schemeClr val="bg1"/>
                </a:solidFill>
                <a:ea typeface="Adobe Gothic Std B" panose="020B0800000000000000" pitchFamily="34" charset="-128"/>
              </a:rPr>
              <a:t>with all three specifying processor registers.</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32321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Instruction Format –RISC (Reduced Instruction set computer)</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Autofit/>
          </a:bodyPr>
          <a:lstStyle/>
          <a:p>
            <a:pPr algn="just">
              <a:lnSpc>
                <a:spcPct val="100000"/>
              </a:lnSpc>
            </a:pPr>
            <a:r>
              <a:rPr lang="en-US" sz="3000" dirty="0">
                <a:solidFill>
                  <a:schemeClr val="bg1"/>
                </a:solidFill>
                <a:ea typeface="Adobe Gothic Std B" panose="020B0800000000000000" pitchFamily="34" charset="-128"/>
              </a:rPr>
              <a:t>The following is a program to evaluate </a:t>
            </a:r>
            <a:r>
              <a:rPr lang="en-US" sz="3000" dirty="0">
                <a:solidFill>
                  <a:srgbClr val="FFFF00"/>
                </a:solidFill>
                <a:ea typeface="Adobe Gothic Std B" panose="020B0800000000000000" pitchFamily="34" charset="-128"/>
              </a:rPr>
              <a:t>X = (A + B) * (C + D)</a:t>
            </a:r>
            <a:r>
              <a:rPr lang="en-US" sz="3000" dirty="0">
                <a:solidFill>
                  <a:schemeClr val="bg1"/>
                </a:solidFill>
                <a:ea typeface="Adobe Gothic Std B" panose="020B0800000000000000" pitchFamily="34" charset="-128"/>
              </a:rPr>
              <a:t>.</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solidFill>
                  <a:schemeClr val="bg1"/>
                </a:solidFill>
                <a:ea typeface="Adobe Gothic Std B" panose="020B0800000000000000" pitchFamily="34" charset="-128"/>
              </a:rPr>
              <a:t>As we can see in above code the result of the computations is stored in memory with a store instruction in last.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a:blip r:embed="rId2"/>
          <a:stretch>
            <a:fillRect/>
          </a:stretch>
        </p:blipFill>
        <p:spPr>
          <a:xfrm>
            <a:off x="728324" y="2013858"/>
            <a:ext cx="6891676" cy="3181720"/>
          </a:xfrm>
          <a:prstGeom prst="rect">
            <a:avLst/>
          </a:prstGeom>
        </p:spPr>
      </p:pic>
    </p:spTree>
    <p:extLst>
      <p:ext uri="{BB962C8B-B14F-4D97-AF65-F5344CB8AC3E}">
        <p14:creationId xmlns:p14="http://schemas.microsoft.com/office/powerpoint/2010/main" val="5658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42" y="2619342"/>
            <a:ext cx="10074442" cy="1325563"/>
          </a:xfrm>
        </p:spPr>
        <p:txBody>
          <a:bodyPr>
            <a:noAutofit/>
          </a:bodyPr>
          <a:lstStyle/>
          <a:p>
            <a:pPr algn="ctr"/>
            <a:r>
              <a:rPr lang="en-US" sz="6000" dirty="0">
                <a:latin typeface="+mn-lt"/>
                <a:ea typeface="Adobe Gothic Std B" panose="020B0800000000000000" pitchFamily="34" charset="-128"/>
              </a:rPr>
              <a:t>Data Transfer and Manipulation</a:t>
            </a:r>
          </a:p>
        </p:txBody>
      </p:sp>
    </p:spTree>
    <p:extLst>
      <p:ext uri="{BB962C8B-B14F-4D97-AF65-F5344CB8AC3E}">
        <p14:creationId xmlns:p14="http://schemas.microsoft.com/office/powerpoint/2010/main" val="1434737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Data Transfer and Manipulation</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rmAutofit/>
          </a:bodyPr>
          <a:lstStyle/>
          <a:p>
            <a:pPr marL="0" indent="0" algn="just">
              <a:lnSpc>
                <a:spcPct val="100000"/>
              </a:lnSpc>
              <a:buNone/>
            </a:pPr>
            <a:r>
              <a:rPr lang="en-US" sz="3000" dirty="0">
                <a:ea typeface="Adobe Gothic Std B" panose="020B0800000000000000" pitchFamily="34" charset="-128"/>
              </a:rPr>
              <a:t>Most computer instructions can be classified into three categories:</a:t>
            </a:r>
          </a:p>
          <a:p>
            <a:pPr marL="0" indent="0" algn="just">
              <a:lnSpc>
                <a:spcPct val="100000"/>
              </a:lnSpc>
              <a:buNone/>
            </a:pPr>
            <a:r>
              <a:rPr lang="en-US" sz="3000" dirty="0">
                <a:solidFill>
                  <a:schemeClr val="bg1"/>
                </a:solidFill>
                <a:ea typeface="Adobe Gothic Std B" panose="020B0800000000000000" pitchFamily="34" charset="-128"/>
              </a:rPr>
              <a:t>1. Data transfer instructions</a:t>
            </a:r>
          </a:p>
          <a:p>
            <a:pPr marL="0" indent="0" algn="just">
              <a:lnSpc>
                <a:spcPct val="100000"/>
              </a:lnSpc>
              <a:buNone/>
            </a:pPr>
            <a:r>
              <a:rPr lang="en-US" sz="3000" dirty="0">
                <a:solidFill>
                  <a:schemeClr val="bg1"/>
                </a:solidFill>
                <a:ea typeface="Adobe Gothic Std B" panose="020B0800000000000000" pitchFamily="34" charset="-128"/>
              </a:rPr>
              <a:t>2. Data manipulation instructions</a:t>
            </a:r>
          </a:p>
          <a:p>
            <a:pPr marL="0" indent="0" algn="just">
              <a:lnSpc>
                <a:spcPct val="100000"/>
              </a:lnSpc>
              <a:buNone/>
            </a:pPr>
            <a:r>
              <a:rPr lang="en-US" sz="3000" dirty="0">
                <a:solidFill>
                  <a:schemeClr val="bg1"/>
                </a:solidFill>
                <a:ea typeface="Adobe Gothic Std B" panose="020B0800000000000000" pitchFamily="34" charset="-128"/>
              </a:rPr>
              <a:t>3. Program control instructions</a:t>
            </a:r>
          </a:p>
          <a:p>
            <a:pPr algn="just">
              <a:lnSpc>
                <a:spcPct val="100000"/>
              </a:lnSpc>
            </a:pPr>
            <a:r>
              <a:rPr lang="en-US" sz="3000" dirty="0">
                <a:solidFill>
                  <a:schemeClr val="bg1"/>
                </a:solidFill>
                <a:ea typeface="Adobe Gothic Std B" panose="020B0800000000000000" pitchFamily="34" charset="-128"/>
              </a:rPr>
              <a:t>Data transfer instructions cause transfer of data from one location to another without changing the binary information content. </a:t>
            </a:r>
          </a:p>
          <a:p>
            <a:pPr algn="just">
              <a:lnSpc>
                <a:spcPct val="100000"/>
              </a:lnSpc>
            </a:pPr>
            <a:r>
              <a:rPr lang="en-US" sz="3000" dirty="0">
                <a:solidFill>
                  <a:schemeClr val="bg1"/>
                </a:solidFill>
                <a:ea typeface="Adobe Gothic Std B" panose="020B0800000000000000" pitchFamily="34" charset="-128"/>
              </a:rPr>
              <a:t>Data manipulation instructions are those that perform arithmetic, logic, and shift operations. </a:t>
            </a:r>
          </a:p>
          <a:p>
            <a:pPr algn="just">
              <a:lnSpc>
                <a:spcPct val="100000"/>
              </a:lnSpc>
            </a:pPr>
            <a:r>
              <a:rPr lang="en-US" sz="3000" dirty="0">
                <a:solidFill>
                  <a:schemeClr val="bg1"/>
                </a:solidFill>
                <a:ea typeface="Adobe Gothic Std B" panose="020B0800000000000000" pitchFamily="34" charset="-128"/>
              </a:rPr>
              <a:t>Program control instructions provide decision-making capabilities and change the path taken by the program when executed in the computer.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7414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Data Transfer and Manipulation</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Autofit/>
          </a:bodyPr>
          <a:lstStyle/>
          <a:p>
            <a:pPr marL="0" indent="0" algn="just">
              <a:lnSpc>
                <a:spcPct val="100000"/>
              </a:lnSpc>
              <a:buNone/>
            </a:pPr>
            <a:r>
              <a:rPr lang="en-US" sz="3000" dirty="0">
                <a:ea typeface="Adobe Gothic Std B" panose="020B0800000000000000" pitchFamily="34" charset="-128"/>
              </a:rPr>
              <a:t>1. Data Transfer Instructions</a:t>
            </a:r>
          </a:p>
          <a:p>
            <a:pPr algn="just">
              <a:lnSpc>
                <a:spcPct val="100000"/>
              </a:lnSpc>
            </a:pPr>
            <a:r>
              <a:rPr lang="en-US" sz="3000" dirty="0">
                <a:solidFill>
                  <a:schemeClr val="bg1"/>
                </a:solidFill>
                <a:ea typeface="Adobe Gothic Std B" panose="020B0800000000000000" pitchFamily="34" charset="-128"/>
              </a:rPr>
              <a:t>Data transfer instructions move data from one place in the computer to another without changing the data content. </a:t>
            </a:r>
          </a:p>
          <a:p>
            <a:pPr algn="just">
              <a:lnSpc>
                <a:spcPct val="100000"/>
              </a:lnSpc>
            </a:pPr>
            <a:r>
              <a:rPr lang="en-US" sz="3000" dirty="0">
                <a:solidFill>
                  <a:schemeClr val="bg1"/>
                </a:solidFill>
                <a:ea typeface="Adobe Gothic Std B" panose="020B0800000000000000" pitchFamily="34" charset="-128"/>
              </a:rPr>
              <a:t>The most common transfers are between memory and processor registers, between processor registers and input or output, and between the processor registers themselves.</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p:nvPr/>
        </p:nvPicPr>
        <p:blipFill>
          <a:blip r:embed="rId2"/>
          <a:stretch>
            <a:fillRect/>
          </a:stretch>
        </p:blipFill>
        <p:spPr>
          <a:xfrm>
            <a:off x="7181261" y="3950114"/>
            <a:ext cx="3281579" cy="2766218"/>
          </a:xfrm>
          <a:prstGeom prst="rect">
            <a:avLst/>
          </a:prstGeom>
        </p:spPr>
      </p:pic>
    </p:spTree>
    <p:extLst>
      <p:ext uri="{BB962C8B-B14F-4D97-AF65-F5344CB8AC3E}">
        <p14:creationId xmlns:p14="http://schemas.microsoft.com/office/powerpoint/2010/main" val="72558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Central Processing Unit</a:t>
            </a:r>
            <a:endParaRPr lang="en-US" dirty="0">
              <a:latin typeface="+mn-lt"/>
            </a:endParaRPr>
          </a:p>
        </p:txBody>
      </p:sp>
      <p:sp>
        <p:nvSpPr>
          <p:cNvPr id="3" name="Content Placeholder 2"/>
          <p:cNvSpPr>
            <a:spLocks noGrp="1"/>
          </p:cNvSpPr>
          <p:nvPr>
            <p:ph idx="1"/>
          </p:nvPr>
        </p:nvSpPr>
        <p:spPr>
          <a:xfrm>
            <a:off x="395749" y="1073458"/>
            <a:ext cx="11181735" cy="2391637"/>
          </a:xfrm>
        </p:spPr>
        <p:txBody>
          <a:bodyPr>
            <a:normAutofit/>
          </a:bodyPr>
          <a:lstStyle/>
          <a:p>
            <a:pPr marL="0" indent="0" algn="just">
              <a:lnSpc>
                <a:spcPct val="150000"/>
              </a:lnSpc>
              <a:buNone/>
            </a:pPr>
            <a:r>
              <a:rPr lang="en-US" sz="3200" dirty="0">
                <a:solidFill>
                  <a:schemeClr val="bg1"/>
                </a:solidFill>
                <a:ea typeface="Adobe Gothic Std B" panose="020B0800000000000000" pitchFamily="34" charset="-128"/>
              </a:rPr>
              <a:t>The part of the computer that performs the bulk of data-processing operations is called the central processing unit and is referred to as the CPU. </a:t>
            </a:r>
          </a:p>
        </p:txBody>
      </p:sp>
    </p:spTree>
    <p:extLst>
      <p:ext uri="{BB962C8B-B14F-4D97-AF65-F5344CB8AC3E}">
        <p14:creationId xmlns:p14="http://schemas.microsoft.com/office/powerpoint/2010/main" val="33166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Data Transfer and Manipulation</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Autofit/>
          </a:bodyPr>
          <a:lstStyle/>
          <a:p>
            <a:pPr marL="0" indent="0" algn="just">
              <a:lnSpc>
                <a:spcPct val="100000"/>
              </a:lnSpc>
              <a:buNone/>
            </a:pPr>
            <a:r>
              <a:rPr lang="en-US" sz="3000" dirty="0">
                <a:ea typeface="Adobe Gothic Std B" panose="020B0800000000000000" pitchFamily="34" charset="-128"/>
              </a:rPr>
              <a:t>2. Data Manipulation Instructions</a:t>
            </a:r>
          </a:p>
          <a:p>
            <a:pPr algn="just">
              <a:lnSpc>
                <a:spcPct val="100000"/>
              </a:lnSpc>
            </a:pPr>
            <a:r>
              <a:rPr lang="en-US" sz="3000" dirty="0">
                <a:solidFill>
                  <a:schemeClr val="bg1"/>
                </a:solidFill>
                <a:ea typeface="Adobe Gothic Std B" panose="020B0800000000000000" pitchFamily="34" charset="-128"/>
              </a:rPr>
              <a:t>Data manipulation instructions perform operations on data and gives computational ability to the computer. </a:t>
            </a:r>
          </a:p>
          <a:p>
            <a:pPr algn="just">
              <a:lnSpc>
                <a:spcPct val="100000"/>
              </a:lnSpc>
            </a:pPr>
            <a:r>
              <a:rPr lang="en-US" sz="3000" dirty="0">
                <a:solidFill>
                  <a:schemeClr val="bg1"/>
                </a:solidFill>
                <a:ea typeface="Adobe Gothic Std B" panose="020B0800000000000000" pitchFamily="34" charset="-128"/>
              </a:rPr>
              <a:t>Also these instructions in a typical computer are usually divided into three basic types:</a:t>
            </a:r>
          </a:p>
          <a:p>
            <a:pPr algn="just">
              <a:lnSpc>
                <a:spcPct val="100000"/>
              </a:lnSpc>
            </a:pPr>
            <a:r>
              <a:rPr lang="en-US" sz="3000" dirty="0">
                <a:solidFill>
                  <a:schemeClr val="bg1"/>
                </a:solidFill>
                <a:ea typeface="Adobe Gothic Std B" panose="020B0800000000000000" pitchFamily="34" charset="-128"/>
              </a:rPr>
              <a:t>1. Arithmetic instructions</a:t>
            </a:r>
          </a:p>
          <a:p>
            <a:pPr algn="just">
              <a:lnSpc>
                <a:spcPct val="100000"/>
              </a:lnSpc>
            </a:pPr>
            <a:r>
              <a:rPr lang="en-US" sz="3000" dirty="0">
                <a:solidFill>
                  <a:schemeClr val="bg1"/>
                </a:solidFill>
                <a:ea typeface="Adobe Gothic Std B" panose="020B0800000000000000" pitchFamily="34" charset="-128"/>
              </a:rPr>
              <a:t>2. Logical and bit manipulation instructions</a:t>
            </a:r>
          </a:p>
          <a:p>
            <a:pPr algn="just">
              <a:lnSpc>
                <a:spcPct val="100000"/>
              </a:lnSpc>
            </a:pPr>
            <a:r>
              <a:rPr lang="en-US" sz="3000" dirty="0">
                <a:solidFill>
                  <a:schemeClr val="bg1"/>
                </a:solidFill>
                <a:ea typeface="Adobe Gothic Std B" panose="020B0800000000000000" pitchFamily="34" charset="-128"/>
              </a:rPr>
              <a:t>3. Shift instructions</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0817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Data Transfer and Manipulation</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Autofit/>
          </a:bodyPr>
          <a:lstStyle/>
          <a:p>
            <a:pPr marL="0" indent="0" algn="just">
              <a:lnSpc>
                <a:spcPct val="100000"/>
              </a:lnSpc>
              <a:buNone/>
            </a:pPr>
            <a:r>
              <a:rPr lang="en-US" sz="3000" dirty="0">
                <a:ea typeface="Adobe Gothic Std B" panose="020B0800000000000000" pitchFamily="34" charset="-128"/>
              </a:rPr>
              <a:t>2. Data Manipulation Instructions</a:t>
            </a:r>
          </a:p>
          <a:p>
            <a:pPr marL="0" indent="0" algn="just">
              <a:lnSpc>
                <a:spcPct val="100000"/>
              </a:lnSpc>
              <a:buNone/>
            </a:pPr>
            <a:r>
              <a:rPr lang="en-US" sz="3000" dirty="0">
                <a:ea typeface="Adobe Gothic Std B" panose="020B0800000000000000" pitchFamily="34" charset="-128"/>
              </a:rPr>
              <a:t>1. Arithmetic Instructions</a:t>
            </a:r>
          </a:p>
          <a:p>
            <a:pPr algn="just">
              <a:lnSpc>
                <a:spcPct val="100000"/>
              </a:lnSpc>
            </a:pPr>
            <a:r>
              <a:rPr lang="en-US" sz="3000" dirty="0">
                <a:solidFill>
                  <a:schemeClr val="bg1"/>
                </a:solidFill>
                <a:ea typeface="Adobe Gothic Std B" panose="020B0800000000000000" pitchFamily="34" charset="-128"/>
              </a:rPr>
              <a:t>The four basic arithmetic operations are addition, subtraction, multiplication, and division. </a:t>
            </a:r>
          </a:p>
          <a:p>
            <a:pPr algn="just">
              <a:lnSpc>
                <a:spcPct val="100000"/>
              </a:lnSpc>
            </a:pPr>
            <a:r>
              <a:rPr lang="en-US" sz="3000" dirty="0">
                <a:solidFill>
                  <a:schemeClr val="bg1"/>
                </a:solidFill>
                <a:ea typeface="Adobe Gothic Std B" panose="020B0800000000000000" pitchFamily="34" charset="-128"/>
              </a:rPr>
              <a:t>The multiplication and division must then be generated by means of software subroutines.</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91780"/>
            <a:ext cx="3444006" cy="2766219"/>
          </a:xfrm>
          <a:prstGeom prst="rect">
            <a:avLst/>
          </a:prstGeom>
          <a:noFill/>
          <a:ln>
            <a:noFill/>
          </a:ln>
        </p:spPr>
      </p:pic>
    </p:spTree>
    <p:extLst>
      <p:ext uri="{BB962C8B-B14F-4D97-AF65-F5344CB8AC3E}">
        <p14:creationId xmlns:p14="http://schemas.microsoft.com/office/powerpoint/2010/main" val="399546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Data Transfer and Manipulation</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Autofit/>
          </a:bodyPr>
          <a:lstStyle/>
          <a:p>
            <a:pPr marL="0" indent="0" algn="just">
              <a:lnSpc>
                <a:spcPct val="100000"/>
              </a:lnSpc>
              <a:buNone/>
            </a:pPr>
            <a:r>
              <a:rPr lang="en-US" sz="3000" dirty="0">
                <a:ea typeface="Adobe Gothic Std B" panose="020B0800000000000000" pitchFamily="34" charset="-128"/>
              </a:rPr>
              <a:t>2. Data Manipulation Instructions</a:t>
            </a:r>
          </a:p>
          <a:p>
            <a:pPr marL="0" indent="0" algn="just">
              <a:lnSpc>
                <a:spcPct val="100000"/>
              </a:lnSpc>
              <a:buNone/>
            </a:pPr>
            <a:r>
              <a:rPr lang="en-US" sz="3000" dirty="0">
                <a:ea typeface="Adobe Gothic Std B" panose="020B0800000000000000" pitchFamily="34" charset="-128"/>
              </a:rPr>
              <a:t>2. Logical and Bit Manipulation Instructions</a:t>
            </a:r>
          </a:p>
          <a:p>
            <a:pPr algn="just">
              <a:lnSpc>
                <a:spcPct val="100000"/>
              </a:lnSpc>
            </a:pPr>
            <a:r>
              <a:rPr lang="en-US" sz="3000" dirty="0">
                <a:solidFill>
                  <a:schemeClr val="bg1"/>
                </a:solidFill>
                <a:ea typeface="Adobe Gothic Std B" panose="020B0800000000000000" pitchFamily="34" charset="-128"/>
              </a:rPr>
              <a:t>Logical instructions perform binary operations on strings of bits stored in registers. </a:t>
            </a:r>
          </a:p>
          <a:p>
            <a:pPr algn="just">
              <a:lnSpc>
                <a:spcPct val="100000"/>
              </a:lnSpc>
            </a:pPr>
            <a:r>
              <a:rPr lang="en-US" sz="3000" dirty="0">
                <a:solidFill>
                  <a:schemeClr val="bg1"/>
                </a:solidFill>
                <a:ea typeface="Adobe Gothic Std B" panose="020B0800000000000000" pitchFamily="34" charset="-128"/>
              </a:rPr>
              <a:t>They are useful for manipulating individual bits or a group of bits that represent binary-coded information.</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23955" y="4091780"/>
            <a:ext cx="3296652" cy="2766219"/>
          </a:xfrm>
          <a:prstGeom prst="rect">
            <a:avLst/>
          </a:prstGeom>
          <a:noFill/>
          <a:ln>
            <a:noFill/>
          </a:ln>
        </p:spPr>
      </p:pic>
    </p:spTree>
    <p:extLst>
      <p:ext uri="{BB962C8B-B14F-4D97-AF65-F5344CB8AC3E}">
        <p14:creationId xmlns:p14="http://schemas.microsoft.com/office/powerpoint/2010/main" val="197447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1796251" cy="1325563"/>
          </a:xfrm>
        </p:spPr>
        <p:txBody>
          <a:bodyPr/>
          <a:lstStyle/>
          <a:p>
            <a:r>
              <a:rPr lang="en-US" dirty="0">
                <a:latin typeface="+mn-lt"/>
                <a:ea typeface="Adobe Gothic Std B" panose="020B0800000000000000" pitchFamily="34" charset="-128"/>
              </a:rPr>
              <a:t>Data Transfer and Manipulation</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Autofit/>
          </a:bodyPr>
          <a:lstStyle/>
          <a:p>
            <a:pPr marL="0" indent="0" algn="just">
              <a:lnSpc>
                <a:spcPct val="100000"/>
              </a:lnSpc>
              <a:buNone/>
            </a:pPr>
            <a:r>
              <a:rPr lang="en-US" sz="3000" dirty="0">
                <a:ea typeface="Adobe Gothic Std B" panose="020B0800000000000000" pitchFamily="34" charset="-128"/>
              </a:rPr>
              <a:t>2. Data Manipulation Instructions</a:t>
            </a:r>
          </a:p>
          <a:p>
            <a:pPr marL="0" indent="0" algn="just">
              <a:lnSpc>
                <a:spcPct val="100000"/>
              </a:lnSpc>
              <a:buNone/>
            </a:pPr>
            <a:r>
              <a:rPr lang="en-US" sz="3000" dirty="0">
                <a:ea typeface="Adobe Gothic Std B" panose="020B0800000000000000" pitchFamily="34" charset="-128"/>
              </a:rPr>
              <a:t>3. Shift Instructions</a:t>
            </a:r>
          </a:p>
          <a:p>
            <a:pPr algn="just">
              <a:lnSpc>
                <a:spcPct val="100000"/>
              </a:lnSpc>
            </a:pPr>
            <a:r>
              <a:rPr lang="en-US" sz="3000" dirty="0">
                <a:solidFill>
                  <a:schemeClr val="bg1"/>
                </a:solidFill>
                <a:ea typeface="Adobe Gothic Std B" panose="020B0800000000000000" pitchFamily="34" charset="-128"/>
              </a:rPr>
              <a:t>Instructions to shift the content of an operand are quite useful and are often provided in several variations. </a:t>
            </a:r>
          </a:p>
          <a:p>
            <a:pPr algn="just">
              <a:lnSpc>
                <a:spcPct val="100000"/>
              </a:lnSpc>
            </a:pPr>
            <a:r>
              <a:rPr lang="en-US" sz="3000" dirty="0">
                <a:solidFill>
                  <a:schemeClr val="bg1"/>
                </a:solidFill>
                <a:ea typeface="Adobe Gothic Std B" panose="020B0800000000000000" pitchFamily="34" charset="-128"/>
              </a:rPr>
              <a:t>Shifts are operations in which the bits of a word are moved to the left or right. The bit shifted in at the end of the word determines the type of shift used.</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692684" y="100422"/>
            <a:ext cx="3309070" cy="2450281"/>
          </a:xfrm>
          <a:prstGeom prst="rect">
            <a:avLst/>
          </a:prstGeom>
          <a:noFill/>
          <a:ln>
            <a:noFill/>
          </a:ln>
        </p:spPr>
      </p:pic>
    </p:spTree>
    <p:extLst>
      <p:ext uri="{BB962C8B-B14F-4D97-AF65-F5344CB8AC3E}">
        <p14:creationId xmlns:p14="http://schemas.microsoft.com/office/powerpoint/2010/main" val="423341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42" y="2619342"/>
            <a:ext cx="10074442" cy="1325563"/>
          </a:xfrm>
        </p:spPr>
        <p:txBody>
          <a:bodyPr>
            <a:noAutofit/>
          </a:bodyPr>
          <a:lstStyle/>
          <a:p>
            <a:pPr algn="ctr"/>
            <a:r>
              <a:rPr lang="en-US" sz="6000" dirty="0">
                <a:latin typeface="+mn-lt"/>
                <a:ea typeface="Adobe Gothic Std B" panose="020B0800000000000000" pitchFamily="34" charset="-128"/>
              </a:rPr>
              <a:t>Program Control</a:t>
            </a:r>
          </a:p>
        </p:txBody>
      </p:sp>
    </p:spTree>
    <p:extLst>
      <p:ext uri="{BB962C8B-B14F-4D97-AF65-F5344CB8AC3E}">
        <p14:creationId xmlns:p14="http://schemas.microsoft.com/office/powerpoint/2010/main" val="795439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240632"/>
            <a:ext cx="11796251" cy="1325563"/>
          </a:xfrm>
        </p:spPr>
        <p:txBody>
          <a:bodyPr/>
          <a:lstStyle/>
          <a:p>
            <a:r>
              <a:rPr lang="en-US" dirty="0">
                <a:latin typeface="+mn-lt"/>
                <a:ea typeface="Adobe Gothic Std B" panose="020B0800000000000000" pitchFamily="34" charset="-128"/>
              </a:rPr>
              <a:t>Program Control</a:t>
            </a:r>
            <a:endParaRPr lang="en-US" dirty="0">
              <a:latin typeface="+mn-lt"/>
            </a:endParaRPr>
          </a:p>
        </p:txBody>
      </p:sp>
      <p:sp>
        <p:nvSpPr>
          <p:cNvPr id="3" name="Content Placeholder 2"/>
          <p:cNvSpPr>
            <a:spLocks noGrp="1"/>
          </p:cNvSpPr>
          <p:nvPr>
            <p:ph idx="1"/>
          </p:nvPr>
        </p:nvSpPr>
        <p:spPr>
          <a:xfrm>
            <a:off x="395749" y="844300"/>
            <a:ext cx="11796251" cy="5532436"/>
          </a:xfrm>
        </p:spPr>
        <p:txBody>
          <a:bodyPr>
            <a:normAutofit fontScale="92500" lnSpcReduction="20000"/>
          </a:bodyPr>
          <a:lstStyle/>
          <a:p>
            <a:pPr algn="just">
              <a:lnSpc>
                <a:spcPct val="100000"/>
              </a:lnSpc>
            </a:pPr>
            <a:r>
              <a:rPr lang="en-US" sz="3000" dirty="0">
                <a:solidFill>
                  <a:schemeClr val="bg1"/>
                </a:solidFill>
                <a:ea typeface="Adobe Gothic Std B" panose="020B0800000000000000" pitchFamily="34" charset="-128"/>
              </a:rPr>
              <a:t>A program control type of instruction, when executed, may change the address value in the program counter and cause the flow of control to be altered. </a:t>
            </a:r>
          </a:p>
          <a:p>
            <a:pPr algn="just">
              <a:lnSpc>
                <a:spcPct val="100000"/>
              </a:lnSpc>
            </a:pPr>
            <a:r>
              <a:rPr lang="en-US" sz="3000" dirty="0">
                <a:solidFill>
                  <a:schemeClr val="bg1"/>
                </a:solidFill>
                <a:ea typeface="Adobe Gothic Std B" panose="020B0800000000000000" pitchFamily="34" charset="-128"/>
              </a:rPr>
              <a:t>In other words, program control instructions specify conditions for altering the content of the program counter, while data transfer and manipulation instructions specify conditions for data-processing operations.</a:t>
            </a:r>
          </a:p>
          <a:p>
            <a:pPr algn="just">
              <a:lnSpc>
                <a:spcPct val="100000"/>
              </a:lnSpc>
            </a:pPr>
            <a:r>
              <a:rPr lang="en-US" sz="3000" dirty="0">
                <a:solidFill>
                  <a:schemeClr val="bg1"/>
                </a:solidFill>
                <a:ea typeface="Adobe Gothic Std B" panose="020B0800000000000000" pitchFamily="34" charset="-128"/>
              </a:rPr>
              <a:t>The branch and jump instructions are sometimes used to denote different addressing modes. </a:t>
            </a:r>
          </a:p>
          <a:p>
            <a:pPr algn="just">
              <a:lnSpc>
                <a:spcPct val="100000"/>
              </a:lnSpc>
            </a:pPr>
            <a:r>
              <a:rPr lang="en-US" sz="3000" dirty="0">
                <a:solidFill>
                  <a:schemeClr val="bg1"/>
                </a:solidFill>
                <a:ea typeface="Adobe Gothic Std B" panose="020B0800000000000000" pitchFamily="34" charset="-128"/>
              </a:rPr>
              <a:t>Branch and jump instructions may be conditional or unconditional. An unconditional branch instruction causes a branch to the specified address without any conditions. </a:t>
            </a:r>
          </a:p>
          <a:p>
            <a:pPr algn="just">
              <a:lnSpc>
                <a:spcPct val="100000"/>
              </a:lnSpc>
            </a:pPr>
            <a:r>
              <a:rPr lang="en-US" sz="3000" dirty="0">
                <a:solidFill>
                  <a:schemeClr val="bg1"/>
                </a:solidFill>
                <a:ea typeface="Adobe Gothic Std B" panose="020B0800000000000000" pitchFamily="34" charset="-128"/>
              </a:rPr>
              <a:t>The conditional branch instruction specifies a condition such as branch if positive or branch if zero.</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3077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240632"/>
            <a:ext cx="11796251" cy="1325563"/>
          </a:xfrm>
        </p:spPr>
        <p:txBody>
          <a:bodyPr/>
          <a:lstStyle/>
          <a:p>
            <a:r>
              <a:rPr lang="en-US" dirty="0">
                <a:latin typeface="+mn-lt"/>
                <a:ea typeface="Adobe Gothic Std B" panose="020B0800000000000000" pitchFamily="34" charset="-128"/>
              </a:rPr>
              <a:t>Program Control</a:t>
            </a:r>
            <a:endParaRPr lang="en-US" dirty="0">
              <a:latin typeface="+mn-lt"/>
            </a:endParaRPr>
          </a:p>
        </p:txBody>
      </p:sp>
      <p:sp>
        <p:nvSpPr>
          <p:cNvPr id="3" name="Content Placeholder 2"/>
          <p:cNvSpPr>
            <a:spLocks noGrp="1"/>
          </p:cNvSpPr>
          <p:nvPr>
            <p:ph idx="1"/>
          </p:nvPr>
        </p:nvSpPr>
        <p:spPr>
          <a:xfrm>
            <a:off x="395749" y="844300"/>
            <a:ext cx="11796251" cy="5532436"/>
          </a:xfrm>
        </p:spPr>
        <p:txBody>
          <a:bodyPr>
            <a:noAutofit/>
          </a:bodyPr>
          <a:lstStyle/>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95195" y="844300"/>
            <a:ext cx="5305609" cy="3544520"/>
          </a:xfrm>
          <a:prstGeom prst="rect">
            <a:avLst/>
          </a:prstGeom>
          <a:noFill/>
          <a:ln>
            <a:noFill/>
          </a:ln>
        </p:spPr>
      </p:pic>
      <p:sp>
        <p:nvSpPr>
          <p:cNvPr id="5" name="Rectangle 4"/>
          <p:cNvSpPr/>
          <p:nvPr/>
        </p:nvSpPr>
        <p:spPr>
          <a:xfrm>
            <a:off x="395194" y="4570781"/>
            <a:ext cx="11475963" cy="2136867"/>
          </a:xfrm>
          <a:prstGeom prst="rect">
            <a:avLst/>
          </a:prstGeom>
        </p:spPr>
        <p:txBody>
          <a:bodyPr wrap="square">
            <a:spAutoFit/>
          </a:bodyPr>
          <a:lstStyle/>
          <a:p>
            <a:pPr marL="457200" indent="-457200" algn="just">
              <a:lnSpc>
                <a:spcPct val="107000"/>
              </a:lnSpc>
              <a:spcAft>
                <a:spcPts val="800"/>
              </a:spcAft>
              <a:buFont typeface="Arial" panose="020B0604020202020204" pitchFamily="34" charset="0"/>
              <a:buChar char="•"/>
            </a:pPr>
            <a:r>
              <a:rPr lang="en-US" sz="3000" dirty="0">
                <a:solidFill>
                  <a:schemeClr val="bg1"/>
                </a:solidFill>
                <a:ea typeface="Adobe Gothic Std B" panose="020B0800000000000000" pitchFamily="34" charset="-128"/>
              </a:rPr>
              <a:t>The compare and test instructions do not change the program sequence directly. </a:t>
            </a:r>
          </a:p>
          <a:p>
            <a:pPr marL="457200" indent="-457200" algn="just">
              <a:lnSpc>
                <a:spcPct val="107000"/>
              </a:lnSpc>
              <a:spcAft>
                <a:spcPts val="800"/>
              </a:spcAft>
              <a:buFont typeface="Arial" panose="020B0604020202020204" pitchFamily="34" charset="0"/>
              <a:buChar char="•"/>
            </a:pPr>
            <a:r>
              <a:rPr lang="en-US" sz="3000" dirty="0">
                <a:solidFill>
                  <a:schemeClr val="bg1"/>
                </a:solidFill>
                <a:ea typeface="Adobe Gothic Std B" panose="020B0800000000000000" pitchFamily="34" charset="-128"/>
              </a:rPr>
              <a:t>Their application is in setting conditions for subsequent conditional branch instructions.  Above examples are unconditional jumps.</a:t>
            </a:r>
            <a:endParaRPr lang="en-IN" sz="30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45579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42" y="2619342"/>
            <a:ext cx="10074442" cy="1325563"/>
          </a:xfrm>
        </p:spPr>
        <p:txBody>
          <a:bodyPr>
            <a:noAutofit/>
          </a:bodyPr>
          <a:lstStyle/>
          <a:p>
            <a:pPr algn="ctr"/>
            <a:r>
              <a:rPr lang="en-US" sz="6000" dirty="0">
                <a:latin typeface="+mn-lt"/>
                <a:ea typeface="Adobe Gothic Std B" panose="020B0800000000000000" pitchFamily="34" charset="-128"/>
              </a:rPr>
              <a:t>Program Interrupt</a:t>
            </a:r>
          </a:p>
        </p:txBody>
      </p:sp>
    </p:spTree>
    <p:extLst>
      <p:ext uri="{BB962C8B-B14F-4D97-AF65-F5344CB8AC3E}">
        <p14:creationId xmlns:p14="http://schemas.microsoft.com/office/powerpoint/2010/main" val="3686205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380" y="128336"/>
            <a:ext cx="11796251" cy="1325563"/>
          </a:xfrm>
        </p:spPr>
        <p:txBody>
          <a:bodyPr/>
          <a:lstStyle/>
          <a:p>
            <a:r>
              <a:rPr lang="en-US" dirty="0">
                <a:latin typeface="+mn-lt"/>
                <a:ea typeface="Adobe Gothic Std B" panose="020B0800000000000000" pitchFamily="34" charset="-128"/>
              </a:rPr>
              <a:t>Program Interrupt</a:t>
            </a:r>
            <a:endParaRPr lang="en-US" dirty="0">
              <a:latin typeface="+mn-lt"/>
            </a:endParaRPr>
          </a:p>
        </p:txBody>
      </p:sp>
      <p:sp>
        <p:nvSpPr>
          <p:cNvPr id="3" name="Content Placeholder 2"/>
          <p:cNvSpPr>
            <a:spLocks noGrp="1"/>
          </p:cNvSpPr>
          <p:nvPr>
            <p:ph idx="1"/>
          </p:nvPr>
        </p:nvSpPr>
        <p:spPr>
          <a:xfrm>
            <a:off x="395747" y="1331495"/>
            <a:ext cx="11796251" cy="4499810"/>
          </a:xfrm>
        </p:spPr>
        <p:txBody>
          <a:bodyPr>
            <a:noAutofit/>
          </a:bodyPr>
          <a:lstStyle/>
          <a:p>
            <a:pPr algn="just">
              <a:lnSpc>
                <a:spcPct val="100000"/>
              </a:lnSpc>
            </a:pPr>
            <a:r>
              <a:rPr lang="en-US" sz="3000" dirty="0">
                <a:solidFill>
                  <a:schemeClr val="bg1"/>
                </a:solidFill>
                <a:ea typeface="Adobe Gothic Std B" panose="020B0800000000000000" pitchFamily="34" charset="-128"/>
              </a:rPr>
              <a:t>Program interrupt refers to the transfer of program control from a currently running program to another service program as a result of an external or internal generated request. </a:t>
            </a:r>
          </a:p>
          <a:p>
            <a:pPr algn="just">
              <a:lnSpc>
                <a:spcPct val="100000"/>
              </a:lnSpc>
            </a:pPr>
            <a:r>
              <a:rPr lang="en-US" sz="3000" dirty="0">
                <a:solidFill>
                  <a:schemeClr val="bg1"/>
                </a:solidFill>
                <a:ea typeface="Adobe Gothic Std B" panose="020B0800000000000000" pitchFamily="34" charset="-128"/>
              </a:rPr>
              <a:t>Control returns to the original program after the service program is executed.</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5271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64" y="0"/>
            <a:ext cx="11796251" cy="1325563"/>
          </a:xfrm>
        </p:spPr>
        <p:txBody>
          <a:bodyPr/>
          <a:lstStyle/>
          <a:p>
            <a:r>
              <a:rPr lang="en-US" dirty="0">
                <a:latin typeface="+mn-lt"/>
                <a:ea typeface="Adobe Gothic Std B" panose="020B0800000000000000" pitchFamily="34" charset="-128"/>
              </a:rPr>
              <a:t>Program Interrupt</a:t>
            </a:r>
            <a:endParaRPr lang="en-US" dirty="0">
              <a:latin typeface="+mn-lt"/>
            </a:endParaRPr>
          </a:p>
        </p:txBody>
      </p:sp>
      <p:sp>
        <p:nvSpPr>
          <p:cNvPr id="3" name="Content Placeholder 2"/>
          <p:cNvSpPr>
            <a:spLocks noGrp="1"/>
          </p:cNvSpPr>
          <p:nvPr>
            <p:ph idx="1"/>
          </p:nvPr>
        </p:nvSpPr>
        <p:spPr>
          <a:xfrm>
            <a:off x="395749" y="1325563"/>
            <a:ext cx="11796251" cy="5532436"/>
          </a:xfrm>
        </p:spPr>
        <p:txBody>
          <a:bodyPr>
            <a:normAutofit/>
          </a:bodyPr>
          <a:lstStyle/>
          <a:p>
            <a:pPr marL="0" indent="0" algn="just">
              <a:lnSpc>
                <a:spcPct val="100000"/>
              </a:lnSpc>
              <a:buNone/>
            </a:pPr>
            <a:r>
              <a:rPr lang="en-US" sz="3000" dirty="0">
                <a:ea typeface="Adobe Gothic Std B" panose="020B0800000000000000" pitchFamily="34" charset="-128"/>
              </a:rPr>
              <a:t>The interrupt is quite similar to a subroutine call except for three variations:</a:t>
            </a:r>
          </a:p>
          <a:p>
            <a:pPr marL="0" indent="0" algn="just">
              <a:lnSpc>
                <a:spcPct val="100000"/>
              </a:lnSpc>
              <a:buNone/>
            </a:pPr>
            <a:r>
              <a:rPr lang="en-US" sz="3000" dirty="0">
                <a:solidFill>
                  <a:schemeClr val="bg1"/>
                </a:solidFill>
                <a:ea typeface="Adobe Gothic Std B" panose="020B0800000000000000" pitchFamily="34" charset="-128"/>
              </a:rPr>
              <a:t>(1) The interrupt is usually initiated by an internal or external signal rather than from the execution of an instruction (except for software interrupt as explained later); </a:t>
            </a:r>
          </a:p>
          <a:p>
            <a:pPr marL="0" indent="0" algn="just">
              <a:lnSpc>
                <a:spcPct val="100000"/>
              </a:lnSpc>
              <a:buNone/>
            </a:pPr>
            <a:r>
              <a:rPr lang="en-US" sz="3000" dirty="0">
                <a:solidFill>
                  <a:schemeClr val="bg1"/>
                </a:solidFill>
                <a:ea typeface="Adobe Gothic Std B" panose="020B0800000000000000" pitchFamily="34" charset="-128"/>
              </a:rPr>
              <a:t>(2) the address of the interrupt service program is determined by the hardware rather than from the address field of an instruction; and </a:t>
            </a:r>
          </a:p>
          <a:p>
            <a:pPr marL="0" indent="0" algn="just">
              <a:lnSpc>
                <a:spcPct val="100000"/>
              </a:lnSpc>
              <a:buNone/>
            </a:pPr>
            <a:r>
              <a:rPr lang="en-US" sz="3000" dirty="0">
                <a:solidFill>
                  <a:schemeClr val="bg1"/>
                </a:solidFill>
                <a:ea typeface="Adobe Gothic Std B" panose="020B0800000000000000" pitchFamily="34" charset="-128"/>
              </a:rPr>
              <a:t>(3) an interrupt procedure usually stores all the information necessary to define the state of the CPU rather than storing only the program counter. These three procedural concepts are clarified further below.</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6108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Central Processing Unit</a:t>
            </a:r>
            <a:endParaRPr lang="en-US" dirty="0">
              <a:latin typeface="+mn-lt"/>
            </a:endParaRPr>
          </a:p>
        </p:txBody>
      </p:sp>
      <p:sp>
        <p:nvSpPr>
          <p:cNvPr id="3" name="Content Placeholder 2"/>
          <p:cNvSpPr>
            <a:spLocks noGrp="1"/>
          </p:cNvSpPr>
          <p:nvPr>
            <p:ph idx="1"/>
          </p:nvPr>
        </p:nvSpPr>
        <p:spPr>
          <a:xfrm>
            <a:off x="395750" y="1073458"/>
            <a:ext cx="7152715" cy="5535889"/>
          </a:xfrm>
        </p:spPr>
        <p:txBody>
          <a:bodyPr>
            <a:normAutofit lnSpcReduction="10000"/>
          </a:bodyPr>
          <a:lstStyle/>
          <a:p>
            <a:pPr marL="0" indent="0" algn="just">
              <a:lnSpc>
                <a:spcPct val="150000"/>
              </a:lnSpc>
              <a:buNone/>
            </a:pPr>
            <a:r>
              <a:rPr lang="en-US" sz="3000" dirty="0">
                <a:ea typeface="Adobe Gothic Std B" panose="020B0800000000000000" pitchFamily="34" charset="-128"/>
              </a:rPr>
              <a:t>The CPU is made up of three major parts.</a:t>
            </a:r>
          </a:p>
          <a:p>
            <a:pPr marL="0" indent="0" algn="just">
              <a:lnSpc>
                <a:spcPct val="110000"/>
              </a:lnSpc>
              <a:buNone/>
            </a:pPr>
            <a:r>
              <a:rPr lang="en-US" sz="3000" dirty="0">
                <a:solidFill>
                  <a:schemeClr val="bg1"/>
                </a:solidFill>
                <a:ea typeface="Adobe Gothic Std B" panose="020B0800000000000000" pitchFamily="34" charset="-128"/>
              </a:rPr>
              <a:t>(1)	The register set stores intermediate data used during the execution of the instructions. </a:t>
            </a:r>
          </a:p>
          <a:p>
            <a:pPr marL="0" indent="0" algn="just">
              <a:lnSpc>
                <a:spcPct val="100000"/>
              </a:lnSpc>
              <a:buNone/>
            </a:pPr>
            <a:r>
              <a:rPr lang="en-US" sz="3000" dirty="0">
                <a:solidFill>
                  <a:schemeClr val="bg1"/>
                </a:solidFill>
                <a:ea typeface="Adobe Gothic Std B" panose="020B0800000000000000" pitchFamily="34" charset="-128"/>
              </a:rPr>
              <a:t>(2)	The arithmetic logic unit (ALU) performs the required micro operations for executing the instructions. </a:t>
            </a:r>
          </a:p>
          <a:p>
            <a:pPr marL="0" indent="0" algn="just">
              <a:lnSpc>
                <a:spcPct val="100000"/>
              </a:lnSpc>
              <a:buNone/>
            </a:pPr>
            <a:r>
              <a:rPr lang="en-US" sz="3000" dirty="0">
                <a:solidFill>
                  <a:schemeClr val="bg1"/>
                </a:solidFill>
                <a:ea typeface="Adobe Gothic Std B" panose="020B0800000000000000" pitchFamily="34" charset="-128"/>
              </a:rPr>
              <a:t>(3)	The control unit supervises the transfer of information among the registers and instructs the ALU as to which operation to perform. </a:t>
            </a: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8466" y="2745258"/>
            <a:ext cx="4435150" cy="2591851"/>
          </a:xfrm>
          <a:prstGeom prst="rect">
            <a:avLst/>
          </a:prstGeom>
          <a:noFill/>
          <a:ln>
            <a:noFill/>
          </a:ln>
        </p:spPr>
      </p:pic>
    </p:spTree>
    <p:extLst>
      <p:ext uri="{BB962C8B-B14F-4D97-AF65-F5344CB8AC3E}">
        <p14:creationId xmlns:p14="http://schemas.microsoft.com/office/powerpoint/2010/main" val="148880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0"/>
            <a:ext cx="12068968" cy="1325563"/>
          </a:xfrm>
        </p:spPr>
        <p:txBody>
          <a:bodyPr/>
          <a:lstStyle/>
          <a:p>
            <a:r>
              <a:rPr lang="en-US" dirty="0">
                <a:latin typeface="+mn-lt"/>
                <a:ea typeface="Adobe Gothic Std B" panose="020B0800000000000000" pitchFamily="34" charset="-128"/>
              </a:rPr>
              <a:t>Types of Interrupt</a:t>
            </a:r>
            <a:endParaRPr lang="en-US" dirty="0">
              <a:latin typeface="+mn-lt"/>
            </a:endParaRPr>
          </a:p>
        </p:txBody>
      </p:sp>
      <p:sp>
        <p:nvSpPr>
          <p:cNvPr id="3" name="Content Placeholder 2"/>
          <p:cNvSpPr>
            <a:spLocks noGrp="1"/>
          </p:cNvSpPr>
          <p:nvPr>
            <p:ph idx="1"/>
          </p:nvPr>
        </p:nvSpPr>
        <p:spPr>
          <a:xfrm>
            <a:off x="395747" y="1630363"/>
            <a:ext cx="11796251" cy="5532436"/>
          </a:xfrm>
        </p:spPr>
        <p:txBody>
          <a:bodyPr>
            <a:noAutofit/>
          </a:bodyPr>
          <a:lstStyle/>
          <a:p>
            <a:pPr marL="0" indent="0" algn="just">
              <a:lnSpc>
                <a:spcPct val="100000"/>
              </a:lnSpc>
              <a:buNone/>
            </a:pPr>
            <a:r>
              <a:rPr lang="en-US" sz="3000" dirty="0">
                <a:solidFill>
                  <a:schemeClr val="bg1"/>
                </a:solidFill>
                <a:ea typeface="Adobe Gothic Std B" panose="020B0800000000000000" pitchFamily="34" charset="-128"/>
              </a:rPr>
              <a:t>There are three major types of interrupts. They can be classified as:</a:t>
            </a:r>
          </a:p>
          <a:p>
            <a:pPr marL="0" indent="0" algn="just">
              <a:lnSpc>
                <a:spcPct val="100000"/>
              </a:lnSpc>
              <a:buNone/>
            </a:pPr>
            <a:r>
              <a:rPr lang="en-US" sz="3000" dirty="0">
                <a:solidFill>
                  <a:schemeClr val="bg1"/>
                </a:solidFill>
                <a:ea typeface="Adobe Gothic Std B" panose="020B0800000000000000" pitchFamily="34" charset="-128"/>
              </a:rPr>
              <a:t>1. External interrupts</a:t>
            </a:r>
          </a:p>
          <a:p>
            <a:pPr marL="0" indent="0" algn="just">
              <a:lnSpc>
                <a:spcPct val="100000"/>
              </a:lnSpc>
              <a:buNone/>
            </a:pPr>
            <a:r>
              <a:rPr lang="en-US" sz="3000" dirty="0">
                <a:solidFill>
                  <a:schemeClr val="bg1"/>
                </a:solidFill>
                <a:ea typeface="Adobe Gothic Std B" panose="020B0800000000000000" pitchFamily="34" charset="-128"/>
              </a:rPr>
              <a:t>2. Internal interrupts</a:t>
            </a:r>
          </a:p>
          <a:p>
            <a:pPr marL="0" indent="0" algn="just">
              <a:lnSpc>
                <a:spcPct val="100000"/>
              </a:lnSpc>
              <a:buNone/>
            </a:pPr>
            <a:r>
              <a:rPr lang="en-US" sz="3000" dirty="0">
                <a:solidFill>
                  <a:schemeClr val="bg1"/>
                </a:solidFill>
                <a:ea typeface="Adobe Gothic Std B" panose="020B0800000000000000" pitchFamily="34" charset="-128"/>
              </a:rPr>
              <a:t>3. Software interrupts</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1812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24590"/>
            <a:ext cx="11796251" cy="1325563"/>
          </a:xfrm>
        </p:spPr>
        <p:txBody>
          <a:bodyPr/>
          <a:lstStyle/>
          <a:p>
            <a:r>
              <a:rPr lang="en-US" dirty="0">
                <a:latin typeface="+mn-lt"/>
                <a:ea typeface="Adobe Gothic Std B" panose="020B0800000000000000" pitchFamily="34" charset="-128"/>
              </a:rPr>
              <a:t>Types of Interrupt </a:t>
            </a:r>
            <a:endParaRPr lang="en-US" dirty="0">
              <a:latin typeface="+mn-lt"/>
            </a:endParaRPr>
          </a:p>
        </p:txBody>
      </p:sp>
      <p:sp>
        <p:nvSpPr>
          <p:cNvPr id="3" name="Content Placeholder 2"/>
          <p:cNvSpPr>
            <a:spLocks noGrp="1"/>
          </p:cNvSpPr>
          <p:nvPr>
            <p:ph idx="1"/>
          </p:nvPr>
        </p:nvSpPr>
        <p:spPr>
          <a:xfrm>
            <a:off x="684506" y="812215"/>
            <a:ext cx="11347073" cy="5532436"/>
          </a:xfrm>
        </p:spPr>
        <p:txBody>
          <a:bodyPr>
            <a:normAutofit lnSpcReduction="10000"/>
          </a:bodyPr>
          <a:lstStyle/>
          <a:p>
            <a:pPr marL="0" indent="0" algn="just">
              <a:lnSpc>
                <a:spcPct val="100000"/>
              </a:lnSpc>
              <a:buNone/>
            </a:pPr>
            <a:r>
              <a:rPr lang="en-US" sz="3000" dirty="0">
                <a:ea typeface="Adobe Gothic Std B" panose="020B0800000000000000" pitchFamily="34" charset="-128"/>
              </a:rPr>
              <a:t>(1) External interrupts</a:t>
            </a:r>
          </a:p>
          <a:p>
            <a:pPr algn="just">
              <a:lnSpc>
                <a:spcPct val="100000"/>
              </a:lnSpc>
            </a:pPr>
            <a:r>
              <a:rPr lang="en-US" sz="3000" dirty="0">
                <a:solidFill>
                  <a:schemeClr val="bg1"/>
                </a:solidFill>
                <a:ea typeface="Adobe Gothic Std B" panose="020B0800000000000000" pitchFamily="34" charset="-128"/>
              </a:rPr>
              <a:t>External interrupts come from input-output (l/0) devices, from a timing device, from a circuit monitoring the power supply, or from any other external source. </a:t>
            </a:r>
          </a:p>
          <a:p>
            <a:pPr algn="just">
              <a:lnSpc>
                <a:spcPct val="100000"/>
              </a:lnSpc>
            </a:pPr>
            <a:r>
              <a:rPr lang="en-US" sz="3000" dirty="0">
                <a:solidFill>
                  <a:schemeClr val="bg1"/>
                </a:solidFill>
                <a:ea typeface="Adobe Gothic Std B" panose="020B0800000000000000" pitchFamily="34" charset="-128"/>
              </a:rPr>
              <a:t>Examples l/0 device requesting transfer of data, l/0 device finished transfer of data, elapsed time of an event, or power failure. </a:t>
            </a:r>
          </a:p>
          <a:p>
            <a:pPr marL="0" indent="0" algn="just">
              <a:lnSpc>
                <a:spcPct val="100000"/>
              </a:lnSpc>
              <a:buNone/>
            </a:pPr>
            <a:r>
              <a:rPr lang="en-US" sz="3000" dirty="0">
                <a:ea typeface="Adobe Gothic Std B" panose="020B0800000000000000" pitchFamily="34" charset="-128"/>
              </a:rPr>
              <a:t>(2) Internal interrupts</a:t>
            </a:r>
          </a:p>
          <a:p>
            <a:pPr algn="just">
              <a:lnSpc>
                <a:spcPct val="100000"/>
              </a:lnSpc>
            </a:pPr>
            <a:r>
              <a:rPr lang="en-US" sz="3000" dirty="0">
                <a:solidFill>
                  <a:schemeClr val="bg1"/>
                </a:solidFill>
                <a:ea typeface="Adobe Gothic Std B" panose="020B0800000000000000" pitchFamily="34" charset="-128"/>
              </a:rPr>
              <a:t>Internal interrupts arise from illegal or erroneous use of an instruction or data. Internal interrupts are also called traps . </a:t>
            </a:r>
          </a:p>
          <a:p>
            <a:pPr algn="just">
              <a:lnSpc>
                <a:spcPct val="100000"/>
              </a:lnSpc>
            </a:pPr>
            <a:r>
              <a:rPr lang="en-US" sz="3000" dirty="0">
                <a:solidFill>
                  <a:schemeClr val="bg1"/>
                </a:solidFill>
                <a:ea typeface="Adobe Gothic Std B" panose="020B0800000000000000" pitchFamily="34" charset="-128"/>
              </a:rPr>
              <a:t>Examples of interrupts caused by internal error conditions are register overflow, attempt to divide by zero, etc.</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5735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24590"/>
            <a:ext cx="11796251" cy="1325563"/>
          </a:xfrm>
        </p:spPr>
        <p:txBody>
          <a:bodyPr/>
          <a:lstStyle/>
          <a:p>
            <a:r>
              <a:rPr lang="en-US" dirty="0">
                <a:latin typeface="+mn-lt"/>
                <a:ea typeface="Adobe Gothic Std B" panose="020B0800000000000000" pitchFamily="34" charset="-128"/>
              </a:rPr>
              <a:t>Types of Interrupt </a:t>
            </a:r>
            <a:endParaRPr lang="en-US" dirty="0">
              <a:latin typeface="+mn-lt"/>
            </a:endParaRPr>
          </a:p>
        </p:txBody>
      </p:sp>
      <p:sp>
        <p:nvSpPr>
          <p:cNvPr id="3" name="Content Placeholder 2"/>
          <p:cNvSpPr>
            <a:spLocks noGrp="1"/>
          </p:cNvSpPr>
          <p:nvPr>
            <p:ph idx="1"/>
          </p:nvPr>
        </p:nvSpPr>
        <p:spPr>
          <a:xfrm>
            <a:off x="684506" y="812215"/>
            <a:ext cx="11347073" cy="5532436"/>
          </a:xfrm>
        </p:spPr>
        <p:txBody>
          <a:bodyPr>
            <a:noAutofit/>
          </a:bodyPr>
          <a:lstStyle/>
          <a:p>
            <a:pPr marL="0" indent="0" algn="just">
              <a:lnSpc>
                <a:spcPct val="100000"/>
              </a:lnSpc>
              <a:buNone/>
            </a:pPr>
            <a:r>
              <a:rPr lang="en-US" sz="3000" dirty="0">
                <a:ea typeface="Adobe Gothic Std B" panose="020B0800000000000000" pitchFamily="34" charset="-128"/>
              </a:rPr>
              <a:t>(3) Software interrupts</a:t>
            </a:r>
          </a:p>
          <a:p>
            <a:pPr algn="just">
              <a:lnSpc>
                <a:spcPct val="100000"/>
              </a:lnSpc>
            </a:pPr>
            <a:r>
              <a:rPr lang="en-US" sz="3000" dirty="0">
                <a:solidFill>
                  <a:schemeClr val="bg1"/>
                </a:solidFill>
                <a:ea typeface="Adobe Gothic Std B" panose="020B0800000000000000" pitchFamily="34" charset="-128"/>
              </a:rPr>
              <a:t>A software interrupt is initiated by executing an instruction. </a:t>
            </a:r>
          </a:p>
          <a:p>
            <a:pPr algn="just">
              <a:lnSpc>
                <a:spcPct val="100000"/>
              </a:lnSpc>
            </a:pPr>
            <a:r>
              <a:rPr lang="en-US" sz="3000" dirty="0">
                <a:solidFill>
                  <a:schemeClr val="bg1"/>
                </a:solidFill>
                <a:ea typeface="Adobe Gothic Std B" panose="020B0800000000000000" pitchFamily="34" charset="-128"/>
              </a:rPr>
              <a:t>Software interrupt is a special call instruction that behaves like an interrupt.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1398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76016"/>
            <a:ext cx="11887200" cy="1325563"/>
          </a:xfrm>
        </p:spPr>
        <p:txBody>
          <a:bodyPr>
            <a:noAutofit/>
          </a:bodyPr>
          <a:lstStyle/>
          <a:p>
            <a:pPr algn="ctr"/>
            <a:r>
              <a:rPr lang="en-US" sz="6000" dirty="0">
                <a:latin typeface="+mn-lt"/>
                <a:ea typeface="Adobe Gothic Std B" panose="020B0800000000000000" pitchFamily="34" charset="-128"/>
              </a:rPr>
              <a:t>Reduced Instruction Set Computer (RISC ) &amp; </a:t>
            </a:r>
            <a:r>
              <a:rPr lang="en-IN" sz="6000" dirty="0">
                <a:latin typeface="+mn-lt"/>
                <a:ea typeface="Adobe Gothic Std B" panose="020B0800000000000000" pitchFamily="34" charset="-128"/>
              </a:rPr>
              <a:t>Complex Instruction Set Computer (</a:t>
            </a:r>
            <a:r>
              <a:rPr lang="en-US" sz="6000" dirty="0">
                <a:latin typeface="+mn-lt"/>
                <a:ea typeface="Adobe Gothic Std B" panose="020B0800000000000000" pitchFamily="34" charset="-128"/>
              </a:rPr>
              <a:t>CISC)</a:t>
            </a:r>
          </a:p>
        </p:txBody>
      </p:sp>
    </p:spTree>
    <p:extLst>
      <p:ext uri="{BB962C8B-B14F-4D97-AF65-F5344CB8AC3E}">
        <p14:creationId xmlns:p14="http://schemas.microsoft.com/office/powerpoint/2010/main" val="2505631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43" y="131302"/>
            <a:ext cx="11796251" cy="1325563"/>
          </a:xfrm>
        </p:spPr>
        <p:txBody>
          <a:bodyPr/>
          <a:lstStyle/>
          <a:p>
            <a:r>
              <a:rPr lang="en-US" dirty="0">
                <a:latin typeface="+mn-lt"/>
                <a:ea typeface="Adobe Gothic Std B" panose="020B0800000000000000" pitchFamily="34" charset="-128"/>
              </a:rPr>
              <a:t>Reduced Instruction Set Computer (RISC ) &amp; CISC </a:t>
            </a:r>
            <a:endParaRPr lang="en-US" dirty="0">
              <a:latin typeface="+mn-lt"/>
            </a:endParaRPr>
          </a:p>
        </p:txBody>
      </p:sp>
      <p:sp>
        <p:nvSpPr>
          <p:cNvPr id="3" name="Content Placeholder 2"/>
          <p:cNvSpPr>
            <a:spLocks noGrp="1"/>
          </p:cNvSpPr>
          <p:nvPr>
            <p:ph idx="1"/>
          </p:nvPr>
        </p:nvSpPr>
        <p:spPr>
          <a:xfrm>
            <a:off x="203243" y="1244307"/>
            <a:ext cx="11347073" cy="4369386"/>
          </a:xfrm>
        </p:spPr>
        <p:txBody>
          <a:bodyPr>
            <a:noAutofit/>
          </a:bodyPr>
          <a:lstStyle/>
          <a:p>
            <a:pPr algn="just">
              <a:lnSpc>
                <a:spcPct val="100000"/>
              </a:lnSpc>
            </a:pPr>
            <a:r>
              <a:rPr lang="en-US" sz="3000" dirty="0">
                <a:solidFill>
                  <a:schemeClr val="bg1"/>
                </a:solidFill>
                <a:ea typeface="Adobe Gothic Std B" panose="020B0800000000000000" pitchFamily="34" charset="-128"/>
              </a:rPr>
              <a:t>A computer with a large number of instructions is classified as a complex instruction set computer, abbreviated CISC. </a:t>
            </a:r>
          </a:p>
          <a:p>
            <a:pPr algn="just">
              <a:lnSpc>
                <a:spcPct val="100000"/>
              </a:lnSpc>
            </a:pPr>
            <a:r>
              <a:rPr lang="en-US" sz="3000" dirty="0">
                <a:solidFill>
                  <a:schemeClr val="bg1"/>
                </a:solidFill>
                <a:ea typeface="Adobe Gothic Std B" panose="020B0800000000000000" pitchFamily="34" charset="-128"/>
              </a:rPr>
              <a:t>In the early 1980s, a number of computer designers recommended that computers use fewer instructions with simple constructs so they can be executed much faster within the CPU without having to use memory as often. </a:t>
            </a:r>
          </a:p>
          <a:p>
            <a:pPr algn="just">
              <a:lnSpc>
                <a:spcPct val="100000"/>
              </a:lnSpc>
            </a:pPr>
            <a:r>
              <a:rPr lang="en-US" sz="3000" dirty="0">
                <a:solidFill>
                  <a:schemeClr val="bg1"/>
                </a:solidFill>
                <a:ea typeface="Adobe Gothic Std B" panose="020B0800000000000000" pitchFamily="34" charset="-128"/>
              </a:rPr>
              <a:t>This type of computer is classified as a reduced instruction set computer or RISC.</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96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22" y="160421"/>
            <a:ext cx="11796251" cy="1325563"/>
          </a:xfrm>
        </p:spPr>
        <p:txBody>
          <a:bodyPr/>
          <a:lstStyle/>
          <a:p>
            <a:r>
              <a:rPr lang="en-US" dirty="0">
                <a:latin typeface="+mn-lt"/>
                <a:ea typeface="Adobe Gothic Std B" panose="020B0800000000000000" pitchFamily="34" charset="-128"/>
              </a:rPr>
              <a:t>CISC Characteristics</a:t>
            </a:r>
            <a:endParaRPr lang="en-US" dirty="0">
              <a:latin typeface="+mn-lt"/>
            </a:endParaRPr>
          </a:p>
        </p:txBody>
      </p:sp>
      <p:sp>
        <p:nvSpPr>
          <p:cNvPr id="3" name="Content Placeholder 2"/>
          <p:cNvSpPr>
            <a:spLocks noGrp="1"/>
          </p:cNvSpPr>
          <p:nvPr>
            <p:ph idx="1"/>
          </p:nvPr>
        </p:nvSpPr>
        <p:spPr>
          <a:xfrm>
            <a:off x="508043" y="1325564"/>
            <a:ext cx="11347073" cy="4305215"/>
          </a:xfrm>
        </p:spPr>
        <p:txBody>
          <a:bodyPr>
            <a:noAutofit/>
          </a:bodyPr>
          <a:lstStyle/>
          <a:p>
            <a:pPr marL="514350" indent="-514350" algn="just">
              <a:lnSpc>
                <a:spcPct val="100000"/>
              </a:lnSpc>
              <a:buAutoNum type="arabicPeriod"/>
            </a:pPr>
            <a:r>
              <a:rPr lang="en-US" sz="3000" dirty="0">
                <a:solidFill>
                  <a:schemeClr val="bg1"/>
                </a:solidFill>
                <a:ea typeface="Adobe Gothic Std B" panose="020B0800000000000000" pitchFamily="34" charset="-128"/>
              </a:rPr>
              <a:t>A large number of instructions-typically from 100 to 250 instructions</a:t>
            </a:r>
          </a:p>
          <a:p>
            <a:pPr marL="514350" indent="-514350" algn="just">
              <a:lnSpc>
                <a:spcPct val="100000"/>
              </a:lnSpc>
              <a:buAutoNum type="arabicPeriod"/>
            </a:pPr>
            <a:r>
              <a:rPr lang="en-US" sz="3000" dirty="0">
                <a:solidFill>
                  <a:schemeClr val="bg1"/>
                </a:solidFill>
                <a:ea typeface="Adobe Gothic Std B" panose="020B0800000000000000" pitchFamily="34" charset="-128"/>
              </a:rPr>
              <a:t>Some instructions that perform specialized tasks and are used infrequently</a:t>
            </a:r>
          </a:p>
          <a:p>
            <a:pPr marL="514350" indent="-514350" algn="just">
              <a:lnSpc>
                <a:spcPct val="100000"/>
              </a:lnSpc>
              <a:buAutoNum type="arabicPeriod"/>
            </a:pPr>
            <a:r>
              <a:rPr lang="en-US" sz="3000" dirty="0">
                <a:solidFill>
                  <a:schemeClr val="bg1"/>
                </a:solidFill>
                <a:ea typeface="Adobe Gothic Std B" panose="020B0800000000000000" pitchFamily="34" charset="-128"/>
              </a:rPr>
              <a:t>A large variety of addressing modes-typically from 5 to 20 different modes</a:t>
            </a:r>
          </a:p>
          <a:p>
            <a:pPr marL="514350" indent="-514350" algn="just">
              <a:lnSpc>
                <a:spcPct val="100000"/>
              </a:lnSpc>
              <a:buAutoNum type="arabicPeriod"/>
            </a:pPr>
            <a:r>
              <a:rPr lang="en-US" sz="3000" dirty="0">
                <a:solidFill>
                  <a:schemeClr val="bg1"/>
                </a:solidFill>
                <a:ea typeface="Adobe Gothic Std B" panose="020B0800000000000000" pitchFamily="34" charset="-128"/>
              </a:rPr>
              <a:t>Variable-length instruction formats</a:t>
            </a:r>
          </a:p>
          <a:p>
            <a:pPr marL="514350" indent="-514350" algn="just">
              <a:lnSpc>
                <a:spcPct val="100000"/>
              </a:lnSpc>
              <a:buAutoNum type="arabicPeriod"/>
            </a:pPr>
            <a:r>
              <a:rPr lang="en-US" sz="3000" dirty="0">
                <a:solidFill>
                  <a:schemeClr val="bg1"/>
                </a:solidFill>
                <a:ea typeface="Adobe Gothic Std B" panose="020B0800000000000000" pitchFamily="34" charset="-128"/>
              </a:rPr>
              <a:t>Instructions that manipulate operands in memory.</a:t>
            </a: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26858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22" y="160421"/>
            <a:ext cx="11796251" cy="1325563"/>
          </a:xfrm>
        </p:spPr>
        <p:txBody>
          <a:bodyPr/>
          <a:lstStyle/>
          <a:p>
            <a:r>
              <a:rPr lang="en-US" dirty="0">
                <a:latin typeface="+mn-lt"/>
                <a:ea typeface="Adobe Gothic Std B" panose="020B0800000000000000" pitchFamily="34" charset="-128"/>
              </a:rPr>
              <a:t>RISC Characteristics</a:t>
            </a:r>
            <a:endParaRPr lang="en-US" dirty="0">
              <a:latin typeface="+mn-lt"/>
            </a:endParaRPr>
          </a:p>
        </p:txBody>
      </p:sp>
      <p:sp>
        <p:nvSpPr>
          <p:cNvPr id="3" name="Content Placeholder 2"/>
          <p:cNvSpPr>
            <a:spLocks noGrp="1"/>
          </p:cNvSpPr>
          <p:nvPr>
            <p:ph idx="1"/>
          </p:nvPr>
        </p:nvSpPr>
        <p:spPr>
          <a:xfrm>
            <a:off x="508043" y="1325564"/>
            <a:ext cx="11347073" cy="4305215"/>
          </a:xfrm>
        </p:spPr>
        <p:txBody>
          <a:bodyPr>
            <a:noAutofit/>
          </a:bodyPr>
          <a:lstStyle/>
          <a:p>
            <a:pPr marL="0" indent="0" algn="just">
              <a:lnSpc>
                <a:spcPct val="100000"/>
              </a:lnSpc>
              <a:buNone/>
            </a:pPr>
            <a:r>
              <a:rPr lang="en-US" sz="3000" dirty="0">
                <a:solidFill>
                  <a:schemeClr val="bg1"/>
                </a:solidFill>
                <a:ea typeface="Adobe Gothic Std B" panose="020B0800000000000000" pitchFamily="34" charset="-128"/>
              </a:rPr>
              <a:t>The major characteristics of a RISC processor are:</a:t>
            </a:r>
          </a:p>
          <a:p>
            <a:pPr marL="514350" indent="-514350" algn="just">
              <a:lnSpc>
                <a:spcPct val="100000"/>
              </a:lnSpc>
              <a:buAutoNum type="arabicPeriod"/>
            </a:pPr>
            <a:r>
              <a:rPr lang="en-US" sz="3000" dirty="0">
                <a:solidFill>
                  <a:schemeClr val="bg1"/>
                </a:solidFill>
                <a:ea typeface="Adobe Gothic Std B" panose="020B0800000000000000" pitchFamily="34" charset="-128"/>
              </a:rPr>
              <a:t>Relatively few instructions</a:t>
            </a:r>
          </a:p>
          <a:p>
            <a:pPr marL="514350" indent="-514350" algn="just">
              <a:lnSpc>
                <a:spcPct val="100000"/>
              </a:lnSpc>
              <a:buAutoNum type="arabicPeriod"/>
            </a:pPr>
            <a:r>
              <a:rPr lang="en-US" sz="3000" dirty="0">
                <a:solidFill>
                  <a:schemeClr val="bg1"/>
                </a:solidFill>
                <a:ea typeface="Adobe Gothic Std B" panose="020B0800000000000000" pitchFamily="34" charset="-128"/>
              </a:rPr>
              <a:t>Relatively few addressing modes</a:t>
            </a:r>
          </a:p>
          <a:p>
            <a:pPr marL="514350" indent="-514350" algn="just">
              <a:lnSpc>
                <a:spcPct val="100000"/>
              </a:lnSpc>
              <a:buAutoNum type="arabicPeriod"/>
            </a:pPr>
            <a:r>
              <a:rPr lang="en-US" sz="3000" dirty="0">
                <a:solidFill>
                  <a:schemeClr val="bg1"/>
                </a:solidFill>
                <a:ea typeface="Adobe Gothic Std B" panose="020B0800000000000000" pitchFamily="34" charset="-128"/>
              </a:rPr>
              <a:t>Memory access limited to load and store instructions</a:t>
            </a:r>
          </a:p>
          <a:p>
            <a:pPr marL="514350" indent="-514350" algn="just">
              <a:lnSpc>
                <a:spcPct val="100000"/>
              </a:lnSpc>
              <a:buAutoNum type="arabicPeriod"/>
            </a:pPr>
            <a:r>
              <a:rPr lang="en-US" sz="3000" dirty="0">
                <a:solidFill>
                  <a:schemeClr val="bg1"/>
                </a:solidFill>
                <a:ea typeface="Adobe Gothic Std B" panose="020B0800000000000000" pitchFamily="34" charset="-128"/>
              </a:rPr>
              <a:t>All operations done within the registers of the CPU</a:t>
            </a:r>
          </a:p>
          <a:p>
            <a:pPr marL="514350" indent="-514350" algn="just">
              <a:lnSpc>
                <a:spcPct val="100000"/>
              </a:lnSpc>
              <a:buAutoNum type="arabicPeriod"/>
            </a:pPr>
            <a:r>
              <a:rPr lang="en-US" sz="3000" dirty="0">
                <a:solidFill>
                  <a:schemeClr val="bg1"/>
                </a:solidFill>
                <a:ea typeface="Adobe Gothic Std B" panose="020B0800000000000000" pitchFamily="34" charset="-128"/>
              </a:rPr>
              <a:t>Fixed-length, easily decoded instruction format</a:t>
            </a:r>
          </a:p>
          <a:p>
            <a:pPr marL="514350" indent="-514350" algn="just">
              <a:lnSpc>
                <a:spcPct val="100000"/>
              </a:lnSpc>
              <a:buAutoNum type="arabicPeriod"/>
            </a:pPr>
            <a:r>
              <a:rPr lang="en-US" sz="3000" dirty="0">
                <a:solidFill>
                  <a:schemeClr val="bg1"/>
                </a:solidFill>
                <a:ea typeface="Adobe Gothic Std B" panose="020B0800000000000000" pitchFamily="34" charset="-128"/>
              </a:rPr>
              <a:t>Single-cycle instruction execution</a:t>
            </a:r>
          </a:p>
          <a:p>
            <a:pPr marL="514350" indent="-514350" algn="just">
              <a:lnSpc>
                <a:spcPct val="100000"/>
              </a:lnSpc>
              <a:buAutoNum type="arabicPeriod"/>
            </a:pPr>
            <a:r>
              <a:rPr lang="en-US" sz="3000" dirty="0">
                <a:solidFill>
                  <a:schemeClr val="bg1"/>
                </a:solidFill>
                <a:ea typeface="Adobe Gothic Std B" panose="020B0800000000000000" pitchFamily="34" charset="-128"/>
              </a:rPr>
              <a:t>Hardwired rather than microprogrammed control</a:t>
            </a: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07816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91441558"/>
              </p:ext>
            </p:extLst>
          </p:nvPr>
        </p:nvGraphicFramePr>
        <p:xfrm>
          <a:off x="751574" y="106729"/>
          <a:ext cx="10946066" cy="6568350"/>
        </p:xfrm>
        <a:graphic>
          <a:graphicData uri="http://schemas.openxmlformats.org/drawingml/2006/table">
            <a:tbl>
              <a:tblPr firstRow="1" bandRow="1">
                <a:tableStyleId>{5C22544A-7EE6-4342-B048-85BDC9FD1C3A}</a:tableStyleId>
              </a:tblPr>
              <a:tblGrid>
                <a:gridCol w="5473033">
                  <a:extLst>
                    <a:ext uri="{9D8B030D-6E8A-4147-A177-3AD203B41FA5}">
                      <a16:colId xmlns:a16="http://schemas.microsoft.com/office/drawing/2014/main" val="364233957"/>
                    </a:ext>
                  </a:extLst>
                </a:gridCol>
                <a:gridCol w="5473033">
                  <a:extLst>
                    <a:ext uri="{9D8B030D-6E8A-4147-A177-3AD203B41FA5}">
                      <a16:colId xmlns:a16="http://schemas.microsoft.com/office/drawing/2014/main" val="2499720896"/>
                    </a:ext>
                  </a:extLst>
                </a:gridCol>
              </a:tblGrid>
              <a:tr h="656835">
                <a:tc>
                  <a:txBody>
                    <a:bodyPr/>
                    <a:lstStyle/>
                    <a:p>
                      <a:pPr algn="ctr"/>
                      <a:r>
                        <a:rPr lang="en-IN" sz="2000" dirty="0"/>
                        <a:t>CISC</a:t>
                      </a:r>
                    </a:p>
                  </a:txBody>
                  <a:tcPr anchor="ctr"/>
                </a:tc>
                <a:tc>
                  <a:txBody>
                    <a:bodyPr/>
                    <a:lstStyle/>
                    <a:p>
                      <a:pPr algn="ctr"/>
                      <a:r>
                        <a:rPr lang="en-IN" sz="2000" dirty="0"/>
                        <a:t>RISC</a:t>
                      </a:r>
                    </a:p>
                  </a:txBody>
                  <a:tcPr anchor="ctr"/>
                </a:tc>
                <a:extLst>
                  <a:ext uri="{0D108BD9-81ED-4DB2-BD59-A6C34878D82A}">
                    <a16:rowId xmlns:a16="http://schemas.microsoft.com/office/drawing/2014/main" val="2250145719"/>
                  </a:ext>
                </a:extLst>
              </a:tr>
              <a:tr h="656835">
                <a:tc>
                  <a:txBody>
                    <a:bodyPr/>
                    <a:lstStyle/>
                    <a:p>
                      <a:r>
                        <a:rPr lang="en-IN" dirty="0"/>
                        <a:t>Complex Instruction Set Computer</a:t>
                      </a:r>
                    </a:p>
                  </a:txBody>
                  <a:tcPr anchor="ctr"/>
                </a:tc>
                <a:tc>
                  <a:txBody>
                    <a:bodyPr/>
                    <a:lstStyle/>
                    <a:p>
                      <a:r>
                        <a:rPr lang="en-IN" dirty="0"/>
                        <a:t>Reduced Instruction Set Computer</a:t>
                      </a:r>
                    </a:p>
                  </a:txBody>
                  <a:tcPr anchor="ctr"/>
                </a:tc>
                <a:extLst>
                  <a:ext uri="{0D108BD9-81ED-4DB2-BD59-A6C34878D82A}">
                    <a16:rowId xmlns:a16="http://schemas.microsoft.com/office/drawing/2014/main" val="3264795138"/>
                  </a:ext>
                </a:extLst>
              </a:tr>
              <a:tr h="656835">
                <a:tc>
                  <a:txBody>
                    <a:bodyPr/>
                    <a:lstStyle/>
                    <a:p>
                      <a:r>
                        <a:rPr lang="en-IN" dirty="0"/>
                        <a:t>Large no.</a:t>
                      </a:r>
                      <a:r>
                        <a:rPr lang="en-IN" baseline="0" dirty="0"/>
                        <a:t> of Instructions from 100 to 250</a:t>
                      </a:r>
                      <a:endParaRPr lang="en-IN" dirty="0"/>
                    </a:p>
                  </a:txBody>
                  <a:tcPr anchor="ctr"/>
                </a:tc>
                <a:tc>
                  <a:txBody>
                    <a:bodyPr/>
                    <a:lstStyle/>
                    <a:p>
                      <a:r>
                        <a:rPr lang="en-IN" dirty="0"/>
                        <a:t>Relatively fewer Instructions (30 to 40)</a:t>
                      </a:r>
                    </a:p>
                  </a:txBody>
                  <a:tcPr anchor="ctr"/>
                </a:tc>
                <a:extLst>
                  <a:ext uri="{0D108BD9-81ED-4DB2-BD59-A6C34878D82A}">
                    <a16:rowId xmlns:a16="http://schemas.microsoft.com/office/drawing/2014/main" val="3159290553"/>
                  </a:ext>
                </a:extLst>
              </a:tr>
              <a:tr h="656835">
                <a:tc>
                  <a:txBody>
                    <a:bodyPr/>
                    <a:lstStyle/>
                    <a:p>
                      <a:r>
                        <a:rPr lang="en-IN" dirty="0"/>
                        <a:t>Complex Instruction Set</a:t>
                      </a:r>
                    </a:p>
                  </a:txBody>
                  <a:tcPr anchor="ctr"/>
                </a:tc>
                <a:tc>
                  <a:txBody>
                    <a:bodyPr/>
                    <a:lstStyle/>
                    <a:p>
                      <a:r>
                        <a:rPr lang="en-IN" dirty="0"/>
                        <a:t>Simple</a:t>
                      </a:r>
                      <a:r>
                        <a:rPr lang="en-IN" baseline="0" dirty="0"/>
                        <a:t> Instruction Set</a:t>
                      </a:r>
                      <a:endParaRPr lang="en-IN" dirty="0"/>
                    </a:p>
                  </a:txBody>
                  <a:tcPr anchor="ctr"/>
                </a:tc>
                <a:extLst>
                  <a:ext uri="{0D108BD9-81ED-4DB2-BD59-A6C34878D82A}">
                    <a16:rowId xmlns:a16="http://schemas.microsoft.com/office/drawing/2014/main" val="368839991"/>
                  </a:ext>
                </a:extLst>
              </a:tr>
              <a:tr h="656835">
                <a:tc>
                  <a:txBody>
                    <a:bodyPr/>
                    <a:lstStyle/>
                    <a:p>
                      <a:r>
                        <a:rPr lang="en-IN" dirty="0"/>
                        <a:t>Large no. of addressing modes from 5 to 20</a:t>
                      </a:r>
                    </a:p>
                  </a:txBody>
                  <a:tcPr anchor="ctr"/>
                </a:tc>
                <a:tc>
                  <a:txBody>
                    <a:bodyPr/>
                    <a:lstStyle/>
                    <a:p>
                      <a:r>
                        <a:rPr lang="en-IN" dirty="0"/>
                        <a:t>Relatively</a:t>
                      </a:r>
                      <a:r>
                        <a:rPr lang="en-IN" baseline="0" dirty="0"/>
                        <a:t> fewer addressing modes</a:t>
                      </a:r>
                      <a:endParaRPr lang="en-IN" dirty="0"/>
                    </a:p>
                  </a:txBody>
                  <a:tcPr anchor="ctr"/>
                </a:tc>
                <a:extLst>
                  <a:ext uri="{0D108BD9-81ED-4DB2-BD59-A6C34878D82A}">
                    <a16:rowId xmlns:a16="http://schemas.microsoft.com/office/drawing/2014/main" val="1025313587"/>
                  </a:ext>
                </a:extLst>
              </a:tr>
              <a:tr h="656835">
                <a:tc>
                  <a:txBody>
                    <a:bodyPr/>
                    <a:lstStyle/>
                    <a:p>
                      <a:r>
                        <a:rPr lang="en-IN" dirty="0"/>
                        <a:t>Variable length instruction format</a:t>
                      </a:r>
                    </a:p>
                  </a:txBody>
                  <a:tcPr anchor="ctr"/>
                </a:tc>
                <a:tc>
                  <a:txBody>
                    <a:bodyPr/>
                    <a:lstStyle/>
                    <a:p>
                      <a:r>
                        <a:rPr lang="en-IN" dirty="0"/>
                        <a:t>Fixed length instruction format</a:t>
                      </a:r>
                    </a:p>
                  </a:txBody>
                  <a:tcPr anchor="ctr"/>
                </a:tc>
                <a:extLst>
                  <a:ext uri="{0D108BD9-81ED-4DB2-BD59-A6C34878D82A}">
                    <a16:rowId xmlns:a16="http://schemas.microsoft.com/office/drawing/2014/main" val="79855340"/>
                  </a:ext>
                </a:extLst>
              </a:tr>
              <a:tr h="656835">
                <a:tc>
                  <a:txBody>
                    <a:bodyPr/>
                    <a:lstStyle/>
                    <a:p>
                      <a:r>
                        <a:rPr lang="en-IN" dirty="0"/>
                        <a:t>Instruction decoding is complex</a:t>
                      </a:r>
                    </a:p>
                  </a:txBody>
                  <a:tcPr anchor="ctr"/>
                </a:tc>
                <a:tc>
                  <a:txBody>
                    <a:bodyPr/>
                    <a:lstStyle/>
                    <a:p>
                      <a:r>
                        <a:rPr lang="en-IN" dirty="0"/>
                        <a:t>Instruction decoding is simple</a:t>
                      </a:r>
                    </a:p>
                  </a:txBody>
                  <a:tcPr anchor="ctr"/>
                </a:tc>
                <a:extLst>
                  <a:ext uri="{0D108BD9-81ED-4DB2-BD59-A6C34878D82A}">
                    <a16:rowId xmlns:a16="http://schemas.microsoft.com/office/drawing/2014/main" val="3378921934"/>
                  </a:ext>
                </a:extLst>
              </a:tr>
              <a:tr h="656835">
                <a:tc>
                  <a:txBody>
                    <a:bodyPr/>
                    <a:lstStyle/>
                    <a:p>
                      <a:r>
                        <a:rPr lang="en-IN" dirty="0"/>
                        <a:t>Pipeline implementation is complex</a:t>
                      </a:r>
                    </a:p>
                  </a:txBody>
                  <a:tcPr anchor="ctr"/>
                </a:tc>
                <a:tc>
                  <a:txBody>
                    <a:bodyPr/>
                    <a:lstStyle/>
                    <a:p>
                      <a:r>
                        <a:rPr lang="en-IN" dirty="0"/>
                        <a:t>Pipeline implementation is simple</a:t>
                      </a:r>
                    </a:p>
                  </a:txBody>
                  <a:tcPr anchor="ctr"/>
                </a:tc>
                <a:extLst>
                  <a:ext uri="{0D108BD9-81ED-4DB2-BD59-A6C34878D82A}">
                    <a16:rowId xmlns:a16="http://schemas.microsoft.com/office/drawing/2014/main" val="2351776458"/>
                  </a:ext>
                </a:extLst>
              </a:tr>
              <a:tr h="656835">
                <a:tc>
                  <a:txBody>
                    <a:bodyPr/>
                    <a:lstStyle/>
                    <a:p>
                      <a:r>
                        <a:rPr lang="en-IN" dirty="0"/>
                        <a:t>It uses special purpose</a:t>
                      </a:r>
                      <a:r>
                        <a:rPr lang="en-IN" baseline="0" dirty="0"/>
                        <a:t> register and flags</a:t>
                      </a:r>
                      <a:endParaRPr lang="en-IN" dirty="0"/>
                    </a:p>
                  </a:txBody>
                  <a:tcPr anchor="ctr"/>
                </a:tc>
                <a:tc>
                  <a:txBody>
                    <a:bodyPr/>
                    <a:lstStyle/>
                    <a:p>
                      <a:r>
                        <a:rPr lang="en-IN" dirty="0"/>
                        <a:t>It uses large number</a:t>
                      </a:r>
                      <a:r>
                        <a:rPr lang="en-IN" baseline="0" dirty="0"/>
                        <a:t> of general purpose register.</a:t>
                      </a:r>
                      <a:endParaRPr lang="en-IN" dirty="0"/>
                    </a:p>
                  </a:txBody>
                  <a:tcPr anchor="ctr"/>
                </a:tc>
                <a:extLst>
                  <a:ext uri="{0D108BD9-81ED-4DB2-BD59-A6C34878D82A}">
                    <a16:rowId xmlns:a16="http://schemas.microsoft.com/office/drawing/2014/main" val="4217465764"/>
                  </a:ext>
                </a:extLst>
              </a:tr>
              <a:tr h="656835">
                <a:tc>
                  <a:txBody>
                    <a:bodyPr/>
                    <a:lstStyle/>
                    <a:p>
                      <a:r>
                        <a:rPr lang="en-IN" dirty="0"/>
                        <a:t>Microprogrammed Controlled</a:t>
                      </a:r>
                    </a:p>
                  </a:txBody>
                  <a:tcPr anchor="ctr"/>
                </a:tc>
                <a:tc>
                  <a:txBody>
                    <a:bodyPr/>
                    <a:lstStyle/>
                    <a:p>
                      <a:r>
                        <a:rPr lang="en-IN" dirty="0"/>
                        <a:t>Hardwired Controlled</a:t>
                      </a:r>
                    </a:p>
                  </a:txBody>
                  <a:tcPr anchor="ctr"/>
                </a:tc>
                <a:extLst>
                  <a:ext uri="{0D108BD9-81ED-4DB2-BD59-A6C34878D82A}">
                    <a16:rowId xmlns:a16="http://schemas.microsoft.com/office/drawing/2014/main" val="2208994208"/>
                  </a:ext>
                </a:extLst>
              </a:tr>
            </a:tbl>
          </a:graphicData>
        </a:graphic>
      </p:graphicFrame>
    </p:spTree>
    <p:extLst>
      <p:ext uri="{BB962C8B-B14F-4D97-AF65-F5344CB8AC3E}">
        <p14:creationId xmlns:p14="http://schemas.microsoft.com/office/powerpoint/2010/main" val="2169583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06315"/>
            <a:ext cx="11887200" cy="1325563"/>
          </a:xfrm>
        </p:spPr>
        <p:txBody>
          <a:bodyPr>
            <a:noAutofit/>
          </a:bodyPr>
          <a:lstStyle/>
          <a:p>
            <a:pPr algn="ctr"/>
            <a:r>
              <a:rPr lang="en-US" sz="6000" dirty="0">
                <a:latin typeface="+mn-lt"/>
                <a:ea typeface="Adobe Gothic Std B" panose="020B0800000000000000" pitchFamily="34" charset="-128"/>
              </a:rPr>
              <a:t>Overlapped Register Windows</a:t>
            </a:r>
          </a:p>
        </p:txBody>
      </p:sp>
    </p:spTree>
    <p:extLst>
      <p:ext uri="{BB962C8B-B14F-4D97-AF65-F5344CB8AC3E}">
        <p14:creationId xmlns:p14="http://schemas.microsoft.com/office/powerpoint/2010/main" val="3020802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1796251" cy="1325563"/>
          </a:xfrm>
        </p:spPr>
        <p:txBody>
          <a:bodyPr/>
          <a:lstStyle/>
          <a:p>
            <a:r>
              <a:rPr lang="en-US" dirty="0">
                <a:latin typeface="+mn-lt"/>
                <a:ea typeface="Adobe Gothic Std B" panose="020B0800000000000000" pitchFamily="34" charset="-128"/>
              </a:rPr>
              <a:t>Overlapped Register Windows</a:t>
            </a:r>
            <a:endParaRPr lang="en-US" dirty="0">
              <a:latin typeface="+mn-lt"/>
            </a:endParaRPr>
          </a:p>
        </p:txBody>
      </p:sp>
      <p:sp>
        <p:nvSpPr>
          <p:cNvPr id="3" name="Content Placeholder 2"/>
          <p:cNvSpPr>
            <a:spLocks noGrp="1"/>
          </p:cNvSpPr>
          <p:nvPr>
            <p:ph idx="1"/>
          </p:nvPr>
        </p:nvSpPr>
        <p:spPr>
          <a:xfrm>
            <a:off x="449178" y="997263"/>
            <a:ext cx="11347073" cy="4369386"/>
          </a:xfrm>
        </p:spPr>
        <p:txBody>
          <a:bodyPr>
            <a:noAutofit/>
          </a:bodyPr>
          <a:lstStyle/>
          <a:p>
            <a:pPr algn="just">
              <a:lnSpc>
                <a:spcPct val="100000"/>
              </a:lnSpc>
            </a:pPr>
            <a:r>
              <a:rPr lang="en-US" sz="3000" dirty="0">
                <a:solidFill>
                  <a:schemeClr val="bg1"/>
                </a:solidFill>
                <a:ea typeface="Adobe Gothic Std B" panose="020B0800000000000000" pitchFamily="34" charset="-128"/>
              </a:rPr>
              <a:t>A characteristic of some RISC processors is their use of overlapped register windows to provide the passing of parameters and avoid the need for saving and restoring register values.</a:t>
            </a:r>
          </a:p>
          <a:p>
            <a:pPr algn="just">
              <a:lnSpc>
                <a:spcPct val="100000"/>
              </a:lnSpc>
            </a:pPr>
            <a:r>
              <a:rPr lang="en-US" sz="3000" dirty="0">
                <a:solidFill>
                  <a:schemeClr val="bg1"/>
                </a:solidFill>
                <a:ea typeface="Adobe Gothic Std B" panose="020B0800000000000000" pitchFamily="34" charset="-128"/>
              </a:rPr>
              <a:t>The system has a total of 74 registers. </a:t>
            </a:r>
          </a:p>
          <a:p>
            <a:pPr algn="just">
              <a:lnSpc>
                <a:spcPct val="100000"/>
              </a:lnSpc>
            </a:pPr>
            <a:r>
              <a:rPr lang="en-US" sz="3000" dirty="0">
                <a:solidFill>
                  <a:schemeClr val="bg1"/>
                </a:solidFill>
                <a:ea typeface="Adobe Gothic Std B" panose="020B0800000000000000" pitchFamily="34" charset="-128"/>
              </a:rPr>
              <a:t>Registers R0 through R9 are global registers that hold parameters shared by all procedures. </a:t>
            </a:r>
          </a:p>
          <a:p>
            <a:pPr algn="just">
              <a:lnSpc>
                <a:spcPct val="100000"/>
              </a:lnSpc>
            </a:pPr>
            <a:r>
              <a:rPr lang="en-US" sz="3000" dirty="0">
                <a:solidFill>
                  <a:schemeClr val="bg1"/>
                </a:solidFill>
                <a:ea typeface="Adobe Gothic Std B" panose="020B0800000000000000" pitchFamily="34" charset="-128"/>
              </a:rPr>
              <a:t>The other 64 registers are divided into four windows to accommodate procedures A, B, C, and D. </a:t>
            </a:r>
          </a:p>
          <a:p>
            <a:pPr algn="just">
              <a:lnSpc>
                <a:spcPct val="100000"/>
              </a:lnSpc>
            </a:pPr>
            <a:r>
              <a:rPr lang="en-US" sz="3000" dirty="0">
                <a:solidFill>
                  <a:schemeClr val="bg1"/>
                </a:solidFill>
                <a:ea typeface="Adobe Gothic Std B" panose="020B0800000000000000" pitchFamily="34" charset="-128"/>
              </a:rPr>
              <a:t>Each register window consists of 10 local registers and two sets of six registers common to adjacent windows. </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8237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Central Processing Unit</a:t>
            </a:r>
            <a:endParaRPr lang="en-US" dirty="0">
              <a:latin typeface="+mn-lt"/>
            </a:endParaRPr>
          </a:p>
        </p:txBody>
      </p:sp>
      <p:sp>
        <p:nvSpPr>
          <p:cNvPr id="3" name="Content Placeholder 2"/>
          <p:cNvSpPr>
            <a:spLocks noGrp="1"/>
          </p:cNvSpPr>
          <p:nvPr>
            <p:ph idx="1"/>
          </p:nvPr>
        </p:nvSpPr>
        <p:spPr>
          <a:xfrm>
            <a:off x="395749" y="1073458"/>
            <a:ext cx="11181735" cy="5535889"/>
          </a:xfrm>
        </p:spPr>
        <p:txBody>
          <a:bodyPr>
            <a:normAutofit fontScale="92500" lnSpcReduction="20000"/>
          </a:bodyPr>
          <a:lstStyle/>
          <a:p>
            <a:pPr algn="just">
              <a:lnSpc>
                <a:spcPct val="100000"/>
              </a:lnSpc>
            </a:pPr>
            <a:r>
              <a:rPr lang="en-US" sz="3200" dirty="0">
                <a:solidFill>
                  <a:schemeClr val="bg1"/>
                </a:solidFill>
                <a:ea typeface="Adobe Gothic Std B" panose="020B0800000000000000" pitchFamily="34" charset="-128"/>
              </a:rPr>
              <a:t>The CPU performs a variety of functions dictated by the type of instructions that are incorporated in the computer. </a:t>
            </a:r>
          </a:p>
          <a:p>
            <a:pPr algn="just">
              <a:lnSpc>
                <a:spcPct val="100000"/>
              </a:lnSpc>
            </a:pPr>
            <a:r>
              <a:rPr lang="en-US" sz="3200" dirty="0">
                <a:solidFill>
                  <a:schemeClr val="bg1"/>
                </a:solidFill>
                <a:ea typeface="Adobe Gothic Std B" panose="020B0800000000000000" pitchFamily="34" charset="-128"/>
              </a:rPr>
              <a:t>Computer architecture is sometimes defined as the computer structure and behavior as seen by the programmer that uses machine language instructions. </a:t>
            </a:r>
          </a:p>
          <a:p>
            <a:pPr algn="just">
              <a:lnSpc>
                <a:spcPct val="100000"/>
              </a:lnSpc>
            </a:pPr>
            <a:r>
              <a:rPr lang="en-US" sz="3200" dirty="0">
                <a:solidFill>
                  <a:schemeClr val="bg1"/>
                </a:solidFill>
                <a:ea typeface="Adobe Gothic Std B" panose="020B0800000000000000" pitchFamily="34" charset="-128"/>
              </a:rPr>
              <a:t>This includes the instruction formats, addressing modes, the instruction set, and the general organization of the CPU registers. </a:t>
            </a:r>
          </a:p>
          <a:p>
            <a:pPr algn="just">
              <a:lnSpc>
                <a:spcPct val="100000"/>
              </a:lnSpc>
            </a:pPr>
            <a:r>
              <a:rPr lang="en-US" sz="3200" dirty="0">
                <a:solidFill>
                  <a:schemeClr val="bg1"/>
                </a:solidFill>
                <a:ea typeface="Adobe Gothic Std B" panose="020B0800000000000000" pitchFamily="34" charset="-128"/>
              </a:rPr>
              <a:t>The design of a CPU is a task that in large part involves choosing the hardware for implementing the machine instructions.</a:t>
            </a:r>
          </a:p>
          <a:p>
            <a:pPr algn="just">
              <a:lnSpc>
                <a:spcPct val="100000"/>
              </a:lnSpc>
            </a:pPr>
            <a:r>
              <a:rPr lang="en-US" sz="3200" dirty="0">
                <a:solidFill>
                  <a:schemeClr val="bg1"/>
                </a:solidFill>
                <a:ea typeface="Adobe Gothic Std B" panose="020B0800000000000000" pitchFamily="34" charset="-128"/>
              </a:rPr>
              <a:t>The user who programs the computer in machine or assembly language must be aware of the register set, the memory structure, the type of data supported by the instructions, and the function that each instruction performs. </a:t>
            </a:r>
          </a:p>
          <a:p>
            <a:pPr algn="just">
              <a:lnSpc>
                <a:spcPct val="100000"/>
              </a:lnSpc>
            </a:pPr>
            <a:endParaRPr lang="en-US" sz="3200" dirty="0">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200" dirty="0">
              <a:latin typeface="Adobe Gothic Std B" panose="020B0800000000000000" pitchFamily="34" charset="-128"/>
              <a:ea typeface="Adobe Gothic Std B" panose="020B0800000000000000" pitchFamily="34" charset="-128"/>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97676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Overlapped Register </a:t>
            </a:r>
            <a:br>
              <a:rPr lang="en-US" dirty="0">
                <a:latin typeface="+mn-lt"/>
                <a:ea typeface="Adobe Gothic Std B" panose="020B0800000000000000" pitchFamily="34" charset="-128"/>
              </a:rPr>
            </a:br>
            <a:r>
              <a:rPr lang="en-US" dirty="0">
                <a:latin typeface="+mn-lt"/>
                <a:ea typeface="Adobe Gothic Std B" panose="020B0800000000000000" pitchFamily="34" charset="-128"/>
              </a:rPr>
              <a:t>Windows</a:t>
            </a:r>
            <a:endParaRPr lang="en-US" dirty="0">
              <a:latin typeface="+mn-lt"/>
            </a:endParaRPr>
          </a:p>
        </p:txBody>
      </p:sp>
      <p:pic>
        <p:nvPicPr>
          <p:cNvPr id="5" name="Picture 4"/>
          <p:cNvPicPr/>
          <p:nvPr/>
        </p:nvPicPr>
        <p:blipFill>
          <a:blip r:embed="rId2"/>
          <a:stretch>
            <a:fillRect/>
          </a:stretch>
        </p:blipFill>
        <p:spPr>
          <a:xfrm>
            <a:off x="7295314" y="0"/>
            <a:ext cx="4735830" cy="6774815"/>
          </a:xfrm>
          <a:prstGeom prst="rect">
            <a:avLst/>
          </a:prstGeom>
        </p:spPr>
      </p:pic>
    </p:spTree>
    <p:extLst>
      <p:ext uri="{BB962C8B-B14F-4D97-AF65-F5344CB8AC3E}">
        <p14:creationId xmlns:p14="http://schemas.microsoft.com/office/powerpoint/2010/main" val="186849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1796251" cy="1325563"/>
          </a:xfrm>
        </p:spPr>
        <p:txBody>
          <a:bodyPr/>
          <a:lstStyle/>
          <a:p>
            <a:r>
              <a:rPr lang="en-US" dirty="0">
                <a:latin typeface="+mn-lt"/>
                <a:ea typeface="Adobe Gothic Std B" panose="020B0800000000000000" pitchFamily="34" charset="-128"/>
              </a:rPr>
              <a:t>Overlapped Register Windows</a:t>
            </a:r>
            <a:endParaRPr lang="en-US" dirty="0">
              <a:latin typeface="+mn-lt"/>
            </a:endParaRPr>
          </a:p>
        </p:txBody>
      </p:sp>
      <p:sp>
        <p:nvSpPr>
          <p:cNvPr id="3" name="Content Placeholder 2"/>
          <p:cNvSpPr>
            <a:spLocks noGrp="1"/>
          </p:cNvSpPr>
          <p:nvPr>
            <p:ph idx="1"/>
          </p:nvPr>
        </p:nvSpPr>
        <p:spPr>
          <a:xfrm>
            <a:off x="449178" y="1048779"/>
            <a:ext cx="11347073" cy="4369386"/>
          </a:xfrm>
        </p:spPr>
        <p:txBody>
          <a:bodyPr>
            <a:noAutofit/>
          </a:bodyPr>
          <a:lstStyle/>
          <a:p>
            <a:pPr algn="just">
              <a:lnSpc>
                <a:spcPct val="100000"/>
              </a:lnSpc>
            </a:pPr>
            <a:r>
              <a:rPr lang="en-US" sz="3000" dirty="0">
                <a:solidFill>
                  <a:schemeClr val="bg1"/>
                </a:solidFill>
                <a:ea typeface="Adobe Gothic Std B" panose="020B0800000000000000" pitchFamily="34" charset="-128"/>
              </a:rPr>
              <a:t>Local registers are used for local variables.</a:t>
            </a:r>
          </a:p>
          <a:p>
            <a:pPr algn="just">
              <a:lnSpc>
                <a:spcPct val="100000"/>
              </a:lnSpc>
            </a:pPr>
            <a:r>
              <a:rPr lang="en-US" sz="3000" dirty="0">
                <a:solidFill>
                  <a:schemeClr val="bg1"/>
                </a:solidFill>
                <a:ea typeface="Adobe Gothic Std B" panose="020B0800000000000000" pitchFamily="34" charset="-128"/>
              </a:rPr>
              <a:t>Common registers are used for exchange of parameters and results between adjacent procedures. </a:t>
            </a:r>
          </a:p>
          <a:p>
            <a:pPr algn="just">
              <a:lnSpc>
                <a:spcPct val="100000"/>
              </a:lnSpc>
            </a:pPr>
            <a:r>
              <a:rPr lang="en-US" sz="3000" dirty="0">
                <a:solidFill>
                  <a:schemeClr val="bg1"/>
                </a:solidFill>
                <a:ea typeface="Adobe Gothic Std B" panose="020B0800000000000000" pitchFamily="34" charset="-128"/>
              </a:rPr>
              <a:t>The common overlapped registers permit parameters to be passed without the actual movement of data. </a:t>
            </a:r>
          </a:p>
          <a:p>
            <a:pPr algn="just">
              <a:lnSpc>
                <a:spcPct val="100000"/>
              </a:lnSpc>
            </a:pPr>
            <a:r>
              <a:rPr lang="en-US" sz="3000" dirty="0">
                <a:solidFill>
                  <a:schemeClr val="bg1"/>
                </a:solidFill>
                <a:ea typeface="Adobe Gothic Std B" panose="020B0800000000000000" pitchFamily="34" charset="-128"/>
              </a:rPr>
              <a:t>Only one register window is activated at any given time with a pointer indicating the active window. </a:t>
            </a:r>
          </a:p>
          <a:p>
            <a:pPr algn="just">
              <a:lnSpc>
                <a:spcPct val="100000"/>
              </a:lnSpc>
            </a:pPr>
            <a:r>
              <a:rPr lang="en-US" sz="3000" dirty="0">
                <a:solidFill>
                  <a:schemeClr val="bg1"/>
                </a:solidFill>
                <a:ea typeface="Adobe Gothic Std B" panose="020B0800000000000000" pitchFamily="34" charset="-128"/>
              </a:rPr>
              <a:t>Each procedure call activates a new register window by incrementing the pointer.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6197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31" y="0"/>
            <a:ext cx="11796251" cy="1325563"/>
          </a:xfrm>
        </p:spPr>
        <p:txBody>
          <a:bodyPr/>
          <a:lstStyle/>
          <a:p>
            <a:r>
              <a:rPr lang="en-US" dirty="0">
                <a:latin typeface="+mn-lt"/>
                <a:ea typeface="Adobe Gothic Std B" panose="020B0800000000000000" pitchFamily="34" charset="-128"/>
              </a:rPr>
              <a:t>Overlapped Register Windows</a:t>
            </a:r>
            <a:endParaRPr lang="en-US" dirty="0">
              <a:latin typeface="+mn-lt"/>
            </a:endParaRPr>
          </a:p>
        </p:txBody>
      </p:sp>
      <p:sp>
        <p:nvSpPr>
          <p:cNvPr id="3" name="Content Placeholder 2"/>
          <p:cNvSpPr>
            <a:spLocks noGrp="1"/>
          </p:cNvSpPr>
          <p:nvPr>
            <p:ph idx="1"/>
          </p:nvPr>
        </p:nvSpPr>
        <p:spPr>
          <a:xfrm>
            <a:off x="427831" y="1087415"/>
            <a:ext cx="11347073" cy="4369386"/>
          </a:xfrm>
        </p:spPr>
        <p:txBody>
          <a:bodyPr>
            <a:noAutofit/>
          </a:bodyPr>
          <a:lstStyle/>
          <a:p>
            <a:pPr algn="just">
              <a:lnSpc>
                <a:spcPct val="100000"/>
              </a:lnSpc>
            </a:pPr>
            <a:r>
              <a:rPr lang="en-US" sz="3000" dirty="0">
                <a:solidFill>
                  <a:schemeClr val="bg1"/>
                </a:solidFill>
                <a:ea typeface="Adobe Gothic Std B" panose="020B0800000000000000" pitchFamily="34" charset="-128"/>
              </a:rPr>
              <a:t>As an example, suppose that procedure A calls procedure B. </a:t>
            </a:r>
          </a:p>
          <a:p>
            <a:pPr algn="just">
              <a:lnSpc>
                <a:spcPct val="100000"/>
              </a:lnSpc>
            </a:pPr>
            <a:r>
              <a:rPr lang="en-US" sz="3000" dirty="0">
                <a:solidFill>
                  <a:schemeClr val="bg1"/>
                </a:solidFill>
                <a:ea typeface="Adobe Gothic Std B" panose="020B0800000000000000" pitchFamily="34" charset="-128"/>
              </a:rPr>
              <a:t>Registers R26 through R31 are common to both procedures, and therefore procedure A stores the parameters for procedure B in these registers.</a:t>
            </a:r>
          </a:p>
          <a:p>
            <a:pPr algn="just">
              <a:lnSpc>
                <a:spcPct val="100000"/>
              </a:lnSpc>
            </a:pPr>
            <a:r>
              <a:rPr lang="en-US" sz="3000" dirty="0">
                <a:solidFill>
                  <a:schemeClr val="bg1"/>
                </a:solidFill>
                <a:ea typeface="Adobe Gothic Std B" panose="020B0800000000000000" pitchFamily="34" charset="-128"/>
              </a:rPr>
              <a:t>Procedure B uses local registers R32 through R41 for local variable storage. </a:t>
            </a:r>
          </a:p>
          <a:p>
            <a:pPr algn="just">
              <a:lnSpc>
                <a:spcPct val="100000"/>
              </a:lnSpc>
            </a:pPr>
            <a:r>
              <a:rPr lang="en-US" sz="3000" dirty="0">
                <a:solidFill>
                  <a:schemeClr val="bg1"/>
                </a:solidFill>
                <a:ea typeface="Adobe Gothic Std B" panose="020B0800000000000000" pitchFamily="34" charset="-128"/>
              </a:rPr>
              <a:t>If procedure B calls procedure C, it will pass the parameters through registers R 42 through R 47. </a:t>
            </a:r>
          </a:p>
          <a:p>
            <a:pPr algn="just">
              <a:lnSpc>
                <a:spcPct val="100000"/>
              </a:lnSpc>
            </a:pPr>
            <a:r>
              <a:rPr lang="en-US" sz="3000" dirty="0">
                <a:solidFill>
                  <a:schemeClr val="bg1"/>
                </a:solidFill>
                <a:ea typeface="Adobe Gothic Std B" panose="020B0800000000000000" pitchFamily="34" charset="-128"/>
              </a:rPr>
              <a:t>When procedure B is ready to return at the end of its computation, the program stores results of the computation in registers R26 through R31 and transfers back to the register window of procedure A. </a:t>
            </a: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865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1796251" cy="1325563"/>
          </a:xfrm>
        </p:spPr>
        <p:txBody>
          <a:bodyPr/>
          <a:lstStyle/>
          <a:p>
            <a:r>
              <a:rPr lang="en-US" dirty="0">
                <a:latin typeface="+mn-lt"/>
                <a:ea typeface="Adobe Gothic Std B" panose="020B0800000000000000" pitchFamily="34" charset="-128"/>
              </a:rPr>
              <a:t>Overlapped Register Windows</a:t>
            </a:r>
            <a:endParaRPr lang="en-US" dirty="0">
              <a:latin typeface="+mn-lt"/>
            </a:endParaRPr>
          </a:p>
        </p:txBody>
      </p:sp>
      <p:sp>
        <p:nvSpPr>
          <p:cNvPr id="3" name="Content Placeholder 2"/>
          <p:cNvSpPr>
            <a:spLocks noGrp="1"/>
          </p:cNvSpPr>
          <p:nvPr>
            <p:ph idx="1"/>
          </p:nvPr>
        </p:nvSpPr>
        <p:spPr>
          <a:xfrm>
            <a:off x="449178" y="1074536"/>
            <a:ext cx="11347073" cy="4369386"/>
          </a:xfrm>
        </p:spPr>
        <p:txBody>
          <a:bodyPr>
            <a:noAutofit/>
          </a:bodyPr>
          <a:lstStyle/>
          <a:p>
            <a:pPr algn="just">
              <a:lnSpc>
                <a:spcPct val="100000"/>
              </a:lnSpc>
            </a:pPr>
            <a:r>
              <a:rPr lang="en-US" sz="3000" dirty="0">
                <a:solidFill>
                  <a:schemeClr val="bg1"/>
                </a:solidFill>
                <a:ea typeface="Adobe Gothic Std B" panose="020B0800000000000000" pitchFamily="34" charset="-128"/>
              </a:rPr>
              <a:t>Note that registers R1O through R15 are common to procedures A and D because the four windows have a circular organization with A being adjacent to D .</a:t>
            </a:r>
            <a:endParaRPr lang="en-IN" sz="3000" dirty="0">
              <a:solidFill>
                <a:schemeClr val="bg1"/>
              </a:solidFill>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7114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76016"/>
            <a:ext cx="11887200" cy="1325563"/>
          </a:xfrm>
        </p:spPr>
        <p:txBody>
          <a:bodyPr>
            <a:noAutofit/>
          </a:bodyPr>
          <a:lstStyle/>
          <a:p>
            <a:pPr algn="ctr"/>
            <a:r>
              <a:rPr lang="en-US" sz="6000" dirty="0">
                <a:latin typeface="+mn-lt"/>
                <a:ea typeface="Adobe Gothic Std B" panose="020B0800000000000000" pitchFamily="34" charset="-128"/>
              </a:rPr>
              <a:t>Parallel Processing</a:t>
            </a:r>
          </a:p>
        </p:txBody>
      </p:sp>
    </p:spTree>
    <p:extLst>
      <p:ext uri="{BB962C8B-B14F-4D97-AF65-F5344CB8AC3E}">
        <p14:creationId xmlns:p14="http://schemas.microsoft.com/office/powerpoint/2010/main" val="1813759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21426"/>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1" y="1293476"/>
            <a:ext cx="11347073" cy="5244483"/>
          </a:xfrm>
        </p:spPr>
        <p:txBody>
          <a:bodyPr>
            <a:noAutofit/>
          </a:bodyPr>
          <a:lstStyle/>
          <a:p>
            <a:pPr algn="just">
              <a:lnSpc>
                <a:spcPct val="100000"/>
              </a:lnSpc>
            </a:pPr>
            <a:r>
              <a:rPr lang="en-US" sz="3000" dirty="0">
                <a:solidFill>
                  <a:schemeClr val="bg1"/>
                </a:solidFill>
                <a:ea typeface="Adobe Gothic Std B" panose="020B0800000000000000" pitchFamily="34" charset="-128"/>
              </a:rPr>
              <a:t>Parallel processing system is able to performing </a:t>
            </a:r>
            <a:r>
              <a:rPr lang="en-US" sz="3000" dirty="0">
                <a:solidFill>
                  <a:schemeClr val="accent2"/>
                </a:solidFill>
                <a:ea typeface="Adobe Gothic Std B" panose="020B0800000000000000" pitchFamily="34" charset="-128"/>
              </a:rPr>
              <a:t>concurrent data processing </a:t>
            </a:r>
            <a:r>
              <a:rPr lang="en-US" sz="3000" dirty="0">
                <a:solidFill>
                  <a:schemeClr val="bg1"/>
                </a:solidFill>
                <a:ea typeface="Adobe Gothic Std B" panose="020B0800000000000000" pitchFamily="34" charset="-128"/>
              </a:rPr>
              <a:t>to achieve faster execution time. </a:t>
            </a:r>
          </a:p>
          <a:p>
            <a:pPr algn="just">
              <a:lnSpc>
                <a:spcPct val="100000"/>
              </a:lnSpc>
            </a:pPr>
            <a:r>
              <a:rPr lang="en-US" sz="3000" dirty="0">
                <a:solidFill>
                  <a:schemeClr val="bg1"/>
                </a:solidFill>
                <a:ea typeface="Adobe Gothic Std B" panose="020B0800000000000000" pitchFamily="34" charset="-128"/>
              </a:rPr>
              <a:t>The system may have </a:t>
            </a:r>
            <a:r>
              <a:rPr lang="en-US" sz="3000" dirty="0">
                <a:solidFill>
                  <a:schemeClr val="accent2"/>
                </a:solidFill>
                <a:ea typeface="Adobe Gothic Std B" panose="020B0800000000000000" pitchFamily="34" charset="-128"/>
              </a:rPr>
              <a:t>two or more processors </a:t>
            </a:r>
            <a:r>
              <a:rPr lang="en-US" sz="3000" dirty="0">
                <a:solidFill>
                  <a:schemeClr val="bg1"/>
                </a:solidFill>
                <a:ea typeface="Adobe Gothic Std B" panose="020B0800000000000000" pitchFamily="34" charset="-128"/>
              </a:rPr>
              <a:t>operating concurrently and increase its throughput, that is, the amount of processing that can be accomplished during a given interval of time.</a:t>
            </a:r>
          </a:p>
          <a:p>
            <a:pPr algn="just">
              <a:lnSpc>
                <a:spcPct val="100000"/>
              </a:lnSpc>
            </a:pPr>
            <a:r>
              <a:rPr lang="en-US" sz="3000" dirty="0">
                <a:solidFill>
                  <a:schemeClr val="bg1"/>
                </a:solidFill>
                <a:ea typeface="Adobe Gothic Std B" panose="020B0800000000000000" pitchFamily="34" charset="-128"/>
              </a:rPr>
              <a:t>Parallel processing by having a multiplicity of functional units that perform identical or different operations simultaneously. </a:t>
            </a:r>
          </a:p>
          <a:p>
            <a:pPr algn="just">
              <a:lnSpc>
                <a:spcPct val="100000"/>
              </a:lnSpc>
            </a:pPr>
            <a:r>
              <a:rPr lang="en-US" sz="3000" dirty="0">
                <a:solidFill>
                  <a:schemeClr val="bg1"/>
                </a:solidFill>
                <a:ea typeface="Adobe Gothic Std B" panose="020B0800000000000000" pitchFamily="34" charset="-128"/>
              </a:rPr>
              <a:t>For example, the arithmetic, logic, and shift operations can be separated into three units and the operands diverted to each unit under the supervision of a control unit.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70204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21426"/>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2" y="1293476"/>
            <a:ext cx="6047924" cy="5244483"/>
          </a:xfrm>
        </p:spPr>
        <p:txBody>
          <a:bodyPr>
            <a:noAutofit/>
          </a:bodyPr>
          <a:lstStyle/>
          <a:p>
            <a:pPr algn="just">
              <a:lnSpc>
                <a:spcPct val="100000"/>
              </a:lnSpc>
            </a:pPr>
            <a:r>
              <a:rPr lang="en-US" sz="3000" dirty="0">
                <a:solidFill>
                  <a:schemeClr val="bg1"/>
                </a:solidFill>
                <a:ea typeface="Adobe Gothic Std B" panose="020B0800000000000000" pitchFamily="34" charset="-128"/>
              </a:rPr>
              <a:t>Figure shows one possible way of separating the execution unit into eight functional units operating in parallel. </a:t>
            </a:r>
          </a:p>
          <a:p>
            <a:pPr algn="just">
              <a:lnSpc>
                <a:spcPct val="100000"/>
              </a:lnSpc>
            </a:pPr>
            <a:r>
              <a:rPr lang="en-US" sz="3000" dirty="0">
                <a:solidFill>
                  <a:schemeClr val="bg1"/>
                </a:solidFill>
                <a:ea typeface="Adobe Gothic Std B" panose="020B0800000000000000" pitchFamily="34" charset="-128"/>
              </a:rPr>
              <a:t>The operands in the registers are applied to one of the units depending on the operation specified by the instruction associated with the operands. </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p:nvPr/>
        </p:nvPicPr>
        <p:blipFill>
          <a:blip r:embed="rId2"/>
          <a:stretch>
            <a:fillRect/>
          </a:stretch>
        </p:blipFill>
        <p:spPr>
          <a:xfrm>
            <a:off x="7062953" y="1"/>
            <a:ext cx="5129048" cy="6858000"/>
          </a:xfrm>
          <a:prstGeom prst="rect">
            <a:avLst/>
          </a:prstGeom>
        </p:spPr>
      </p:pic>
    </p:spTree>
    <p:extLst>
      <p:ext uri="{BB962C8B-B14F-4D97-AF65-F5344CB8AC3E}">
        <p14:creationId xmlns:p14="http://schemas.microsoft.com/office/powerpoint/2010/main" val="221690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1" y="1293476"/>
            <a:ext cx="11408199" cy="5244483"/>
          </a:xfrm>
        </p:spPr>
        <p:txBody>
          <a:bodyPr>
            <a:normAutofit/>
          </a:bodyPr>
          <a:lstStyle/>
          <a:p>
            <a:pPr algn="just">
              <a:lnSpc>
                <a:spcPct val="100000"/>
              </a:lnSpc>
            </a:pPr>
            <a:r>
              <a:rPr lang="en-US" sz="3000" dirty="0">
                <a:solidFill>
                  <a:schemeClr val="bg1"/>
                </a:solidFill>
                <a:ea typeface="Adobe Gothic Std B" panose="020B0800000000000000" pitchFamily="34" charset="-128"/>
              </a:rPr>
              <a:t>There are a variety of ways that parallel processing can be classified.</a:t>
            </a:r>
          </a:p>
          <a:p>
            <a:pPr algn="just">
              <a:lnSpc>
                <a:spcPct val="100000"/>
              </a:lnSpc>
            </a:pPr>
            <a:r>
              <a:rPr lang="en-US" sz="3000" dirty="0">
                <a:solidFill>
                  <a:schemeClr val="bg1"/>
                </a:solidFill>
                <a:ea typeface="Adobe Gothic Std B" panose="020B0800000000000000" pitchFamily="34" charset="-128"/>
              </a:rPr>
              <a:t> One classification introduced by M. J. Flynn considers the organization of a computer system by the number of instructions and data items that are manipulated simultaneously. </a:t>
            </a:r>
          </a:p>
          <a:p>
            <a:pPr algn="just">
              <a:lnSpc>
                <a:spcPct val="100000"/>
              </a:lnSpc>
            </a:pPr>
            <a:r>
              <a:rPr lang="en-US" sz="3000" dirty="0">
                <a:solidFill>
                  <a:schemeClr val="bg1"/>
                </a:solidFill>
                <a:ea typeface="Adobe Gothic Std B" panose="020B0800000000000000" pitchFamily="34" charset="-128"/>
              </a:rPr>
              <a:t>The normal operation of a computer is to fetch instructions from memory and execute them in the processor.</a:t>
            </a:r>
          </a:p>
          <a:p>
            <a:pPr algn="just">
              <a:lnSpc>
                <a:spcPct val="100000"/>
              </a:lnSpc>
              <a:buFont typeface="Wingdings" panose="05000000000000000000" pitchFamily="2" charset="2"/>
              <a:buChar char="v"/>
            </a:pPr>
            <a:r>
              <a:rPr lang="en-US" sz="3000" dirty="0">
                <a:solidFill>
                  <a:schemeClr val="accent2"/>
                </a:solidFill>
                <a:ea typeface="Adobe Gothic Std B" panose="020B0800000000000000" pitchFamily="34" charset="-128"/>
              </a:rPr>
              <a:t>The sequence of instructions read from memory constitutes an instruction stream. </a:t>
            </a:r>
          </a:p>
          <a:p>
            <a:pPr algn="just">
              <a:lnSpc>
                <a:spcPct val="100000"/>
              </a:lnSpc>
              <a:buFont typeface="Wingdings" panose="05000000000000000000" pitchFamily="2" charset="2"/>
              <a:buChar char="v"/>
            </a:pPr>
            <a:r>
              <a:rPr lang="en-US" sz="3000" dirty="0">
                <a:solidFill>
                  <a:srgbClr val="FFFF00"/>
                </a:solidFill>
                <a:ea typeface="Adobe Gothic Std B" panose="020B0800000000000000" pitchFamily="34" charset="-128"/>
              </a:rPr>
              <a:t>The operations performed on the data in the processor constitutes a data stream.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2465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1" y="1293476"/>
            <a:ext cx="11408199" cy="5244483"/>
          </a:xfrm>
        </p:spPr>
        <p:txBody>
          <a:bodyPr>
            <a:noAutofit/>
          </a:bodyPr>
          <a:lstStyle/>
          <a:p>
            <a:pPr algn="just">
              <a:lnSpc>
                <a:spcPct val="100000"/>
              </a:lnSpc>
            </a:pPr>
            <a:r>
              <a:rPr lang="en-US" sz="3000" dirty="0">
                <a:solidFill>
                  <a:schemeClr val="bg1"/>
                </a:solidFill>
                <a:ea typeface="Adobe Gothic Std B" panose="020B0800000000000000" pitchFamily="34" charset="-128"/>
              </a:rPr>
              <a:t>Flynn's classification divides computers into four major groups as follows:</a:t>
            </a:r>
          </a:p>
          <a:p>
            <a:pPr marL="514350" indent="-514350" algn="just">
              <a:lnSpc>
                <a:spcPct val="100000"/>
              </a:lnSpc>
              <a:buFont typeface="+mj-lt"/>
              <a:buAutoNum type="arabicPeriod"/>
            </a:pPr>
            <a:r>
              <a:rPr lang="en-US" sz="3000" dirty="0">
                <a:solidFill>
                  <a:schemeClr val="bg1"/>
                </a:solidFill>
                <a:ea typeface="Adobe Gothic Std B" panose="020B0800000000000000" pitchFamily="34" charset="-128"/>
              </a:rPr>
              <a:t>Single instruction stream, single data stream (SISD)</a:t>
            </a:r>
          </a:p>
          <a:p>
            <a:pPr marL="514350" indent="-514350" algn="just">
              <a:lnSpc>
                <a:spcPct val="100000"/>
              </a:lnSpc>
              <a:buFont typeface="+mj-lt"/>
              <a:buAutoNum type="arabicPeriod"/>
            </a:pPr>
            <a:r>
              <a:rPr lang="en-US" sz="3000" dirty="0">
                <a:solidFill>
                  <a:schemeClr val="bg1"/>
                </a:solidFill>
                <a:ea typeface="Adobe Gothic Std B" panose="020B0800000000000000" pitchFamily="34" charset="-128"/>
              </a:rPr>
              <a:t>Single instruction stream, multiple data stream (SIMD)</a:t>
            </a:r>
          </a:p>
          <a:p>
            <a:pPr marL="514350" indent="-514350" algn="just">
              <a:lnSpc>
                <a:spcPct val="100000"/>
              </a:lnSpc>
              <a:buFont typeface="+mj-lt"/>
              <a:buAutoNum type="arabicPeriod"/>
            </a:pPr>
            <a:r>
              <a:rPr lang="en-US" sz="3000" dirty="0">
                <a:solidFill>
                  <a:schemeClr val="bg1"/>
                </a:solidFill>
                <a:ea typeface="Adobe Gothic Std B" panose="020B0800000000000000" pitchFamily="34" charset="-128"/>
              </a:rPr>
              <a:t>Multiple instruction stream, single data stream (MISD)</a:t>
            </a:r>
          </a:p>
          <a:p>
            <a:pPr marL="514350" indent="-514350" algn="just">
              <a:lnSpc>
                <a:spcPct val="100000"/>
              </a:lnSpc>
              <a:buFont typeface="+mj-lt"/>
              <a:buAutoNum type="arabicPeriod"/>
            </a:pPr>
            <a:r>
              <a:rPr lang="en-US" sz="3000" dirty="0">
                <a:solidFill>
                  <a:schemeClr val="bg1"/>
                </a:solidFill>
                <a:ea typeface="Adobe Gothic Std B" panose="020B0800000000000000" pitchFamily="34" charset="-128"/>
              </a:rPr>
              <a:t>Multiple instruction stream, multiple data stream (MIMD)</a:t>
            </a: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79630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1" y="1293476"/>
            <a:ext cx="11408199" cy="5244483"/>
          </a:xfrm>
        </p:spPr>
        <p:txBody>
          <a:bodyPr>
            <a:noAutofit/>
          </a:bodyPr>
          <a:lstStyle/>
          <a:p>
            <a:pPr marL="514350" indent="-514350" algn="just">
              <a:lnSpc>
                <a:spcPct val="100000"/>
              </a:lnSpc>
              <a:buFont typeface="+mj-lt"/>
              <a:buAutoNum type="arabicPeriod"/>
            </a:pPr>
            <a:r>
              <a:rPr lang="en-US" sz="3000" dirty="0">
                <a:solidFill>
                  <a:schemeClr val="accent2"/>
                </a:solidFill>
                <a:ea typeface="Adobe Gothic Std B" panose="020B0800000000000000" pitchFamily="34" charset="-128"/>
              </a:rPr>
              <a:t>Single instruction stream, single data stream (SISD)</a:t>
            </a:r>
          </a:p>
          <a:p>
            <a:pPr algn="just">
              <a:lnSpc>
                <a:spcPct val="100000"/>
              </a:lnSpc>
            </a:pPr>
            <a:r>
              <a:rPr lang="en-US" sz="3000" dirty="0">
                <a:solidFill>
                  <a:schemeClr val="bg1"/>
                </a:solidFill>
                <a:ea typeface="Adobe Gothic Std B" panose="020B0800000000000000" pitchFamily="34" charset="-128"/>
              </a:rPr>
              <a:t>SISD represents the organization of a single computer containing a </a:t>
            </a:r>
            <a:r>
              <a:rPr lang="en-US" sz="3000" u="sng" dirty="0">
                <a:solidFill>
                  <a:schemeClr val="bg1"/>
                </a:solidFill>
                <a:ea typeface="Adobe Gothic Std B" panose="020B0800000000000000" pitchFamily="34" charset="-128"/>
              </a:rPr>
              <a:t>control unit</a:t>
            </a:r>
            <a:r>
              <a:rPr lang="en-US" sz="3000" dirty="0">
                <a:solidFill>
                  <a:schemeClr val="bg1"/>
                </a:solidFill>
                <a:ea typeface="Adobe Gothic Std B" panose="020B0800000000000000" pitchFamily="34" charset="-128"/>
              </a:rPr>
              <a:t>, a processor unit, and a memory unit. </a:t>
            </a:r>
          </a:p>
          <a:p>
            <a:pPr algn="just">
              <a:lnSpc>
                <a:spcPct val="100000"/>
              </a:lnSpc>
            </a:pPr>
            <a:r>
              <a:rPr lang="en-US" sz="3000" dirty="0">
                <a:solidFill>
                  <a:schemeClr val="bg1"/>
                </a:solidFill>
                <a:ea typeface="Adobe Gothic Std B" panose="020B0800000000000000" pitchFamily="34" charset="-128"/>
              </a:rPr>
              <a:t>Instructions are executed sequentially and the system may or </a:t>
            </a:r>
            <a:r>
              <a:rPr lang="en-US" sz="3000" u="sng" dirty="0">
                <a:solidFill>
                  <a:schemeClr val="bg1"/>
                </a:solidFill>
                <a:ea typeface="Adobe Gothic Std B" panose="020B0800000000000000" pitchFamily="34" charset="-128"/>
              </a:rPr>
              <a:t>may not </a:t>
            </a:r>
            <a:r>
              <a:rPr lang="en-US" sz="3000" dirty="0">
                <a:solidFill>
                  <a:schemeClr val="bg1"/>
                </a:solidFill>
                <a:ea typeface="Adobe Gothic Std B" panose="020B0800000000000000" pitchFamily="34" charset="-128"/>
              </a:rPr>
              <a:t>have internal </a:t>
            </a:r>
            <a:r>
              <a:rPr lang="en-US" sz="3000" u="sng" dirty="0">
                <a:solidFill>
                  <a:schemeClr val="bg1"/>
                </a:solidFill>
                <a:ea typeface="Adobe Gothic Std B" panose="020B0800000000000000" pitchFamily="34" charset="-128"/>
              </a:rPr>
              <a:t>parallel processing</a:t>
            </a:r>
            <a:r>
              <a:rPr lang="en-US" sz="3000" dirty="0">
                <a:solidFill>
                  <a:schemeClr val="bg1"/>
                </a:solidFill>
                <a:ea typeface="Adobe Gothic Std B" panose="020B0800000000000000" pitchFamily="34" charset="-128"/>
              </a:rPr>
              <a:t> capabilities. </a:t>
            </a:r>
          </a:p>
          <a:p>
            <a:pPr algn="just">
              <a:lnSpc>
                <a:spcPct val="100000"/>
              </a:lnSpc>
            </a:pPr>
            <a:r>
              <a:rPr lang="en-US" sz="3000" dirty="0">
                <a:solidFill>
                  <a:schemeClr val="bg1"/>
                </a:solidFill>
                <a:ea typeface="Adobe Gothic Std B" panose="020B0800000000000000" pitchFamily="34" charset="-128"/>
              </a:rPr>
              <a:t>Parallel processing in this case may be achieved by means </a:t>
            </a:r>
            <a:r>
              <a:rPr lang="en-US" sz="3000" u="sng" dirty="0">
                <a:solidFill>
                  <a:schemeClr val="bg1"/>
                </a:solidFill>
                <a:ea typeface="Adobe Gothic Std B" panose="020B0800000000000000" pitchFamily="34" charset="-128"/>
              </a:rPr>
              <a:t>of multiple functional units or by pipeline processing.</a:t>
            </a: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17970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42" y="2619342"/>
            <a:ext cx="10074442" cy="1325563"/>
          </a:xfrm>
        </p:spPr>
        <p:txBody>
          <a:bodyPr>
            <a:noAutofit/>
          </a:bodyPr>
          <a:lstStyle/>
          <a:p>
            <a:pPr algn="ctr"/>
            <a:r>
              <a:rPr lang="en-US" sz="6000" dirty="0">
                <a:latin typeface="+mn-lt"/>
                <a:ea typeface="Adobe Gothic Std B" panose="020B0800000000000000" pitchFamily="34" charset="-128"/>
              </a:rPr>
              <a:t>General Register Organization</a:t>
            </a:r>
          </a:p>
        </p:txBody>
      </p:sp>
    </p:spTree>
    <p:extLst>
      <p:ext uri="{BB962C8B-B14F-4D97-AF65-F5344CB8AC3E}">
        <p14:creationId xmlns:p14="http://schemas.microsoft.com/office/powerpoint/2010/main" val="1689107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1" y="1293476"/>
            <a:ext cx="11408199" cy="5244483"/>
          </a:xfrm>
        </p:spPr>
        <p:txBody>
          <a:bodyPr>
            <a:noAutofit/>
          </a:bodyPr>
          <a:lstStyle/>
          <a:p>
            <a:pPr marL="0" indent="0" algn="just">
              <a:lnSpc>
                <a:spcPct val="100000"/>
              </a:lnSpc>
              <a:buNone/>
            </a:pPr>
            <a:r>
              <a:rPr lang="en-US" sz="3000" dirty="0">
                <a:solidFill>
                  <a:schemeClr val="accent2"/>
                </a:solidFill>
                <a:latin typeface="Adobe Gothic Std B" panose="020B0800000000000000" pitchFamily="34" charset="-128"/>
                <a:ea typeface="Adobe Gothic Std B" panose="020B0800000000000000" pitchFamily="34" charset="-128"/>
              </a:rPr>
              <a:t>2. </a:t>
            </a:r>
            <a:r>
              <a:rPr lang="en-US" sz="3000" dirty="0">
                <a:solidFill>
                  <a:schemeClr val="accent2"/>
                </a:solidFill>
                <a:ea typeface="Adobe Gothic Std B" panose="020B0800000000000000" pitchFamily="34" charset="-128"/>
              </a:rPr>
              <a:t>Single instruction stream, multiple data stream (SIMD)</a:t>
            </a:r>
          </a:p>
          <a:p>
            <a:pPr algn="just">
              <a:lnSpc>
                <a:spcPct val="100000"/>
              </a:lnSpc>
            </a:pPr>
            <a:r>
              <a:rPr lang="en-US" sz="3000" dirty="0">
                <a:solidFill>
                  <a:schemeClr val="bg1"/>
                </a:solidFill>
                <a:ea typeface="Adobe Gothic Std B" panose="020B0800000000000000" pitchFamily="34" charset="-128"/>
              </a:rPr>
              <a:t>SIMD represents an organization that </a:t>
            </a:r>
            <a:r>
              <a:rPr lang="en-US" sz="3000" u="sng" dirty="0">
                <a:solidFill>
                  <a:schemeClr val="bg1"/>
                </a:solidFill>
                <a:ea typeface="Adobe Gothic Std B" panose="020B0800000000000000" pitchFamily="34" charset="-128"/>
              </a:rPr>
              <a:t>includes many processing units </a:t>
            </a:r>
            <a:r>
              <a:rPr lang="en-US" sz="3000" dirty="0">
                <a:solidFill>
                  <a:schemeClr val="bg1"/>
                </a:solidFill>
                <a:ea typeface="Adobe Gothic Std B" panose="020B0800000000000000" pitchFamily="34" charset="-128"/>
              </a:rPr>
              <a:t>under the supervision of a common control unit. </a:t>
            </a:r>
          </a:p>
          <a:p>
            <a:pPr algn="just">
              <a:lnSpc>
                <a:spcPct val="100000"/>
              </a:lnSpc>
            </a:pPr>
            <a:r>
              <a:rPr lang="en-US" sz="3000" dirty="0">
                <a:solidFill>
                  <a:schemeClr val="bg1"/>
                </a:solidFill>
                <a:ea typeface="Adobe Gothic Std B" panose="020B0800000000000000" pitchFamily="34" charset="-128"/>
              </a:rPr>
              <a:t>All processors receive the same instruction from the control unit but </a:t>
            </a:r>
            <a:r>
              <a:rPr lang="en-US" sz="3000" u="sng" dirty="0">
                <a:solidFill>
                  <a:schemeClr val="bg1"/>
                </a:solidFill>
                <a:ea typeface="Adobe Gothic Std B" panose="020B0800000000000000" pitchFamily="34" charset="-128"/>
              </a:rPr>
              <a:t>operate on different items of data. </a:t>
            </a:r>
          </a:p>
          <a:p>
            <a:pPr algn="just">
              <a:lnSpc>
                <a:spcPct val="100000"/>
              </a:lnSpc>
            </a:pPr>
            <a:r>
              <a:rPr lang="en-US" sz="3000" dirty="0">
                <a:solidFill>
                  <a:schemeClr val="bg1"/>
                </a:solidFill>
                <a:ea typeface="Adobe Gothic Std B" panose="020B0800000000000000" pitchFamily="34" charset="-128"/>
              </a:rPr>
              <a:t>The shared memory unit must contain multiple modules so that it can communicate with all the processors simultaneously. </a:t>
            </a:r>
            <a:endParaRPr lang="en-IN"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63616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1" y="1293476"/>
            <a:ext cx="11408199" cy="5244483"/>
          </a:xfrm>
        </p:spPr>
        <p:txBody>
          <a:bodyPr>
            <a:noAutofit/>
          </a:bodyPr>
          <a:lstStyle/>
          <a:p>
            <a:pPr marL="0" indent="0" algn="just">
              <a:lnSpc>
                <a:spcPct val="100000"/>
              </a:lnSpc>
              <a:buNone/>
            </a:pPr>
            <a:r>
              <a:rPr lang="en-US" sz="3000" dirty="0">
                <a:solidFill>
                  <a:schemeClr val="accent2"/>
                </a:solidFill>
                <a:latin typeface="Adobe Gothic Std B" panose="020B0800000000000000" pitchFamily="34" charset="-128"/>
                <a:ea typeface="Adobe Gothic Std B" panose="020B0800000000000000" pitchFamily="34" charset="-128"/>
              </a:rPr>
              <a:t>3. </a:t>
            </a:r>
            <a:r>
              <a:rPr lang="en-US" sz="3000" dirty="0">
                <a:solidFill>
                  <a:schemeClr val="accent2"/>
                </a:solidFill>
                <a:ea typeface="Adobe Gothic Std B" panose="020B0800000000000000" pitchFamily="34" charset="-128"/>
              </a:rPr>
              <a:t>Multiple instruction stream, single data stream(MISD)</a:t>
            </a:r>
          </a:p>
          <a:p>
            <a:pPr algn="just">
              <a:lnSpc>
                <a:spcPct val="100000"/>
              </a:lnSpc>
            </a:pPr>
            <a:r>
              <a:rPr lang="en-US" sz="3000" dirty="0">
                <a:solidFill>
                  <a:schemeClr val="bg1"/>
                </a:solidFill>
                <a:ea typeface="Adobe Gothic Std B" panose="020B0800000000000000" pitchFamily="34" charset="-128"/>
              </a:rPr>
              <a:t>MISD structure is only of theoretical interest since no practical system has been constructed using this organization. </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3903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Parallel Processing</a:t>
            </a:r>
            <a:endParaRPr lang="en-US" dirty="0">
              <a:latin typeface="+mn-lt"/>
            </a:endParaRPr>
          </a:p>
        </p:txBody>
      </p:sp>
      <p:sp>
        <p:nvSpPr>
          <p:cNvPr id="3" name="Content Placeholder 2"/>
          <p:cNvSpPr>
            <a:spLocks noGrp="1"/>
          </p:cNvSpPr>
          <p:nvPr>
            <p:ph idx="1"/>
          </p:nvPr>
        </p:nvSpPr>
        <p:spPr>
          <a:xfrm>
            <a:off x="652421" y="1293476"/>
            <a:ext cx="11408199" cy="5244483"/>
          </a:xfrm>
        </p:spPr>
        <p:txBody>
          <a:bodyPr>
            <a:noAutofit/>
          </a:bodyPr>
          <a:lstStyle/>
          <a:p>
            <a:pPr marL="0" indent="0" algn="just">
              <a:lnSpc>
                <a:spcPct val="100000"/>
              </a:lnSpc>
              <a:buNone/>
            </a:pPr>
            <a:r>
              <a:rPr lang="en-US" sz="3000" dirty="0">
                <a:solidFill>
                  <a:schemeClr val="accent2"/>
                </a:solidFill>
                <a:latin typeface="Adobe Gothic Std B" panose="020B0800000000000000" pitchFamily="34" charset="-128"/>
                <a:ea typeface="Adobe Gothic Std B" panose="020B0800000000000000" pitchFamily="34" charset="-128"/>
              </a:rPr>
              <a:t>4. </a:t>
            </a:r>
            <a:r>
              <a:rPr lang="en-US" sz="3000" dirty="0">
                <a:solidFill>
                  <a:schemeClr val="accent2"/>
                </a:solidFill>
                <a:ea typeface="Adobe Gothic Std B" panose="020B0800000000000000" pitchFamily="34" charset="-128"/>
              </a:rPr>
              <a:t>Multiple instruction stream, multiple data stream (MIMD)</a:t>
            </a:r>
          </a:p>
          <a:p>
            <a:pPr algn="just">
              <a:lnSpc>
                <a:spcPct val="100000"/>
              </a:lnSpc>
            </a:pPr>
            <a:r>
              <a:rPr lang="en-US" sz="3000" dirty="0">
                <a:solidFill>
                  <a:schemeClr val="bg1"/>
                </a:solidFill>
                <a:ea typeface="Adobe Gothic Std B" panose="020B0800000000000000" pitchFamily="34" charset="-128"/>
              </a:rPr>
              <a:t>MIMD organization refers to a computer system capable of processing several programs at the same time. </a:t>
            </a:r>
          </a:p>
          <a:p>
            <a:pPr algn="just">
              <a:lnSpc>
                <a:spcPct val="100000"/>
              </a:lnSpc>
            </a:pPr>
            <a:r>
              <a:rPr lang="en-US" sz="3000" dirty="0">
                <a:solidFill>
                  <a:schemeClr val="bg1"/>
                </a:solidFill>
                <a:ea typeface="Adobe Gothic Std B" panose="020B0800000000000000" pitchFamily="34" charset="-128"/>
              </a:rPr>
              <a:t>Most multiprocessor and multicomputer systems can be classified in this category.</a:t>
            </a:r>
          </a:p>
        </p:txBody>
      </p:sp>
    </p:spTree>
    <p:extLst>
      <p:ext uri="{BB962C8B-B14F-4D97-AF65-F5344CB8AC3E}">
        <p14:creationId xmlns:p14="http://schemas.microsoft.com/office/powerpoint/2010/main" val="12084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76016"/>
            <a:ext cx="11887200" cy="1325563"/>
          </a:xfrm>
        </p:spPr>
        <p:txBody>
          <a:bodyPr>
            <a:noAutofit/>
          </a:bodyPr>
          <a:lstStyle/>
          <a:p>
            <a:pPr algn="ctr"/>
            <a:r>
              <a:rPr lang="en-US" sz="6000" dirty="0">
                <a:latin typeface="+mn-lt"/>
                <a:ea typeface="Adobe Gothic Std B" panose="020B0800000000000000" pitchFamily="34" charset="-128"/>
              </a:rPr>
              <a:t>Addressing Modes</a:t>
            </a:r>
          </a:p>
        </p:txBody>
      </p:sp>
    </p:spTree>
    <p:extLst>
      <p:ext uri="{BB962C8B-B14F-4D97-AF65-F5344CB8AC3E}">
        <p14:creationId xmlns:p14="http://schemas.microsoft.com/office/powerpoint/2010/main" val="1693638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52421" y="1293476"/>
            <a:ext cx="11347073" cy="5244483"/>
          </a:xfrm>
        </p:spPr>
        <p:txBody>
          <a:bodyPr>
            <a:noAutofit/>
          </a:bodyPr>
          <a:lstStyle/>
          <a:p>
            <a:pPr algn="just">
              <a:lnSpc>
                <a:spcPct val="100000"/>
              </a:lnSpc>
            </a:pPr>
            <a:r>
              <a:rPr lang="en-US" sz="3000" dirty="0">
                <a:solidFill>
                  <a:schemeClr val="bg1"/>
                </a:solidFill>
                <a:ea typeface="Adobe Gothic Std B" panose="020B0800000000000000" pitchFamily="34" charset="-128"/>
              </a:rPr>
              <a:t>The way the operands are used during program execution is dependent on the addressing mode of the instruction. </a:t>
            </a:r>
          </a:p>
          <a:p>
            <a:pPr algn="just">
              <a:lnSpc>
                <a:spcPct val="100000"/>
              </a:lnSpc>
            </a:pPr>
            <a:r>
              <a:rPr lang="en-US" sz="3000" dirty="0">
                <a:solidFill>
                  <a:schemeClr val="bg1"/>
                </a:solidFill>
                <a:ea typeface="Adobe Gothic Std B" panose="020B0800000000000000" pitchFamily="34" charset="-128"/>
              </a:rPr>
              <a:t>The addressing mode specifies a rule for modifying the address field of the instruction before the operand is actually referenced.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64340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52421" y="1293476"/>
            <a:ext cx="11347073" cy="5244483"/>
          </a:xfrm>
        </p:spPr>
        <p:txBody>
          <a:bodyPr>
            <a:noAutofit/>
          </a:bodyPr>
          <a:lstStyle/>
          <a:p>
            <a:pPr algn="just">
              <a:lnSpc>
                <a:spcPct val="100000"/>
              </a:lnSpc>
            </a:pPr>
            <a:r>
              <a:rPr lang="en-US" sz="3000" dirty="0">
                <a:solidFill>
                  <a:schemeClr val="bg1"/>
                </a:solidFill>
                <a:ea typeface="Adobe Gothic Std B" panose="020B0800000000000000" pitchFamily="34" charset="-128"/>
              </a:rPr>
              <a:t>Although most addressing modes modify the address field of the instruction, there are two modes that need no address field at all. </a:t>
            </a:r>
          </a:p>
          <a:p>
            <a:pPr algn="just">
              <a:lnSpc>
                <a:spcPct val="100000"/>
              </a:lnSpc>
            </a:pPr>
            <a:r>
              <a:rPr lang="en-US" sz="3000" dirty="0">
                <a:solidFill>
                  <a:schemeClr val="bg1"/>
                </a:solidFill>
                <a:ea typeface="Adobe Gothic Std B" panose="020B0800000000000000" pitchFamily="34" charset="-128"/>
              </a:rPr>
              <a:t>These are </a:t>
            </a:r>
            <a:r>
              <a:rPr lang="en-US" sz="3000" dirty="0">
                <a:solidFill>
                  <a:schemeClr val="accent2"/>
                </a:solidFill>
                <a:ea typeface="Adobe Gothic Std B" panose="020B0800000000000000" pitchFamily="34" charset="-128"/>
              </a:rPr>
              <a:t>the implied </a:t>
            </a:r>
            <a:r>
              <a:rPr lang="en-US" sz="3000" dirty="0">
                <a:solidFill>
                  <a:schemeClr val="bg1"/>
                </a:solidFill>
                <a:ea typeface="Adobe Gothic Std B" panose="020B0800000000000000" pitchFamily="34" charset="-128"/>
              </a:rPr>
              <a:t>and</a:t>
            </a:r>
            <a:r>
              <a:rPr lang="en-US" sz="3000" dirty="0">
                <a:solidFill>
                  <a:schemeClr val="accent2"/>
                </a:solidFill>
                <a:ea typeface="Adobe Gothic Std B" panose="020B0800000000000000" pitchFamily="34" charset="-128"/>
              </a:rPr>
              <a:t> immediate </a:t>
            </a:r>
            <a:r>
              <a:rPr lang="en-US" sz="3000" dirty="0">
                <a:solidFill>
                  <a:schemeClr val="bg1"/>
                </a:solidFill>
                <a:ea typeface="Adobe Gothic Std B" panose="020B0800000000000000" pitchFamily="34" charset="-128"/>
              </a:rPr>
              <a:t>modes.</a:t>
            </a:r>
          </a:p>
          <a:p>
            <a:pPr algn="just">
              <a:lnSpc>
                <a:spcPct val="100000"/>
              </a:lnSpc>
            </a:pPr>
            <a:r>
              <a:rPr lang="en-US" sz="3000" dirty="0">
                <a:solidFill>
                  <a:schemeClr val="bg1"/>
                </a:solidFill>
                <a:ea typeface="Adobe Gothic Std B" panose="020B0800000000000000" pitchFamily="34" charset="-128"/>
              </a:rPr>
              <a:t>Total 10 types of addressing modes are supported by our system.</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16833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52421" y="1293476"/>
            <a:ext cx="5811441" cy="5244483"/>
          </a:xfrm>
        </p:spPr>
        <p:txBody>
          <a:bodyPr>
            <a:normAutofit fontScale="92500"/>
          </a:bodyPr>
          <a:lstStyle/>
          <a:p>
            <a:pPr marL="0" indent="0" algn="just">
              <a:lnSpc>
                <a:spcPct val="200000"/>
              </a:lnSpc>
              <a:buNone/>
            </a:pPr>
            <a:r>
              <a:rPr lang="en-US" sz="3000" dirty="0">
                <a:solidFill>
                  <a:schemeClr val="bg1"/>
                </a:solidFill>
                <a:ea typeface="Adobe Gothic Std B" panose="020B0800000000000000" pitchFamily="34" charset="-128"/>
              </a:rPr>
              <a:t>(1) Implied/Implicit Mode</a:t>
            </a:r>
          </a:p>
          <a:p>
            <a:pPr marL="0" indent="0" algn="just">
              <a:lnSpc>
                <a:spcPct val="200000"/>
              </a:lnSpc>
              <a:buNone/>
            </a:pPr>
            <a:r>
              <a:rPr lang="en-US" sz="3000" dirty="0">
                <a:solidFill>
                  <a:schemeClr val="bg1"/>
                </a:solidFill>
                <a:ea typeface="Adobe Gothic Std B" panose="020B0800000000000000" pitchFamily="34" charset="-128"/>
              </a:rPr>
              <a:t>(2) Immediate Mode</a:t>
            </a:r>
          </a:p>
          <a:p>
            <a:pPr marL="0" indent="0" algn="just">
              <a:lnSpc>
                <a:spcPct val="200000"/>
              </a:lnSpc>
              <a:buNone/>
            </a:pPr>
            <a:r>
              <a:rPr lang="en-US" sz="3000" dirty="0">
                <a:solidFill>
                  <a:schemeClr val="bg1"/>
                </a:solidFill>
                <a:ea typeface="Adobe Gothic Std B" panose="020B0800000000000000" pitchFamily="34" charset="-128"/>
              </a:rPr>
              <a:t>(3) Register Mode</a:t>
            </a:r>
          </a:p>
          <a:p>
            <a:pPr marL="0" indent="0" algn="just">
              <a:lnSpc>
                <a:spcPct val="200000"/>
              </a:lnSpc>
              <a:buNone/>
            </a:pPr>
            <a:r>
              <a:rPr lang="en-US" sz="3000" dirty="0">
                <a:solidFill>
                  <a:schemeClr val="bg1"/>
                </a:solidFill>
                <a:ea typeface="Adobe Gothic Std B" panose="020B0800000000000000" pitchFamily="34" charset="-128"/>
              </a:rPr>
              <a:t>(4) Register Indirect Mode</a:t>
            </a:r>
          </a:p>
          <a:p>
            <a:pPr marL="0" indent="0" algn="just">
              <a:lnSpc>
                <a:spcPct val="200000"/>
              </a:lnSpc>
              <a:buNone/>
            </a:pPr>
            <a:r>
              <a:rPr lang="en-US" sz="3000" dirty="0">
                <a:solidFill>
                  <a:schemeClr val="bg1"/>
                </a:solidFill>
                <a:ea typeface="Adobe Gothic Std B" panose="020B0800000000000000" pitchFamily="34" charset="-128"/>
              </a:rPr>
              <a:t>(5) Auto Increment/Decrement Mode</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IN"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
        <p:nvSpPr>
          <p:cNvPr id="4" name="Content Placeholder 2"/>
          <p:cNvSpPr txBox="1">
            <a:spLocks/>
          </p:cNvSpPr>
          <p:nvPr/>
        </p:nvSpPr>
        <p:spPr>
          <a:xfrm>
            <a:off x="6380559" y="871328"/>
            <a:ext cx="5811441" cy="50686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None/>
            </a:pPr>
            <a:r>
              <a:rPr lang="en-US" sz="3000" dirty="0">
                <a:solidFill>
                  <a:schemeClr val="bg1"/>
                </a:solidFill>
                <a:latin typeface="Adobe Gothic Std B" panose="020B0800000000000000" pitchFamily="34" charset="-128"/>
                <a:ea typeface="Adobe Gothic Std B" panose="020B0800000000000000" pitchFamily="34" charset="-128"/>
              </a:rPr>
              <a:t>(</a:t>
            </a:r>
            <a:r>
              <a:rPr lang="en-US" sz="3000" dirty="0">
                <a:solidFill>
                  <a:schemeClr val="bg1"/>
                </a:solidFill>
                <a:ea typeface="Adobe Gothic Std B" panose="020B0800000000000000" pitchFamily="34" charset="-128"/>
              </a:rPr>
              <a:t>6) Direct Address Mode</a:t>
            </a:r>
          </a:p>
          <a:p>
            <a:pPr marL="0" indent="0" algn="just">
              <a:lnSpc>
                <a:spcPct val="200000"/>
              </a:lnSpc>
              <a:buNone/>
            </a:pPr>
            <a:r>
              <a:rPr lang="en-US" sz="3000" dirty="0">
                <a:solidFill>
                  <a:schemeClr val="bg1"/>
                </a:solidFill>
                <a:ea typeface="Adobe Gothic Std B" panose="020B0800000000000000" pitchFamily="34" charset="-128"/>
              </a:rPr>
              <a:t>(7) Indirect Address Mode</a:t>
            </a:r>
          </a:p>
          <a:p>
            <a:pPr marL="0" indent="0" algn="just">
              <a:lnSpc>
                <a:spcPct val="200000"/>
              </a:lnSpc>
              <a:buNone/>
            </a:pPr>
            <a:r>
              <a:rPr lang="en-US" sz="3000" dirty="0">
                <a:solidFill>
                  <a:schemeClr val="bg1"/>
                </a:solidFill>
                <a:ea typeface="Adobe Gothic Std B" panose="020B0800000000000000" pitchFamily="34" charset="-128"/>
              </a:rPr>
              <a:t>(8) Relative Address Mode</a:t>
            </a:r>
          </a:p>
          <a:p>
            <a:pPr marL="0" indent="0" algn="just">
              <a:lnSpc>
                <a:spcPct val="200000"/>
              </a:lnSpc>
              <a:buNone/>
            </a:pPr>
            <a:r>
              <a:rPr lang="en-US" sz="3000" dirty="0">
                <a:solidFill>
                  <a:schemeClr val="bg1"/>
                </a:solidFill>
                <a:ea typeface="Adobe Gothic Std B" panose="020B0800000000000000" pitchFamily="34" charset="-128"/>
              </a:rPr>
              <a:t>(9) Indexed Addressing Mode</a:t>
            </a:r>
          </a:p>
          <a:p>
            <a:pPr marL="0" indent="0" algn="just">
              <a:lnSpc>
                <a:spcPct val="200000"/>
              </a:lnSpc>
              <a:buNone/>
            </a:pPr>
            <a:r>
              <a:rPr lang="en-US" sz="3000" dirty="0">
                <a:solidFill>
                  <a:schemeClr val="bg1"/>
                </a:solidFill>
                <a:ea typeface="Adobe Gothic Std B" panose="020B0800000000000000" pitchFamily="34" charset="-128"/>
              </a:rPr>
              <a:t>(10)Base Register Addressing Mode</a:t>
            </a:r>
          </a:p>
          <a:p>
            <a:pPr marL="0" indent="0" algn="just">
              <a:lnSpc>
                <a:spcPct val="2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200000"/>
              </a:lnSpc>
              <a:buNone/>
            </a:pPr>
            <a:endParaRPr lang="en-IN"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2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2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6583555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895743"/>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812843" y="1104290"/>
            <a:ext cx="11347073" cy="5244483"/>
          </a:xfrm>
        </p:spPr>
        <p:txBody>
          <a:bodyPr>
            <a:normAutofit/>
          </a:bodyPr>
          <a:lstStyle/>
          <a:p>
            <a:pPr marL="0" indent="0" algn="just">
              <a:lnSpc>
                <a:spcPct val="100000"/>
              </a:lnSpc>
              <a:buNone/>
            </a:pPr>
            <a:r>
              <a:rPr lang="en-US" sz="3000" dirty="0">
                <a:ea typeface="Adobe Gothic Std B" panose="020B0800000000000000" pitchFamily="34" charset="-128"/>
              </a:rPr>
              <a:t>(1) Implied/implicit Mode:</a:t>
            </a:r>
          </a:p>
          <a:p>
            <a:pPr algn="just">
              <a:lnSpc>
                <a:spcPct val="100000"/>
              </a:lnSpc>
            </a:pPr>
            <a:r>
              <a:rPr lang="en-US" sz="3000" dirty="0">
                <a:solidFill>
                  <a:schemeClr val="bg1"/>
                </a:solidFill>
                <a:ea typeface="Adobe Gothic Std B" panose="020B0800000000000000" pitchFamily="34" charset="-128"/>
              </a:rPr>
              <a:t>In implied addressing the operand is specified in the instruction itself. </a:t>
            </a:r>
          </a:p>
          <a:p>
            <a:pPr algn="just">
              <a:lnSpc>
                <a:spcPct val="100000"/>
              </a:lnSpc>
            </a:pPr>
            <a:r>
              <a:rPr lang="en-US" sz="3000" dirty="0">
                <a:solidFill>
                  <a:schemeClr val="bg1"/>
                </a:solidFill>
                <a:ea typeface="Adobe Gothic Std B" panose="020B0800000000000000" pitchFamily="34" charset="-128"/>
              </a:rPr>
              <a:t>In this mode the data is 8 bits or 16 bits long and data is the part of instruction.</a:t>
            </a:r>
          </a:p>
          <a:p>
            <a:pPr algn="just">
              <a:lnSpc>
                <a:spcPct val="100000"/>
              </a:lnSpc>
            </a:pPr>
            <a:r>
              <a:rPr lang="en-US" sz="3000" dirty="0">
                <a:solidFill>
                  <a:schemeClr val="bg1"/>
                </a:solidFill>
                <a:ea typeface="Adobe Gothic Std B" panose="020B0800000000000000" pitchFamily="34" charset="-128"/>
              </a:rPr>
              <a:t>Zero address instruction are designed with implied addressing mode.</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solidFill>
                  <a:schemeClr val="bg1"/>
                </a:solidFill>
                <a:ea typeface="Adobe Gothic Std B" panose="020B0800000000000000" pitchFamily="34" charset="-128"/>
              </a:rPr>
              <a:t>Example:  CLC (used to reset Carry flag to 0)</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a:blip r:embed="rId2"/>
          <a:stretch>
            <a:fillRect/>
          </a:stretch>
        </p:blipFill>
        <p:spPr>
          <a:xfrm>
            <a:off x="4150998" y="4438799"/>
            <a:ext cx="3019425" cy="1314911"/>
          </a:xfrm>
          <a:prstGeom prst="rect">
            <a:avLst/>
          </a:prstGeom>
        </p:spPr>
      </p:pic>
    </p:spTree>
    <p:extLst>
      <p:ext uri="{BB962C8B-B14F-4D97-AF65-F5344CB8AC3E}">
        <p14:creationId xmlns:p14="http://schemas.microsoft.com/office/powerpoint/2010/main" val="112917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911915"/>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52421" y="1293476"/>
            <a:ext cx="11347073" cy="5244483"/>
          </a:xfrm>
        </p:spPr>
        <p:txBody>
          <a:bodyPr>
            <a:noAutofit/>
          </a:bodyPr>
          <a:lstStyle/>
          <a:p>
            <a:pPr marL="0" indent="0" algn="just">
              <a:lnSpc>
                <a:spcPct val="100000"/>
              </a:lnSpc>
              <a:buNone/>
            </a:pPr>
            <a:r>
              <a:rPr lang="en-US" sz="3000" dirty="0">
                <a:ea typeface="Adobe Gothic Std B" panose="020B0800000000000000" pitchFamily="34" charset="-128"/>
              </a:rPr>
              <a:t>(2) Immediate Mode (symbol #) :</a:t>
            </a:r>
          </a:p>
          <a:p>
            <a:pPr algn="just">
              <a:lnSpc>
                <a:spcPct val="100000"/>
              </a:lnSpc>
            </a:pPr>
            <a:r>
              <a:rPr lang="en-US" sz="3000" dirty="0">
                <a:solidFill>
                  <a:schemeClr val="bg1"/>
                </a:solidFill>
                <a:ea typeface="Adobe Gothic Std B" panose="020B0800000000000000" pitchFamily="34" charset="-128"/>
              </a:rPr>
              <a:t>In this mode data is present in address field of instruction.</a:t>
            </a:r>
          </a:p>
          <a:p>
            <a:pPr algn="just">
              <a:lnSpc>
                <a:spcPct val="100000"/>
              </a:lnSpc>
            </a:pPr>
            <a:r>
              <a:rPr lang="en-US" sz="3000" dirty="0">
                <a:solidFill>
                  <a:schemeClr val="bg1"/>
                </a:solidFill>
                <a:ea typeface="Adobe Gothic Std B" panose="020B0800000000000000" pitchFamily="34" charset="-128"/>
              </a:rPr>
              <a:t>Designed like one address instruction format.</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ea typeface="Adobe Gothic Std B" panose="020B0800000000000000" pitchFamily="34" charset="-128"/>
              </a:rPr>
              <a:t>Example:  </a:t>
            </a:r>
            <a:r>
              <a:rPr lang="en-US" sz="3000" dirty="0">
                <a:solidFill>
                  <a:schemeClr val="bg1"/>
                </a:solidFill>
                <a:ea typeface="Adobe Gothic Std B" panose="020B0800000000000000" pitchFamily="34" charset="-128"/>
              </a:rPr>
              <a:t>MOV AL, 35H (move the data 35H into AL register)</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3000" dirty="0">
                <a:solidFill>
                  <a:schemeClr val="bg1"/>
                </a:solidFill>
                <a:latin typeface="Adobe Gothic Std B" panose="020B0800000000000000" pitchFamily="34" charset="-128"/>
                <a:ea typeface="Adobe Gothic Std B" panose="020B0800000000000000" pitchFamily="34" charset="-128"/>
              </a:rPr>
              <a:t>   </a:t>
            </a: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5" name="Picture 4"/>
          <p:cNvPicPr>
            <a:picLocks noChangeAspect="1"/>
          </p:cNvPicPr>
          <p:nvPr/>
        </p:nvPicPr>
        <p:blipFill>
          <a:blip r:embed="rId2"/>
          <a:stretch>
            <a:fillRect/>
          </a:stretch>
        </p:blipFill>
        <p:spPr>
          <a:xfrm>
            <a:off x="1120007" y="3002838"/>
            <a:ext cx="4192971" cy="2222275"/>
          </a:xfrm>
          <a:prstGeom prst="rect">
            <a:avLst/>
          </a:prstGeom>
        </p:spPr>
      </p:pic>
    </p:spTree>
    <p:extLst>
      <p:ext uri="{BB962C8B-B14F-4D97-AF65-F5344CB8AC3E}">
        <p14:creationId xmlns:p14="http://schemas.microsoft.com/office/powerpoint/2010/main" val="177592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1325563"/>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52421" y="1293476"/>
            <a:ext cx="11347073" cy="5244483"/>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a:t>
            </a:r>
            <a:r>
              <a:rPr lang="en-US" sz="3000" dirty="0">
                <a:ea typeface="Adobe Gothic Std B" panose="020B0800000000000000" pitchFamily="34" charset="-128"/>
              </a:rPr>
              <a:t>3) Register Mode:</a:t>
            </a:r>
          </a:p>
          <a:p>
            <a:pPr algn="just">
              <a:lnSpc>
                <a:spcPct val="100000"/>
              </a:lnSpc>
            </a:pPr>
            <a:r>
              <a:rPr lang="en-US" sz="3000" dirty="0">
                <a:solidFill>
                  <a:schemeClr val="bg1"/>
                </a:solidFill>
                <a:ea typeface="Adobe Gothic Std B" panose="020B0800000000000000" pitchFamily="34" charset="-128"/>
              </a:rPr>
              <a:t>In register addressing the operand is placed in one of 8 bit or 16 bit general purpose registers. </a:t>
            </a:r>
          </a:p>
          <a:p>
            <a:pPr algn="just">
              <a:lnSpc>
                <a:spcPct val="100000"/>
              </a:lnSpc>
            </a:pPr>
            <a:r>
              <a:rPr lang="en-US" sz="3000" dirty="0">
                <a:solidFill>
                  <a:schemeClr val="bg1"/>
                </a:solidFill>
                <a:ea typeface="Adobe Gothic Std B" panose="020B0800000000000000" pitchFamily="34" charset="-128"/>
              </a:rPr>
              <a:t>The data is in the register that is specified by the instruction.</a:t>
            </a:r>
          </a:p>
          <a:p>
            <a:pPr algn="just">
              <a:lnSpc>
                <a:spcPct val="100000"/>
              </a:lnSpc>
            </a:pPr>
            <a:r>
              <a:rPr lang="en-US" sz="3000" dirty="0">
                <a:solidFill>
                  <a:schemeClr val="bg1"/>
                </a:solidFill>
                <a:ea typeface="Adobe Gothic Std B" panose="020B0800000000000000" pitchFamily="34" charset="-128"/>
              </a:rPr>
              <a:t>Here one register reference is required to access the data.   </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ea typeface="Adobe Gothic Std B" panose="020B0800000000000000" pitchFamily="34" charset="-128"/>
              </a:rPr>
              <a:t>Example: </a:t>
            </a:r>
            <a:r>
              <a:rPr lang="en-US" sz="3000" dirty="0">
                <a:solidFill>
                  <a:schemeClr val="bg1"/>
                </a:solidFill>
                <a:ea typeface="Adobe Gothic Std B" panose="020B0800000000000000" pitchFamily="34" charset="-128"/>
              </a:rPr>
              <a:t>MOV AX,CX (move the contents of CX register to AX register)</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5" name="Picture 4"/>
          <p:cNvPicPr>
            <a:picLocks noChangeAspect="1"/>
          </p:cNvPicPr>
          <p:nvPr/>
        </p:nvPicPr>
        <p:blipFill>
          <a:blip r:embed="rId2"/>
          <a:stretch>
            <a:fillRect/>
          </a:stretch>
        </p:blipFill>
        <p:spPr>
          <a:xfrm>
            <a:off x="1026306" y="4084640"/>
            <a:ext cx="9297222" cy="1088542"/>
          </a:xfrm>
          <a:prstGeom prst="rect">
            <a:avLst/>
          </a:prstGeom>
        </p:spPr>
      </p:pic>
    </p:spTree>
    <p:extLst>
      <p:ext uri="{BB962C8B-B14F-4D97-AF65-F5344CB8AC3E}">
        <p14:creationId xmlns:p14="http://schemas.microsoft.com/office/powerpoint/2010/main" val="58211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General Register Organization</a:t>
            </a:r>
            <a:endParaRPr lang="en-US" dirty="0">
              <a:latin typeface="+mn-lt"/>
            </a:endParaRPr>
          </a:p>
        </p:txBody>
      </p:sp>
      <p:sp>
        <p:nvSpPr>
          <p:cNvPr id="3" name="Content Placeholder 2"/>
          <p:cNvSpPr>
            <a:spLocks noGrp="1"/>
          </p:cNvSpPr>
          <p:nvPr>
            <p:ph idx="1"/>
          </p:nvPr>
        </p:nvSpPr>
        <p:spPr>
          <a:xfrm>
            <a:off x="395749" y="1073458"/>
            <a:ext cx="11181735" cy="5648184"/>
          </a:xfrm>
        </p:spPr>
        <p:txBody>
          <a:bodyPr>
            <a:normAutofit fontScale="70000" lnSpcReduction="20000"/>
          </a:bodyPr>
          <a:lstStyle/>
          <a:p>
            <a:pPr algn="just">
              <a:lnSpc>
                <a:spcPct val="150000"/>
              </a:lnSpc>
            </a:pPr>
            <a:r>
              <a:rPr lang="en-IN" sz="3200" dirty="0">
                <a:solidFill>
                  <a:schemeClr val="bg1"/>
                </a:solidFill>
                <a:ea typeface="Adobe Gothic Std B" panose="020B0800000000000000" pitchFamily="34" charset="-128"/>
              </a:rPr>
              <a:t>Memory locations are needed for storing pointers, counters, return addresses, temporary results, and partial products during multiplication. Having to refer to memory locations for such applications is time consuming because memory access is the most time-consuming, operation in a computer.</a:t>
            </a:r>
          </a:p>
          <a:p>
            <a:pPr algn="just">
              <a:lnSpc>
                <a:spcPct val="150000"/>
              </a:lnSpc>
            </a:pPr>
            <a:r>
              <a:rPr lang="en-IN" sz="3200" dirty="0">
                <a:solidFill>
                  <a:schemeClr val="bg1"/>
                </a:solidFill>
                <a:ea typeface="Adobe Gothic Std B" panose="020B0800000000000000" pitchFamily="34" charset="-128"/>
              </a:rPr>
              <a:t>It is more convenient and more efficient to store these intermediate values in processor registers.</a:t>
            </a:r>
            <a:r>
              <a:rPr lang="en-US" sz="3200" dirty="0">
                <a:solidFill>
                  <a:schemeClr val="bg1"/>
                </a:solidFill>
                <a:ea typeface="Adobe Gothic Std B" panose="020B0800000000000000" pitchFamily="34" charset="-128"/>
              </a:rPr>
              <a:t> </a:t>
            </a:r>
          </a:p>
          <a:p>
            <a:pPr algn="just">
              <a:lnSpc>
                <a:spcPct val="150000"/>
              </a:lnSpc>
            </a:pPr>
            <a:r>
              <a:rPr lang="en-IN" sz="3200" dirty="0">
                <a:solidFill>
                  <a:schemeClr val="bg1"/>
                </a:solidFill>
                <a:ea typeface="Adobe Gothic Std B" panose="020B0800000000000000" pitchFamily="34" charset="-128"/>
              </a:rPr>
              <a:t>When a large number of registers are included in the CPU, it is most efficient to connect them through a common bus system. The registers communicate with each other not only for direct data transfers, but also while performing various microoperations.</a:t>
            </a:r>
          </a:p>
          <a:p>
            <a:pPr algn="just">
              <a:lnSpc>
                <a:spcPct val="150000"/>
              </a:lnSpc>
            </a:pPr>
            <a:r>
              <a:rPr lang="en-IN" sz="3200" dirty="0">
                <a:solidFill>
                  <a:schemeClr val="bg1"/>
                </a:solidFill>
                <a:ea typeface="Adobe Gothic Std B" panose="020B0800000000000000" pitchFamily="34" charset="-128"/>
              </a:rPr>
              <a:t>Hence it is necessary to provide a common unit that can perform all the arithmetic, logic, and shift microoperations in the processor.</a:t>
            </a:r>
            <a:endParaRPr lang="en-US" sz="32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286916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796005"/>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ea typeface="Adobe Gothic Std B" panose="020B0800000000000000" pitchFamily="34" charset="-128"/>
              </a:rPr>
              <a:t>(4) Register Indirect Mode:</a:t>
            </a:r>
          </a:p>
          <a:p>
            <a:pPr algn="just">
              <a:lnSpc>
                <a:spcPct val="100000"/>
              </a:lnSpc>
            </a:pPr>
            <a:r>
              <a:rPr lang="en-US" sz="3000" dirty="0">
                <a:solidFill>
                  <a:schemeClr val="bg1"/>
                </a:solidFill>
                <a:ea typeface="Adobe Gothic Std B" panose="020B0800000000000000" pitchFamily="34" charset="-128"/>
              </a:rPr>
              <a:t>In this addressing the operand’s offset is placed in any one of the registers BX,BP,SI,DI as specified in the instruction. </a:t>
            </a:r>
          </a:p>
          <a:p>
            <a:pPr algn="just">
              <a:lnSpc>
                <a:spcPct val="100000"/>
              </a:lnSpc>
            </a:pPr>
            <a:r>
              <a:rPr lang="en-US" sz="3000" dirty="0">
                <a:solidFill>
                  <a:schemeClr val="bg1"/>
                </a:solidFill>
                <a:ea typeface="Adobe Gothic Std B" panose="020B0800000000000000" pitchFamily="34" charset="-128"/>
              </a:rPr>
              <a:t>The effective address of the data is in the base register or an index register that is specified by the instruction.</a:t>
            </a:r>
          </a:p>
          <a:p>
            <a:pPr algn="just">
              <a:lnSpc>
                <a:spcPct val="100000"/>
              </a:lnSpc>
            </a:pPr>
            <a:r>
              <a:rPr lang="en-US" sz="3000" dirty="0">
                <a:solidFill>
                  <a:schemeClr val="bg1"/>
                </a:solidFill>
                <a:ea typeface="Adobe Gothic Std B" panose="020B0800000000000000" pitchFamily="34" charset="-128"/>
              </a:rPr>
              <a:t>Here two register reference is required to access the data. </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ea typeface="Adobe Gothic Std B" panose="020B0800000000000000" pitchFamily="34" charset="-128"/>
              </a:rPr>
              <a:t>Example:- </a:t>
            </a:r>
            <a:r>
              <a:rPr lang="en-US" sz="3000" dirty="0">
                <a:solidFill>
                  <a:schemeClr val="bg1"/>
                </a:solidFill>
                <a:ea typeface="Adobe Gothic Std B" panose="020B0800000000000000" pitchFamily="34" charset="-128"/>
              </a:rPr>
              <a:t>MOV AX, [BX](move the contents of memory location s addressed by the register BX to the register AX)</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1026" name="Picture 2" descr="am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050" y="4482217"/>
            <a:ext cx="69627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92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911509"/>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ea typeface="Adobe Gothic Std B" panose="020B0800000000000000" pitchFamily="34" charset="-128"/>
              </a:rPr>
              <a:t>(5) Auto increment Mode:</a:t>
            </a:r>
          </a:p>
          <a:p>
            <a:pPr algn="just">
              <a:lnSpc>
                <a:spcPct val="100000"/>
              </a:lnSpc>
            </a:pPr>
            <a:r>
              <a:rPr lang="en-US" sz="3000" dirty="0">
                <a:solidFill>
                  <a:schemeClr val="bg1"/>
                </a:solidFill>
                <a:ea typeface="Adobe Gothic Std B" panose="020B0800000000000000" pitchFamily="34" charset="-128"/>
              </a:rPr>
              <a:t>Effective address of the operand is the contents of a register specified in the instruction. </a:t>
            </a:r>
          </a:p>
          <a:p>
            <a:pPr algn="just">
              <a:lnSpc>
                <a:spcPct val="100000"/>
              </a:lnSpc>
            </a:pPr>
            <a:r>
              <a:rPr lang="en-US" sz="3000" dirty="0">
                <a:solidFill>
                  <a:schemeClr val="bg1"/>
                </a:solidFill>
                <a:ea typeface="Adobe Gothic Std B" panose="020B0800000000000000" pitchFamily="34" charset="-128"/>
              </a:rPr>
              <a:t>After accessing the operand, the contents of this register are automatically incremented to point to the next consecutive memory location.(R1)+</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ea typeface="Adobe Gothic Std B" panose="020B0800000000000000" pitchFamily="34" charset="-128"/>
              </a:rPr>
              <a:t>Example:- </a:t>
            </a:r>
            <a:r>
              <a:rPr lang="en-US" sz="3000" dirty="0">
                <a:solidFill>
                  <a:schemeClr val="bg1"/>
                </a:solidFill>
                <a:ea typeface="Adobe Gothic Std B" panose="020B0800000000000000" pitchFamily="34" charset="-128"/>
              </a:rPr>
              <a:t>ADD R1,  (R2)+</a:t>
            </a:r>
          </a:p>
          <a:p>
            <a:pPr algn="just">
              <a:lnSpc>
                <a:spcPct val="100000"/>
              </a:lnSpc>
            </a:pPr>
            <a:endParaRPr lang="en-IN" sz="30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768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911509"/>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ea typeface="Adobe Gothic Std B" panose="020B0800000000000000" pitchFamily="34" charset="-128"/>
              </a:rPr>
              <a:t>(5) Auto decrement Mode:</a:t>
            </a:r>
          </a:p>
          <a:p>
            <a:pPr algn="just">
              <a:lnSpc>
                <a:spcPct val="100000"/>
              </a:lnSpc>
            </a:pPr>
            <a:r>
              <a:rPr lang="en-US" sz="3000" dirty="0">
                <a:solidFill>
                  <a:schemeClr val="bg1"/>
                </a:solidFill>
                <a:ea typeface="Adobe Gothic Std B" panose="020B0800000000000000" pitchFamily="34" charset="-128"/>
              </a:rPr>
              <a:t>Effective address of the operand is the contents of a register specified in the instruction. </a:t>
            </a:r>
          </a:p>
          <a:p>
            <a:pPr algn="just">
              <a:lnSpc>
                <a:spcPct val="100000"/>
              </a:lnSpc>
            </a:pPr>
            <a:r>
              <a:rPr lang="en-US" sz="3000" dirty="0">
                <a:solidFill>
                  <a:schemeClr val="bg1"/>
                </a:solidFill>
                <a:ea typeface="Adobe Gothic Std B" panose="020B0800000000000000" pitchFamily="34" charset="-128"/>
              </a:rPr>
              <a:t>Before accessing the operand, the contents of this register are automatically decremented to point to the previous consecutive memory location. –(R1)</a:t>
            </a:r>
          </a:p>
          <a:p>
            <a:pPr algn="just">
              <a:lnSpc>
                <a:spcPct val="100000"/>
              </a:lnSpc>
            </a:pPr>
            <a:r>
              <a:rPr lang="en-US" sz="3000" dirty="0">
                <a:ea typeface="Adobe Gothic Std B" panose="020B0800000000000000" pitchFamily="34" charset="-128"/>
              </a:rPr>
              <a:t>Example:- </a:t>
            </a:r>
            <a:r>
              <a:rPr lang="en-US" sz="3000" dirty="0">
                <a:solidFill>
                  <a:schemeClr val="bg1"/>
                </a:solidFill>
                <a:ea typeface="Adobe Gothic Std B" panose="020B0800000000000000" pitchFamily="34" charset="-128"/>
              </a:rPr>
              <a:t>ADD R1, -(R2)</a:t>
            </a:r>
            <a:endParaRPr lang="en-IN"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618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911509"/>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ea typeface="Adobe Gothic Std B" panose="020B0800000000000000" pitchFamily="34" charset="-128"/>
              </a:rPr>
              <a:t>(6) Direct Address Mode (Symbol [ ]): </a:t>
            </a:r>
          </a:p>
          <a:p>
            <a:pPr algn="just">
              <a:lnSpc>
                <a:spcPct val="100000"/>
              </a:lnSpc>
            </a:pPr>
            <a:r>
              <a:rPr lang="en-US" sz="3000" dirty="0">
                <a:solidFill>
                  <a:schemeClr val="bg1"/>
                </a:solidFill>
                <a:ea typeface="Adobe Gothic Std B" panose="020B0800000000000000" pitchFamily="34" charset="-128"/>
              </a:rPr>
              <a:t>In this mode the effective address is equal to the address part of the instruction. </a:t>
            </a:r>
          </a:p>
          <a:p>
            <a:pPr algn="just">
              <a:lnSpc>
                <a:spcPct val="100000"/>
              </a:lnSpc>
            </a:pPr>
            <a:r>
              <a:rPr lang="en-US" sz="3000" dirty="0">
                <a:solidFill>
                  <a:schemeClr val="bg1"/>
                </a:solidFill>
                <a:ea typeface="Adobe Gothic Std B" panose="020B0800000000000000" pitchFamily="34" charset="-128"/>
              </a:rPr>
              <a:t>The operand resides in memory and its address is given directly by the address field of the instruction. </a:t>
            </a: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endParaRPr lang="en-US" sz="3000" dirty="0">
              <a:solidFill>
                <a:schemeClr val="bg1"/>
              </a:solidFill>
              <a:ea typeface="Adobe Gothic Std B" panose="020B0800000000000000" pitchFamily="34" charset="-128"/>
            </a:endParaRPr>
          </a:p>
          <a:p>
            <a:pPr algn="just">
              <a:lnSpc>
                <a:spcPct val="100000"/>
              </a:lnSpc>
            </a:pPr>
            <a:r>
              <a:rPr lang="en-US" sz="3000" dirty="0">
                <a:ea typeface="Adobe Gothic Std B" panose="020B0800000000000000" pitchFamily="34" charset="-128"/>
              </a:rPr>
              <a:t>Example:- </a:t>
            </a:r>
            <a:r>
              <a:rPr lang="en-US" sz="3000" dirty="0">
                <a:solidFill>
                  <a:schemeClr val="bg1"/>
                </a:solidFill>
                <a:ea typeface="Adobe Gothic Std B" panose="020B0800000000000000" pitchFamily="34" charset="-128"/>
              </a:rPr>
              <a:t>ADD AL,[0301]  //add the contents of offset address 0301 to AL</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a:blip r:embed="rId2"/>
          <a:stretch>
            <a:fillRect/>
          </a:stretch>
        </p:blipFill>
        <p:spPr>
          <a:xfrm>
            <a:off x="982881" y="3933848"/>
            <a:ext cx="7498967" cy="1084372"/>
          </a:xfrm>
          <a:prstGeom prst="rect">
            <a:avLst/>
          </a:prstGeom>
        </p:spPr>
      </p:pic>
    </p:spTree>
    <p:extLst>
      <p:ext uri="{BB962C8B-B14F-4D97-AF65-F5344CB8AC3E}">
        <p14:creationId xmlns:p14="http://schemas.microsoft.com/office/powerpoint/2010/main" val="3846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911509"/>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ea typeface="Adobe Gothic Std B" panose="020B0800000000000000" pitchFamily="34" charset="-128"/>
              </a:rPr>
              <a:t>(7) Indirect Address Mode (Symbol [@ or () ):</a:t>
            </a:r>
          </a:p>
          <a:p>
            <a:pPr algn="just">
              <a:lnSpc>
                <a:spcPct val="100000"/>
              </a:lnSpc>
            </a:pPr>
            <a:r>
              <a:rPr lang="en-US" sz="3000" dirty="0">
                <a:solidFill>
                  <a:schemeClr val="bg1"/>
                </a:solidFill>
                <a:ea typeface="Adobe Gothic Std B" panose="020B0800000000000000" pitchFamily="34" charset="-128"/>
              </a:rPr>
              <a:t>In this mode address field of instruction contains the address of effective address.</a:t>
            </a:r>
          </a:p>
          <a:p>
            <a:pPr algn="just">
              <a:lnSpc>
                <a:spcPct val="100000"/>
              </a:lnSpc>
            </a:pPr>
            <a:r>
              <a:rPr lang="en-US" sz="3000" dirty="0">
                <a:solidFill>
                  <a:schemeClr val="bg1"/>
                </a:solidFill>
                <a:ea typeface="Adobe Gothic Std B" panose="020B0800000000000000" pitchFamily="34" charset="-128"/>
              </a:rPr>
              <a:t>Here two references are required:</a:t>
            </a:r>
          </a:p>
          <a:p>
            <a:pPr lvl="1" algn="just">
              <a:lnSpc>
                <a:spcPct val="100000"/>
              </a:lnSpc>
            </a:pPr>
            <a:r>
              <a:rPr lang="en-US" sz="2600" dirty="0">
                <a:solidFill>
                  <a:schemeClr val="bg1"/>
                </a:solidFill>
                <a:ea typeface="Adobe Gothic Std B" panose="020B0800000000000000" pitchFamily="34" charset="-128"/>
              </a:rPr>
              <a:t>1st reference to get effective address.</a:t>
            </a:r>
          </a:p>
          <a:p>
            <a:pPr lvl="1" algn="just">
              <a:lnSpc>
                <a:spcPct val="100000"/>
              </a:lnSpc>
            </a:pPr>
            <a:r>
              <a:rPr lang="en-US" sz="2600" dirty="0">
                <a:solidFill>
                  <a:schemeClr val="bg1"/>
                </a:solidFill>
                <a:ea typeface="Adobe Gothic Std B" panose="020B0800000000000000" pitchFamily="34" charset="-128"/>
              </a:rPr>
              <a:t>2nd reference to access the data.</a:t>
            </a:r>
          </a:p>
          <a:p>
            <a:pPr algn="just">
              <a:lnSpc>
                <a:spcPct val="100000"/>
              </a:lnSpc>
            </a:pPr>
            <a:r>
              <a:rPr lang="en-US" sz="3000" dirty="0">
                <a:ea typeface="Adobe Gothic Std B" panose="020B0800000000000000" pitchFamily="34" charset="-128"/>
              </a:rPr>
              <a:t>Example:- </a:t>
            </a:r>
            <a:r>
              <a:rPr lang="en-US" sz="3000" dirty="0">
                <a:solidFill>
                  <a:schemeClr val="bg1"/>
                </a:solidFill>
                <a:ea typeface="Adobe Gothic Std B" panose="020B0800000000000000" pitchFamily="34" charset="-128"/>
              </a:rPr>
              <a:t>ADD 457</a:t>
            </a: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31156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911509"/>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ea typeface="Adobe Gothic Std B" panose="020B0800000000000000" pitchFamily="34" charset="-128"/>
              </a:rPr>
              <a:t>(8) Relative Address Mode:</a:t>
            </a:r>
          </a:p>
          <a:p>
            <a:pPr algn="just">
              <a:lnSpc>
                <a:spcPct val="100000"/>
              </a:lnSpc>
            </a:pPr>
            <a:r>
              <a:rPr lang="en-US" sz="3000" dirty="0">
                <a:solidFill>
                  <a:schemeClr val="bg1"/>
                </a:solidFill>
                <a:ea typeface="Adobe Gothic Std B" panose="020B0800000000000000" pitchFamily="34" charset="-128"/>
              </a:rPr>
              <a:t>In this mode the content of the program counter is added to the address part of the instruction in order to obtain the effective address. </a:t>
            </a:r>
          </a:p>
          <a:p>
            <a:pPr algn="just">
              <a:lnSpc>
                <a:spcPct val="100000"/>
              </a:lnSpc>
            </a:pPr>
            <a:r>
              <a:rPr lang="en-US" sz="3000" dirty="0">
                <a:solidFill>
                  <a:schemeClr val="bg1"/>
                </a:solidFill>
                <a:ea typeface="Adobe Gothic Std B" panose="020B0800000000000000" pitchFamily="34" charset="-128"/>
              </a:rPr>
              <a:t>The address part of the instruction is usually a signed number (in 2' s complement representation) which can be either positive or negative. </a:t>
            </a:r>
          </a:p>
          <a:p>
            <a:pPr algn="just">
              <a:lnSpc>
                <a:spcPct val="100000"/>
              </a:lnSpc>
            </a:pPr>
            <a:r>
              <a:rPr lang="en-US" sz="3000" dirty="0">
                <a:solidFill>
                  <a:schemeClr val="bg1"/>
                </a:solidFill>
                <a:ea typeface="Adobe Gothic Std B" panose="020B0800000000000000" pitchFamily="34" charset="-128"/>
              </a:rPr>
              <a:t>When this number is added to the content of the program counter, the result produces an effective address of the next instruction.</a:t>
            </a:r>
          </a:p>
          <a:p>
            <a:pPr algn="just">
              <a:lnSpc>
                <a:spcPct val="100000"/>
              </a:lnSpc>
            </a:pPr>
            <a:r>
              <a:rPr lang="en-US" sz="3000" dirty="0">
                <a:solidFill>
                  <a:schemeClr val="bg1"/>
                </a:solidFill>
                <a:ea typeface="Adobe Gothic Std B" panose="020B0800000000000000" pitchFamily="34" charset="-128"/>
              </a:rPr>
              <a:t>assume that the program counter contains the number 825 and the address part of the instruction contains the number 24.</a:t>
            </a:r>
          </a:p>
          <a:p>
            <a:pPr algn="just">
              <a:lnSpc>
                <a:spcPct val="100000"/>
              </a:lnSpc>
            </a:pPr>
            <a:endParaRPr lang="en-US" sz="3000" dirty="0">
              <a:solidFill>
                <a:schemeClr val="bg1"/>
              </a:solidFill>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35360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8"/>
            <a:ext cx="11796251" cy="744490"/>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latin typeface="Adobe Gothic Std B" panose="020B0800000000000000" pitchFamily="34" charset="-128"/>
                <a:ea typeface="Adobe Gothic Std B" panose="020B0800000000000000" pitchFamily="34" charset="-128"/>
              </a:rPr>
              <a:t>(</a:t>
            </a:r>
            <a:r>
              <a:rPr lang="en-US" sz="3000" dirty="0">
                <a:ea typeface="Adobe Gothic Std B" panose="020B0800000000000000" pitchFamily="34" charset="-128"/>
              </a:rPr>
              <a:t>8) Relative Address Mode:</a:t>
            </a:r>
          </a:p>
          <a:p>
            <a:pPr algn="just">
              <a:lnSpc>
                <a:spcPct val="100000"/>
              </a:lnSpc>
            </a:pPr>
            <a:r>
              <a:rPr lang="en-US" sz="2400" dirty="0">
                <a:solidFill>
                  <a:schemeClr val="bg1"/>
                </a:solidFill>
                <a:ea typeface="Adobe Gothic Std B" panose="020B0800000000000000" pitchFamily="34" charset="-128"/>
              </a:rPr>
              <a:t>The instruction at location 825 is read from memory during the fetch phase and the program counter is then incremented by one to 826. </a:t>
            </a:r>
          </a:p>
          <a:p>
            <a:pPr algn="just">
              <a:lnSpc>
                <a:spcPct val="100000"/>
              </a:lnSpc>
            </a:pPr>
            <a:r>
              <a:rPr lang="en-US" sz="2400" dirty="0">
                <a:solidFill>
                  <a:schemeClr val="bg1"/>
                </a:solidFill>
                <a:ea typeface="Adobe Gothic Std B" panose="020B0800000000000000" pitchFamily="34" charset="-128"/>
              </a:rPr>
              <a:t>The effective address computation for the relative address mode is 826 + 24 = 850. </a:t>
            </a:r>
          </a:p>
          <a:p>
            <a:pPr algn="just">
              <a:lnSpc>
                <a:spcPct val="100000"/>
              </a:lnSpc>
            </a:pPr>
            <a:r>
              <a:rPr lang="en-US" sz="2400" dirty="0">
                <a:solidFill>
                  <a:schemeClr val="bg1"/>
                </a:solidFill>
                <a:ea typeface="Adobe Gothic Std B" panose="020B0800000000000000" pitchFamily="34" charset="-128"/>
              </a:rPr>
              <a:t>This is 24 memory locations forward from the address of the next instruction.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298969" y="3576691"/>
            <a:ext cx="4063527" cy="3170950"/>
          </a:xfrm>
          <a:prstGeom prst="rect">
            <a:avLst/>
          </a:prstGeom>
        </p:spPr>
      </p:pic>
    </p:spTree>
    <p:extLst>
      <p:ext uri="{BB962C8B-B14F-4D97-AF65-F5344CB8AC3E}">
        <p14:creationId xmlns:p14="http://schemas.microsoft.com/office/powerpoint/2010/main" val="416384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8"/>
            <a:ext cx="11796251" cy="757368"/>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8" y="1120056"/>
            <a:ext cx="11347073" cy="5627585"/>
          </a:xfrm>
        </p:spPr>
        <p:txBody>
          <a:bodyPr>
            <a:noAutofit/>
          </a:bodyPr>
          <a:lstStyle/>
          <a:p>
            <a:pPr marL="0" indent="0" algn="just">
              <a:lnSpc>
                <a:spcPct val="100000"/>
              </a:lnSpc>
              <a:buNone/>
            </a:pPr>
            <a:r>
              <a:rPr lang="en-US" sz="3000" dirty="0">
                <a:ea typeface="Adobe Gothic Std B" panose="020B0800000000000000" pitchFamily="34" charset="-128"/>
              </a:rPr>
              <a:t>(9) Indexed Addressing Mode:</a:t>
            </a:r>
          </a:p>
          <a:p>
            <a:pPr algn="just">
              <a:lnSpc>
                <a:spcPct val="100000"/>
              </a:lnSpc>
            </a:pPr>
            <a:r>
              <a:rPr lang="en-US" sz="3000" dirty="0">
                <a:solidFill>
                  <a:schemeClr val="bg1"/>
                </a:solidFill>
                <a:ea typeface="Adobe Gothic Std B" panose="020B0800000000000000" pitchFamily="34" charset="-128"/>
              </a:rPr>
              <a:t>In this mode, the content of an index register is added to the address part of the instruction to obtain the effective address.</a:t>
            </a:r>
          </a:p>
          <a:p>
            <a:pPr algn="just">
              <a:lnSpc>
                <a:spcPct val="100000"/>
              </a:lnSpc>
            </a:pPr>
            <a:r>
              <a:rPr lang="en-US" sz="3000" dirty="0">
                <a:solidFill>
                  <a:schemeClr val="bg1"/>
                </a:solidFill>
                <a:ea typeface="Adobe Gothic Std B" panose="020B0800000000000000" pitchFamily="34" charset="-128"/>
              </a:rPr>
              <a:t>The index register is a special CPU register that contains an index value.</a:t>
            </a:r>
          </a:p>
          <a:p>
            <a:pPr algn="just">
              <a:lnSpc>
                <a:spcPct val="100000"/>
              </a:lnSpc>
            </a:pPr>
            <a:r>
              <a:rPr lang="en-US" sz="3000" dirty="0">
                <a:solidFill>
                  <a:schemeClr val="bg1"/>
                </a:solidFill>
                <a:ea typeface="Adobe Gothic Std B" panose="020B0800000000000000" pitchFamily="34" charset="-128"/>
              </a:rPr>
              <a:t>The address field of the instruction defines the beginning address of a data array in memory.</a:t>
            </a:r>
          </a:p>
          <a:p>
            <a:pPr algn="just">
              <a:lnSpc>
                <a:spcPct val="100000"/>
              </a:lnSpc>
            </a:pPr>
            <a:r>
              <a:rPr lang="en-US" sz="3000" dirty="0">
                <a:solidFill>
                  <a:schemeClr val="bg1"/>
                </a:solidFill>
                <a:ea typeface="Adobe Gothic Std B" panose="020B0800000000000000" pitchFamily="34" charset="-128"/>
              </a:rPr>
              <a:t>Any operand in the array can be accessed with the same instruction provided that the index register contains the correct index value. </a:t>
            </a:r>
          </a:p>
          <a:p>
            <a:pPr algn="just">
              <a:lnSpc>
                <a:spcPct val="100000"/>
              </a:lnSpc>
            </a:pPr>
            <a:endParaRPr lang="en-US" sz="30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endParaRPr lang="en-US" sz="3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2992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43" y="208547"/>
            <a:ext cx="11796251" cy="770247"/>
          </a:xfrm>
        </p:spPr>
        <p:txBody>
          <a:bodyPr/>
          <a:lstStyle/>
          <a:p>
            <a:r>
              <a:rPr lang="en-US" dirty="0">
                <a:latin typeface="+mn-lt"/>
                <a:ea typeface="Adobe Gothic Std B" panose="020B0800000000000000" pitchFamily="34" charset="-128"/>
              </a:rPr>
              <a:t>Addressing Modes</a:t>
            </a:r>
            <a:endParaRPr lang="en-US" dirty="0">
              <a:latin typeface="+mn-lt"/>
            </a:endParaRPr>
          </a:p>
        </p:txBody>
      </p:sp>
      <p:sp>
        <p:nvSpPr>
          <p:cNvPr id="3" name="Content Placeholder 2"/>
          <p:cNvSpPr>
            <a:spLocks noGrp="1"/>
          </p:cNvSpPr>
          <p:nvPr>
            <p:ph idx="1"/>
          </p:nvPr>
        </p:nvSpPr>
        <p:spPr>
          <a:xfrm>
            <a:off x="699719" y="1120056"/>
            <a:ext cx="11203248" cy="4145627"/>
          </a:xfrm>
        </p:spPr>
        <p:txBody>
          <a:bodyPr>
            <a:noAutofit/>
          </a:bodyPr>
          <a:lstStyle/>
          <a:p>
            <a:pPr marL="0" indent="0" algn="just">
              <a:lnSpc>
                <a:spcPct val="100000"/>
              </a:lnSpc>
              <a:buNone/>
            </a:pPr>
            <a:r>
              <a:rPr lang="en-US" sz="3000" dirty="0">
                <a:ea typeface="Adobe Gothic Std B" panose="020B0800000000000000" pitchFamily="34" charset="-128"/>
              </a:rPr>
              <a:t>(10) Base Register Addressing Mode:</a:t>
            </a:r>
          </a:p>
          <a:p>
            <a:pPr algn="just">
              <a:lnSpc>
                <a:spcPct val="100000"/>
              </a:lnSpc>
            </a:pPr>
            <a:r>
              <a:rPr lang="en-US" sz="3000" dirty="0">
                <a:solidFill>
                  <a:schemeClr val="bg1"/>
                </a:solidFill>
                <a:ea typeface="Adobe Gothic Std B" panose="020B0800000000000000" pitchFamily="34" charset="-128"/>
              </a:rPr>
              <a:t>In this mode the content of a base register is added to the address part of the instruction to obtain the effective address. </a:t>
            </a:r>
          </a:p>
          <a:p>
            <a:pPr algn="just">
              <a:lnSpc>
                <a:spcPct val="100000"/>
              </a:lnSpc>
            </a:pPr>
            <a:r>
              <a:rPr lang="en-US" sz="3000" dirty="0">
                <a:solidFill>
                  <a:schemeClr val="bg1"/>
                </a:solidFill>
                <a:ea typeface="Adobe Gothic Std B" panose="020B0800000000000000" pitchFamily="34" charset="-128"/>
              </a:rPr>
              <a:t>This is similar to the indexed addressing mode except that the register is now called a base register instead of an index register. </a:t>
            </a:r>
          </a:p>
          <a:p>
            <a:pPr algn="just">
              <a:lnSpc>
                <a:spcPct val="100000"/>
              </a:lnSpc>
            </a:pPr>
            <a:r>
              <a:rPr lang="en-US" sz="3000" dirty="0">
                <a:solidFill>
                  <a:schemeClr val="bg1"/>
                </a:solidFill>
                <a:ea typeface="Adobe Gothic Std B" panose="020B0800000000000000" pitchFamily="34" charset="-128"/>
              </a:rPr>
              <a:t>A base register is assumed to hold a base address and the address field of the instruction gives a displacement relative to this base address. </a:t>
            </a:r>
          </a:p>
        </p:txBody>
      </p:sp>
    </p:spTree>
    <p:extLst>
      <p:ext uri="{BB962C8B-B14F-4D97-AF65-F5344CB8AC3E}">
        <p14:creationId xmlns:p14="http://schemas.microsoft.com/office/powerpoint/2010/main" val="106604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General Register Organization</a:t>
            </a:r>
            <a:endParaRPr lang="en-US" dirty="0">
              <a:latin typeface="+mn-lt"/>
            </a:endParaRPr>
          </a:p>
        </p:txBody>
      </p:sp>
      <p:sp>
        <p:nvSpPr>
          <p:cNvPr id="3" name="Content Placeholder 2"/>
          <p:cNvSpPr>
            <a:spLocks noGrp="1"/>
          </p:cNvSpPr>
          <p:nvPr>
            <p:ph idx="1"/>
          </p:nvPr>
        </p:nvSpPr>
        <p:spPr>
          <a:xfrm>
            <a:off x="395749" y="1073458"/>
            <a:ext cx="11584757" cy="5648184"/>
          </a:xfrm>
        </p:spPr>
        <p:txBody>
          <a:bodyPr>
            <a:normAutofit lnSpcReduction="10000"/>
          </a:bodyPr>
          <a:lstStyle/>
          <a:p>
            <a:pPr algn="just">
              <a:lnSpc>
                <a:spcPct val="100000"/>
              </a:lnSpc>
            </a:pPr>
            <a:r>
              <a:rPr lang="en-US" sz="2400" dirty="0">
                <a:solidFill>
                  <a:schemeClr val="bg1"/>
                </a:solidFill>
                <a:ea typeface="Adobe Gothic Std B" panose="020B0800000000000000" pitchFamily="34" charset="-128"/>
              </a:rPr>
              <a:t>A bus organization for seven CPU registers is shown in Fig. </a:t>
            </a:r>
          </a:p>
          <a:p>
            <a:pPr algn="just">
              <a:lnSpc>
                <a:spcPct val="100000"/>
              </a:lnSpc>
            </a:pPr>
            <a:r>
              <a:rPr lang="en-US" sz="2400" dirty="0">
                <a:solidFill>
                  <a:schemeClr val="bg1"/>
                </a:solidFill>
                <a:ea typeface="Adobe Gothic Std B" panose="020B0800000000000000" pitchFamily="34" charset="-128"/>
              </a:rPr>
              <a:t>The output of each register is connected to two multiplexers (MUX) to form the two buses A and B . </a:t>
            </a:r>
          </a:p>
          <a:p>
            <a:pPr algn="just">
              <a:lnSpc>
                <a:spcPct val="100000"/>
              </a:lnSpc>
            </a:pPr>
            <a:r>
              <a:rPr lang="en-US" sz="2400" dirty="0">
                <a:solidFill>
                  <a:schemeClr val="bg1"/>
                </a:solidFill>
                <a:ea typeface="Adobe Gothic Std B" panose="020B0800000000000000" pitchFamily="34" charset="-128"/>
              </a:rPr>
              <a:t>The selection lines in each multiplexer select one register or the input data for the particular bus. </a:t>
            </a:r>
          </a:p>
          <a:p>
            <a:pPr algn="just">
              <a:lnSpc>
                <a:spcPct val="100000"/>
              </a:lnSpc>
            </a:pPr>
            <a:r>
              <a:rPr lang="en-US" sz="2400" dirty="0">
                <a:solidFill>
                  <a:schemeClr val="bg1"/>
                </a:solidFill>
                <a:ea typeface="Adobe Gothic Std B" panose="020B0800000000000000" pitchFamily="34" charset="-128"/>
              </a:rPr>
              <a:t>The A and B buses form the inputs to a common arithmetic logic unit (ALU). </a:t>
            </a:r>
          </a:p>
          <a:p>
            <a:pPr algn="just">
              <a:lnSpc>
                <a:spcPct val="100000"/>
              </a:lnSpc>
            </a:pPr>
            <a:r>
              <a:rPr lang="en-US" sz="2400" dirty="0">
                <a:solidFill>
                  <a:schemeClr val="bg1"/>
                </a:solidFill>
                <a:ea typeface="Adobe Gothic Std B" panose="020B0800000000000000" pitchFamily="34" charset="-128"/>
              </a:rPr>
              <a:t>The operation selected in the ALU determines the arithmetic or logic micro-operation that is to be performed. </a:t>
            </a:r>
          </a:p>
          <a:p>
            <a:pPr algn="just">
              <a:lnSpc>
                <a:spcPct val="100000"/>
              </a:lnSpc>
            </a:pPr>
            <a:r>
              <a:rPr lang="en-US" sz="2400" dirty="0">
                <a:solidFill>
                  <a:schemeClr val="bg1"/>
                </a:solidFill>
                <a:ea typeface="Adobe Gothic Std B" panose="020B0800000000000000" pitchFamily="34" charset="-128"/>
              </a:rPr>
              <a:t>The result of the micro operation is available for output data and also goes into the inputs of all the registers. </a:t>
            </a:r>
          </a:p>
          <a:p>
            <a:pPr algn="just">
              <a:lnSpc>
                <a:spcPct val="100000"/>
              </a:lnSpc>
            </a:pPr>
            <a:r>
              <a:rPr lang="en-IN" sz="2400" dirty="0">
                <a:solidFill>
                  <a:schemeClr val="bg1"/>
                </a:solidFill>
                <a:ea typeface="Adobe Gothic Std B" panose="020B0800000000000000" pitchFamily="34" charset="-128"/>
              </a:rPr>
              <a:t>The register that receives the information from the output bus is selected by a decoder.</a:t>
            </a:r>
          </a:p>
          <a:p>
            <a:pPr algn="just">
              <a:lnSpc>
                <a:spcPct val="100000"/>
              </a:lnSpc>
            </a:pPr>
            <a:r>
              <a:rPr lang="en-IN" sz="2400" dirty="0">
                <a:solidFill>
                  <a:schemeClr val="bg1"/>
                </a:solidFill>
                <a:ea typeface="Adobe Gothic Std B" panose="020B0800000000000000" pitchFamily="34" charset="-128"/>
              </a:rPr>
              <a:t>The decoder activates one of the register load inputs, thus providing a transfer path between the data in the output bus and the inputs of the selected destination register.</a:t>
            </a:r>
            <a:endParaRPr lang="en-US" sz="24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362133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www.tutorialspoint.com/assets/questions/media/54601/some_registers.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902338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34106</TotalTime>
  <Words>4712</Words>
  <Application>Microsoft Office PowerPoint</Application>
  <PresentationFormat>Widescreen</PresentationFormat>
  <Paragraphs>632</Paragraphs>
  <Slides>78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78</vt:i4>
      </vt:variant>
    </vt:vector>
  </HeadingPairs>
  <TitlesOfParts>
    <vt:vector size="88" baseType="lpstr">
      <vt:lpstr>Adobe Gothic Std B</vt:lpstr>
      <vt:lpstr>Arial</vt:lpstr>
      <vt:lpstr>Calibri</vt:lpstr>
      <vt:lpstr>Calibri Light</vt:lpstr>
      <vt:lpstr>CastleT</vt:lpstr>
      <vt:lpstr>Corbel</vt:lpstr>
      <vt:lpstr>Wingdings</vt:lpstr>
      <vt:lpstr>Wingdings 2</vt:lpstr>
      <vt:lpstr>Office Theme</vt:lpstr>
      <vt:lpstr>1_Frame</vt:lpstr>
      <vt:lpstr>PowerPoint Presentation</vt:lpstr>
      <vt:lpstr>Central Processing Unit</vt:lpstr>
      <vt:lpstr>Central Processing Unit</vt:lpstr>
      <vt:lpstr>Central Processing Unit</vt:lpstr>
      <vt:lpstr>Central Processing Unit</vt:lpstr>
      <vt:lpstr>General Register Organization</vt:lpstr>
      <vt:lpstr>General Register Organization</vt:lpstr>
      <vt:lpstr>General Register Organization</vt:lpstr>
      <vt:lpstr>PowerPoint Presentation</vt:lpstr>
      <vt:lpstr>General Register Organization</vt:lpstr>
      <vt:lpstr>General Register Organization</vt:lpstr>
      <vt:lpstr>PowerPoint Presentation</vt:lpstr>
      <vt:lpstr>PowerPoint Presentation</vt:lpstr>
      <vt:lpstr>Register Stack</vt:lpstr>
      <vt:lpstr>Register Stack</vt:lpstr>
      <vt:lpstr>Register Stack</vt:lpstr>
      <vt:lpstr>Register Stack</vt:lpstr>
      <vt:lpstr>Instruction Format</vt:lpstr>
      <vt:lpstr>Instruction Format</vt:lpstr>
      <vt:lpstr>Instruction Format</vt:lpstr>
      <vt:lpstr>Instruction Format – Three Address Instructions</vt:lpstr>
      <vt:lpstr>Instruction Format – Two Address Instructions</vt:lpstr>
      <vt:lpstr>Instruction Format – One Address Instructions</vt:lpstr>
      <vt:lpstr>Instruction Format – Zero Address Instructions</vt:lpstr>
      <vt:lpstr>Instruction Format –RISC (Reduced Instruction set computer)</vt:lpstr>
      <vt:lpstr>Instruction Format –RISC (Reduced Instruction set computer)</vt:lpstr>
      <vt:lpstr>Data Transfer and Manipulation</vt:lpstr>
      <vt:lpstr>Data Transfer and Manipulation</vt:lpstr>
      <vt:lpstr>Data Transfer and Manipulation</vt:lpstr>
      <vt:lpstr>Data Transfer and Manipulation</vt:lpstr>
      <vt:lpstr>Data Transfer and Manipulation</vt:lpstr>
      <vt:lpstr>Data Transfer and Manipulation</vt:lpstr>
      <vt:lpstr>Data Transfer and Manipulation</vt:lpstr>
      <vt:lpstr>Program Control</vt:lpstr>
      <vt:lpstr>Program Control</vt:lpstr>
      <vt:lpstr>Program Control</vt:lpstr>
      <vt:lpstr>Program Interrupt</vt:lpstr>
      <vt:lpstr>Program Interrupt</vt:lpstr>
      <vt:lpstr>Program Interrupt</vt:lpstr>
      <vt:lpstr>Types of Interrupt</vt:lpstr>
      <vt:lpstr>Types of Interrupt </vt:lpstr>
      <vt:lpstr>Types of Interrupt </vt:lpstr>
      <vt:lpstr>Reduced Instruction Set Computer (RISC ) &amp; Complex Instruction Set Computer (CISC)</vt:lpstr>
      <vt:lpstr>Reduced Instruction Set Computer (RISC ) &amp; CISC </vt:lpstr>
      <vt:lpstr>CISC Characteristics</vt:lpstr>
      <vt:lpstr>RISC Characteristics</vt:lpstr>
      <vt:lpstr>PowerPoint Presentation</vt:lpstr>
      <vt:lpstr>Overlapped Register Windows</vt:lpstr>
      <vt:lpstr>Overlapped Register Windows</vt:lpstr>
      <vt:lpstr>Overlapped Register  Windows</vt:lpstr>
      <vt:lpstr>Overlapped Register Windows</vt:lpstr>
      <vt:lpstr>Overlapped Register Windows</vt:lpstr>
      <vt:lpstr>Overlapped Register Windows</vt:lpstr>
      <vt:lpstr>Parallel Processing</vt:lpstr>
      <vt:lpstr>Parallel Processing</vt:lpstr>
      <vt:lpstr>Parallel Processing</vt:lpstr>
      <vt:lpstr>Parallel Processing</vt:lpstr>
      <vt:lpstr>Parallel Processing</vt:lpstr>
      <vt:lpstr>Parallel Processing</vt:lpstr>
      <vt:lpstr>Parallel Processing</vt:lpstr>
      <vt:lpstr>Parallel Processing</vt:lpstr>
      <vt:lpstr>Parallel Processing</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Meet Laheru</cp:lastModifiedBy>
  <cp:revision>291</cp:revision>
  <dcterms:created xsi:type="dcterms:W3CDTF">2021-01-19T03:27:03Z</dcterms:created>
  <dcterms:modified xsi:type="dcterms:W3CDTF">2024-04-02T09:58:15Z</dcterms:modified>
</cp:coreProperties>
</file>