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39"/>
  </p:notesMasterIdLst>
  <p:sldIdLst>
    <p:sldId id="260" r:id="rId3"/>
    <p:sldId id="257" r:id="rId4"/>
    <p:sldId id="258" r:id="rId5"/>
    <p:sldId id="261" r:id="rId6"/>
    <p:sldId id="262" r:id="rId7"/>
    <p:sldId id="263" r:id="rId8"/>
    <p:sldId id="267" r:id="rId9"/>
    <p:sldId id="268" r:id="rId10"/>
    <p:sldId id="264" r:id="rId11"/>
    <p:sldId id="265" r:id="rId12"/>
    <p:sldId id="266"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BAD2"/>
    <a:srgbClr val="00D7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7CB3F-1AC7-469E-9CF7-5EC142661EC4}"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B76FE7-A6EA-4795-987F-3D1C6AFEA269}" type="slidenum">
              <a:rPr lang="en-IN" smtClean="0"/>
              <a:t>‹#›</a:t>
            </a:fld>
            <a:endParaRPr lang="en-IN"/>
          </a:p>
        </p:txBody>
      </p:sp>
    </p:spTree>
    <p:extLst>
      <p:ext uri="{BB962C8B-B14F-4D97-AF65-F5344CB8AC3E}">
        <p14:creationId xmlns:p14="http://schemas.microsoft.com/office/powerpoint/2010/main" val="761612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A7B1A5-FECF-4B0F-9D4E-E740EC3218ED}"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68066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7B1A5-FECF-4B0F-9D4E-E740EC3218ED}"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167441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7B1A5-FECF-4B0F-9D4E-E740EC3218ED}"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565810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34519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308385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6E4831-481F-4AF1-9D8E-170CD6E1C3F5}"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230514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B6E4831-481F-4AF1-9D8E-170CD6E1C3F5}" type="datetimeFigureOut">
              <a:rPr lang="en-IN" smtClean="0"/>
              <a:pPr/>
              <a:t>05-04-2024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882267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05-04-2024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939126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05-04-2024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469347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6E4831-481F-4AF1-9D8E-170CD6E1C3F5}"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577927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05-04-2024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606777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7B1A5-FECF-4B0F-9D4E-E740EC3218ED}"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1895687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05-04-2024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7522757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69377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75691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A7B1A5-FECF-4B0F-9D4E-E740EC3218ED}"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408673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A7B1A5-FECF-4B0F-9D4E-E740EC3218ED}"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78533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A7B1A5-FECF-4B0F-9D4E-E740EC3218ED}"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885395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A7B1A5-FECF-4B0F-9D4E-E740EC3218ED}"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157380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7B1A5-FECF-4B0F-9D4E-E740EC3218ED}"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208221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A7B1A5-FECF-4B0F-9D4E-E740EC3218ED}"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2119320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A7B1A5-FECF-4B0F-9D4E-E740EC3218ED}"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428CA-AFA0-4A27-99BB-B3801EA99AF3}" type="slidenum">
              <a:rPr lang="en-US" smtClean="0"/>
              <a:t>‹#›</a:t>
            </a:fld>
            <a:endParaRPr lang="en-US"/>
          </a:p>
        </p:txBody>
      </p:sp>
    </p:spTree>
    <p:extLst>
      <p:ext uri="{BB962C8B-B14F-4D97-AF65-F5344CB8AC3E}">
        <p14:creationId xmlns:p14="http://schemas.microsoft.com/office/powerpoint/2010/main" val="3025561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BAD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7B1A5-FECF-4B0F-9D4E-E740EC3218ED}" type="datetimeFigureOut">
              <a:rPr lang="en-US" smtClean="0"/>
              <a:t>4/5/2024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428CA-AFA0-4A27-99BB-B3801EA99AF3}" type="slidenum">
              <a:rPr lang="en-US" smtClean="0"/>
              <a:t>‹#›</a:t>
            </a:fld>
            <a:endParaRPr lang="en-US"/>
          </a:p>
        </p:txBody>
      </p:sp>
    </p:spTree>
    <p:extLst>
      <p:ext uri="{BB962C8B-B14F-4D97-AF65-F5344CB8AC3E}">
        <p14:creationId xmlns:p14="http://schemas.microsoft.com/office/powerpoint/2010/main" val="1872804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B6E4831-481F-4AF1-9D8E-170CD6E1C3F5}" type="datetimeFigureOut">
              <a:rPr lang="en-IN" smtClean="0"/>
              <a:pPr/>
              <a:t>05-04-2024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pPr/>
              <a:t>‹#›</a:t>
            </a:fld>
            <a:endParaRPr lang="en-IN"/>
          </a:p>
        </p:txBody>
      </p:sp>
    </p:spTree>
    <p:extLst>
      <p:ext uri="{BB962C8B-B14F-4D97-AF65-F5344CB8AC3E}">
        <p14:creationId xmlns:p14="http://schemas.microsoft.com/office/powerpoint/2010/main" val="16200741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6733" y="841791"/>
            <a:ext cx="2734471" cy="913313"/>
          </a:xfrm>
          <a:prstGeom prst="rect">
            <a:avLst/>
          </a:prstGeom>
        </p:spPr>
      </p:pic>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0"/>
              </a:spcAft>
              <a:buClr>
                <a:srgbClr val="40BAD2"/>
              </a:buClr>
              <a:buSzTx/>
              <a:buFont typeface="Wingdings 2" pitchFamily="18" charset="2"/>
              <a:buNone/>
              <a:tabLst/>
              <a:defRPr/>
            </a:pPr>
            <a:endParaRPr kumimoji="0" lang="en-IN" sz="7200" b="1" i="0" u="none" strike="noStrike" kern="1200" cap="none" spc="0" normalizeH="0" baseline="0" noProof="0" dirty="0">
              <a:ln>
                <a:noFill/>
              </a:ln>
              <a:solidFill>
                <a:srgbClr val="40BAD2">
                  <a:lumMod val="20000"/>
                  <a:lumOff val="80000"/>
                </a:srgbClr>
              </a:solidFill>
              <a:effectLst/>
              <a:uLnTx/>
              <a:uFillTx/>
              <a:latin typeface="Corbel"/>
              <a:ea typeface="+mn-ea"/>
              <a:cs typeface="+mn-cs"/>
            </a:endParaRPr>
          </a:p>
        </p:txBody>
      </p:sp>
      <p:sp>
        <p:nvSpPr>
          <p:cNvPr id="8" name="TextBox 7"/>
          <p:cNvSpPr txBox="1"/>
          <p:nvPr/>
        </p:nvSpPr>
        <p:spPr>
          <a:xfrm>
            <a:off x="9345419" y="1755104"/>
            <a:ext cx="27432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0" normalizeH="0" baseline="0" noProof="0" dirty="0">
                <a:ln>
                  <a:noFill/>
                </a:ln>
                <a:solidFill>
                  <a:srgbClr val="0098A3"/>
                </a:solidFill>
                <a:effectLst/>
                <a:uLnTx/>
                <a:uFillTx/>
                <a:latin typeface="CastleT" panose="020E0602050706020204" pitchFamily="34" charset="0"/>
                <a:ea typeface="+mn-ea"/>
                <a:cs typeface="+mn-cs"/>
              </a:rPr>
              <a:t>Diploma Studies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0" normalizeH="0" baseline="0" noProof="0" dirty="0">
                <a:ln>
                  <a:noFill/>
                </a:ln>
                <a:solidFill>
                  <a:srgbClr val="0098A3"/>
                </a:solidFill>
                <a:effectLst/>
                <a:uLnTx/>
                <a:uFillTx/>
                <a:latin typeface="CastleT" panose="020E0602050706020204" pitchFamily="34" charset="0"/>
                <a:ea typeface="+mn-ea"/>
                <a:cs typeface="+mn-cs"/>
              </a:rPr>
              <a:t>Computer Engineering</a:t>
            </a:r>
          </a:p>
        </p:txBody>
      </p:sp>
      <p:sp>
        <p:nvSpPr>
          <p:cNvPr id="10" name="TextBox 9"/>
          <p:cNvSpPr txBox="1"/>
          <p:nvPr/>
        </p:nvSpPr>
        <p:spPr>
          <a:xfrm>
            <a:off x="9232490" y="2524545"/>
            <a:ext cx="2856129" cy="2585323"/>
          </a:xfrm>
          <a:prstGeom prst="rect">
            <a:avLst/>
          </a:prstGeom>
          <a:noFill/>
        </p:spPr>
        <p:txBody>
          <a:bodyPr wrap="square" rtlCol="0">
            <a:spAutoFit/>
          </a:bodyPr>
          <a:lstStyle/>
          <a:p>
            <a:pPr lvl="0" algn="ctr"/>
            <a:endParaRPr lang="en-US" sz="2000" b="1" dirty="0">
              <a:solidFill>
                <a:srgbClr val="0098A3"/>
              </a:solidFill>
              <a:latin typeface="CastleT" panose="020E0602050706020204" pitchFamily="34" charset="0"/>
            </a:endParaRPr>
          </a:p>
          <a:p>
            <a:pPr lvl="0" algn="ctr"/>
            <a:r>
              <a:rPr lang="en-US" sz="2000" b="1" dirty="0">
                <a:solidFill>
                  <a:srgbClr val="0098A3"/>
                </a:solidFill>
                <a:latin typeface="CastleT" panose="020E0602050706020204" pitchFamily="34" charset="0"/>
              </a:rPr>
              <a:t>Unit – 5</a:t>
            </a:r>
          </a:p>
          <a:p>
            <a:pPr lvl="0" algn="ctr"/>
            <a:endParaRPr lang="en-US" sz="2200" b="1" dirty="0">
              <a:solidFill>
                <a:srgbClr val="0098A3"/>
              </a:solidFill>
              <a:latin typeface="CastleT" panose="020E0602050706020204" pitchFamily="34" charset="0"/>
            </a:endParaRPr>
          </a:p>
          <a:p>
            <a:pPr lvl="0" algn="ctr"/>
            <a:r>
              <a:rPr lang="en-US" sz="2200" b="1" dirty="0">
                <a:solidFill>
                  <a:srgbClr val="0098A3"/>
                </a:solidFill>
                <a:latin typeface="CastleT" panose="020E0602050706020204" pitchFamily="34" charset="0"/>
              </a:rPr>
              <a:t>Title - </a:t>
            </a:r>
            <a:r>
              <a:rPr lang="en-US" b="1" dirty="0">
                <a:solidFill>
                  <a:srgbClr val="0098A3"/>
                </a:solidFill>
                <a:latin typeface="CastleT" panose="020E0602050706020204" pitchFamily="34" charset="0"/>
              </a:rPr>
              <a:t> Input-Output Organization</a:t>
            </a:r>
          </a:p>
          <a:p>
            <a:pPr lvl="0" algn="ctr"/>
            <a:endParaRPr lang="en-US" sz="2000" b="1" dirty="0">
              <a:solidFill>
                <a:srgbClr val="0098A3"/>
              </a:solidFill>
              <a:latin typeface="CastleT" panose="020E0602050706020204" pitchFamily="34" charset="0"/>
            </a:endParaRPr>
          </a:p>
          <a:p>
            <a:pPr lvl="0" algn="ctr"/>
            <a:r>
              <a:rPr lang="en-US" sz="2000" b="1" dirty="0">
                <a:solidFill>
                  <a:srgbClr val="0098A3"/>
                </a:solidFill>
                <a:latin typeface="CastleT" panose="020E0602050706020204" pitchFamily="34" charset="0"/>
              </a:rPr>
              <a:t>Computer Organization (09CE2401)</a:t>
            </a:r>
          </a:p>
        </p:txBody>
      </p:sp>
      <p:sp>
        <p:nvSpPr>
          <p:cNvPr id="11" name="Rectangle 10"/>
          <p:cNvSpPr/>
          <p:nvPr/>
        </p:nvSpPr>
        <p:spPr>
          <a:xfrm>
            <a:off x="550507" y="2524545"/>
            <a:ext cx="8164284" cy="923330"/>
          </a:xfrm>
          <a:prstGeom prst="rect">
            <a:avLst/>
          </a:prstGeom>
        </p:spPr>
        <p:txBody>
          <a:bodyPr wrap="square">
            <a:spAutoFit/>
          </a:bodyPr>
          <a:lstStyle/>
          <a:p>
            <a:pPr lvl="0" algn="ctr">
              <a:spcBef>
                <a:spcPct val="0"/>
              </a:spcBef>
            </a:pPr>
            <a:r>
              <a:rPr lang="en-US" sz="5400" dirty="0">
                <a:solidFill>
                  <a:schemeClr val="bg1"/>
                </a:solidFill>
                <a:latin typeface="Calibri" panose="020F0502020204030204" pitchFamily="34" charset="0"/>
                <a:ea typeface="Adobe Gothic Std B" panose="020B0800000000000000" pitchFamily="34" charset="-128"/>
                <a:cs typeface="Calibri" panose="020F0502020204030204" pitchFamily="34" charset="0"/>
              </a:rPr>
              <a:t>Input-Output Organization</a:t>
            </a:r>
          </a:p>
        </p:txBody>
      </p:sp>
    </p:spTree>
    <p:extLst>
      <p:ext uri="{BB962C8B-B14F-4D97-AF65-F5344CB8AC3E}">
        <p14:creationId xmlns:p14="http://schemas.microsoft.com/office/powerpoint/2010/main" val="263373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Asynchronous Data Transfer</a:t>
            </a:r>
            <a:endParaRPr lang="en-US" dirty="0">
              <a:latin typeface="+mn-lt"/>
            </a:endParaRPr>
          </a:p>
        </p:txBody>
      </p:sp>
      <p:sp>
        <p:nvSpPr>
          <p:cNvPr id="3" name="Content Placeholder 2"/>
          <p:cNvSpPr>
            <a:spLocks noGrp="1"/>
          </p:cNvSpPr>
          <p:nvPr>
            <p:ph idx="1"/>
          </p:nvPr>
        </p:nvSpPr>
        <p:spPr>
          <a:xfrm>
            <a:off x="395749" y="963099"/>
            <a:ext cx="11181735" cy="5784542"/>
          </a:xfrm>
        </p:spPr>
        <p:txBody>
          <a:bodyPr>
            <a:normAutofit lnSpcReduction="10000"/>
          </a:bodyPr>
          <a:lstStyle/>
          <a:p>
            <a:pPr algn="just">
              <a:lnSpc>
                <a:spcPct val="150000"/>
              </a:lnSpc>
            </a:pPr>
            <a:r>
              <a:rPr lang="en-US" sz="3200" dirty="0">
                <a:solidFill>
                  <a:schemeClr val="bg1"/>
                </a:solidFill>
                <a:ea typeface="Adobe Gothic Std B" panose="020B0800000000000000" pitchFamily="34" charset="-128"/>
              </a:rPr>
              <a:t>But in most cases I/O devices are designed independently of CPU and generally do not share the same clock pulse as CPU. </a:t>
            </a:r>
          </a:p>
          <a:p>
            <a:pPr algn="just">
              <a:lnSpc>
                <a:spcPct val="150000"/>
              </a:lnSpc>
            </a:pPr>
            <a:r>
              <a:rPr lang="en-US" sz="3200" dirty="0">
                <a:solidFill>
                  <a:schemeClr val="bg1"/>
                </a:solidFill>
                <a:ea typeface="Adobe Gothic Std B" panose="020B0800000000000000" pitchFamily="34" charset="-128"/>
              </a:rPr>
              <a:t>In this case the data transfer between registers and I/O is called Asynchronous Data Transfer.</a:t>
            </a:r>
          </a:p>
          <a:p>
            <a:pPr algn="just">
              <a:lnSpc>
                <a:spcPct val="150000"/>
              </a:lnSpc>
            </a:pPr>
            <a:r>
              <a:rPr lang="en-US" sz="3200" dirty="0">
                <a:solidFill>
                  <a:schemeClr val="bg1"/>
                </a:solidFill>
                <a:ea typeface="Adobe Gothic Std B" panose="020B0800000000000000" pitchFamily="34" charset="-128"/>
              </a:rPr>
              <a:t>But the Asynchronous data transfer between two independent units requires that control signals to be transmitted between the communicating units so that the time can be indicated at which they send data.</a:t>
            </a:r>
            <a:endParaRPr lang="en-US" dirty="0">
              <a:solidFill>
                <a:schemeClr val="bg1"/>
              </a:solidFill>
              <a:ea typeface="Adobe Gothic Std B" panose="020B0800000000000000" pitchFamily="34" charset="-128"/>
            </a:endParaRPr>
          </a:p>
        </p:txBody>
      </p:sp>
    </p:spTree>
    <p:extLst>
      <p:ext uri="{BB962C8B-B14F-4D97-AF65-F5344CB8AC3E}">
        <p14:creationId xmlns:p14="http://schemas.microsoft.com/office/powerpoint/2010/main" val="12136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Asynchronous Data Transfer</a:t>
            </a:r>
            <a:endParaRPr lang="en-US" dirty="0">
              <a:latin typeface="+mn-lt"/>
            </a:endParaRPr>
          </a:p>
        </p:txBody>
      </p:sp>
      <p:sp>
        <p:nvSpPr>
          <p:cNvPr id="3" name="Content Placeholder 2"/>
          <p:cNvSpPr>
            <a:spLocks noGrp="1"/>
          </p:cNvSpPr>
          <p:nvPr>
            <p:ph idx="1"/>
          </p:nvPr>
        </p:nvSpPr>
        <p:spPr>
          <a:xfrm>
            <a:off x="395749" y="963099"/>
            <a:ext cx="11181735" cy="5784542"/>
          </a:xfrm>
        </p:spPr>
        <p:txBody>
          <a:bodyPr>
            <a:normAutofit fontScale="92500" lnSpcReduction="10000"/>
          </a:bodyPr>
          <a:lstStyle/>
          <a:p>
            <a:pPr algn="just">
              <a:lnSpc>
                <a:spcPct val="150000"/>
              </a:lnSpc>
            </a:pPr>
            <a:r>
              <a:rPr lang="en-US" sz="3200" dirty="0">
                <a:ea typeface="Adobe Gothic Std B" panose="020B0800000000000000" pitchFamily="34" charset="-128"/>
              </a:rPr>
              <a:t>There are two methods which is used to achieve asynchronous way of data transfer.</a:t>
            </a:r>
          </a:p>
          <a:p>
            <a:pPr marL="0" indent="0" algn="just">
              <a:lnSpc>
                <a:spcPct val="150000"/>
              </a:lnSpc>
              <a:buNone/>
            </a:pPr>
            <a:r>
              <a:rPr lang="en-US" sz="3200" dirty="0">
                <a:solidFill>
                  <a:schemeClr val="accent2"/>
                </a:solidFill>
                <a:ea typeface="Adobe Gothic Std B" panose="020B0800000000000000" pitchFamily="34" charset="-128"/>
              </a:rPr>
              <a:t>(1) Strobe Control:</a:t>
            </a:r>
          </a:p>
          <a:p>
            <a:pPr lvl="1" algn="just">
              <a:lnSpc>
                <a:spcPct val="120000"/>
              </a:lnSpc>
            </a:pPr>
            <a:r>
              <a:rPr lang="en-US" sz="2800" dirty="0">
                <a:solidFill>
                  <a:schemeClr val="bg1"/>
                </a:solidFill>
                <a:ea typeface="Adobe Gothic Std B" panose="020B0800000000000000" pitchFamily="34" charset="-128"/>
              </a:rPr>
              <a:t>A strobe pulse is supplied by one unit to indicate to the other unit when the data transfer has to occur.</a:t>
            </a:r>
          </a:p>
          <a:p>
            <a:pPr marL="0" indent="0" algn="just">
              <a:lnSpc>
                <a:spcPct val="150000"/>
              </a:lnSpc>
              <a:buNone/>
            </a:pPr>
            <a:r>
              <a:rPr lang="en-US" sz="3200" dirty="0">
                <a:solidFill>
                  <a:schemeClr val="accent2"/>
                </a:solidFill>
                <a:ea typeface="Adobe Gothic Std B" panose="020B0800000000000000" pitchFamily="34" charset="-128"/>
              </a:rPr>
              <a:t>(2) Handshaking:</a:t>
            </a:r>
          </a:p>
          <a:p>
            <a:pPr lvl="1" algn="just">
              <a:lnSpc>
                <a:spcPct val="120000"/>
              </a:lnSpc>
            </a:pPr>
            <a:r>
              <a:rPr lang="en-US" sz="2800" dirty="0">
                <a:solidFill>
                  <a:schemeClr val="bg1"/>
                </a:solidFill>
                <a:ea typeface="Adobe Gothic Std B" panose="020B0800000000000000" pitchFamily="34" charset="-128"/>
              </a:rPr>
              <a:t>It is used to accompany each data item being transferred with a control signal that indicates data in the bus. </a:t>
            </a:r>
          </a:p>
          <a:p>
            <a:pPr lvl="1" algn="just">
              <a:lnSpc>
                <a:spcPct val="120000"/>
              </a:lnSpc>
            </a:pPr>
            <a:r>
              <a:rPr lang="en-US" sz="2800" dirty="0">
                <a:solidFill>
                  <a:schemeClr val="bg1"/>
                </a:solidFill>
                <a:ea typeface="Adobe Gothic Std B" panose="020B0800000000000000" pitchFamily="34" charset="-128"/>
              </a:rPr>
              <a:t>The unit receiving the data items responds with another signal to acknowledge receipt of the data.</a:t>
            </a:r>
            <a:endParaRPr lang="en-US" dirty="0">
              <a:solidFill>
                <a:schemeClr val="bg1"/>
              </a:solidFill>
              <a:ea typeface="Adobe Gothic Std B" panose="020B0800000000000000" pitchFamily="34" charset="-128"/>
            </a:endParaRPr>
          </a:p>
        </p:txBody>
      </p:sp>
    </p:spTree>
    <p:extLst>
      <p:ext uri="{BB962C8B-B14F-4D97-AF65-F5344CB8AC3E}">
        <p14:creationId xmlns:p14="http://schemas.microsoft.com/office/powerpoint/2010/main" val="126680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Strobe Control Method</a:t>
            </a:r>
            <a:endParaRPr lang="en-US" dirty="0">
              <a:latin typeface="+mn-lt"/>
            </a:endParaRPr>
          </a:p>
        </p:txBody>
      </p:sp>
      <p:sp>
        <p:nvSpPr>
          <p:cNvPr id="3" name="Content Placeholder 2"/>
          <p:cNvSpPr>
            <a:spLocks noGrp="1"/>
          </p:cNvSpPr>
          <p:nvPr>
            <p:ph idx="1"/>
          </p:nvPr>
        </p:nvSpPr>
        <p:spPr>
          <a:xfrm>
            <a:off x="395749" y="963099"/>
            <a:ext cx="11181735" cy="5784542"/>
          </a:xfrm>
        </p:spPr>
        <p:txBody>
          <a:bodyPr>
            <a:normAutofit/>
          </a:bodyPr>
          <a:lstStyle/>
          <a:p>
            <a:pPr lvl="1" algn="just">
              <a:lnSpc>
                <a:spcPct val="120000"/>
              </a:lnSpc>
            </a:pPr>
            <a:r>
              <a:rPr lang="en-US" sz="2800" dirty="0">
                <a:solidFill>
                  <a:schemeClr val="bg1"/>
                </a:solidFill>
                <a:ea typeface="Adobe Gothic Std B" panose="020B0800000000000000" pitchFamily="34" charset="-128"/>
              </a:rPr>
              <a:t>The Strobe Control method of asynchronous data transfer employs a single control line to time each transfer. </a:t>
            </a:r>
          </a:p>
          <a:p>
            <a:pPr lvl="1" algn="just">
              <a:lnSpc>
                <a:spcPct val="120000"/>
              </a:lnSpc>
            </a:pPr>
            <a:r>
              <a:rPr lang="en-US" sz="2800" dirty="0">
                <a:solidFill>
                  <a:schemeClr val="bg1"/>
                </a:solidFill>
                <a:ea typeface="Adobe Gothic Std B" panose="020B0800000000000000" pitchFamily="34" charset="-128"/>
              </a:rPr>
              <a:t>This control line is also known as a strobe, and it may be achieved either by source or destination, depending on which initiate the transfer.</a:t>
            </a:r>
          </a:p>
        </p:txBody>
      </p:sp>
    </p:spTree>
    <p:extLst>
      <p:ext uri="{BB962C8B-B14F-4D97-AF65-F5344CB8AC3E}">
        <p14:creationId xmlns:p14="http://schemas.microsoft.com/office/powerpoint/2010/main" val="338319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Source initiated strobe</a:t>
            </a:r>
            <a:endParaRPr lang="en-US" dirty="0">
              <a:latin typeface="+mn-lt"/>
            </a:endParaRPr>
          </a:p>
        </p:txBody>
      </p:sp>
      <p:sp>
        <p:nvSpPr>
          <p:cNvPr id="3" name="Content Placeholder 2"/>
          <p:cNvSpPr>
            <a:spLocks noGrp="1"/>
          </p:cNvSpPr>
          <p:nvPr>
            <p:ph idx="1"/>
          </p:nvPr>
        </p:nvSpPr>
        <p:spPr>
          <a:xfrm>
            <a:off x="395749" y="963098"/>
            <a:ext cx="11181735" cy="5894901"/>
          </a:xfrm>
        </p:spPr>
        <p:txBody>
          <a:bodyPr>
            <a:normAutofit fontScale="92500" lnSpcReduction="10000"/>
          </a:bodyPr>
          <a:lstStyle/>
          <a:p>
            <a:pPr lvl="1" algn="just">
              <a:lnSpc>
                <a:spcPct val="120000"/>
              </a:lnSpc>
            </a:pPr>
            <a:r>
              <a:rPr lang="en-US" dirty="0">
                <a:solidFill>
                  <a:schemeClr val="bg1"/>
                </a:solidFill>
                <a:ea typeface="Adobe Gothic Std B" panose="020B0800000000000000" pitchFamily="34" charset="-128"/>
              </a:rPr>
              <a:t>In the below block diagram, you can see that strobe is initiated by source, and as shown in the timing diagram, the source unit first places the data on the data bus.</a:t>
            </a:r>
          </a:p>
          <a:p>
            <a:pPr lvl="1" algn="just">
              <a:lnSpc>
                <a:spcPct val="120000"/>
              </a:lnSpc>
            </a:pPr>
            <a:endParaRPr lang="en-US" dirty="0">
              <a:solidFill>
                <a:schemeClr val="bg1"/>
              </a:solidFill>
              <a:ea typeface="Adobe Gothic Std B" panose="020B0800000000000000" pitchFamily="34" charset="-128"/>
            </a:endParaRPr>
          </a:p>
          <a:p>
            <a:pPr lvl="1" algn="just">
              <a:lnSpc>
                <a:spcPct val="120000"/>
              </a:lnSpc>
            </a:pPr>
            <a:endParaRPr lang="en-US" dirty="0">
              <a:solidFill>
                <a:schemeClr val="bg1"/>
              </a:solidFill>
              <a:ea typeface="Adobe Gothic Std B" panose="020B0800000000000000" pitchFamily="34" charset="-128"/>
            </a:endParaRPr>
          </a:p>
          <a:p>
            <a:pPr lvl="1" algn="just">
              <a:lnSpc>
                <a:spcPct val="120000"/>
              </a:lnSpc>
            </a:pPr>
            <a:endParaRPr lang="en-US" dirty="0">
              <a:solidFill>
                <a:schemeClr val="bg1"/>
              </a:solidFill>
              <a:ea typeface="Adobe Gothic Std B" panose="020B0800000000000000" pitchFamily="34" charset="-128"/>
            </a:endParaRPr>
          </a:p>
          <a:p>
            <a:pPr lvl="1" algn="just">
              <a:lnSpc>
                <a:spcPct val="120000"/>
              </a:lnSpc>
            </a:pPr>
            <a:endParaRPr lang="en-US" dirty="0">
              <a:solidFill>
                <a:schemeClr val="bg1"/>
              </a:solidFill>
              <a:ea typeface="Adobe Gothic Std B" panose="020B0800000000000000" pitchFamily="34" charset="-128"/>
            </a:endParaRPr>
          </a:p>
          <a:p>
            <a:pPr lvl="1" algn="just">
              <a:lnSpc>
                <a:spcPct val="120000"/>
              </a:lnSpc>
            </a:pPr>
            <a:endParaRPr lang="en-US" dirty="0">
              <a:solidFill>
                <a:schemeClr val="bg1"/>
              </a:solidFill>
              <a:ea typeface="Adobe Gothic Std B" panose="020B0800000000000000" pitchFamily="34" charset="-128"/>
            </a:endParaRPr>
          </a:p>
          <a:p>
            <a:pPr lvl="1" algn="just">
              <a:lnSpc>
                <a:spcPct val="120000"/>
              </a:lnSpc>
            </a:pPr>
            <a:endParaRPr lang="en-US" dirty="0">
              <a:solidFill>
                <a:schemeClr val="bg1"/>
              </a:solidFill>
              <a:ea typeface="Adobe Gothic Std B" panose="020B0800000000000000" pitchFamily="34" charset="-128"/>
            </a:endParaRPr>
          </a:p>
          <a:p>
            <a:pPr lvl="1" algn="just">
              <a:lnSpc>
                <a:spcPct val="120000"/>
              </a:lnSpc>
            </a:pPr>
            <a:endParaRPr lang="en-US" dirty="0">
              <a:solidFill>
                <a:schemeClr val="bg1"/>
              </a:solidFill>
              <a:ea typeface="Adobe Gothic Std B" panose="020B0800000000000000" pitchFamily="34" charset="-128"/>
            </a:endParaRPr>
          </a:p>
          <a:p>
            <a:pPr lvl="1" algn="just">
              <a:lnSpc>
                <a:spcPct val="120000"/>
              </a:lnSpc>
            </a:pPr>
            <a:endParaRPr lang="en-US" dirty="0">
              <a:solidFill>
                <a:schemeClr val="bg1"/>
              </a:solidFill>
              <a:ea typeface="Adobe Gothic Std B" panose="020B0800000000000000" pitchFamily="34" charset="-128"/>
            </a:endParaRPr>
          </a:p>
          <a:p>
            <a:pPr lvl="1" algn="just">
              <a:lnSpc>
                <a:spcPct val="120000"/>
              </a:lnSpc>
            </a:pPr>
            <a:endParaRPr lang="en-US" dirty="0">
              <a:solidFill>
                <a:schemeClr val="bg1"/>
              </a:solidFill>
              <a:ea typeface="Adobe Gothic Std B" panose="020B0800000000000000" pitchFamily="34" charset="-128"/>
            </a:endParaRPr>
          </a:p>
          <a:p>
            <a:pPr lvl="1" algn="just">
              <a:lnSpc>
                <a:spcPct val="120000"/>
              </a:lnSpc>
            </a:pPr>
            <a:r>
              <a:rPr lang="en-US" dirty="0">
                <a:solidFill>
                  <a:schemeClr val="bg1"/>
                </a:solidFill>
                <a:ea typeface="Adobe Gothic Std B" panose="020B0800000000000000" pitchFamily="34" charset="-128"/>
              </a:rPr>
              <a:t>After a brief delay to ensure that the data resolve to a stable value, the source activates a strobe pulse. The information on the data bus and strobe control signal remains in the active state for a sufficient time to allow the destination unit to receive the data.</a:t>
            </a:r>
          </a:p>
        </p:txBody>
      </p:sp>
      <p:pic>
        <p:nvPicPr>
          <p:cNvPr id="1026" name="Picture 2" descr="image-202203261150364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5074" y="1815921"/>
            <a:ext cx="6076950" cy="3727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3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Destination initiated strobe</a:t>
            </a:r>
            <a:endParaRPr lang="en-US" dirty="0"/>
          </a:p>
        </p:txBody>
      </p:sp>
      <p:sp>
        <p:nvSpPr>
          <p:cNvPr id="3" name="Content Placeholder 2"/>
          <p:cNvSpPr>
            <a:spLocks noGrp="1"/>
          </p:cNvSpPr>
          <p:nvPr>
            <p:ph idx="1"/>
          </p:nvPr>
        </p:nvSpPr>
        <p:spPr>
          <a:xfrm>
            <a:off x="395749" y="963098"/>
            <a:ext cx="11181735" cy="5894901"/>
          </a:xfrm>
        </p:spPr>
        <p:txBody>
          <a:bodyPr>
            <a:normAutofit lnSpcReduction="10000"/>
          </a:bodyPr>
          <a:lstStyle/>
          <a:p>
            <a:pPr lvl="1" algn="just">
              <a:lnSpc>
                <a:spcPct val="120000"/>
              </a:lnSpc>
            </a:pPr>
            <a:r>
              <a:rPr lang="en-US" dirty="0">
                <a:solidFill>
                  <a:schemeClr val="bg1"/>
                </a:solidFill>
                <a:latin typeface="Adobe Gothic Std B" panose="020B0800000000000000" pitchFamily="34" charset="-128"/>
                <a:ea typeface="Adobe Gothic Std B" panose="020B0800000000000000" pitchFamily="34" charset="-128"/>
              </a:rPr>
              <a:t>In the below block diagram, you see that the strobe initiated by destination, and in the timing diagram, the destination unit first activates the strobe pulse, informing the source to provide the data.</a:t>
            </a:r>
          </a:p>
          <a:p>
            <a:pPr lvl="1" algn="just">
              <a:lnSpc>
                <a:spcPct val="120000"/>
              </a:lnSpc>
            </a:pPr>
            <a:endParaRPr lang="en-US" dirty="0">
              <a:solidFill>
                <a:schemeClr val="bg1"/>
              </a:solidFill>
              <a:latin typeface="Adobe Gothic Std B" panose="020B0800000000000000" pitchFamily="34" charset="-128"/>
              <a:ea typeface="Adobe Gothic Std B" panose="020B0800000000000000" pitchFamily="34" charset="-128"/>
            </a:endParaRPr>
          </a:p>
          <a:p>
            <a:pPr lvl="1" algn="just">
              <a:lnSpc>
                <a:spcPct val="120000"/>
              </a:lnSpc>
            </a:pPr>
            <a:endParaRPr lang="en-US" dirty="0">
              <a:solidFill>
                <a:schemeClr val="bg1"/>
              </a:solidFill>
              <a:latin typeface="Adobe Gothic Std B" panose="020B0800000000000000" pitchFamily="34" charset="-128"/>
              <a:ea typeface="Adobe Gothic Std B" panose="020B0800000000000000" pitchFamily="34" charset="-128"/>
            </a:endParaRPr>
          </a:p>
          <a:p>
            <a:pPr lvl="1" algn="just">
              <a:lnSpc>
                <a:spcPct val="120000"/>
              </a:lnSpc>
            </a:pPr>
            <a:endParaRPr lang="en-US" dirty="0">
              <a:solidFill>
                <a:schemeClr val="bg1"/>
              </a:solidFill>
              <a:latin typeface="Adobe Gothic Std B" panose="020B0800000000000000" pitchFamily="34" charset="-128"/>
              <a:ea typeface="Adobe Gothic Std B" panose="020B0800000000000000" pitchFamily="34" charset="-128"/>
            </a:endParaRPr>
          </a:p>
          <a:p>
            <a:pPr lvl="1" algn="just">
              <a:lnSpc>
                <a:spcPct val="120000"/>
              </a:lnSpc>
            </a:pPr>
            <a:endParaRPr lang="en-US" dirty="0">
              <a:solidFill>
                <a:schemeClr val="bg1"/>
              </a:solidFill>
              <a:latin typeface="Adobe Gothic Std B" panose="020B0800000000000000" pitchFamily="34" charset="-128"/>
              <a:ea typeface="Adobe Gothic Std B" panose="020B0800000000000000" pitchFamily="34" charset="-128"/>
            </a:endParaRPr>
          </a:p>
          <a:p>
            <a:pPr lvl="1" algn="just">
              <a:lnSpc>
                <a:spcPct val="120000"/>
              </a:lnSpc>
            </a:pPr>
            <a:endParaRPr lang="en-US" dirty="0">
              <a:solidFill>
                <a:schemeClr val="bg1"/>
              </a:solidFill>
              <a:latin typeface="Adobe Gothic Std B" panose="020B0800000000000000" pitchFamily="34" charset="-128"/>
              <a:ea typeface="Adobe Gothic Std B" panose="020B0800000000000000" pitchFamily="34" charset="-128"/>
            </a:endParaRPr>
          </a:p>
          <a:p>
            <a:pPr lvl="1" algn="just">
              <a:lnSpc>
                <a:spcPct val="120000"/>
              </a:lnSpc>
            </a:pPr>
            <a:endParaRPr lang="en-US" dirty="0">
              <a:solidFill>
                <a:schemeClr val="bg1"/>
              </a:solidFill>
              <a:latin typeface="Adobe Gothic Std B" panose="020B0800000000000000" pitchFamily="34" charset="-128"/>
              <a:ea typeface="Adobe Gothic Std B" panose="020B0800000000000000" pitchFamily="34" charset="-128"/>
            </a:endParaRPr>
          </a:p>
          <a:p>
            <a:pPr lvl="1" algn="just">
              <a:lnSpc>
                <a:spcPct val="120000"/>
              </a:lnSpc>
            </a:pPr>
            <a:endParaRPr lang="en-US" dirty="0">
              <a:solidFill>
                <a:schemeClr val="bg1"/>
              </a:solidFill>
              <a:latin typeface="Adobe Gothic Std B" panose="020B0800000000000000" pitchFamily="34" charset="-128"/>
              <a:ea typeface="Adobe Gothic Std B" panose="020B0800000000000000" pitchFamily="34" charset="-128"/>
            </a:endParaRPr>
          </a:p>
          <a:p>
            <a:pPr lvl="1" algn="just">
              <a:lnSpc>
                <a:spcPct val="120000"/>
              </a:lnSpc>
            </a:pPr>
            <a:r>
              <a:rPr lang="en-US" dirty="0">
                <a:solidFill>
                  <a:schemeClr val="bg1"/>
                </a:solidFill>
                <a:latin typeface="Adobe Gothic Std B" panose="020B0800000000000000" pitchFamily="34" charset="-128"/>
                <a:ea typeface="Adobe Gothic Std B" panose="020B0800000000000000" pitchFamily="34" charset="-128"/>
              </a:rPr>
              <a:t>The source unit responds by placing the requested binary information on the data bus. The data must be valid and remain on the bus long enough for the destination unit to accept it.</a:t>
            </a:r>
          </a:p>
        </p:txBody>
      </p:sp>
      <p:pic>
        <p:nvPicPr>
          <p:cNvPr id="2050" name="Picture 2" descr="image-202203261152115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0277" y="1781857"/>
            <a:ext cx="5874657" cy="383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02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Handshaking Method</a:t>
            </a:r>
            <a:endParaRPr lang="en-US" dirty="0"/>
          </a:p>
        </p:txBody>
      </p:sp>
      <p:sp>
        <p:nvSpPr>
          <p:cNvPr id="3" name="Content Placeholder 2"/>
          <p:cNvSpPr>
            <a:spLocks noGrp="1"/>
          </p:cNvSpPr>
          <p:nvPr>
            <p:ph idx="1"/>
          </p:nvPr>
        </p:nvSpPr>
        <p:spPr>
          <a:xfrm>
            <a:off x="395749" y="963098"/>
            <a:ext cx="11181735" cy="5894901"/>
          </a:xfrm>
        </p:spPr>
        <p:txBody>
          <a:bodyPr>
            <a:normAutofit fontScale="92500" lnSpcReduction="20000"/>
          </a:bodyPr>
          <a:lstStyle/>
          <a:p>
            <a:pPr lvl="1" algn="just">
              <a:lnSpc>
                <a:spcPct val="120000"/>
              </a:lnSpc>
            </a:pPr>
            <a:r>
              <a:rPr lang="en-US" dirty="0">
                <a:solidFill>
                  <a:schemeClr val="bg1"/>
                </a:solidFill>
                <a:latin typeface="Adobe Gothic Std B" panose="020B0800000000000000" pitchFamily="34" charset="-128"/>
                <a:ea typeface="Adobe Gothic Std B" panose="020B0800000000000000" pitchFamily="34" charset="-128"/>
              </a:rPr>
              <a:t>The strobe method has the disadvantage that the source unit that initiates the transfer has no way of knowing whether the destination has received the data that was placed in the bus.</a:t>
            </a:r>
          </a:p>
          <a:p>
            <a:pPr lvl="1" algn="just">
              <a:lnSpc>
                <a:spcPct val="120000"/>
              </a:lnSpc>
            </a:pPr>
            <a:r>
              <a:rPr lang="en-US" dirty="0">
                <a:solidFill>
                  <a:schemeClr val="bg1"/>
                </a:solidFill>
                <a:latin typeface="Adobe Gothic Std B" panose="020B0800000000000000" pitchFamily="34" charset="-128"/>
                <a:ea typeface="Adobe Gothic Std B" panose="020B0800000000000000" pitchFamily="34" charset="-128"/>
              </a:rPr>
              <a:t>Similarly, a destination unit that initiates the transfer has no way of knowing whether the source unit has placed data on the bus.</a:t>
            </a:r>
          </a:p>
          <a:p>
            <a:pPr lvl="1" algn="just">
              <a:lnSpc>
                <a:spcPct val="120000"/>
              </a:lnSpc>
            </a:pPr>
            <a:r>
              <a:rPr lang="en-US" dirty="0">
                <a:solidFill>
                  <a:schemeClr val="bg1"/>
                </a:solidFill>
                <a:latin typeface="Adobe Gothic Std B" panose="020B0800000000000000" pitchFamily="34" charset="-128"/>
                <a:ea typeface="Adobe Gothic Std B" panose="020B0800000000000000" pitchFamily="34" charset="-128"/>
              </a:rPr>
              <a:t>This problem is solved by the handshaking method. The handshaking method introduces a second control signal line that replays the unit that initiates the transfer.</a:t>
            </a:r>
          </a:p>
          <a:p>
            <a:pPr lvl="1" algn="just">
              <a:lnSpc>
                <a:spcPct val="120000"/>
              </a:lnSpc>
            </a:pPr>
            <a:r>
              <a:rPr lang="en-US" dirty="0">
                <a:solidFill>
                  <a:schemeClr val="bg1"/>
                </a:solidFill>
                <a:latin typeface="Adobe Gothic Std B" panose="020B0800000000000000" pitchFamily="34" charset="-128"/>
                <a:ea typeface="Adobe Gothic Std B" panose="020B0800000000000000" pitchFamily="34" charset="-128"/>
              </a:rPr>
              <a:t>In this method, one control line is in the same direction as the data flow in the bus from the source to the destination. The source unit uses it to inform the destination unit whether there are valid data in the bus.</a:t>
            </a:r>
          </a:p>
          <a:p>
            <a:pPr lvl="1" algn="just">
              <a:lnSpc>
                <a:spcPct val="120000"/>
              </a:lnSpc>
            </a:pPr>
            <a:r>
              <a:rPr lang="en-US" dirty="0">
                <a:solidFill>
                  <a:schemeClr val="bg1"/>
                </a:solidFill>
                <a:latin typeface="Adobe Gothic Std B" panose="020B0800000000000000" pitchFamily="34" charset="-128"/>
                <a:ea typeface="Adobe Gothic Std B" panose="020B0800000000000000" pitchFamily="34" charset="-128"/>
              </a:rPr>
              <a:t>The other control line is in the other direction from the destination to the source. This is because the destination unit uses it to inform the source whether it can accept data. And in it also, the sequence of control depends on the unit that initiates the transfer. So it means the sequence of control depends on whether the transfer is initiated by source and destination.</a:t>
            </a:r>
          </a:p>
        </p:txBody>
      </p:sp>
    </p:spTree>
    <p:extLst>
      <p:ext uri="{BB962C8B-B14F-4D97-AF65-F5344CB8AC3E}">
        <p14:creationId xmlns:p14="http://schemas.microsoft.com/office/powerpoint/2010/main" val="292688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Source initiated handshaking</a:t>
            </a:r>
            <a:endParaRPr lang="en-US" dirty="0"/>
          </a:p>
        </p:txBody>
      </p:sp>
      <p:sp>
        <p:nvSpPr>
          <p:cNvPr id="3" name="Content Placeholder 2"/>
          <p:cNvSpPr>
            <a:spLocks noGrp="1"/>
          </p:cNvSpPr>
          <p:nvPr>
            <p:ph idx="1"/>
          </p:nvPr>
        </p:nvSpPr>
        <p:spPr>
          <a:xfrm>
            <a:off x="395749" y="963098"/>
            <a:ext cx="11181735" cy="5894901"/>
          </a:xfrm>
        </p:spPr>
        <p:txBody>
          <a:bodyPr>
            <a:normAutofit/>
          </a:bodyPr>
          <a:lstStyle/>
          <a:p>
            <a:pPr lvl="1" algn="just">
              <a:lnSpc>
                <a:spcPct val="120000"/>
              </a:lnSpc>
            </a:pPr>
            <a:r>
              <a:rPr lang="en-US" dirty="0">
                <a:solidFill>
                  <a:schemeClr val="bg1"/>
                </a:solidFill>
                <a:latin typeface="Adobe Gothic Std B" panose="020B0800000000000000" pitchFamily="34" charset="-128"/>
                <a:ea typeface="Adobe Gothic Std B" panose="020B0800000000000000" pitchFamily="34" charset="-128"/>
              </a:rPr>
              <a:t>In the below block diagram, you can see that two handshaking lines are "data valid", which is generated by the source unit, and "data accepted", generated by the destination unit.</a:t>
            </a:r>
          </a:p>
        </p:txBody>
      </p:sp>
      <p:pic>
        <p:nvPicPr>
          <p:cNvPr id="3074" name="Picture 2" descr="image-202203261153491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4089" y="1865344"/>
            <a:ext cx="5006901" cy="4910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66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Source initiated handshaking</a:t>
            </a:r>
            <a:endParaRPr lang="en-US" dirty="0"/>
          </a:p>
        </p:txBody>
      </p:sp>
      <p:sp>
        <p:nvSpPr>
          <p:cNvPr id="3" name="Content Placeholder 2"/>
          <p:cNvSpPr>
            <a:spLocks noGrp="1"/>
          </p:cNvSpPr>
          <p:nvPr>
            <p:ph idx="1"/>
          </p:nvPr>
        </p:nvSpPr>
        <p:spPr>
          <a:xfrm>
            <a:off x="395749" y="963098"/>
            <a:ext cx="11181735" cy="5894901"/>
          </a:xfrm>
        </p:spPr>
        <p:txBody>
          <a:bodyPr>
            <a:normAutofit lnSpcReduction="10000"/>
          </a:bodyPr>
          <a:lstStyle/>
          <a:p>
            <a:pPr lvl="1" algn="just">
              <a:lnSpc>
                <a:spcPct val="120000"/>
              </a:lnSpc>
            </a:pPr>
            <a:r>
              <a:rPr lang="en-US" dirty="0">
                <a:solidFill>
                  <a:schemeClr val="bg1"/>
                </a:solidFill>
                <a:latin typeface="Adobe Gothic Std B" panose="020B0800000000000000" pitchFamily="34" charset="-128"/>
                <a:ea typeface="Adobe Gothic Std B" panose="020B0800000000000000" pitchFamily="34" charset="-128"/>
              </a:rPr>
              <a:t>The timing diagram shows the timing relationship of the exchange of signals between the two units. </a:t>
            </a:r>
          </a:p>
          <a:p>
            <a:pPr lvl="1" algn="just">
              <a:lnSpc>
                <a:spcPct val="120000"/>
              </a:lnSpc>
            </a:pPr>
            <a:r>
              <a:rPr lang="en-US" dirty="0">
                <a:solidFill>
                  <a:schemeClr val="bg1"/>
                </a:solidFill>
                <a:latin typeface="Adobe Gothic Std B" panose="020B0800000000000000" pitchFamily="34" charset="-128"/>
                <a:ea typeface="Adobe Gothic Std B" panose="020B0800000000000000" pitchFamily="34" charset="-128"/>
              </a:rPr>
              <a:t>The source initiates a transfer by placing data on the bus and enabling its data valid signal. The destination unit then activates the data accepted signal after it accepts the data from the bus.</a:t>
            </a:r>
          </a:p>
          <a:p>
            <a:pPr lvl="1" algn="just">
              <a:lnSpc>
                <a:spcPct val="120000"/>
              </a:lnSpc>
            </a:pPr>
            <a:r>
              <a:rPr lang="en-US" dirty="0">
                <a:solidFill>
                  <a:schemeClr val="bg1"/>
                </a:solidFill>
                <a:latin typeface="Adobe Gothic Std B" panose="020B0800000000000000" pitchFamily="34" charset="-128"/>
                <a:ea typeface="Adobe Gothic Std B" panose="020B0800000000000000" pitchFamily="34" charset="-128"/>
              </a:rPr>
              <a:t>The source unit then disables its valid data signal, which invalidates the data on the bus.</a:t>
            </a:r>
          </a:p>
          <a:p>
            <a:pPr lvl="1" algn="just">
              <a:lnSpc>
                <a:spcPct val="120000"/>
              </a:lnSpc>
            </a:pPr>
            <a:r>
              <a:rPr lang="en-US" dirty="0">
                <a:solidFill>
                  <a:schemeClr val="bg1"/>
                </a:solidFill>
                <a:latin typeface="Adobe Gothic Std B" panose="020B0800000000000000" pitchFamily="34" charset="-128"/>
                <a:ea typeface="Adobe Gothic Std B" panose="020B0800000000000000" pitchFamily="34" charset="-128"/>
              </a:rPr>
              <a:t>After this, the destination unit disables its data accepted signal, and the system goes into its initial state. The source unit does not send the next data item until after the destination unit shows readiness to accept new data by disabling the data accepted signal.</a:t>
            </a:r>
          </a:p>
          <a:p>
            <a:pPr lvl="1" algn="just">
              <a:lnSpc>
                <a:spcPct val="120000"/>
              </a:lnSpc>
            </a:pPr>
            <a:r>
              <a:rPr lang="en-US" dirty="0">
                <a:solidFill>
                  <a:schemeClr val="bg1"/>
                </a:solidFill>
                <a:latin typeface="Adobe Gothic Std B" panose="020B0800000000000000" pitchFamily="34" charset="-128"/>
                <a:ea typeface="Adobe Gothic Std B" panose="020B0800000000000000" pitchFamily="34" charset="-128"/>
              </a:rPr>
              <a:t>This sequence of events described in its sequence diagram, which shows the above sequence in which the system is present at any given time.</a:t>
            </a:r>
          </a:p>
        </p:txBody>
      </p:sp>
    </p:spTree>
    <p:extLst>
      <p:ext uri="{BB962C8B-B14F-4D97-AF65-F5344CB8AC3E}">
        <p14:creationId xmlns:p14="http://schemas.microsoft.com/office/powerpoint/2010/main" val="16839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Destination initiated handshaking</a:t>
            </a:r>
            <a:endParaRPr lang="en-US" dirty="0"/>
          </a:p>
        </p:txBody>
      </p:sp>
      <p:sp>
        <p:nvSpPr>
          <p:cNvPr id="3" name="Content Placeholder 2"/>
          <p:cNvSpPr>
            <a:spLocks noGrp="1"/>
          </p:cNvSpPr>
          <p:nvPr>
            <p:ph idx="1"/>
          </p:nvPr>
        </p:nvSpPr>
        <p:spPr>
          <a:xfrm>
            <a:off x="-83976" y="963098"/>
            <a:ext cx="6242179" cy="5894901"/>
          </a:xfrm>
        </p:spPr>
        <p:txBody>
          <a:bodyPr>
            <a:normAutofit/>
          </a:bodyPr>
          <a:lstStyle/>
          <a:p>
            <a:pPr lvl="1" algn="just">
              <a:lnSpc>
                <a:spcPct val="120000"/>
              </a:lnSpc>
            </a:pPr>
            <a:r>
              <a:rPr lang="en-US" dirty="0">
                <a:solidFill>
                  <a:schemeClr val="bg1"/>
                </a:solidFill>
                <a:latin typeface="Adobe Gothic Std B" panose="020B0800000000000000" pitchFamily="34" charset="-128"/>
                <a:ea typeface="Adobe Gothic Std B" panose="020B0800000000000000" pitchFamily="34" charset="-128"/>
              </a:rPr>
              <a:t>In the below block diagram, you see that the two handshaking lines are "data valid", generated by the source unit, and "ready for data" generated by the destination unit. </a:t>
            </a:r>
          </a:p>
          <a:p>
            <a:pPr lvl="1" algn="just">
              <a:lnSpc>
                <a:spcPct val="120000"/>
              </a:lnSpc>
            </a:pPr>
            <a:r>
              <a:rPr lang="en-US" dirty="0">
                <a:solidFill>
                  <a:schemeClr val="bg1"/>
                </a:solidFill>
                <a:latin typeface="Adobe Gothic Std B" panose="020B0800000000000000" pitchFamily="34" charset="-128"/>
                <a:ea typeface="Adobe Gothic Std B" panose="020B0800000000000000" pitchFamily="34" charset="-128"/>
              </a:rPr>
              <a:t>Note that the name of signal data accepted generated by the destination unit has been changed to ready for data to reflect its new meaning.</a:t>
            </a:r>
          </a:p>
        </p:txBody>
      </p:sp>
      <p:pic>
        <p:nvPicPr>
          <p:cNvPr id="1026" name="Picture 2" descr="image-202203261156116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203" y="938693"/>
            <a:ext cx="5972345" cy="5779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66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Source initiated handshaking</a:t>
            </a:r>
            <a:endParaRPr lang="en-US" dirty="0"/>
          </a:p>
        </p:txBody>
      </p:sp>
      <p:sp>
        <p:nvSpPr>
          <p:cNvPr id="3" name="Content Placeholder 2"/>
          <p:cNvSpPr>
            <a:spLocks noGrp="1"/>
          </p:cNvSpPr>
          <p:nvPr>
            <p:ph idx="1"/>
          </p:nvPr>
        </p:nvSpPr>
        <p:spPr>
          <a:xfrm>
            <a:off x="395749" y="963098"/>
            <a:ext cx="11181735" cy="5894901"/>
          </a:xfrm>
        </p:spPr>
        <p:txBody>
          <a:bodyPr>
            <a:normAutofit lnSpcReduction="10000"/>
          </a:bodyPr>
          <a:lstStyle/>
          <a:p>
            <a:pPr lvl="1" algn="just">
              <a:lnSpc>
                <a:spcPct val="120000"/>
              </a:lnSpc>
            </a:pPr>
            <a:r>
              <a:rPr lang="en-US" dirty="0">
                <a:solidFill>
                  <a:schemeClr val="bg1"/>
                </a:solidFill>
                <a:latin typeface="Adobe Gothic Std B" panose="020B0800000000000000" pitchFamily="34" charset="-128"/>
                <a:ea typeface="Adobe Gothic Std B" panose="020B0800000000000000" pitchFamily="34" charset="-128"/>
              </a:rPr>
              <a:t>The timing diagram shows the timing relationship of the exchange of signals between the two units. </a:t>
            </a:r>
          </a:p>
          <a:p>
            <a:pPr lvl="1" algn="just">
              <a:lnSpc>
                <a:spcPct val="120000"/>
              </a:lnSpc>
            </a:pPr>
            <a:r>
              <a:rPr lang="en-US" dirty="0">
                <a:solidFill>
                  <a:schemeClr val="bg1"/>
                </a:solidFill>
                <a:latin typeface="Adobe Gothic Std B" panose="020B0800000000000000" pitchFamily="34" charset="-128"/>
                <a:ea typeface="Adobe Gothic Std B" panose="020B0800000000000000" pitchFamily="34" charset="-128"/>
              </a:rPr>
              <a:t>The source initiates a transfer by placing data on the bus and enabling its data valid signal. The destination unit then activates the data accepted signal after it accepts the data from the bus.</a:t>
            </a:r>
          </a:p>
          <a:p>
            <a:pPr lvl="1" algn="just">
              <a:lnSpc>
                <a:spcPct val="120000"/>
              </a:lnSpc>
            </a:pPr>
            <a:r>
              <a:rPr lang="en-US" dirty="0">
                <a:solidFill>
                  <a:schemeClr val="bg1"/>
                </a:solidFill>
                <a:latin typeface="Adobe Gothic Std B" panose="020B0800000000000000" pitchFamily="34" charset="-128"/>
                <a:ea typeface="Adobe Gothic Std B" panose="020B0800000000000000" pitchFamily="34" charset="-128"/>
              </a:rPr>
              <a:t>The source unit then disables its valid data signal, which invalidates the data on the bus.</a:t>
            </a:r>
          </a:p>
          <a:p>
            <a:pPr lvl="1" algn="just">
              <a:lnSpc>
                <a:spcPct val="120000"/>
              </a:lnSpc>
            </a:pPr>
            <a:r>
              <a:rPr lang="en-US" dirty="0">
                <a:solidFill>
                  <a:schemeClr val="bg1"/>
                </a:solidFill>
                <a:latin typeface="Adobe Gothic Std B" panose="020B0800000000000000" pitchFamily="34" charset="-128"/>
                <a:ea typeface="Adobe Gothic Std B" panose="020B0800000000000000" pitchFamily="34" charset="-128"/>
              </a:rPr>
              <a:t>After this, the destination unit disables its data accepted signal, and the system goes into its initial state. The source unit does not send the next data item until after the destination unit shows readiness to accept new data by disabling the data accepted signal.</a:t>
            </a:r>
          </a:p>
          <a:p>
            <a:pPr lvl="1" algn="just">
              <a:lnSpc>
                <a:spcPct val="120000"/>
              </a:lnSpc>
            </a:pPr>
            <a:r>
              <a:rPr lang="en-US" dirty="0">
                <a:solidFill>
                  <a:schemeClr val="bg1"/>
                </a:solidFill>
                <a:latin typeface="Adobe Gothic Std B" panose="020B0800000000000000" pitchFamily="34" charset="-128"/>
                <a:ea typeface="Adobe Gothic Std B" panose="020B0800000000000000" pitchFamily="34" charset="-128"/>
              </a:rPr>
              <a:t>This sequence of events described in its sequence diagram, which shows the above sequence in which the system is present at any given time.</a:t>
            </a:r>
          </a:p>
        </p:txBody>
      </p:sp>
    </p:spTree>
    <p:extLst>
      <p:ext uri="{BB962C8B-B14F-4D97-AF65-F5344CB8AC3E}">
        <p14:creationId xmlns:p14="http://schemas.microsoft.com/office/powerpoint/2010/main" val="85155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8242" y="2619342"/>
            <a:ext cx="7015148" cy="1325563"/>
          </a:xfrm>
        </p:spPr>
        <p:txBody>
          <a:bodyPr>
            <a:normAutofit fontScale="90000"/>
          </a:bodyPr>
          <a:lstStyle/>
          <a:p>
            <a:pPr algn="ctr"/>
            <a:r>
              <a:rPr lang="en-US" sz="6000" dirty="0">
                <a:latin typeface="+mn-lt"/>
                <a:ea typeface="Adobe Gothic Std B" panose="020B0800000000000000" pitchFamily="34" charset="-128"/>
              </a:rPr>
              <a:t>Input Output Interface</a:t>
            </a:r>
          </a:p>
        </p:txBody>
      </p:sp>
    </p:spTree>
    <p:extLst>
      <p:ext uri="{BB962C8B-B14F-4D97-AF65-F5344CB8AC3E}">
        <p14:creationId xmlns:p14="http://schemas.microsoft.com/office/powerpoint/2010/main" val="1186027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973" y="2600681"/>
            <a:ext cx="5020852" cy="1325563"/>
          </a:xfrm>
        </p:spPr>
        <p:txBody>
          <a:bodyPr>
            <a:noAutofit/>
          </a:bodyPr>
          <a:lstStyle/>
          <a:p>
            <a:r>
              <a:rPr lang="en-US" sz="6000" dirty="0">
                <a:latin typeface="+mn-lt"/>
                <a:ea typeface="Adobe Gothic Std B" panose="020B0800000000000000" pitchFamily="34" charset="-128"/>
              </a:rPr>
              <a:t>Data Transfer</a:t>
            </a:r>
          </a:p>
        </p:txBody>
      </p:sp>
    </p:spTree>
    <p:extLst>
      <p:ext uri="{BB962C8B-B14F-4D97-AF65-F5344CB8AC3E}">
        <p14:creationId xmlns:p14="http://schemas.microsoft.com/office/powerpoint/2010/main" val="2169081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Data Transfer</a:t>
            </a:r>
            <a:endParaRPr lang="en-US" dirty="0">
              <a:latin typeface="+mn-lt"/>
            </a:endParaRPr>
          </a:p>
        </p:txBody>
      </p:sp>
      <p:sp>
        <p:nvSpPr>
          <p:cNvPr id="3" name="Content Placeholder 2"/>
          <p:cNvSpPr>
            <a:spLocks noGrp="1"/>
          </p:cNvSpPr>
          <p:nvPr>
            <p:ph idx="1"/>
          </p:nvPr>
        </p:nvSpPr>
        <p:spPr>
          <a:xfrm>
            <a:off x="395749" y="963098"/>
            <a:ext cx="11181735" cy="5894901"/>
          </a:xfrm>
        </p:spPr>
        <p:txBody>
          <a:bodyPr>
            <a:normAutofit/>
          </a:bodyPr>
          <a:lstStyle/>
          <a:p>
            <a:pPr lvl="1" algn="just">
              <a:lnSpc>
                <a:spcPct val="120000"/>
              </a:lnSpc>
            </a:pPr>
            <a:r>
              <a:rPr lang="en-US" dirty="0">
                <a:solidFill>
                  <a:schemeClr val="bg1"/>
                </a:solidFill>
                <a:ea typeface="Adobe Gothic Std B" panose="020B0800000000000000" pitchFamily="34" charset="-128"/>
              </a:rPr>
              <a:t>Data Transfer is to transmit the data from one unit to another unit.</a:t>
            </a:r>
          </a:p>
          <a:p>
            <a:pPr lvl="1" algn="just">
              <a:lnSpc>
                <a:spcPct val="120000"/>
              </a:lnSpc>
            </a:pPr>
            <a:r>
              <a:rPr lang="en-US" dirty="0">
                <a:solidFill>
                  <a:schemeClr val="bg1"/>
                </a:solidFill>
                <a:ea typeface="Adobe Gothic Std B" panose="020B0800000000000000" pitchFamily="34" charset="-128"/>
              </a:rPr>
              <a:t>Data Transfer can be done in two ways.</a:t>
            </a:r>
          </a:p>
          <a:p>
            <a:pPr marL="1714500" lvl="3" indent="-342900" algn="just">
              <a:lnSpc>
                <a:spcPct val="120000"/>
              </a:lnSpc>
              <a:buFont typeface="+mj-lt"/>
              <a:buAutoNum type="arabicParenR"/>
            </a:pPr>
            <a:r>
              <a:rPr lang="en-US" sz="2000" dirty="0">
                <a:solidFill>
                  <a:schemeClr val="bg1"/>
                </a:solidFill>
                <a:ea typeface="Adobe Gothic Std B" panose="020B0800000000000000" pitchFamily="34" charset="-128"/>
              </a:rPr>
              <a:t>Serial Data Transfer</a:t>
            </a:r>
          </a:p>
          <a:p>
            <a:pPr marL="1714500" lvl="3" indent="-342900" algn="just">
              <a:lnSpc>
                <a:spcPct val="120000"/>
              </a:lnSpc>
              <a:buFont typeface="+mj-lt"/>
              <a:buAutoNum type="arabicParenR"/>
            </a:pPr>
            <a:r>
              <a:rPr lang="en-US" sz="2000" dirty="0">
                <a:solidFill>
                  <a:schemeClr val="bg1"/>
                </a:solidFill>
                <a:ea typeface="Adobe Gothic Std B" panose="020B0800000000000000" pitchFamily="34" charset="-128"/>
              </a:rPr>
              <a:t>Parallel Data Transfer</a:t>
            </a:r>
          </a:p>
        </p:txBody>
      </p:sp>
    </p:spTree>
    <p:extLst>
      <p:ext uri="{BB962C8B-B14F-4D97-AF65-F5344CB8AC3E}">
        <p14:creationId xmlns:p14="http://schemas.microsoft.com/office/powerpoint/2010/main" val="277320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Data Transfer - Serial Data Transfer</a:t>
            </a:r>
            <a:endParaRPr lang="en-US" dirty="0">
              <a:latin typeface="+mn-lt"/>
            </a:endParaRPr>
          </a:p>
        </p:txBody>
      </p:sp>
      <p:sp>
        <p:nvSpPr>
          <p:cNvPr id="3" name="Content Placeholder 2"/>
          <p:cNvSpPr>
            <a:spLocks noGrp="1"/>
          </p:cNvSpPr>
          <p:nvPr>
            <p:ph idx="1"/>
          </p:nvPr>
        </p:nvSpPr>
        <p:spPr>
          <a:xfrm>
            <a:off x="395749" y="963098"/>
            <a:ext cx="11181735" cy="5894901"/>
          </a:xfrm>
        </p:spPr>
        <p:txBody>
          <a:bodyPr>
            <a:normAutofit/>
          </a:bodyPr>
          <a:lstStyle/>
          <a:p>
            <a:pPr lvl="1" algn="just">
              <a:lnSpc>
                <a:spcPct val="120000"/>
              </a:lnSpc>
            </a:pPr>
            <a:r>
              <a:rPr lang="en-US" dirty="0">
                <a:solidFill>
                  <a:schemeClr val="bg1"/>
                </a:solidFill>
                <a:ea typeface="Adobe Gothic Std B" panose="020B0800000000000000" pitchFamily="34" charset="-128"/>
              </a:rPr>
              <a:t>In this type of transmission a single link is used to transmit data bits and only one bit is transferred at a time.</a:t>
            </a:r>
          </a:p>
          <a:p>
            <a:pPr lvl="1" algn="just">
              <a:lnSpc>
                <a:spcPct val="120000"/>
              </a:lnSpc>
            </a:pPr>
            <a:r>
              <a:rPr lang="en-US" dirty="0">
                <a:solidFill>
                  <a:schemeClr val="bg1"/>
                </a:solidFill>
                <a:ea typeface="Adobe Gothic Std B" panose="020B0800000000000000" pitchFamily="34" charset="-128"/>
              </a:rPr>
              <a:t>All the bits are transferred using a single link one bit at a time bit by bit.</a:t>
            </a:r>
          </a:p>
          <a:p>
            <a:pPr lvl="1" algn="just">
              <a:lnSpc>
                <a:spcPct val="120000"/>
              </a:lnSpc>
            </a:pPr>
            <a:endParaRPr lang="en-US" sz="2000" dirty="0">
              <a:solidFill>
                <a:schemeClr val="bg1"/>
              </a:solidFill>
              <a:latin typeface="Adobe Gothic Std B" panose="020B0800000000000000" pitchFamily="34" charset="-128"/>
              <a:ea typeface="Adobe Gothic Std B" panose="020B0800000000000000" pitchFamily="34" charset="-128"/>
            </a:endParaRPr>
          </a:p>
        </p:txBody>
      </p:sp>
      <p:pic>
        <p:nvPicPr>
          <p:cNvPr id="4" name="Picture 3"/>
          <p:cNvPicPr>
            <a:picLocks noChangeAspect="1"/>
          </p:cNvPicPr>
          <p:nvPr/>
        </p:nvPicPr>
        <p:blipFill>
          <a:blip r:embed="rId2"/>
          <a:stretch>
            <a:fillRect/>
          </a:stretch>
        </p:blipFill>
        <p:spPr>
          <a:xfrm>
            <a:off x="1119649" y="2926119"/>
            <a:ext cx="9067800" cy="1733550"/>
          </a:xfrm>
          <a:prstGeom prst="rect">
            <a:avLst/>
          </a:prstGeom>
        </p:spPr>
      </p:pic>
    </p:spTree>
    <p:extLst>
      <p:ext uri="{BB962C8B-B14F-4D97-AF65-F5344CB8AC3E}">
        <p14:creationId xmlns:p14="http://schemas.microsoft.com/office/powerpoint/2010/main" val="260389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Data Transfer - Parallel Data Transfer</a:t>
            </a:r>
            <a:endParaRPr lang="en-US" dirty="0">
              <a:latin typeface="+mn-lt"/>
            </a:endParaRPr>
          </a:p>
        </p:txBody>
      </p:sp>
      <p:sp>
        <p:nvSpPr>
          <p:cNvPr id="3" name="Content Placeholder 2"/>
          <p:cNvSpPr>
            <a:spLocks noGrp="1"/>
          </p:cNvSpPr>
          <p:nvPr>
            <p:ph idx="1"/>
          </p:nvPr>
        </p:nvSpPr>
        <p:spPr>
          <a:xfrm>
            <a:off x="395749" y="963098"/>
            <a:ext cx="11181735" cy="5894901"/>
          </a:xfrm>
        </p:spPr>
        <p:txBody>
          <a:bodyPr>
            <a:normAutofit/>
          </a:bodyPr>
          <a:lstStyle/>
          <a:p>
            <a:pPr lvl="1" algn="just">
              <a:lnSpc>
                <a:spcPct val="120000"/>
              </a:lnSpc>
            </a:pPr>
            <a:r>
              <a:rPr lang="en-US" dirty="0">
                <a:solidFill>
                  <a:schemeClr val="bg1"/>
                </a:solidFill>
                <a:ea typeface="Adobe Gothic Std B" panose="020B0800000000000000" pitchFamily="34" charset="-128"/>
              </a:rPr>
              <a:t>In this transmission, data bits are transmitted simultaneously through multiple links, which are placed parallel to each other. </a:t>
            </a:r>
          </a:p>
          <a:p>
            <a:pPr lvl="1" algn="just">
              <a:lnSpc>
                <a:spcPct val="120000"/>
              </a:lnSpc>
            </a:pPr>
            <a:r>
              <a:rPr lang="en-US" dirty="0">
                <a:solidFill>
                  <a:schemeClr val="bg1"/>
                </a:solidFill>
                <a:ea typeface="Adobe Gothic Std B" panose="020B0800000000000000" pitchFamily="34" charset="-128"/>
              </a:rPr>
              <a:t>Contrary to serial transmission where only one bit is transmitted at a time, multiple bits of data can be transmitted simultaneously in parallel transmission..</a:t>
            </a:r>
          </a:p>
          <a:p>
            <a:pPr lvl="1" algn="just">
              <a:lnSpc>
                <a:spcPct val="120000"/>
              </a:lnSpc>
            </a:pPr>
            <a:endParaRPr lang="en-US" sz="2000" dirty="0">
              <a:solidFill>
                <a:schemeClr val="bg1"/>
              </a:solidFill>
              <a:latin typeface="Adobe Gothic Std B" panose="020B0800000000000000" pitchFamily="34" charset="-128"/>
              <a:ea typeface="Adobe Gothic Std B" panose="020B0800000000000000" pitchFamily="34" charset="-128"/>
            </a:endParaRPr>
          </a:p>
        </p:txBody>
      </p:sp>
      <p:pic>
        <p:nvPicPr>
          <p:cNvPr id="2050" name="Picture 2" descr="image-202203261157347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249" y="3225005"/>
            <a:ext cx="9020175" cy="173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14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Serial Data Transfer Vs. Parallel Data Transfer</a:t>
            </a:r>
            <a:endParaRPr lang="en-US" dirty="0">
              <a:latin typeface="+mn-lt"/>
            </a:endParaRPr>
          </a:p>
        </p:txBody>
      </p:sp>
      <p:pic>
        <p:nvPicPr>
          <p:cNvPr id="5" name="Content Placeholder 4"/>
          <p:cNvPicPr>
            <a:picLocks noGrp="1" noChangeAspect="1"/>
          </p:cNvPicPr>
          <p:nvPr>
            <p:ph idx="1"/>
          </p:nvPr>
        </p:nvPicPr>
        <p:blipFill>
          <a:blip r:embed="rId2"/>
          <a:stretch>
            <a:fillRect/>
          </a:stretch>
        </p:blipFill>
        <p:spPr>
          <a:xfrm>
            <a:off x="468212" y="1325562"/>
            <a:ext cx="11432335" cy="4151507"/>
          </a:xfrm>
          <a:prstGeom prst="rect">
            <a:avLst/>
          </a:prstGeom>
        </p:spPr>
      </p:pic>
    </p:spTree>
    <p:extLst>
      <p:ext uri="{BB962C8B-B14F-4D97-AF65-F5344CB8AC3E}">
        <p14:creationId xmlns:p14="http://schemas.microsoft.com/office/powerpoint/2010/main" val="3861817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0046" y="2619342"/>
            <a:ext cx="5618011" cy="1325563"/>
          </a:xfrm>
        </p:spPr>
        <p:txBody>
          <a:bodyPr>
            <a:normAutofit fontScale="90000"/>
          </a:bodyPr>
          <a:lstStyle/>
          <a:p>
            <a:r>
              <a:rPr lang="en-US" sz="6000" dirty="0">
                <a:latin typeface="+mn-lt"/>
                <a:ea typeface="Adobe Gothic Std B" panose="020B0800000000000000" pitchFamily="34" charset="-128"/>
              </a:rPr>
              <a:t>Modes of Transfer</a:t>
            </a:r>
          </a:p>
        </p:txBody>
      </p:sp>
    </p:spTree>
    <p:extLst>
      <p:ext uri="{BB962C8B-B14F-4D97-AF65-F5344CB8AC3E}">
        <p14:creationId xmlns:p14="http://schemas.microsoft.com/office/powerpoint/2010/main" val="1876547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Modes of Transfer</a:t>
            </a:r>
            <a:endParaRPr lang="en-US" dirty="0">
              <a:latin typeface="+mn-lt"/>
            </a:endParaRPr>
          </a:p>
        </p:txBody>
      </p:sp>
      <p:sp>
        <p:nvSpPr>
          <p:cNvPr id="3" name="Content Placeholder 2"/>
          <p:cNvSpPr>
            <a:spLocks noGrp="1"/>
          </p:cNvSpPr>
          <p:nvPr>
            <p:ph idx="1"/>
          </p:nvPr>
        </p:nvSpPr>
        <p:spPr>
          <a:xfrm>
            <a:off x="395749" y="963098"/>
            <a:ext cx="11181735" cy="5894901"/>
          </a:xfrm>
        </p:spPr>
        <p:txBody>
          <a:bodyPr>
            <a:normAutofit fontScale="92500"/>
          </a:bodyPr>
          <a:lstStyle/>
          <a:p>
            <a:pPr lvl="1" algn="just">
              <a:lnSpc>
                <a:spcPct val="120000"/>
              </a:lnSpc>
            </a:pPr>
            <a:r>
              <a:rPr lang="en-US" dirty="0">
                <a:solidFill>
                  <a:schemeClr val="bg1"/>
                </a:solidFill>
                <a:ea typeface="Adobe Gothic Std B" panose="020B0800000000000000" pitchFamily="34" charset="-128"/>
              </a:rPr>
              <a:t>The method that is used to transfer information between internal storage and external I/O devices is known as I/O interface.</a:t>
            </a:r>
          </a:p>
          <a:p>
            <a:pPr lvl="1" algn="just">
              <a:lnSpc>
                <a:spcPct val="120000"/>
              </a:lnSpc>
            </a:pPr>
            <a:r>
              <a:rPr lang="en-US" dirty="0">
                <a:solidFill>
                  <a:schemeClr val="bg1"/>
                </a:solidFill>
                <a:ea typeface="Adobe Gothic Std B" panose="020B0800000000000000" pitchFamily="34" charset="-128"/>
              </a:rPr>
              <a:t>The binary information that is received from an external device is usually stored in the memory unit.</a:t>
            </a:r>
          </a:p>
          <a:p>
            <a:pPr lvl="1" algn="just">
              <a:lnSpc>
                <a:spcPct val="120000"/>
              </a:lnSpc>
            </a:pPr>
            <a:r>
              <a:rPr lang="en-US" dirty="0">
                <a:solidFill>
                  <a:schemeClr val="bg1"/>
                </a:solidFill>
                <a:ea typeface="Adobe Gothic Std B" panose="020B0800000000000000" pitchFamily="34" charset="-128"/>
              </a:rPr>
              <a:t>The information that is transferred from the CPU to the external device is originated from the memory unit.</a:t>
            </a:r>
          </a:p>
          <a:p>
            <a:pPr lvl="1" algn="just">
              <a:lnSpc>
                <a:spcPct val="120000"/>
              </a:lnSpc>
            </a:pPr>
            <a:r>
              <a:rPr lang="en-US" dirty="0">
                <a:solidFill>
                  <a:schemeClr val="bg1"/>
                </a:solidFill>
                <a:ea typeface="Adobe Gothic Std B" panose="020B0800000000000000" pitchFamily="34" charset="-128"/>
              </a:rPr>
              <a:t>CPU merely processes the information but the source and target is always the memory unit.</a:t>
            </a:r>
          </a:p>
          <a:p>
            <a:pPr lvl="1" algn="just">
              <a:lnSpc>
                <a:spcPct val="120000"/>
              </a:lnSpc>
            </a:pPr>
            <a:r>
              <a:rPr lang="en-US" dirty="0">
                <a:solidFill>
                  <a:schemeClr val="bg1"/>
                </a:solidFill>
                <a:ea typeface="Adobe Gothic Std B" panose="020B0800000000000000" pitchFamily="34" charset="-128"/>
              </a:rPr>
              <a:t>Data transfer between CPU and the I/O devices may be done in different modes. Data transfer to and from the peripherals may be done in any of the three possible ways.</a:t>
            </a:r>
          </a:p>
          <a:p>
            <a:pPr marL="1371600" lvl="2" indent="-457200" algn="just">
              <a:lnSpc>
                <a:spcPct val="120000"/>
              </a:lnSpc>
              <a:buFont typeface="+mj-lt"/>
              <a:buAutoNum type="arabicParenR"/>
            </a:pPr>
            <a:r>
              <a:rPr lang="en-US" dirty="0">
                <a:solidFill>
                  <a:schemeClr val="bg1"/>
                </a:solidFill>
                <a:ea typeface="Adobe Gothic Std B" panose="020B0800000000000000" pitchFamily="34" charset="-128"/>
              </a:rPr>
              <a:t>Programmed I/O.</a:t>
            </a:r>
          </a:p>
          <a:p>
            <a:pPr marL="1371600" lvl="2" indent="-457200" algn="just">
              <a:lnSpc>
                <a:spcPct val="120000"/>
              </a:lnSpc>
              <a:buFont typeface="+mj-lt"/>
              <a:buAutoNum type="arabicParenR"/>
            </a:pPr>
            <a:r>
              <a:rPr lang="en-US" dirty="0">
                <a:solidFill>
                  <a:schemeClr val="bg1"/>
                </a:solidFill>
                <a:ea typeface="Adobe Gothic Std B" panose="020B0800000000000000" pitchFamily="34" charset="-128"/>
              </a:rPr>
              <a:t>Interrupt- initiated I/O.</a:t>
            </a:r>
          </a:p>
          <a:p>
            <a:pPr marL="1371600" lvl="2" indent="-457200" algn="just">
              <a:lnSpc>
                <a:spcPct val="120000"/>
              </a:lnSpc>
              <a:buFont typeface="+mj-lt"/>
              <a:buAutoNum type="arabicParenR"/>
            </a:pPr>
            <a:r>
              <a:rPr lang="en-US" dirty="0">
                <a:solidFill>
                  <a:schemeClr val="bg1"/>
                </a:solidFill>
                <a:ea typeface="Adobe Gothic Std B" panose="020B0800000000000000" pitchFamily="34" charset="-128"/>
              </a:rPr>
              <a:t>Direct memory access (DMA).</a:t>
            </a:r>
            <a:endParaRPr lang="en-US" sz="1600" dirty="0">
              <a:solidFill>
                <a:schemeClr val="bg1"/>
              </a:solidFill>
              <a:ea typeface="Adobe Gothic Std B" panose="020B0800000000000000" pitchFamily="34" charset="-128"/>
            </a:endParaRPr>
          </a:p>
        </p:txBody>
      </p:sp>
    </p:spTree>
    <p:extLst>
      <p:ext uri="{BB962C8B-B14F-4D97-AF65-F5344CB8AC3E}">
        <p14:creationId xmlns:p14="http://schemas.microsoft.com/office/powerpoint/2010/main" val="62620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152"/>
            <a:ext cx="10515600" cy="1325563"/>
          </a:xfrm>
        </p:spPr>
        <p:txBody>
          <a:bodyPr/>
          <a:lstStyle/>
          <a:p>
            <a:r>
              <a:rPr lang="en-US" dirty="0">
                <a:latin typeface="+mn-lt"/>
                <a:ea typeface="Adobe Gothic Std B" panose="020B0800000000000000" pitchFamily="34" charset="-128"/>
              </a:rPr>
              <a:t>Modes of Transfer - Programmed I/O</a:t>
            </a:r>
            <a:endParaRPr lang="en-US" dirty="0">
              <a:latin typeface="+mn-lt"/>
            </a:endParaRPr>
          </a:p>
        </p:txBody>
      </p:sp>
      <p:sp>
        <p:nvSpPr>
          <p:cNvPr id="3" name="Content Placeholder 2"/>
          <p:cNvSpPr>
            <a:spLocks noGrp="1"/>
          </p:cNvSpPr>
          <p:nvPr>
            <p:ph idx="1"/>
          </p:nvPr>
        </p:nvSpPr>
        <p:spPr>
          <a:xfrm>
            <a:off x="395750" y="963098"/>
            <a:ext cx="5099982" cy="5894901"/>
          </a:xfrm>
        </p:spPr>
        <p:txBody>
          <a:bodyPr>
            <a:normAutofit/>
          </a:bodyPr>
          <a:lstStyle/>
          <a:p>
            <a:pPr lvl="1" algn="just">
              <a:lnSpc>
                <a:spcPct val="120000"/>
              </a:lnSpc>
            </a:pPr>
            <a:r>
              <a:rPr lang="en-US" dirty="0">
                <a:solidFill>
                  <a:schemeClr val="bg1"/>
                </a:solidFill>
                <a:ea typeface="Adobe Gothic Std B" panose="020B0800000000000000" pitchFamily="34" charset="-128"/>
              </a:rPr>
              <a:t>It is due to the result of the I/O instructions that are written in the computer program.</a:t>
            </a:r>
          </a:p>
          <a:p>
            <a:pPr lvl="1" algn="just">
              <a:lnSpc>
                <a:spcPct val="120000"/>
              </a:lnSpc>
            </a:pPr>
            <a:r>
              <a:rPr lang="en-US" dirty="0">
                <a:solidFill>
                  <a:schemeClr val="bg1"/>
                </a:solidFill>
                <a:ea typeface="Adobe Gothic Std B" panose="020B0800000000000000" pitchFamily="34" charset="-128"/>
              </a:rPr>
              <a:t>Each data item transfer is initiated by an instruction in the program to access register or memory on a device.</a:t>
            </a:r>
          </a:p>
          <a:p>
            <a:pPr lvl="1" algn="just">
              <a:lnSpc>
                <a:spcPct val="120000"/>
              </a:lnSpc>
            </a:pPr>
            <a:r>
              <a:rPr lang="en-US" dirty="0">
                <a:solidFill>
                  <a:schemeClr val="bg1"/>
                </a:solidFill>
                <a:ea typeface="Adobe Gothic Std B" panose="020B0800000000000000" pitchFamily="34" charset="-128"/>
              </a:rPr>
              <a:t>Transferring data under program control requires constant monitoring of I/O devices by the CPU.</a:t>
            </a:r>
            <a:endParaRPr lang="en-US" sz="1600" dirty="0">
              <a:solidFill>
                <a:schemeClr val="bg1"/>
              </a:solidFill>
              <a:ea typeface="Adobe Gothic Std B" panose="020B0800000000000000" pitchFamily="34" charset="-128"/>
            </a:endParaRPr>
          </a:p>
        </p:txBody>
      </p:sp>
      <p:pic>
        <p:nvPicPr>
          <p:cNvPr id="4098" name="Picture 2" descr="image-202203261202156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2155" y="17793"/>
            <a:ext cx="2957804" cy="677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3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1"/>
            <a:ext cx="11696700" cy="963098"/>
          </a:xfrm>
        </p:spPr>
        <p:txBody>
          <a:bodyPr>
            <a:normAutofit fontScale="90000"/>
          </a:bodyPr>
          <a:lstStyle/>
          <a:p>
            <a:r>
              <a:rPr lang="en-US" dirty="0">
                <a:latin typeface="+mn-lt"/>
                <a:ea typeface="Adobe Gothic Std B" panose="020B0800000000000000" pitchFamily="34" charset="-128"/>
              </a:rPr>
              <a:t>Modes of Transfer – </a:t>
            </a:r>
            <a:br>
              <a:rPr lang="en-US" dirty="0">
                <a:latin typeface="+mn-lt"/>
                <a:ea typeface="Adobe Gothic Std B" panose="020B0800000000000000" pitchFamily="34" charset="-128"/>
              </a:rPr>
            </a:br>
            <a:r>
              <a:rPr lang="en-US" dirty="0">
                <a:latin typeface="+mn-lt"/>
                <a:ea typeface="Adobe Gothic Std B" panose="020B0800000000000000" pitchFamily="34" charset="-128"/>
              </a:rPr>
              <a:t>Interrupt - initiated I/O</a:t>
            </a:r>
            <a:endParaRPr lang="en-US" dirty="0">
              <a:latin typeface="+mn-lt"/>
            </a:endParaRPr>
          </a:p>
        </p:txBody>
      </p:sp>
      <p:sp>
        <p:nvSpPr>
          <p:cNvPr id="3" name="Content Placeholder 2"/>
          <p:cNvSpPr>
            <a:spLocks noGrp="1"/>
          </p:cNvSpPr>
          <p:nvPr>
            <p:ph idx="1"/>
          </p:nvPr>
        </p:nvSpPr>
        <p:spPr>
          <a:xfrm>
            <a:off x="395750" y="963098"/>
            <a:ext cx="8953202" cy="5894901"/>
          </a:xfrm>
        </p:spPr>
        <p:txBody>
          <a:bodyPr>
            <a:normAutofit fontScale="92500" lnSpcReduction="10000"/>
          </a:bodyPr>
          <a:lstStyle/>
          <a:p>
            <a:pPr lvl="1" algn="just">
              <a:lnSpc>
                <a:spcPct val="120000"/>
              </a:lnSpc>
            </a:pPr>
            <a:r>
              <a:rPr lang="en-US" dirty="0">
                <a:solidFill>
                  <a:schemeClr val="bg1"/>
                </a:solidFill>
                <a:ea typeface="Adobe Gothic Std B" panose="020B0800000000000000" pitchFamily="34" charset="-128"/>
              </a:rPr>
              <a:t>Since in the above case we saw the CPU is kept busy unnecessarily.</a:t>
            </a:r>
          </a:p>
          <a:p>
            <a:pPr lvl="1" algn="just">
              <a:lnSpc>
                <a:spcPct val="120000"/>
              </a:lnSpc>
            </a:pPr>
            <a:r>
              <a:rPr lang="en-US" dirty="0">
                <a:solidFill>
                  <a:schemeClr val="bg1"/>
                </a:solidFill>
                <a:ea typeface="Adobe Gothic Std B" panose="020B0800000000000000" pitchFamily="34" charset="-128"/>
              </a:rPr>
              <a:t>This situation can very well be avoided by using an interrupt driven method for data transfer.</a:t>
            </a:r>
          </a:p>
          <a:p>
            <a:pPr lvl="1" algn="just">
              <a:lnSpc>
                <a:spcPct val="120000"/>
              </a:lnSpc>
            </a:pPr>
            <a:r>
              <a:rPr lang="en-US" dirty="0">
                <a:solidFill>
                  <a:schemeClr val="bg1"/>
                </a:solidFill>
                <a:ea typeface="Adobe Gothic Std B" panose="020B0800000000000000" pitchFamily="34" charset="-128"/>
              </a:rPr>
              <a:t>By using interrupt facility and special commands to inform the interface to issue an interrupt request signal whenever data is available from any device.</a:t>
            </a:r>
          </a:p>
          <a:p>
            <a:pPr lvl="1" algn="just">
              <a:lnSpc>
                <a:spcPct val="120000"/>
              </a:lnSpc>
            </a:pPr>
            <a:r>
              <a:rPr lang="en-US" dirty="0">
                <a:solidFill>
                  <a:schemeClr val="bg1"/>
                </a:solidFill>
                <a:ea typeface="Adobe Gothic Std B" panose="020B0800000000000000" pitchFamily="34" charset="-128"/>
              </a:rPr>
              <a:t>In the meantime the CPU can proceed for any other program execution. The interface meanwhile keeps monitoring the device.</a:t>
            </a:r>
          </a:p>
          <a:p>
            <a:pPr lvl="1" algn="just">
              <a:lnSpc>
                <a:spcPct val="120000"/>
              </a:lnSpc>
            </a:pPr>
            <a:r>
              <a:rPr lang="en-US" dirty="0">
                <a:solidFill>
                  <a:schemeClr val="bg1"/>
                </a:solidFill>
                <a:ea typeface="Adobe Gothic Std B" panose="020B0800000000000000" pitchFamily="34" charset="-128"/>
              </a:rPr>
              <a:t>Whenever it is determined that the device is ready for data transfer it initiates an interrupt request signal to the computer. Upon detection of an external interrupt signal the CPU stops momentarily the task that it was already performing, branches to the service program to process the I/O transfer, and then return to the task it was originally performing.</a:t>
            </a:r>
          </a:p>
        </p:txBody>
      </p:sp>
      <p:pic>
        <p:nvPicPr>
          <p:cNvPr id="1026" name="Picture 2" descr="image-202203261202432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3903" y="-170"/>
            <a:ext cx="2538546" cy="6858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00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2028" y="2619342"/>
            <a:ext cx="6448096" cy="1325563"/>
          </a:xfrm>
        </p:spPr>
        <p:txBody>
          <a:bodyPr>
            <a:normAutofit fontScale="90000"/>
          </a:bodyPr>
          <a:lstStyle/>
          <a:p>
            <a:r>
              <a:rPr lang="en-US" sz="6000" dirty="0">
                <a:latin typeface="+mn-lt"/>
                <a:ea typeface="Adobe Gothic Std B" panose="020B0800000000000000" pitchFamily="34" charset="-128"/>
              </a:rPr>
              <a:t>Direct Memory Access</a:t>
            </a:r>
          </a:p>
        </p:txBody>
      </p:sp>
    </p:spTree>
    <p:extLst>
      <p:ext uri="{BB962C8B-B14F-4D97-AF65-F5344CB8AC3E}">
        <p14:creationId xmlns:p14="http://schemas.microsoft.com/office/powerpoint/2010/main" val="86845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Input Output Interface</a:t>
            </a:r>
            <a:endParaRPr lang="en-US" dirty="0">
              <a:latin typeface="+mn-lt"/>
            </a:endParaRPr>
          </a:p>
        </p:txBody>
      </p:sp>
      <p:sp>
        <p:nvSpPr>
          <p:cNvPr id="3" name="Content Placeholder 2"/>
          <p:cNvSpPr>
            <a:spLocks noGrp="1"/>
          </p:cNvSpPr>
          <p:nvPr>
            <p:ph idx="1"/>
          </p:nvPr>
        </p:nvSpPr>
        <p:spPr>
          <a:xfrm>
            <a:off x="395749" y="963099"/>
            <a:ext cx="11181735" cy="5784542"/>
          </a:xfrm>
        </p:spPr>
        <p:txBody>
          <a:bodyPr>
            <a:normAutofit fontScale="92500" lnSpcReduction="20000"/>
          </a:bodyPr>
          <a:lstStyle/>
          <a:p>
            <a:pPr algn="just">
              <a:lnSpc>
                <a:spcPct val="150000"/>
              </a:lnSpc>
            </a:pPr>
            <a:r>
              <a:rPr lang="en-US" sz="3200" dirty="0">
                <a:solidFill>
                  <a:schemeClr val="bg1"/>
                </a:solidFill>
                <a:ea typeface="Adobe Gothic Std B" panose="020B0800000000000000" pitchFamily="34" charset="-128"/>
              </a:rPr>
              <a:t>The input-output subsystem of a computer, referred to as I/O, provides an efficient mode of communication between the central system and the outside environment.</a:t>
            </a:r>
          </a:p>
          <a:p>
            <a:pPr algn="just">
              <a:lnSpc>
                <a:spcPct val="150000"/>
              </a:lnSpc>
            </a:pPr>
            <a:r>
              <a:rPr lang="en-US" sz="3200" dirty="0">
                <a:solidFill>
                  <a:schemeClr val="bg1"/>
                </a:solidFill>
                <a:ea typeface="Adobe Gothic Std B" panose="020B0800000000000000" pitchFamily="34" charset="-128"/>
              </a:rPr>
              <a:t>Programs and data must be entered into computer memory for processing and results obtained from computations must be recorded or displayed for the user.</a:t>
            </a:r>
          </a:p>
          <a:p>
            <a:pPr algn="just">
              <a:lnSpc>
                <a:spcPct val="150000"/>
              </a:lnSpc>
            </a:pPr>
            <a:r>
              <a:rPr lang="en-US" sz="3200" dirty="0">
                <a:solidFill>
                  <a:schemeClr val="bg1"/>
                </a:solidFill>
                <a:ea typeface="Adobe Gothic Std B" panose="020B0800000000000000" pitchFamily="34" charset="-128"/>
              </a:rPr>
              <a:t>A computer serves no useful purpose without the ability to receive information from an outside source and to transmit results in a meaningful form.</a:t>
            </a:r>
          </a:p>
        </p:txBody>
      </p:sp>
    </p:spTree>
    <p:extLst>
      <p:ext uri="{BB962C8B-B14F-4D97-AF65-F5344CB8AC3E}">
        <p14:creationId xmlns:p14="http://schemas.microsoft.com/office/powerpoint/2010/main" val="33166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normAutofit/>
          </a:bodyPr>
          <a:lstStyle/>
          <a:p>
            <a:r>
              <a:rPr lang="en-US" dirty="0">
                <a:latin typeface="+mn-lt"/>
                <a:ea typeface="Adobe Gothic Std B" panose="020B0800000000000000" pitchFamily="34" charset="-128"/>
              </a:rPr>
              <a:t>Direct Memory Access</a:t>
            </a:r>
          </a:p>
        </p:txBody>
      </p:sp>
      <p:sp>
        <p:nvSpPr>
          <p:cNvPr id="3" name="Content Placeholder 2"/>
          <p:cNvSpPr>
            <a:spLocks noGrp="1"/>
          </p:cNvSpPr>
          <p:nvPr>
            <p:ph idx="1"/>
          </p:nvPr>
        </p:nvSpPr>
        <p:spPr>
          <a:xfrm>
            <a:off x="395750" y="963098"/>
            <a:ext cx="11491450" cy="6115619"/>
          </a:xfrm>
        </p:spPr>
        <p:txBody>
          <a:bodyPr>
            <a:normAutofit/>
          </a:bodyPr>
          <a:lstStyle/>
          <a:p>
            <a:pPr lvl="1" algn="just">
              <a:lnSpc>
                <a:spcPct val="120000"/>
              </a:lnSpc>
            </a:pPr>
            <a:r>
              <a:rPr lang="en-US" sz="2800" dirty="0">
                <a:solidFill>
                  <a:schemeClr val="bg1"/>
                </a:solidFill>
                <a:ea typeface="Adobe Gothic Std B" panose="020B0800000000000000" pitchFamily="34" charset="-128"/>
              </a:rPr>
              <a:t>Interrupt driven and programmed I/O require active CPU intervention.</a:t>
            </a:r>
          </a:p>
          <a:p>
            <a:pPr lvl="1" algn="just">
              <a:lnSpc>
                <a:spcPct val="120000"/>
              </a:lnSpc>
            </a:pPr>
            <a:r>
              <a:rPr lang="en-US" sz="2800" dirty="0">
                <a:solidFill>
                  <a:schemeClr val="bg1"/>
                </a:solidFill>
                <a:ea typeface="Adobe Gothic Std B" panose="020B0800000000000000" pitchFamily="34" charset="-128"/>
              </a:rPr>
              <a:t>Transfer rate is limited (processor to test and service the device)</a:t>
            </a:r>
          </a:p>
          <a:p>
            <a:pPr lvl="1" algn="just">
              <a:lnSpc>
                <a:spcPct val="120000"/>
              </a:lnSpc>
            </a:pPr>
            <a:r>
              <a:rPr lang="en-US" sz="2800" dirty="0">
                <a:solidFill>
                  <a:schemeClr val="bg1"/>
                </a:solidFill>
                <a:ea typeface="Adobe Gothic Std B" panose="020B0800000000000000" pitchFamily="34" charset="-128"/>
              </a:rPr>
              <a:t>CPU is tied up for managing I/O transfer.</a:t>
            </a:r>
          </a:p>
          <a:p>
            <a:pPr lvl="1" algn="just">
              <a:lnSpc>
                <a:spcPct val="120000"/>
              </a:lnSpc>
            </a:pPr>
            <a:r>
              <a:rPr lang="en-US" sz="2800" dirty="0">
                <a:solidFill>
                  <a:schemeClr val="bg1"/>
                </a:solidFill>
                <a:ea typeface="Adobe Gothic Std B" panose="020B0800000000000000" pitchFamily="34" charset="-128"/>
              </a:rPr>
              <a:t>DMA Controller is a hardware device that allows I/O devices to directly access memory with less participation of the processor. </a:t>
            </a:r>
          </a:p>
          <a:p>
            <a:pPr lvl="1" algn="just">
              <a:lnSpc>
                <a:spcPct val="120000"/>
              </a:lnSpc>
            </a:pPr>
            <a:r>
              <a:rPr lang="en-US" sz="2800" dirty="0">
                <a:solidFill>
                  <a:schemeClr val="bg1"/>
                </a:solidFill>
                <a:ea typeface="Adobe Gothic Std B" panose="020B0800000000000000" pitchFamily="34" charset="-128"/>
              </a:rPr>
              <a:t>This allow faster data transfer between fast storage media such as hard disks or SSDs. Particularly useful to transfer large chunk of data.</a:t>
            </a:r>
          </a:p>
          <a:p>
            <a:pPr lvl="1" algn="just">
              <a:lnSpc>
                <a:spcPct val="120000"/>
              </a:lnSpc>
            </a:pPr>
            <a:r>
              <a:rPr lang="en-US" sz="2800" dirty="0">
                <a:solidFill>
                  <a:schemeClr val="bg1"/>
                </a:solidFill>
                <a:ea typeface="Adobe Gothic Std B" panose="020B0800000000000000" pitchFamily="34" charset="-128"/>
              </a:rPr>
              <a:t>This type of approach is known as DMA or Direct Memory Access.</a:t>
            </a:r>
          </a:p>
          <a:p>
            <a:pPr lvl="1" algn="just">
              <a:lnSpc>
                <a:spcPct val="120000"/>
              </a:lnSpc>
            </a:pPr>
            <a:r>
              <a:rPr lang="en-US" sz="2800" dirty="0">
                <a:solidFill>
                  <a:schemeClr val="bg1"/>
                </a:solidFill>
                <a:ea typeface="Adobe Gothic Std B" panose="020B0800000000000000" pitchFamily="34" charset="-128"/>
              </a:rPr>
              <a:t>DMA means CPU grants I/O interface an authority to read from or to write to memory directly which handles by DMA controller.</a:t>
            </a:r>
          </a:p>
        </p:txBody>
      </p:sp>
    </p:spTree>
    <p:extLst>
      <p:ext uri="{BB962C8B-B14F-4D97-AF65-F5344CB8AC3E}">
        <p14:creationId xmlns:p14="http://schemas.microsoft.com/office/powerpoint/2010/main" val="45144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normAutofit/>
          </a:bodyPr>
          <a:lstStyle/>
          <a:p>
            <a:r>
              <a:rPr lang="en-US" dirty="0">
                <a:latin typeface="+mn-lt"/>
                <a:ea typeface="Adobe Gothic Std B" panose="020B0800000000000000" pitchFamily="34" charset="-128"/>
              </a:rPr>
              <a:t>Direct Memory Access</a:t>
            </a:r>
          </a:p>
        </p:txBody>
      </p:sp>
      <p:sp>
        <p:nvSpPr>
          <p:cNvPr id="3" name="Content Placeholder 2"/>
          <p:cNvSpPr>
            <a:spLocks noGrp="1"/>
          </p:cNvSpPr>
          <p:nvPr>
            <p:ph idx="1"/>
          </p:nvPr>
        </p:nvSpPr>
        <p:spPr>
          <a:xfrm>
            <a:off x="395750" y="963098"/>
            <a:ext cx="11491450" cy="6115619"/>
          </a:xfrm>
        </p:spPr>
        <p:txBody>
          <a:bodyPr>
            <a:normAutofit/>
          </a:bodyPr>
          <a:lstStyle/>
          <a:p>
            <a:pPr lvl="1" algn="just">
              <a:lnSpc>
                <a:spcPct val="120000"/>
              </a:lnSpc>
            </a:pPr>
            <a:r>
              <a:rPr lang="en-US" dirty="0">
                <a:solidFill>
                  <a:schemeClr val="bg1"/>
                </a:solidFill>
                <a:ea typeface="Adobe Gothic Std B" panose="020B0800000000000000" pitchFamily="34" charset="-128"/>
              </a:rPr>
              <a:t>During DMA the CPU is idle and it has no control over the memory buses. The DMA controller takes over the buses to manage the transfer directly between the I/O devices and the memory unit.</a:t>
            </a:r>
          </a:p>
        </p:txBody>
      </p:sp>
      <p:pic>
        <p:nvPicPr>
          <p:cNvPr id="2050" name="Picture 2" descr="image-202203261203199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563" y="2288661"/>
            <a:ext cx="8243554" cy="4334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5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0689" y="2619342"/>
            <a:ext cx="8497613" cy="1325563"/>
          </a:xfrm>
        </p:spPr>
        <p:txBody>
          <a:bodyPr>
            <a:normAutofit fontScale="90000"/>
          </a:bodyPr>
          <a:lstStyle/>
          <a:p>
            <a:r>
              <a:rPr lang="en-US" sz="6000" dirty="0">
                <a:latin typeface="+mn-lt"/>
                <a:ea typeface="Adobe Gothic Std B" panose="020B0800000000000000" pitchFamily="34" charset="-128"/>
              </a:rPr>
              <a:t>Input Output Processor (IOP)</a:t>
            </a:r>
          </a:p>
        </p:txBody>
      </p:sp>
    </p:spTree>
    <p:extLst>
      <p:ext uri="{BB962C8B-B14F-4D97-AF65-F5344CB8AC3E}">
        <p14:creationId xmlns:p14="http://schemas.microsoft.com/office/powerpoint/2010/main" val="1294185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normAutofit/>
          </a:bodyPr>
          <a:lstStyle/>
          <a:p>
            <a:r>
              <a:rPr lang="en-US" dirty="0">
                <a:latin typeface="+mn-lt"/>
                <a:ea typeface="Adobe Gothic Std B" panose="020B0800000000000000" pitchFamily="34" charset="-128"/>
              </a:rPr>
              <a:t>Input Output Processor (IOP)</a:t>
            </a:r>
          </a:p>
        </p:txBody>
      </p:sp>
      <p:sp>
        <p:nvSpPr>
          <p:cNvPr id="3" name="Content Placeholder 2"/>
          <p:cNvSpPr>
            <a:spLocks noGrp="1"/>
          </p:cNvSpPr>
          <p:nvPr>
            <p:ph idx="1"/>
          </p:nvPr>
        </p:nvSpPr>
        <p:spPr>
          <a:xfrm>
            <a:off x="395750" y="963098"/>
            <a:ext cx="11491450" cy="6115619"/>
          </a:xfrm>
        </p:spPr>
        <p:txBody>
          <a:bodyPr>
            <a:normAutofit/>
          </a:bodyPr>
          <a:lstStyle/>
          <a:p>
            <a:pPr lvl="1" algn="just">
              <a:lnSpc>
                <a:spcPct val="120000"/>
              </a:lnSpc>
            </a:pPr>
            <a:r>
              <a:rPr lang="en-US" sz="2800" dirty="0">
                <a:solidFill>
                  <a:schemeClr val="bg1"/>
                </a:solidFill>
                <a:ea typeface="Adobe Gothic Std B" panose="020B0800000000000000" pitchFamily="34" charset="-128"/>
              </a:rPr>
              <a:t>In all previous methods of data transfer like Programmed IO, Interrupt IO, DMA need some CPU intervention to complete the IO operation.</a:t>
            </a:r>
          </a:p>
          <a:p>
            <a:pPr lvl="1" algn="just">
              <a:lnSpc>
                <a:spcPct val="120000"/>
              </a:lnSpc>
            </a:pPr>
            <a:r>
              <a:rPr lang="en-US" sz="2800" dirty="0">
                <a:solidFill>
                  <a:schemeClr val="bg1"/>
                </a:solidFill>
                <a:ea typeface="Adobe Gothic Std B" panose="020B0800000000000000" pitchFamily="34" charset="-128"/>
              </a:rPr>
              <a:t>To overcome this drawback or completely remove CPU from IO operation Input Output Processor is used.</a:t>
            </a:r>
          </a:p>
          <a:p>
            <a:pPr lvl="1" algn="just">
              <a:lnSpc>
                <a:spcPct val="120000"/>
              </a:lnSpc>
            </a:pPr>
            <a:r>
              <a:rPr lang="en-US" sz="2800" dirty="0">
                <a:solidFill>
                  <a:schemeClr val="bg1"/>
                </a:solidFill>
                <a:ea typeface="Adobe Gothic Std B" panose="020B0800000000000000" pitchFamily="34" charset="-128"/>
              </a:rPr>
              <a:t>An input-output processor (IOP) is a processor with direct memory access capability.</a:t>
            </a:r>
          </a:p>
          <a:p>
            <a:pPr lvl="1" algn="just">
              <a:lnSpc>
                <a:spcPct val="120000"/>
              </a:lnSpc>
            </a:pPr>
            <a:r>
              <a:rPr lang="en-US" sz="2800" dirty="0">
                <a:solidFill>
                  <a:schemeClr val="bg1"/>
                </a:solidFill>
                <a:ea typeface="Adobe Gothic Std B" panose="020B0800000000000000" pitchFamily="34" charset="-128"/>
              </a:rPr>
              <a:t>IOP is similar to regular CPU except it only handles IO instructions. IOP can fetch, decode and execute all IO operations.</a:t>
            </a:r>
          </a:p>
        </p:txBody>
      </p:sp>
    </p:spTree>
    <p:extLst>
      <p:ext uri="{BB962C8B-B14F-4D97-AF65-F5344CB8AC3E}">
        <p14:creationId xmlns:p14="http://schemas.microsoft.com/office/powerpoint/2010/main" val="327040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normAutofit/>
          </a:bodyPr>
          <a:lstStyle/>
          <a:p>
            <a:r>
              <a:rPr lang="en-US" dirty="0">
                <a:latin typeface="+mn-lt"/>
                <a:ea typeface="Adobe Gothic Std B" panose="020B0800000000000000" pitchFamily="34" charset="-128"/>
              </a:rPr>
              <a:t>Input Output Processor (IOP)</a:t>
            </a:r>
          </a:p>
        </p:txBody>
      </p:sp>
      <p:pic>
        <p:nvPicPr>
          <p:cNvPr id="4098" name="Picture 2" descr="image-2022032612034481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3856" y="1466193"/>
            <a:ext cx="10092006" cy="4961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660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normAutofit/>
          </a:bodyPr>
          <a:lstStyle/>
          <a:p>
            <a:r>
              <a:rPr lang="en-US" dirty="0">
                <a:latin typeface="+mn-lt"/>
                <a:ea typeface="Adobe Gothic Std B" panose="020B0800000000000000" pitchFamily="34" charset="-128"/>
              </a:rPr>
              <a:t>Input Output Processor (IOP)</a:t>
            </a:r>
          </a:p>
        </p:txBody>
      </p:sp>
      <p:sp>
        <p:nvSpPr>
          <p:cNvPr id="3" name="Content Placeholder 2"/>
          <p:cNvSpPr>
            <a:spLocks noGrp="1"/>
          </p:cNvSpPr>
          <p:nvPr>
            <p:ph idx="1"/>
          </p:nvPr>
        </p:nvSpPr>
        <p:spPr>
          <a:xfrm>
            <a:off x="395750" y="963098"/>
            <a:ext cx="11491450" cy="6115619"/>
          </a:xfrm>
        </p:spPr>
        <p:txBody>
          <a:bodyPr>
            <a:normAutofit fontScale="92500" lnSpcReduction="10000"/>
          </a:bodyPr>
          <a:lstStyle/>
          <a:p>
            <a:pPr lvl="1" algn="just">
              <a:lnSpc>
                <a:spcPct val="120000"/>
              </a:lnSpc>
            </a:pPr>
            <a:r>
              <a:rPr lang="en-US" sz="2800" dirty="0">
                <a:solidFill>
                  <a:schemeClr val="bg1"/>
                </a:solidFill>
                <a:ea typeface="Adobe Gothic Std B" panose="020B0800000000000000" pitchFamily="34" charset="-128"/>
              </a:rPr>
              <a:t>Above is a block diagram of IOP along with all other units like memory, CPU and IO devices.</a:t>
            </a:r>
          </a:p>
          <a:p>
            <a:pPr lvl="1" algn="just">
              <a:lnSpc>
                <a:spcPct val="120000"/>
              </a:lnSpc>
            </a:pPr>
            <a:r>
              <a:rPr lang="en-US" sz="2800" dirty="0">
                <a:solidFill>
                  <a:schemeClr val="bg1"/>
                </a:solidFill>
                <a:ea typeface="Adobe Gothic Std B" panose="020B0800000000000000" pitchFamily="34" charset="-128"/>
              </a:rPr>
              <a:t>Here memory unit can communicate directly with both processor, CPU and IOP.</a:t>
            </a:r>
          </a:p>
          <a:p>
            <a:pPr lvl="1" algn="just">
              <a:lnSpc>
                <a:spcPct val="120000"/>
              </a:lnSpc>
            </a:pPr>
            <a:r>
              <a:rPr lang="en-US" sz="2800" dirty="0">
                <a:solidFill>
                  <a:schemeClr val="bg1"/>
                </a:solidFill>
                <a:ea typeface="Adobe Gothic Std B" panose="020B0800000000000000" pitchFamily="34" charset="-128"/>
              </a:rPr>
              <a:t>CPU processes the data which requires computational processing.</a:t>
            </a:r>
          </a:p>
          <a:p>
            <a:pPr lvl="1" algn="just">
              <a:lnSpc>
                <a:spcPct val="120000"/>
              </a:lnSpc>
            </a:pPr>
            <a:r>
              <a:rPr lang="en-US" sz="2800" dirty="0">
                <a:solidFill>
                  <a:schemeClr val="bg1"/>
                </a:solidFill>
                <a:ea typeface="Adobe Gothic Std B" panose="020B0800000000000000" pitchFamily="34" charset="-128"/>
              </a:rPr>
              <a:t>When IO operation is required CPU transfers the control of IO operation to IOP and CPU continues the other task on hand.</a:t>
            </a:r>
          </a:p>
          <a:p>
            <a:pPr lvl="1" algn="just">
              <a:lnSpc>
                <a:spcPct val="120000"/>
              </a:lnSpc>
            </a:pPr>
            <a:r>
              <a:rPr lang="en-US" sz="2800" dirty="0">
                <a:solidFill>
                  <a:schemeClr val="bg1"/>
                </a:solidFill>
                <a:ea typeface="Adobe Gothic Std B" panose="020B0800000000000000" pitchFamily="34" charset="-128"/>
              </a:rPr>
              <a:t>Meanwhile IOP completes the IO operation and sends back the control using interrupt to CPU along with the status of IO operation.</a:t>
            </a:r>
          </a:p>
          <a:p>
            <a:pPr lvl="1" algn="just">
              <a:lnSpc>
                <a:spcPct val="120000"/>
              </a:lnSpc>
            </a:pPr>
            <a:r>
              <a:rPr lang="en-US" sz="2800" dirty="0">
                <a:solidFill>
                  <a:schemeClr val="bg1"/>
                </a:solidFill>
                <a:ea typeface="Adobe Gothic Std B" panose="020B0800000000000000" pitchFamily="34" charset="-128"/>
              </a:rPr>
              <a:t>The CPU can act as master and the IOP act as slave processor.</a:t>
            </a:r>
          </a:p>
          <a:p>
            <a:pPr lvl="1" algn="just">
              <a:lnSpc>
                <a:spcPct val="120000"/>
              </a:lnSpc>
            </a:pPr>
            <a:r>
              <a:rPr lang="en-US" sz="2800" dirty="0">
                <a:solidFill>
                  <a:schemeClr val="bg1"/>
                </a:solidFill>
                <a:ea typeface="Adobe Gothic Std B" panose="020B0800000000000000" pitchFamily="34" charset="-128"/>
              </a:rPr>
              <a:t>The CPU assigns the task of initiating operations but it is the IOP, who executes the instructions, and not the CPU.</a:t>
            </a:r>
          </a:p>
          <a:p>
            <a:pPr lvl="1" algn="just">
              <a:lnSpc>
                <a:spcPct val="120000"/>
              </a:lnSpc>
            </a:pPr>
            <a:r>
              <a:rPr lang="en-US" sz="2800" dirty="0">
                <a:solidFill>
                  <a:schemeClr val="bg1"/>
                </a:solidFill>
                <a:ea typeface="Adobe Gothic Std B" panose="020B0800000000000000" pitchFamily="34" charset="-128"/>
              </a:rPr>
              <a:t>CPU instructions provide operations to start an I/O transfer.</a:t>
            </a:r>
          </a:p>
        </p:txBody>
      </p:sp>
    </p:spTree>
    <p:extLst>
      <p:ext uri="{BB962C8B-B14F-4D97-AF65-F5344CB8AC3E}">
        <p14:creationId xmlns:p14="http://schemas.microsoft.com/office/powerpoint/2010/main" val="181305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7479" y="2003527"/>
            <a:ext cx="9457377" cy="3077057"/>
          </a:xfrm>
        </p:spPr>
        <p:txBody>
          <a:bodyPr>
            <a:normAutofit fontScale="77500" lnSpcReduction="20000"/>
            <a:scene3d>
              <a:camera prst="orthographicFront"/>
              <a:lightRig rig="harsh" dir="t"/>
            </a:scene3d>
            <a:sp3d extrusionH="57150" prstMaterial="matte">
              <a:bevelT w="63500" h="12700" prst="angle"/>
              <a:contourClr>
                <a:schemeClr val="bg1">
                  <a:lumMod val="65000"/>
                </a:schemeClr>
              </a:contourClr>
            </a:sp3d>
          </a:bodyPr>
          <a:lstStyle/>
          <a:p>
            <a:pPr marL="457200" lvl="1" indent="0" algn="ctr">
              <a:lnSpc>
                <a:spcPct val="120000"/>
              </a:lnSpc>
              <a:buNone/>
            </a:pPr>
            <a:r>
              <a:rPr lang="en-US" sz="16600" b="1" dirty="0">
                <a:ln/>
                <a:solidFill>
                  <a:schemeClr val="bg1"/>
                </a:solidFill>
                <a:latin typeface="Adobe Gothic Std B" panose="020B0800000000000000" pitchFamily="34" charset="-128"/>
                <a:ea typeface="Adobe Gothic Std B" panose="020B0800000000000000" pitchFamily="34" charset="-128"/>
                <a:cs typeface="+mj-cs"/>
              </a:rPr>
              <a:t>Thank You</a:t>
            </a:r>
          </a:p>
        </p:txBody>
      </p:sp>
    </p:spTree>
    <p:extLst>
      <p:ext uri="{BB962C8B-B14F-4D97-AF65-F5344CB8AC3E}">
        <p14:creationId xmlns:p14="http://schemas.microsoft.com/office/powerpoint/2010/main" val="52301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Computer Peripherals</a:t>
            </a:r>
            <a:endParaRPr lang="en-US" dirty="0">
              <a:latin typeface="+mn-lt"/>
            </a:endParaRPr>
          </a:p>
        </p:txBody>
      </p:sp>
      <p:sp>
        <p:nvSpPr>
          <p:cNvPr id="3" name="Content Placeholder 2"/>
          <p:cNvSpPr>
            <a:spLocks noGrp="1"/>
          </p:cNvSpPr>
          <p:nvPr>
            <p:ph idx="1"/>
          </p:nvPr>
        </p:nvSpPr>
        <p:spPr>
          <a:xfrm>
            <a:off x="395749" y="963099"/>
            <a:ext cx="11181735" cy="5784542"/>
          </a:xfrm>
        </p:spPr>
        <p:txBody>
          <a:bodyPr>
            <a:normAutofit lnSpcReduction="10000"/>
          </a:bodyPr>
          <a:lstStyle/>
          <a:p>
            <a:pPr algn="just">
              <a:lnSpc>
                <a:spcPct val="150000"/>
              </a:lnSpc>
            </a:pPr>
            <a:r>
              <a:rPr lang="en-US" sz="3200" dirty="0">
                <a:solidFill>
                  <a:schemeClr val="bg1"/>
                </a:solidFill>
                <a:ea typeface="Adobe Gothic Std B" panose="020B0800000000000000" pitchFamily="34" charset="-128"/>
              </a:rPr>
              <a:t>In real world most CPU need to take input from outside or send the output to outside of CPU to different devices.</a:t>
            </a:r>
          </a:p>
          <a:p>
            <a:pPr algn="just">
              <a:lnSpc>
                <a:spcPct val="150000"/>
              </a:lnSpc>
            </a:pPr>
            <a:r>
              <a:rPr lang="en-US" sz="3200" dirty="0">
                <a:solidFill>
                  <a:schemeClr val="bg1"/>
                </a:solidFill>
                <a:ea typeface="Adobe Gothic Std B" panose="020B0800000000000000" pitchFamily="34" charset="-128"/>
              </a:rPr>
              <a:t>This devices are not part of Computer and known as Peripheral devices. They help user for input/output.</a:t>
            </a:r>
          </a:p>
          <a:p>
            <a:pPr algn="just">
              <a:lnSpc>
                <a:spcPct val="150000"/>
              </a:lnSpc>
            </a:pPr>
            <a:r>
              <a:rPr lang="en-US" sz="3200" dirty="0">
                <a:solidFill>
                  <a:schemeClr val="bg1"/>
                </a:solidFill>
                <a:ea typeface="Adobe Gothic Std B" panose="020B0800000000000000" pitchFamily="34" charset="-128"/>
              </a:rPr>
              <a:t>Input Output Devices can be categorized into 3 categories</a:t>
            </a:r>
          </a:p>
          <a:p>
            <a:pPr marL="971550" lvl="1" indent="-514350" algn="just">
              <a:lnSpc>
                <a:spcPct val="150000"/>
              </a:lnSpc>
              <a:buFont typeface="+mj-lt"/>
              <a:buAutoNum type="arabicParenR"/>
            </a:pPr>
            <a:r>
              <a:rPr lang="en-US" sz="2800" dirty="0">
                <a:solidFill>
                  <a:schemeClr val="bg1"/>
                </a:solidFill>
                <a:ea typeface="Adobe Gothic Std B" panose="020B0800000000000000" pitchFamily="34" charset="-128"/>
              </a:rPr>
              <a:t>Input (Keyboard, Mouse, Scanner, etc.)</a:t>
            </a:r>
          </a:p>
          <a:p>
            <a:pPr marL="971550" lvl="1" indent="-514350" algn="just">
              <a:lnSpc>
                <a:spcPct val="150000"/>
              </a:lnSpc>
              <a:buFont typeface="+mj-lt"/>
              <a:buAutoNum type="arabicParenR"/>
            </a:pPr>
            <a:r>
              <a:rPr lang="en-US" sz="2800" dirty="0">
                <a:solidFill>
                  <a:schemeClr val="bg1"/>
                </a:solidFill>
                <a:ea typeface="Adobe Gothic Std B" panose="020B0800000000000000" pitchFamily="34" charset="-128"/>
              </a:rPr>
              <a:t>Output (Screen, Printer, etc.)</a:t>
            </a:r>
          </a:p>
          <a:p>
            <a:pPr marL="971550" lvl="1" indent="-514350" algn="just">
              <a:lnSpc>
                <a:spcPct val="150000"/>
              </a:lnSpc>
              <a:buFont typeface="+mj-lt"/>
              <a:buAutoNum type="arabicParenR"/>
            </a:pPr>
            <a:r>
              <a:rPr lang="en-US" sz="2800" dirty="0">
                <a:solidFill>
                  <a:schemeClr val="bg1"/>
                </a:solidFill>
                <a:ea typeface="Adobe Gothic Std B" panose="020B0800000000000000" pitchFamily="34" charset="-128"/>
              </a:rPr>
              <a:t>Input – Output (Touch Screen, Hard Disk, </a:t>
            </a:r>
            <a:r>
              <a:rPr lang="en-US" sz="2800" dirty="0" err="1">
                <a:solidFill>
                  <a:schemeClr val="bg1"/>
                </a:solidFill>
                <a:ea typeface="Adobe Gothic Std B" panose="020B0800000000000000" pitchFamily="34" charset="-128"/>
              </a:rPr>
              <a:t>etc</a:t>
            </a:r>
            <a:r>
              <a:rPr lang="en-US" sz="2800" dirty="0">
                <a:solidFill>
                  <a:schemeClr val="bg1"/>
                </a:solidFill>
                <a:ea typeface="Adobe Gothic Std B" panose="020B0800000000000000" pitchFamily="34" charset="-128"/>
              </a:rPr>
              <a:t>)</a:t>
            </a:r>
          </a:p>
        </p:txBody>
      </p:sp>
    </p:spTree>
    <p:extLst>
      <p:ext uri="{BB962C8B-B14F-4D97-AF65-F5344CB8AC3E}">
        <p14:creationId xmlns:p14="http://schemas.microsoft.com/office/powerpoint/2010/main" val="91151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How data is represented in Computer?</a:t>
            </a:r>
            <a:endParaRPr lang="en-US" dirty="0">
              <a:latin typeface="+mn-lt"/>
            </a:endParaRPr>
          </a:p>
        </p:txBody>
      </p:sp>
      <p:sp>
        <p:nvSpPr>
          <p:cNvPr id="3" name="Content Placeholder 2"/>
          <p:cNvSpPr>
            <a:spLocks noGrp="1"/>
          </p:cNvSpPr>
          <p:nvPr>
            <p:ph idx="1"/>
          </p:nvPr>
        </p:nvSpPr>
        <p:spPr>
          <a:xfrm>
            <a:off x="395749" y="963099"/>
            <a:ext cx="11181735" cy="5784542"/>
          </a:xfrm>
        </p:spPr>
        <p:txBody>
          <a:bodyPr>
            <a:normAutofit fontScale="85000" lnSpcReduction="10000"/>
          </a:bodyPr>
          <a:lstStyle/>
          <a:p>
            <a:pPr algn="just">
              <a:lnSpc>
                <a:spcPct val="150000"/>
              </a:lnSpc>
            </a:pPr>
            <a:r>
              <a:rPr lang="en-US" sz="3200" dirty="0">
                <a:solidFill>
                  <a:schemeClr val="bg1"/>
                </a:solidFill>
                <a:ea typeface="Adobe Gothic Std B" panose="020B0800000000000000" pitchFamily="34" charset="-128"/>
              </a:rPr>
              <a:t>Generally ASCII / Unicode format is used to represent data in IO devices.</a:t>
            </a:r>
          </a:p>
          <a:p>
            <a:pPr algn="just">
              <a:lnSpc>
                <a:spcPct val="150000"/>
              </a:lnSpc>
            </a:pPr>
            <a:r>
              <a:rPr lang="en-US" sz="3200" dirty="0">
                <a:solidFill>
                  <a:schemeClr val="bg1"/>
                </a:solidFill>
                <a:ea typeface="Adobe Gothic Std B" panose="020B0800000000000000" pitchFamily="34" charset="-128"/>
              </a:rPr>
              <a:t>ASCII is 7 bit character contains</a:t>
            </a:r>
          </a:p>
          <a:p>
            <a:pPr algn="just">
              <a:lnSpc>
                <a:spcPct val="150000"/>
              </a:lnSpc>
            </a:pPr>
            <a:r>
              <a:rPr lang="en-US" sz="3200" dirty="0">
                <a:solidFill>
                  <a:schemeClr val="bg1"/>
                </a:solidFill>
                <a:ea typeface="Adobe Gothic Std B" panose="020B0800000000000000" pitchFamily="34" charset="-128"/>
              </a:rPr>
              <a:t>94 Printable characters</a:t>
            </a:r>
          </a:p>
          <a:p>
            <a:pPr lvl="1" algn="just">
              <a:lnSpc>
                <a:spcPct val="150000"/>
              </a:lnSpc>
            </a:pPr>
            <a:r>
              <a:rPr lang="en-US" sz="2800" dirty="0">
                <a:solidFill>
                  <a:schemeClr val="bg1"/>
                </a:solidFill>
                <a:ea typeface="Adobe Gothic Std B" panose="020B0800000000000000" pitchFamily="34" charset="-128"/>
              </a:rPr>
              <a:t>Alphabets (Uppercase, Lowercase)</a:t>
            </a:r>
          </a:p>
          <a:p>
            <a:pPr lvl="1" algn="just">
              <a:lnSpc>
                <a:spcPct val="150000"/>
              </a:lnSpc>
            </a:pPr>
            <a:r>
              <a:rPr lang="en-US" sz="2800" dirty="0">
                <a:solidFill>
                  <a:schemeClr val="bg1"/>
                </a:solidFill>
                <a:ea typeface="Adobe Gothic Std B" panose="020B0800000000000000" pitchFamily="34" charset="-128"/>
              </a:rPr>
              <a:t>Numbers</a:t>
            </a:r>
          </a:p>
          <a:p>
            <a:pPr lvl="1" algn="just">
              <a:lnSpc>
                <a:spcPct val="150000"/>
              </a:lnSpc>
            </a:pPr>
            <a:r>
              <a:rPr lang="en-US" sz="2800" dirty="0">
                <a:solidFill>
                  <a:schemeClr val="bg1"/>
                </a:solidFill>
                <a:ea typeface="Adobe Gothic Std B" panose="020B0800000000000000" pitchFamily="34" charset="-128"/>
              </a:rPr>
              <a:t>Symbols</a:t>
            </a:r>
          </a:p>
          <a:p>
            <a:pPr lvl="1" algn="just">
              <a:lnSpc>
                <a:spcPct val="150000"/>
              </a:lnSpc>
            </a:pPr>
            <a:r>
              <a:rPr lang="en-US" sz="2800" dirty="0">
                <a:solidFill>
                  <a:schemeClr val="bg1"/>
                </a:solidFill>
                <a:ea typeface="Adobe Gothic Std B" panose="020B0800000000000000" pitchFamily="34" charset="-128"/>
              </a:rPr>
              <a:t>Etc.</a:t>
            </a:r>
          </a:p>
          <a:p>
            <a:pPr algn="just">
              <a:lnSpc>
                <a:spcPct val="150000"/>
              </a:lnSpc>
            </a:pPr>
            <a:r>
              <a:rPr lang="en-US" sz="3200" dirty="0">
                <a:solidFill>
                  <a:schemeClr val="bg1"/>
                </a:solidFill>
                <a:ea typeface="Adobe Gothic Std B" panose="020B0800000000000000" pitchFamily="34" charset="-128"/>
              </a:rPr>
              <a:t>34 Non printable characters</a:t>
            </a:r>
          </a:p>
          <a:p>
            <a:pPr lvl="1" algn="just">
              <a:lnSpc>
                <a:spcPct val="150000"/>
              </a:lnSpc>
            </a:pPr>
            <a:r>
              <a:rPr lang="en-US" sz="2800" dirty="0">
                <a:solidFill>
                  <a:schemeClr val="bg1"/>
                </a:solidFill>
                <a:ea typeface="Adobe Gothic Std B" panose="020B0800000000000000" pitchFamily="34" charset="-128"/>
              </a:rPr>
              <a:t>Space, New lines, Start of Text, End of Text etc.</a:t>
            </a:r>
            <a:endParaRPr lang="en-US" dirty="0">
              <a:solidFill>
                <a:schemeClr val="bg1"/>
              </a:solidFill>
              <a:ea typeface="Adobe Gothic Std B" panose="020B0800000000000000" pitchFamily="34" charset="-128"/>
            </a:endParaRPr>
          </a:p>
        </p:txBody>
      </p:sp>
    </p:spTree>
    <p:extLst>
      <p:ext uri="{BB962C8B-B14F-4D97-AF65-F5344CB8AC3E}">
        <p14:creationId xmlns:p14="http://schemas.microsoft.com/office/powerpoint/2010/main" val="324372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I/O Interface</a:t>
            </a:r>
            <a:endParaRPr lang="en-US" dirty="0">
              <a:latin typeface="+mn-lt"/>
            </a:endParaRPr>
          </a:p>
        </p:txBody>
      </p:sp>
      <p:sp>
        <p:nvSpPr>
          <p:cNvPr id="3" name="Content Placeholder 2"/>
          <p:cNvSpPr>
            <a:spLocks noGrp="1"/>
          </p:cNvSpPr>
          <p:nvPr>
            <p:ph idx="1"/>
          </p:nvPr>
        </p:nvSpPr>
        <p:spPr>
          <a:xfrm>
            <a:off x="395749" y="963099"/>
            <a:ext cx="11181735" cy="5784542"/>
          </a:xfrm>
        </p:spPr>
        <p:txBody>
          <a:bodyPr>
            <a:normAutofit/>
          </a:bodyPr>
          <a:lstStyle/>
          <a:p>
            <a:pPr algn="just">
              <a:lnSpc>
                <a:spcPct val="150000"/>
              </a:lnSpc>
            </a:pPr>
            <a:r>
              <a:rPr lang="en-US" sz="3200" dirty="0">
                <a:solidFill>
                  <a:schemeClr val="bg1"/>
                </a:solidFill>
                <a:ea typeface="Adobe Gothic Std B" panose="020B0800000000000000" pitchFamily="34" charset="-128"/>
              </a:rPr>
              <a:t>Computer peripheral devices uses different format to store the data compared to CPU</a:t>
            </a:r>
          </a:p>
          <a:p>
            <a:pPr algn="just">
              <a:lnSpc>
                <a:spcPct val="150000"/>
              </a:lnSpc>
            </a:pPr>
            <a:r>
              <a:rPr lang="en-US" sz="3200" dirty="0">
                <a:solidFill>
                  <a:schemeClr val="bg1"/>
                </a:solidFill>
                <a:ea typeface="Adobe Gothic Std B" panose="020B0800000000000000" pitchFamily="34" charset="-128"/>
              </a:rPr>
              <a:t>Most I/O devices are mostly electro-magnetic or electro-mechanical devices.</a:t>
            </a:r>
          </a:p>
          <a:p>
            <a:pPr algn="just">
              <a:lnSpc>
                <a:spcPct val="150000"/>
              </a:lnSpc>
            </a:pPr>
            <a:r>
              <a:rPr lang="en-US" sz="3200" dirty="0">
                <a:solidFill>
                  <a:schemeClr val="bg1"/>
                </a:solidFill>
                <a:ea typeface="Adobe Gothic Std B" panose="020B0800000000000000" pitchFamily="34" charset="-128"/>
              </a:rPr>
              <a:t>Hence to communicate with CPU we require special hardware which can convert signal to proper format, this hardware is known as I/O Interface.</a:t>
            </a:r>
            <a:endParaRPr lang="en-US" dirty="0">
              <a:solidFill>
                <a:schemeClr val="bg1"/>
              </a:solidFill>
              <a:ea typeface="Adobe Gothic Std B" panose="020B0800000000000000" pitchFamily="34" charset="-128"/>
            </a:endParaRPr>
          </a:p>
        </p:txBody>
      </p:sp>
    </p:spTree>
    <p:extLst>
      <p:ext uri="{BB962C8B-B14F-4D97-AF65-F5344CB8AC3E}">
        <p14:creationId xmlns:p14="http://schemas.microsoft.com/office/powerpoint/2010/main" val="27606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I/O Interface</a:t>
            </a:r>
            <a:endParaRPr lang="en-US" dirty="0"/>
          </a:p>
        </p:txBody>
      </p:sp>
      <p:sp>
        <p:nvSpPr>
          <p:cNvPr id="4" name="Content Placeholder 3"/>
          <p:cNvSpPr>
            <a:spLocks noGrp="1"/>
          </p:cNvSpPr>
          <p:nvPr>
            <p:ph idx="1"/>
          </p:nvPr>
        </p:nvSpPr>
        <p:spPr>
          <a:xfrm>
            <a:off x="838200" y="1704349"/>
            <a:ext cx="10515600" cy="4351338"/>
          </a:xfrm>
        </p:spPr>
        <p:txBody>
          <a:bodyPr/>
          <a:lstStyle/>
          <a:p>
            <a:endParaRPr lang="en-IN"/>
          </a:p>
        </p:txBody>
      </p:sp>
      <p:pic>
        <p:nvPicPr>
          <p:cNvPr id="1026" name="Picture 2" descr="image-202203261146424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91033"/>
            <a:ext cx="11096296" cy="492037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69177" y="5911403"/>
            <a:ext cx="9634341" cy="1077218"/>
          </a:xfrm>
          <a:prstGeom prst="rect">
            <a:avLst/>
          </a:prstGeom>
        </p:spPr>
        <p:txBody>
          <a:bodyPr wrap="square">
            <a:spAutoFit/>
          </a:bodyPr>
          <a:lstStyle/>
          <a:p>
            <a:pPr algn="ctr"/>
            <a:r>
              <a:rPr lang="en-US" sz="3200" dirty="0">
                <a:solidFill>
                  <a:schemeClr val="bg1"/>
                </a:solidFill>
                <a:ea typeface="Adobe Gothic Std B" panose="020B0800000000000000" pitchFamily="34" charset="-128"/>
              </a:rPr>
              <a:t>Figure: How I/O devices are connected to CPU via Interface</a:t>
            </a:r>
            <a:endParaRPr lang="en-IN" sz="3200" dirty="0">
              <a:solidFill>
                <a:schemeClr val="bg1"/>
              </a:solidFill>
              <a:ea typeface="Adobe Gothic Std B" panose="020B0800000000000000" pitchFamily="34" charset="-128"/>
            </a:endParaRPr>
          </a:p>
        </p:txBody>
      </p:sp>
    </p:spTree>
    <p:extLst>
      <p:ext uri="{BB962C8B-B14F-4D97-AF65-F5344CB8AC3E}">
        <p14:creationId xmlns:p14="http://schemas.microsoft.com/office/powerpoint/2010/main" val="620544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Adobe Gothic Std B" panose="020B0800000000000000" pitchFamily="34" charset="-128"/>
                <a:ea typeface="Adobe Gothic Std B" panose="020B0800000000000000" pitchFamily="34" charset="-128"/>
              </a:rPr>
              <a:t>I/O Interface</a:t>
            </a:r>
            <a:endParaRPr lang="en-US" dirty="0"/>
          </a:p>
        </p:txBody>
      </p:sp>
      <p:sp>
        <p:nvSpPr>
          <p:cNvPr id="5" name="Rectangle 4"/>
          <p:cNvSpPr/>
          <p:nvPr/>
        </p:nvSpPr>
        <p:spPr>
          <a:xfrm>
            <a:off x="610674" y="5780782"/>
            <a:ext cx="11353799" cy="1077218"/>
          </a:xfrm>
          <a:prstGeom prst="rect">
            <a:avLst/>
          </a:prstGeom>
        </p:spPr>
        <p:txBody>
          <a:bodyPr wrap="square">
            <a:spAutoFit/>
          </a:bodyPr>
          <a:lstStyle/>
          <a:p>
            <a:pPr algn="ctr"/>
            <a:r>
              <a:rPr lang="en-US" sz="3200" dirty="0">
                <a:solidFill>
                  <a:schemeClr val="bg1"/>
                </a:solidFill>
                <a:ea typeface="Adobe Gothic Std B" panose="020B0800000000000000" pitchFamily="34" charset="-128"/>
              </a:rPr>
              <a:t>Figure: Parts of I/O Interface and its connection to CPU and I/O Device</a:t>
            </a:r>
            <a:endParaRPr lang="en-IN" sz="3200" dirty="0">
              <a:solidFill>
                <a:schemeClr val="bg1"/>
              </a:solidFill>
              <a:ea typeface="Adobe Gothic Std B" panose="020B0800000000000000" pitchFamily="34" charset="-128"/>
            </a:endParaRPr>
          </a:p>
        </p:txBody>
      </p:sp>
      <p:pic>
        <p:nvPicPr>
          <p:cNvPr id="2050" name="Picture 2" descr="image-2022032611485065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110" y="1087137"/>
            <a:ext cx="9437780" cy="46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697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49" y="0"/>
            <a:ext cx="10515600" cy="1325563"/>
          </a:xfrm>
        </p:spPr>
        <p:txBody>
          <a:bodyPr/>
          <a:lstStyle/>
          <a:p>
            <a:r>
              <a:rPr lang="en-US" dirty="0">
                <a:latin typeface="+mn-lt"/>
                <a:ea typeface="Adobe Gothic Std B" panose="020B0800000000000000" pitchFamily="34" charset="-128"/>
              </a:rPr>
              <a:t>Asynchronous Data Transfer</a:t>
            </a:r>
            <a:endParaRPr lang="en-US" dirty="0">
              <a:latin typeface="+mn-lt"/>
            </a:endParaRPr>
          </a:p>
        </p:txBody>
      </p:sp>
      <p:sp>
        <p:nvSpPr>
          <p:cNvPr id="3" name="Content Placeholder 2"/>
          <p:cNvSpPr>
            <a:spLocks noGrp="1"/>
          </p:cNvSpPr>
          <p:nvPr>
            <p:ph idx="1"/>
          </p:nvPr>
        </p:nvSpPr>
        <p:spPr>
          <a:xfrm>
            <a:off x="395749" y="963099"/>
            <a:ext cx="11181735" cy="5784542"/>
          </a:xfrm>
        </p:spPr>
        <p:txBody>
          <a:bodyPr>
            <a:normAutofit fontScale="85000" lnSpcReduction="10000"/>
          </a:bodyPr>
          <a:lstStyle/>
          <a:p>
            <a:pPr algn="just">
              <a:lnSpc>
                <a:spcPct val="150000"/>
              </a:lnSpc>
            </a:pPr>
            <a:r>
              <a:rPr lang="en-US" sz="3200" dirty="0">
                <a:solidFill>
                  <a:schemeClr val="bg1"/>
                </a:solidFill>
                <a:ea typeface="Adobe Gothic Std B" panose="020B0800000000000000" pitchFamily="34" charset="-128"/>
              </a:rPr>
              <a:t>All internal operation of different units </a:t>
            </a:r>
            <a:r>
              <a:rPr lang="en-US" sz="3200" dirty="0" err="1">
                <a:solidFill>
                  <a:schemeClr val="bg1"/>
                </a:solidFill>
                <a:ea typeface="Adobe Gothic Std B" panose="020B0800000000000000" pitchFamily="34" charset="-128"/>
              </a:rPr>
              <a:t>i.e</a:t>
            </a:r>
            <a:r>
              <a:rPr lang="en-US" sz="3200" dirty="0">
                <a:solidFill>
                  <a:schemeClr val="bg1"/>
                </a:solidFill>
                <a:ea typeface="Adobe Gothic Std B" panose="020B0800000000000000" pitchFamily="34" charset="-128"/>
              </a:rPr>
              <a:t> CPU, Memory, I/O etc. are controlled and synchronize using a clock pulse.</a:t>
            </a:r>
          </a:p>
          <a:p>
            <a:pPr algn="just">
              <a:lnSpc>
                <a:spcPct val="150000"/>
              </a:lnSpc>
            </a:pPr>
            <a:r>
              <a:rPr lang="en-US" sz="3200" dirty="0">
                <a:solidFill>
                  <a:schemeClr val="bg1"/>
                </a:solidFill>
                <a:ea typeface="Adobe Gothic Std B" panose="020B0800000000000000" pitchFamily="34" charset="-128"/>
              </a:rPr>
              <a:t>Clock pulse is given to all component to properly manage data transfer.</a:t>
            </a:r>
          </a:p>
          <a:p>
            <a:pPr algn="just">
              <a:lnSpc>
                <a:spcPct val="150000"/>
              </a:lnSpc>
            </a:pPr>
            <a:r>
              <a:rPr lang="en-US" sz="3200" dirty="0">
                <a:solidFill>
                  <a:schemeClr val="bg1"/>
                </a:solidFill>
                <a:ea typeface="Adobe Gothic Std B" panose="020B0800000000000000" pitchFamily="34" charset="-128"/>
              </a:rPr>
              <a:t>E.g. clock pulse is given to all registers, and all data transfer among registers occurs simultaneously during the occurrence of the clock pulse.</a:t>
            </a:r>
          </a:p>
          <a:p>
            <a:pPr algn="just">
              <a:lnSpc>
                <a:spcPct val="150000"/>
              </a:lnSpc>
            </a:pPr>
            <a:r>
              <a:rPr lang="en-US" sz="3200" dirty="0">
                <a:solidFill>
                  <a:schemeClr val="bg1"/>
                </a:solidFill>
                <a:ea typeface="Adobe Gothic Std B" panose="020B0800000000000000" pitchFamily="34" charset="-128"/>
              </a:rPr>
              <a:t>If all digital system like, registers, I/O etc. using the same clock pulse i.e. CPU clock pulse then the data transfer between these system is known as Synchronous Data Transfer.</a:t>
            </a:r>
            <a:endParaRPr lang="en-US" dirty="0">
              <a:solidFill>
                <a:schemeClr val="bg1"/>
              </a:solidFill>
              <a:ea typeface="Adobe Gothic Std B" panose="020B0800000000000000" pitchFamily="34" charset="-128"/>
            </a:endParaRPr>
          </a:p>
        </p:txBody>
      </p:sp>
    </p:spTree>
    <p:extLst>
      <p:ext uri="{BB962C8B-B14F-4D97-AF65-F5344CB8AC3E}">
        <p14:creationId xmlns:p14="http://schemas.microsoft.com/office/powerpoint/2010/main" val="369918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21962</TotalTime>
  <Words>2353</Words>
  <Application>Microsoft Office PowerPoint</Application>
  <PresentationFormat>Widescreen</PresentationFormat>
  <Paragraphs>164</Paragraphs>
  <Slides>36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Adobe Gothic Std B</vt:lpstr>
      <vt:lpstr>Arial</vt:lpstr>
      <vt:lpstr>Calibri</vt:lpstr>
      <vt:lpstr>Calibri Light</vt:lpstr>
      <vt:lpstr>CastleT</vt:lpstr>
      <vt:lpstr>Corbel</vt:lpstr>
      <vt:lpstr>Wingdings 2</vt:lpstr>
      <vt:lpstr>Office Theme</vt:lpstr>
      <vt:lpstr>1_Frame</vt:lpstr>
      <vt:lpstr>PowerPoint Presentation</vt:lpstr>
      <vt:lpstr>Input Output Interface</vt:lpstr>
      <vt:lpstr>Input Output Interface</vt:lpstr>
      <vt:lpstr>Computer Peripherals</vt:lpstr>
      <vt:lpstr>How data is represented in Computer?</vt:lpstr>
      <vt:lpstr>I/O Interface</vt:lpstr>
      <vt:lpstr>I/O Interface</vt:lpstr>
      <vt:lpstr>I/O Interface</vt:lpstr>
      <vt:lpstr>Asynchronous Data Transfer</vt:lpstr>
      <vt:lpstr>Asynchronous Data Transfer</vt:lpstr>
      <vt:lpstr>Asynchronous Data Transfer</vt:lpstr>
      <vt:lpstr>Strobe Control Method</vt:lpstr>
      <vt:lpstr>Source initiated strobe</vt:lpstr>
      <vt:lpstr>Destination initiated strobe</vt:lpstr>
      <vt:lpstr>Handshaking Method</vt:lpstr>
      <vt:lpstr>Source initiated handshaking</vt:lpstr>
      <vt:lpstr>Source initiated handshaking</vt:lpstr>
      <vt:lpstr>Destination initiated handshaking</vt:lpstr>
      <vt:lpstr>Source initiated handshaking</vt:lpstr>
      <vt:lpstr>Data Transfer</vt:lpstr>
      <vt:lpstr>Data Transfer</vt:lpstr>
      <vt:lpstr>Data Transfer - Serial Data Transfer</vt:lpstr>
      <vt:lpstr>Data Transfer - Parallel Data Transfer</vt:lpstr>
      <vt:lpstr>Serial Data Transfer Vs. Parallel Data Transfer</vt:lpstr>
      <vt:lpstr>Modes of Transfer</vt:lpstr>
      <vt:lpstr>Modes of Transfer</vt:lpstr>
      <vt:lpstr>Modes of Transfer - Programmed I/O</vt:lpstr>
      <vt:lpstr>Modes of Transfer –  Interrupt - initiated I/O</vt:lpstr>
      <vt:lpstr>Direct Memory Access</vt:lpstr>
      <vt:lpstr>Direct Memory Access</vt:lpstr>
      <vt:lpstr>Direct Memory Access</vt:lpstr>
      <vt:lpstr>Input Output Processor (IOP)</vt:lpstr>
      <vt:lpstr>Input Output Processor (IOP)</vt:lpstr>
      <vt:lpstr>Input Output Processor (IOP)</vt:lpstr>
      <vt:lpstr>Input Output Processor (IOP)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Meet Laheru</cp:lastModifiedBy>
  <cp:revision>290</cp:revision>
  <dcterms:created xsi:type="dcterms:W3CDTF">2021-01-19T03:27:03Z</dcterms:created>
  <dcterms:modified xsi:type="dcterms:W3CDTF">2024-04-05T02:30:17Z</dcterms:modified>
</cp:coreProperties>
</file>