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35"/>
  </p:notesMasterIdLst>
  <p:sldIdLst>
    <p:sldId id="260" r:id="rId3"/>
    <p:sldId id="257" r:id="rId4"/>
    <p:sldId id="301" r:id="rId5"/>
    <p:sldId id="333" r:id="rId6"/>
    <p:sldId id="327" r:id="rId7"/>
    <p:sldId id="367" r:id="rId8"/>
    <p:sldId id="306" r:id="rId9"/>
    <p:sldId id="334" r:id="rId10"/>
    <p:sldId id="302" r:id="rId11"/>
    <p:sldId id="328" r:id="rId12"/>
    <p:sldId id="329" r:id="rId13"/>
    <p:sldId id="339" r:id="rId14"/>
    <p:sldId id="368" r:id="rId15"/>
    <p:sldId id="340" r:id="rId16"/>
    <p:sldId id="369" r:id="rId17"/>
    <p:sldId id="336" r:id="rId18"/>
    <p:sldId id="370" r:id="rId19"/>
    <p:sldId id="337" r:id="rId20"/>
    <p:sldId id="371" r:id="rId21"/>
    <p:sldId id="372" r:id="rId22"/>
    <p:sldId id="373" r:id="rId23"/>
    <p:sldId id="330" r:id="rId24"/>
    <p:sldId id="375" r:id="rId25"/>
    <p:sldId id="374" r:id="rId26"/>
    <p:sldId id="376" r:id="rId27"/>
    <p:sldId id="377" r:id="rId28"/>
    <p:sldId id="378" r:id="rId29"/>
    <p:sldId id="379" r:id="rId30"/>
    <p:sldId id="380" r:id="rId31"/>
    <p:sldId id="381" r:id="rId32"/>
    <p:sldId id="382" r:id="rId33"/>
    <p:sldId id="366" r:id="rId3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BAD2"/>
    <a:srgbClr val="00D7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1" autoAdjust="0"/>
    <p:restoredTop sz="0" autoAdjust="0"/>
  </p:normalViewPr>
  <p:slideViewPr>
    <p:cSldViewPr snapToGrid="0">
      <p:cViewPr varScale="1">
        <p:scale>
          <a:sx n="78" d="100"/>
          <a:sy n="78" d="100"/>
        </p:scale>
        <p:origin x="642" y="84"/>
      </p:cViewPr>
      <p:guideLst/>
    </p:cSldViewPr>
  </p:slideViewPr>
  <p:notesTextViewPr>
    <p:cViewPr>
      <p:scale>
        <a:sx n="1" d="1"/>
        <a:sy n="1" d="1"/>
      </p:scale>
      <p:origin x="0" y="0"/>
    </p:cViewPr>
  </p:notesTextViewPr>
  <p:sorterViewPr>
    <p:cViewPr>
      <p:scale>
        <a:sx n="100" d="100"/>
        <a:sy n="100" d="100"/>
      </p:scale>
      <p:origin x="0" y="-8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88D3FEE-FF1A-4E79-9E74-2594822BED0D}" type="datetimeFigureOut">
              <a:rPr lang="en-IN" smtClean="0"/>
              <a:t>09-04-2024</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68E54A0E-9B0A-4AE2-AA37-96FADCB5AA3C}" type="slidenum">
              <a:rPr lang="en-IN" smtClean="0"/>
              <a:t>‹#›</a:t>
            </a:fld>
            <a:endParaRPr lang="en-IN"/>
          </a:p>
        </p:txBody>
      </p:sp>
    </p:spTree>
    <p:extLst>
      <p:ext uri="{BB962C8B-B14F-4D97-AF65-F5344CB8AC3E}">
        <p14:creationId xmlns:p14="http://schemas.microsoft.com/office/powerpoint/2010/main" val="299706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A7B1A5-FECF-4B0F-9D4E-E740EC3218ED}"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68066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7B1A5-FECF-4B0F-9D4E-E740EC3218ED}"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167441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7B1A5-FECF-4B0F-9D4E-E740EC3218ED}"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565810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3451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308385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23051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09-04-2024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882267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09-04-2024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939126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09-04-2024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469347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57792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09-04-2024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606777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7B1A5-FECF-4B0F-9D4E-E740EC3218ED}"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1895687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09-04-2024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752275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69377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75691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A7B1A5-FECF-4B0F-9D4E-E740EC3218ED}"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408673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7B1A5-FECF-4B0F-9D4E-E740EC3218ED}"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7853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7B1A5-FECF-4B0F-9D4E-E740EC3218ED}"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88539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7B1A5-FECF-4B0F-9D4E-E740EC3218ED}"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157380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7B1A5-FECF-4B0F-9D4E-E740EC3218ED}"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208221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7B1A5-FECF-4B0F-9D4E-E740EC3218ED}"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211932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7B1A5-FECF-4B0F-9D4E-E740EC3218ED}"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02556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BAD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7B1A5-FECF-4B0F-9D4E-E740EC3218ED}" type="datetimeFigureOut">
              <a:rPr lang="en-US" smtClean="0"/>
              <a:t>4/9/2024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428CA-AFA0-4A27-99BB-B3801EA99AF3}" type="slidenum">
              <a:rPr lang="en-US" smtClean="0"/>
              <a:t>‹#›</a:t>
            </a:fld>
            <a:endParaRPr lang="en-US"/>
          </a:p>
        </p:txBody>
      </p:sp>
    </p:spTree>
    <p:extLst>
      <p:ext uri="{BB962C8B-B14F-4D97-AF65-F5344CB8AC3E}">
        <p14:creationId xmlns:p14="http://schemas.microsoft.com/office/powerpoint/2010/main" val="187280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09-04-2024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6200741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0"/>
              </a:spcAft>
              <a:buClr>
                <a:srgbClr val="40BAD2"/>
              </a:buClr>
              <a:buSzTx/>
              <a:buFont typeface="Wingdings 2" pitchFamily="18" charset="2"/>
              <a:buNone/>
              <a:tabLst/>
              <a:defRPr/>
            </a:pPr>
            <a:endParaRPr kumimoji="0" lang="en-IN" sz="7200" b="1" i="0" u="none" strike="noStrike" kern="1200" cap="none" spc="0" normalizeH="0" baseline="0" noProof="0" dirty="0">
              <a:ln>
                <a:noFill/>
              </a:ln>
              <a:solidFill>
                <a:srgbClr val="40BAD2">
                  <a:lumMod val="20000"/>
                  <a:lumOff val="80000"/>
                </a:srgbClr>
              </a:solidFill>
              <a:effectLst/>
              <a:uLnTx/>
              <a:uFillTx/>
              <a:latin typeface="Corbel"/>
              <a:ea typeface="+mn-ea"/>
              <a:cs typeface="+mn-cs"/>
            </a:endParaRPr>
          </a:p>
        </p:txBody>
      </p:sp>
      <p:sp>
        <p:nvSpPr>
          <p:cNvPr id="8" name="TextBox 7"/>
          <p:cNvSpPr txBox="1"/>
          <p:nvPr/>
        </p:nvSpPr>
        <p:spPr>
          <a:xfrm>
            <a:off x="9345419" y="1755104"/>
            <a:ext cx="27432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0" normalizeH="0" baseline="0" noProof="0" dirty="0">
                <a:ln>
                  <a:noFill/>
                </a:ln>
                <a:solidFill>
                  <a:srgbClr val="0098A3"/>
                </a:solidFill>
                <a:effectLst/>
                <a:uLnTx/>
                <a:uFillTx/>
                <a:latin typeface="CastleT" panose="020E0602050706020204" pitchFamily="34" charset="0"/>
                <a:ea typeface="+mn-ea"/>
                <a:cs typeface="+mn-cs"/>
              </a:rPr>
              <a:t>Diploma Studies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0" normalizeH="0" baseline="0" noProof="0" dirty="0">
                <a:ln>
                  <a:noFill/>
                </a:ln>
                <a:solidFill>
                  <a:srgbClr val="0098A3"/>
                </a:solidFill>
                <a:effectLst/>
                <a:uLnTx/>
                <a:uFillTx/>
                <a:latin typeface="CastleT" panose="020E0602050706020204" pitchFamily="34" charset="0"/>
                <a:ea typeface="+mn-ea"/>
                <a:cs typeface="+mn-cs"/>
              </a:rPr>
              <a:t>Computer Engineering</a:t>
            </a:r>
          </a:p>
        </p:txBody>
      </p:sp>
      <p:sp>
        <p:nvSpPr>
          <p:cNvPr id="10" name="TextBox 9"/>
          <p:cNvSpPr txBox="1"/>
          <p:nvPr/>
        </p:nvSpPr>
        <p:spPr>
          <a:xfrm>
            <a:off x="9232490" y="2524545"/>
            <a:ext cx="2856129" cy="2585323"/>
          </a:xfrm>
          <a:prstGeom prst="rect">
            <a:avLst/>
          </a:prstGeom>
          <a:noFill/>
        </p:spPr>
        <p:txBody>
          <a:bodyPr wrap="square" rtlCol="0">
            <a:spAutoFit/>
          </a:bodyPr>
          <a:lstStyle/>
          <a:p>
            <a:pPr lvl="0" algn="ctr"/>
            <a:endParaRPr lang="en-US" sz="2000" b="1" dirty="0">
              <a:solidFill>
                <a:srgbClr val="0098A3"/>
              </a:solidFill>
              <a:latin typeface="CastleT" panose="020E0602050706020204" pitchFamily="34" charset="0"/>
            </a:endParaRPr>
          </a:p>
          <a:p>
            <a:pPr lvl="0" algn="ctr"/>
            <a:r>
              <a:rPr lang="en-US" sz="2000" b="1" dirty="0">
                <a:solidFill>
                  <a:srgbClr val="0098A3"/>
                </a:solidFill>
                <a:latin typeface="CastleT" panose="020E0602050706020204" pitchFamily="34" charset="0"/>
              </a:rPr>
              <a:t>Unit – 6</a:t>
            </a:r>
          </a:p>
          <a:p>
            <a:pPr lvl="0" algn="ctr"/>
            <a:endParaRPr lang="en-US" sz="2200" b="1" dirty="0">
              <a:solidFill>
                <a:srgbClr val="0098A3"/>
              </a:solidFill>
              <a:latin typeface="CastleT" panose="020E0602050706020204" pitchFamily="34" charset="0"/>
            </a:endParaRPr>
          </a:p>
          <a:p>
            <a:pPr lvl="0" algn="ctr"/>
            <a:r>
              <a:rPr lang="en-US" sz="2200" b="1" dirty="0">
                <a:solidFill>
                  <a:srgbClr val="0098A3"/>
                </a:solidFill>
                <a:latin typeface="CastleT" panose="020E0602050706020204" pitchFamily="34" charset="0"/>
              </a:rPr>
              <a:t>Title - </a:t>
            </a:r>
            <a:r>
              <a:rPr lang="en-US" b="1" dirty="0">
                <a:solidFill>
                  <a:srgbClr val="0098A3"/>
                </a:solidFill>
                <a:latin typeface="CastleT" panose="020E0602050706020204" pitchFamily="34" charset="0"/>
              </a:rPr>
              <a:t> Memory Organization</a:t>
            </a:r>
            <a:endParaRPr lang="en-US" sz="2200" b="1" dirty="0">
              <a:solidFill>
                <a:srgbClr val="0098A3"/>
              </a:solidFill>
              <a:latin typeface="CastleT" panose="020E0602050706020204" pitchFamily="34" charset="0"/>
            </a:endParaRPr>
          </a:p>
          <a:p>
            <a:pPr lvl="0" algn="ctr"/>
            <a:endParaRPr lang="en-US" sz="2000" b="1" dirty="0">
              <a:solidFill>
                <a:srgbClr val="0098A3"/>
              </a:solidFill>
              <a:latin typeface="CastleT" panose="020E0602050706020204" pitchFamily="34" charset="0"/>
            </a:endParaRPr>
          </a:p>
          <a:p>
            <a:pPr lvl="0" algn="ctr"/>
            <a:r>
              <a:rPr lang="en-US" sz="2000" b="1" dirty="0">
                <a:solidFill>
                  <a:srgbClr val="0098A3"/>
                </a:solidFill>
                <a:latin typeface="CastleT" panose="020E0602050706020204" pitchFamily="34" charset="0"/>
              </a:rPr>
              <a:t>Computer Organization (09CE2401)</a:t>
            </a:r>
          </a:p>
        </p:txBody>
      </p:sp>
      <p:sp>
        <p:nvSpPr>
          <p:cNvPr id="11" name="Rectangle 10"/>
          <p:cNvSpPr/>
          <p:nvPr/>
        </p:nvSpPr>
        <p:spPr>
          <a:xfrm>
            <a:off x="964820" y="2893876"/>
            <a:ext cx="6974823" cy="923330"/>
          </a:xfrm>
          <a:prstGeom prst="rect">
            <a:avLst/>
          </a:prstGeom>
        </p:spPr>
        <p:txBody>
          <a:bodyPr wrap="square">
            <a:spAutoFit/>
          </a:bodyPr>
          <a:lstStyle/>
          <a:p>
            <a:pPr lvl="0" algn="ctr">
              <a:spcBef>
                <a:spcPct val="0"/>
              </a:spcBef>
            </a:pPr>
            <a:r>
              <a:rPr lang="en-US" sz="5400" dirty="0">
                <a:solidFill>
                  <a:schemeClr val="bg1"/>
                </a:solidFill>
                <a:latin typeface="Calibri" panose="020F0502020204030204" pitchFamily="34" charset="0"/>
                <a:ea typeface="Adobe Gothic Std B" panose="020B0800000000000000" pitchFamily="34" charset="-128"/>
                <a:cs typeface="Calibri" panose="020F0502020204030204" pitchFamily="34" charset="0"/>
              </a:rPr>
              <a:t>Memory Organization</a:t>
            </a:r>
          </a:p>
        </p:txBody>
      </p:sp>
    </p:spTree>
    <p:extLst>
      <p:ext uri="{BB962C8B-B14F-4D97-AF65-F5344CB8AC3E}">
        <p14:creationId xmlns:p14="http://schemas.microsoft.com/office/powerpoint/2010/main" val="263373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1"/>
            <a:ext cx="10515600" cy="976184"/>
          </a:xfrm>
        </p:spPr>
        <p:txBody>
          <a:bodyPr/>
          <a:lstStyle/>
          <a:p>
            <a:r>
              <a:rPr lang="en-US" dirty="0">
                <a:latin typeface="+mn-lt"/>
                <a:ea typeface="Adobe Gothic Std B" panose="020B0800000000000000" pitchFamily="34" charset="-128"/>
              </a:rPr>
              <a:t>RAM Integrated Circuit Chips</a:t>
            </a:r>
            <a:endParaRPr lang="en-US" dirty="0"/>
          </a:p>
        </p:txBody>
      </p:sp>
      <p:sp>
        <p:nvSpPr>
          <p:cNvPr id="3" name="Content Placeholder 2"/>
          <p:cNvSpPr>
            <a:spLocks noGrp="1"/>
          </p:cNvSpPr>
          <p:nvPr>
            <p:ph idx="1"/>
          </p:nvPr>
        </p:nvSpPr>
        <p:spPr>
          <a:xfrm>
            <a:off x="395749" y="793538"/>
            <a:ext cx="11639732" cy="5903823"/>
          </a:xfrm>
        </p:spPr>
        <p:txBody>
          <a:bodyPr>
            <a:normAutofit fontScale="85000" lnSpcReduction="10000"/>
          </a:bodyPr>
          <a:lstStyle/>
          <a:p>
            <a:pPr algn="just">
              <a:lnSpc>
                <a:spcPct val="150000"/>
              </a:lnSpc>
            </a:pPr>
            <a:r>
              <a:rPr lang="en-IN" dirty="0">
                <a:solidFill>
                  <a:schemeClr val="bg1"/>
                </a:solidFill>
                <a:ea typeface="Adobe Gothic Std B" panose="020B0800000000000000" pitchFamily="34" charset="-128"/>
              </a:rPr>
              <a:t>A 128 * 8 RAM chip has a memory capacity of 128 words of eight bits (one byte) per word. This requires a 7-bit address and an 8-bit bidirectional data bus.</a:t>
            </a:r>
          </a:p>
          <a:p>
            <a:pPr algn="just">
              <a:lnSpc>
                <a:spcPct val="150000"/>
              </a:lnSpc>
            </a:pPr>
            <a:r>
              <a:rPr lang="en-IN" dirty="0">
                <a:solidFill>
                  <a:schemeClr val="bg1"/>
                </a:solidFill>
                <a:ea typeface="Adobe Gothic Std B" panose="020B0800000000000000" pitchFamily="34" charset="-128"/>
              </a:rPr>
              <a:t>The 8-bit bidirectional data bus allows the transfer of data either from memory to CPU during a read operation or from CPU to memory during a write operation.</a:t>
            </a:r>
          </a:p>
          <a:p>
            <a:pPr algn="just">
              <a:lnSpc>
                <a:spcPct val="150000"/>
              </a:lnSpc>
            </a:pPr>
            <a:r>
              <a:rPr lang="en-IN" dirty="0">
                <a:solidFill>
                  <a:schemeClr val="bg1"/>
                </a:solidFill>
                <a:ea typeface="Adobe Gothic Std B" panose="020B0800000000000000" pitchFamily="34" charset="-128"/>
              </a:rPr>
              <a:t>The read and write inputs specify the memory operation, and the two chip select (CS) control inputs are for enabling the chip only when the microprocessor selects it.</a:t>
            </a:r>
          </a:p>
          <a:p>
            <a:pPr algn="just">
              <a:lnSpc>
                <a:spcPct val="150000"/>
              </a:lnSpc>
            </a:pPr>
            <a:r>
              <a:rPr lang="en-IN" dirty="0">
                <a:solidFill>
                  <a:schemeClr val="bg1"/>
                </a:solidFill>
                <a:ea typeface="Adobe Gothic Std B" panose="020B0800000000000000" pitchFamily="34" charset="-128"/>
              </a:rPr>
              <a:t>The bidirectional data bus is constructed using three-state buffers.</a:t>
            </a:r>
          </a:p>
          <a:p>
            <a:pPr algn="just">
              <a:lnSpc>
                <a:spcPct val="150000"/>
              </a:lnSpc>
            </a:pPr>
            <a:r>
              <a:rPr lang="en-IN" dirty="0">
                <a:solidFill>
                  <a:schemeClr val="bg1"/>
                </a:solidFill>
                <a:ea typeface="Adobe Gothic Std B" panose="020B0800000000000000" pitchFamily="34" charset="-128"/>
              </a:rPr>
              <a:t>The output generated by three-state buffers can be placed in one of the three possible states which include a signal equivalent to logic 1, a signal equal to logic 0, or a high-impedance state.</a:t>
            </a:r>
            <a:endParaRPr lang="en-US" sz="2800"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4872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1"/>
            <a:ext cx="10515600" cy="1037968"/>
          </a:xfrm>
        </p:spPr>
        <p:txBody>
          <a:bodyPr/>
          <a:lstStyle/>
          <a:p>
            <a:r>
              <a:rPr lang="en-US" dirty="0">
                <a:latin typeface="+mn-lt"/>
              </a:rPr>
              <a:t>ROM Integrated Circuit Chips</a:t>
            </a:r>
          </a:p>
        </p:txBody>
      </p:sp>
      <p:sp>
        <p:nvSpPr>
          <p:cNvPr id="3" name="Content Placeholder 2"/>
          <p:cNvSpPr>
            <a:spLocks noGrp="1"/>
          </p:cNvSpPr>
          <p:nvPr>
            <p:ph idx="1"/>
          </p:nvPr>
        </p:nvSpPr>
        <p:spPr>
          <a:xfrm>
            <a:off x="395749" y="925681"/>
            <a:ext cx="11181735" cy="5560608"/>
          </a:xfrm>
        </p:spPr>
        <p:txBody>
          <a:bodyPr>
            <a:normAutofit/>
          </a:bodyPr>
          <a:lstStyle/>
          <a:p>
            <a:pPr algn="just">
              <a:lnSpc>
                <a:spcPct val="100000"/>
              </a:lnSpc>
            </a:pPr>
            <a:r>
              <a:rPr lang="en-IN" dirty="0">
                <a:solidFill>
                  <a:schemeClr val="bg1"/>
                </a:solidFill>
                <a:ea typeface="Adobe Gothic Std B" panose="020B0800000000000000" pitchFamily="34" charset="-128"/>
              </a:rPr>
              <a:t>The primary component of the main memory is RAM integrated circuit chips, but a portion of memory may be constructed with ROM chips.</a:t>
            </a:r>
          </a:p>
          <a:p>
            <a:pPr algn="just">
              <a:lnSpc>
                <a:spcPct val="100000"/>
              </a:lnSpc>
            </a:pPr>
            <a:r>
              <a:rPr lang="en-IN" dirty="0">
                <a:solidFill>
                  <a:schemeClr val="bg1"/>
                </a:solidFill>
                <a:ea typeface="Adobe Gothic Std B" panose="020B0800000000000000" pitchFamily="34" charset="-128"/>
              </a:rPr>
              <a:t>A ROM memory is used for keeping programs and data that are permanently resident in the computer.</a:t>
            </a:r>
          </a:p>
          <a:p>
            <a:pPr algn="just">
              <a:lnSpc>
                <a:spcPct val="100000"/>
              </a:lnSpc>
            </a:pPr>
            <a:r>
              <a:rPr lang="en-IN" dirty="0">
                <a:solidFill>
                  <a:schemeClr val="bg1"/>
                </a:solidFill>
                <a:ea typeface="Adobe Gothic Std B" panose="020B0800000000000000" pitchFamily="34" charset="-128"/>
              </a:rPr>
              <a:t>Apart from the permanent storage of data, the ROM portion of main memory is needed for storing an initial program called a bootstrap loader. The primary function of the bootstrap loader program is to start the computer software operating when power is turned on.</a:t>
            </a:r>
          </a:p>
          <a:p>
            <a:pPr algn="just">
              <a:lnSpc>
                <a:spcPct val="100000"/>
              </a:lnSpc>
            </a:pPr>
            <a:r>
              <a:rPr lang="en-IN" dirty="0">
                <a:solidFill>
                  <a:schemeClr val="bg1"/>
                </a:solidFill>
                <a:ea typeface="Adobe Gothic Std B" panose="020B0800000000000000" pitchFamily="34" charset="-128"/>
              </a:rPr>
              <a:t>ROM chips are also available in a variety of sizes and are also used as per the system requirement. The following block diagram demonstrates the chip interconnection in a 512 * 8 ROM chip.</a:t>
            </a:r>
            <a:endParaRPr lang="en-US" sz="2800"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35310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1"/>
            <a:ext cx="10515600" cy="914400"/>
          </a:xfrm>
        </p:spPr>
        <p:txBody>
          <a:bodyPr/>
          <a:lstStyle/>
          <a:p>
            <a:r>
              <a:rPr lang="en-US" dirty="0">
                <a:latin typeface="+mn-lt"/>
              </a:rPr>
              <a:t>ROM Integrated Circuit Chips</a:t>
            </a:r>
            <a:endParaRPr lang="en-US" dirty="0"/>
          </a:p>
        </p:txBody>
      </p:sp>
      <p:pic>
        <p:nvPicPr>
          <p:cNvPr id="4" name="Content Placeholder 3">
            <a:extLst>
              <a:ext uri="{FF2B5EF4-FFF2-40B4-BE49-F238E27FC236}">
                <a16:creationId xmlns:a16="http://schemas.microsoft.com/office/drawing/2014/main" id="{BB2F1662-D984-D669-C450-12493D7A46F8}"/>
              </a:ext>
            </a:extLst>
          </p:cNvPr>
          <p:cNvPicPr>
            <a:picLocks noGrp="1" noChangeAspect="1"/>
          </p:cNvPicPr>
          <p:nvPr>
            <p:ph idx="1"/>
          </p:nvPr>
        </p:nvPicPr>
        <p:blipFill>
          <a:blip r:embed="rId2"/>
          <a:stretch>
            <a:fillRect/>
          </a:stretch>
        </p:blipFill>
        <p:spPr>
          <a:xfrm>
            <a:off x="3867665" y="914401"/>
            <a:ext cx="3978876" cy="2360140"/>
          </a:xfrm>
          <a:prstGeom prst="rect">
            <a:avLst/>
          </a:prstGeom>
        </p:spPr>
      </p:pic>
      <p:sp>
        <p:nvSpPr>
          <p:cNvPr id="6" name="TextBox 5">
            <a:extLst>
              <a:ext uri="{FF2B5EF4-FFF2-40B4-BE49-F238E27FC236}">
                <a16:creationId xmlns:a16="http://schemas.microsoft.com/office/drawing/2014/main" id="{4C99F0EC-A7FA-BEE5-AB6A-037D7C7A6CB6}"/>
              </a:ext>
            </a:extLst>
          </p:cNvPr>
          <p:cNvSpPr txBox="1"/>
          <p:nvPr/>
        </p:nvSpPr>
        <p:spPr>
          <a:xfrm>
            <a:off x="395749" y="3429000"/>
            <a:ext cx="11577948" cy="1938992"/>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solidFill>
                  <a:schemeClr val="bg1"/>
                </a:solidFill>
              </a:rPr>
              <a:t>A ROM chip has a similar organization as a RAM chip. However, a ROM can only perform read operation; the data bus can only operate in an output mode.</a:t>
            </a:r>
          </a:p>
          <a:p>
            <a:pPr marL="285750" indent="-285750" algn="just">
              <a:buFont typeface="Arial" panose="020B0604020202020204" pitchFamily="34" charset="0"/>
              <a:buChar char="•"/>
            </a:pPr>
            <a:r>
              <a:rPr lang="en-IN" sz="2400" dirty="0">
                <a:solidFill>
                  <a:schemeClr val="bg1"/>
                </a:solidFill>
              </a:rPr>
              <a:t>The 9-bit address lines in the ROM chip specify any one of the 512 bytes stored in it.</a:t>
            </a:r>
          </a:p>
          <a:p>
            <a:pPr marL="285750" indent="-285750" algn="just">
              <a:buFont typeface="Arial" panose="020B0604020202020204" pitchFamily="34" charset="0"/>
              <a:buChar char="•"/>
            </a:pPr>
            <a:r>
              <a:rPr lang="en-IN" sz="2400" dirty="0">
                <a:solidFill>
                  <a:schemeClr val="bg1"/>
                </a:solidFill>
              </a:rPr>
              <a:t>The value for chip select 1 and chip select 2 must be 1 and 0 for the unit to operate. Otherwise, the data bus is said to be in a high-impedance state.</a:t>
            </a:r>
          </a:p>
        </p:txBody>
      </p:sp>
    </p:spTree>
    <p:extLst>
      <p:ext uri="{BB962C8B-B14F-4D97-AF65-F5344CB8AC3E}">
        <p14:creationId xmlns:p14="http://schemas.microsoft.com/office/powerpoint/2010/main" val="292140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1149" y="2184567"/>
            <a:ext cx="6702407" cy="2116844"/>
          </a:xfrm>
        </p:spPr>
        <p:txBody>
          <a:bodyPr>
            <a:normAutofit/>
          </a:bodyPr>
          <a:lstStyle/>
          <a:p>
            <a:pPr algn="ctr"/>
            <a:r>
              <a:rPr lang="en-US" sz="6000" dirty="0">
                <a:solidFill>
                  <a:schemeClr val="bg1"/>
                </a:solidFill>
                <a:latin typeface="+mn-lt"/>
                <a:ea typeface="Adobe Gothic Std B" panose="020B0800000000000000" pitchFamily="34" charset="-128"/>
              </a:rPr>
              <a:t>Auxiliary Memory</a:t>
            </a:r>
          </a:p>
        </p:txBody>
      </p:sp>
    </p:spTree>
    <p:extLst>
      <p:ext uri="{BB962C8B-B14F-4D97-AF65-F5344CB8AC3E}">
        <p14:creationId xmlns:p14="http://schemas.microsoft.com/office/powerpoint/2010/main" val="419902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1"/>
            <a:ext cx="10515600" cy="1013254"/>
          </a:xfrm>
        </p:spPr>
        <p:txBody>
          <a:bodyPr/>
          <a:lstStyle/>
          <a:p>
            <a:r>
              <a:rPr lang="en-US" dirty="0">
                <a:latin typeface="+mn-lt"/>
              </a:rPr>
              <a:t>Auxiliary Memory</a:t>
            </a:r>
          </a:p>
        </p:txBody>
      </p:sp>
      <p:sp>
        <p:nvSpPr>
          <p:cNvPr id="3" name="Content Placeholder 2"/>
          <p:cNvSpPr>
            <a:spLocks noGrp="1"/>
          </p:cNvSpPr>
          <p:nvPr>
            <p:ph idx="1"/>
          </p:nvPr>
        </p:nvSpPr>
        <p:spPr>
          <a:xfrm>
            <a:off x="395749" y="900967"/>
            <a:ext cx="11181735" cy="5560608"/>
          </a:xfrm>
        </p:spPr>
        <p:txBody>
          <a:bodyPr>
            <a:normAutofit/>
          </a:bodyPr>
          <a:lstStyle/>
          <a:p>
            <a:pPr algn="just">
              <a:lnSpc>
                <a:spcPct val="100000"/>
              </a:lnSpc>
            </a:pPr>
            <a:r>
              <a:rPr lang="en-IN" dirty="0">
                <a:solidFill>
                  <a:schemeClr val="bg1"/>
                </a:solidFill>
                <a:ea typeface="Adobe Gothic Std B" panose="020B0800000000000000" pitchFamily="34" charset="-128"/>
              </a:rPr>
              <a:t>An Auxiliary memory is known as the lowest-cost, highest-capacity and slowest-access storage in a computer system. It is where programs and data are kept for long-term storage or when not in immediate use.</a:t>
            </a:r>
          </a:p>
          <a:p>
            <a:pPr algn="just">
              <a:lnSpc>
                <a:spcPct val="100000"/>
              </a:lnSpc>
            </a:pPr>
            <a:r>
              <a:rPr lang="en-IN" dirty="0"/>
              <a:t>The most common examples of auxiliary memories are magnetic tapes and magnetic disks.</a:t>
            </a:r>
            <a:endParaRPr lang="en-US" sz="2800"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389421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1"/>
            <a:ext cx="10515600" cy="1013254"/>
          </a:xfrm>
        </p:spPr>
        <p:txBody>
          <a:bodyPr/>
          <a:lstStyle/>
          <a:p>
            <a:r>
              <a:rPr lang="en-US" dirty="0">
                <a:latin typeface="+mn-lt"/>
              </a:rPr>
              <a:t>Magnetic Disks</a:t>
            </a:r>
          </a:p>
        </p:txBody>
      </p:sp>
      <p:sp>
        <p:nvSpPr>
          <p:cNvPr id="3" name="Content Placeholder 2"/>
          <p:cNvSpPr>
            <a:spLocks noGrp="1"/>
          </p:cNvSpPr>
          <p:nvPr>
            <p:ph idx="1"/>
          </p:nvPr>
        </p:nvSpPr>
        <p:spPr>
          <a:xfrm>
            <a:off x="395749" y="900967"/>
            <a:ext cx="11181735" cy="5560608"/>
          </a:xfrm>
        </p:spPr>
        <p:txBody>
          <a:bodyPr>
            <a:normAutofit/>
          </a:bodyPr>
          <a:lstStyle/>
          <a:p>
            <a:pPr algn="just">
              <a:lnSpc>
                <a:spcPct val="100000"/>
              </a:lnSpc>
            </a:pPr>
            <a:r>
              <a:rPr lang="en-IN" dirty="0">
                <a:solidFill>
                  <a:schemeClr val="bg1"/>
                </a:solidFill>
                <a:ea typeface="Adobe Gothic Std B" panose="020B0800000000000000" pitchFamily="34" charset="-128"/>
              </a:rPr>
              <a:t>A magnetic disk is a type of memory constructed using a circular plate of metal or plastic coated with magnetized materials. Usually, both sides of the disks are used to carry out read/write operations.</a:t>
            </a:r>
          </a:p>
          <a:p>
            <a:pPr algn="just">
              <a:lnSpc>
                <a:spcPct val="100000"/>
              </a:lnSpc>
            </a:pPr>
            <a:r>
              <a:rPr lang="en-IN" dirty="0">
                <a:solidFill>
                  <a:schemeClr val="bg1"/>
                </a:solidFill>
              </a:rPr>
              <a:t>However, several disks may be stacked on one spindle with read/write head available on each surface.</a:t>
            </a:r>
          </a:p>
          <a:p>
            <a:pPr algn="just">
              <a:lnSpc>
                <a:spcPct val="100000"/>
              </a:lnSpc>
            </a:pPr>
            <a:endParaRPr lang="en-US" sz="2800" dirty="0">
              <a:solidFill>
                <a:schemeClr val="bg1"/>
              </a:solidFill>
              <a:ea typeface="Adobe Gothic Std B" panose="020B0800000000000000" pitchFamily="34" charset="-128"/>
            </a:endParaRPr>
          </a:p>
        </p:txBody>
      </p:sp>
      <p:pic>
        <p:nvPicPr>
          <p:cNvPr id="4" name="Picture 3">
            <a:extLst>
              <a:ext uri="{FF2B5EF4-FFF2-40B4-BE49-F238E27FC236}">
                <a16:creationId xmlns:a16="http://schemas.microsoft.com/office/drawing/2014/main" id="{B4EF5EDD-B394-CCA8-E47F-A8391591ED8A}"/>
              </a:ext>
            </a:extLst>
          </p:cNvPr>
          <p:cNvPicPr>
            <a:picLocks noChangeAspect="1"/>
          </p:cNvPicPr>
          <p:nvPr/>
        </p:nvPicPr>
        <p:blipFill>
          <a:blip r:embed="rId2"/>
          <a:stretch>
            <a:fillRect/>
          </a:stretch>
        </p:blipFill>
        <p:spPr>
          <a:xfrm>
            <a:off x="614516" y="3299254"/>
            <a:ext cx="4683211" cy="3162321"/>
          </a:xfrm>
          <a:prstGeom prst="rect">
            <a:avLst/>
          </a:prstGeom>
        </p:spPr>
      </p:pic>
      <p:sp>
        <p:nvSpPr>
          <p:cNvPr id="5" name="TextBox 4">
            <a:extLst>
              <a:ext uri="{FF2B5EF4-FFF2-40B4-BE49-F238E27FC236}">
                <a16:creationId xmlns:a16="http://schemas.microsoft.com/office/drawing/2014/main" id="{24B07F03-5D43-BB0F-15D9-03960AC4EC41}"/>
              </a:ext>
            </a:extLst>
          </p:cNvPr>
          <p:cNvSpPr txBox="1"/>
          <p:nvPr/>
        </p:nvSpPr>
        <p:spPr>
          <a:xfrm>
            <a:off x="5486400" y="3429000"/>
            <a:ext cx="6309851" cy="3108543"/>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solidFill>
                  <a:schemeClr val="bg1"/>
                </a:solidFill>
              </a:rPr>
              <a:t>The memory bits are stored in the magnetized surface in spots along the concentric circles called tracks.</a:t>
            </a:r>
          </a:p>
          <a:p>
            <a:pPr marL="285750" indent="-285750" algn="just">
              <a:buFont typeface="Arial" panose="020B0604020202020204" pitchFamily="34" charset="0"/>
              <a:buChar char="•"/>
            </a:pPr>
            <a:endParaRPr lang="en-IN" sz="2800" dirty="0">
              <a:solidFill>
                <a:schemeClr val="bg1"/>
              </a:solidFill>
            </a:endParaRPr>
          </a:p>
          <a:p>
            <a:pPr marL="285750" indent="-285750" algn="just">
              <a:buFont typeface="Arial" panose="020B0604020202020204" pitchFamily="34" charset="0"/>
              <a:buChar char="•"/>
            </a:pPr>
            <a:r>
              <a:rPr lang="en-IN" sz="2800" dirty="0">
                <a:solidFill>
                  <a:schemeClr val="bg1"/>
                </a:solidFill>
              </a:rPr>
              <a:t>The concentric circles (tracks) are commonly divided into sections called sectors.</a:t>
            </a:r>
          </a:p>
        </p:txBody>
      </p:sp>
    </p:spTree>
    <p:extLst>
      <p:ext uri="{BB962C8B-B14F-4D97-AF65-F5344CB8AC3E}">
        <p14:creationId xmlns:p14="http://schemas.microsoft.com/office/powerpoint/2010/main" val="309602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864973"/>
          </a:xfrm>
        </p:spPr>
        <p:txBody>
          <a:bodyPr/>
          <a:lstStyle/>
          <a:p>
            <a:r>
              <a:rPr lang="en-US" dirty="0">
                <a:latin typeface="+mn-lt"/>
                <a:ea typeface="Adobe Gothic Std B" panose="020B0800000000000000" pitchFamily="34" charset="-128"/>
              </a:rPr>
              <a:t>Magnetic Tape</a:t>
            </a:r>
            <a:endParaRPr lang="en-US" dirty="0">
              <a:latin typeface="+mn-lt"/>
            </a:endParaRPr>
          </a:p>
        </p:txBody>
      </p:sp>
      <p:sp>
        <p:nvSpPr>
          <p:cNvPr id="4" name="TextBox 3">
            <a:extLst>
              <a:ext uri="{FF2B5EF4-FFF2-40B4-BE49-F238E27FC236}">
                <a16:creationId xmlns:a16="http://schemas.microsoft.com/office/drawing/2014/main" id="{67B2FA8A-C907-2A30-51E8-0376BDD56E59}"/>
              </a:ext>
            </a:extLst>
          </p:cNvPr>
          <p:cNvSpPr txBox="1"/>
          <p:nvPr/>
        </p:nvSpPr>
        <p:spPr>
          <a:xfrm>
            <a:off x="494270" y="864973"/>
            <a:ext cx="11301981" cy="5262979"/>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a:solidFill>
                  <a:schemeClr val="bg1"/>
                </a:solidFill>
              </a:rPr>
              <a:t>Magnetic tape is a storage medium that allows data archiving, collection, and backup for different kinds of data. </a:t>
            </a:r>
          </a:p>
          <a:p>
            <a:pPr marL="457200" indent="-457200" algn="just">
              <a:buFont typeface="Arial" panose="020B0604020202020204" pitchFamily="34" charset="0"/>
              <a:buChar char="•"/>
            </a:pPr>
            <a:r>
              <a:rPr lang="en-IN" sz="2800" dirty="0">
                <a:solidFill>
                  <a:schemeClr val="bg1"/>
                </a:solidFill>
              </a:rPr>
              <a:t>The magnetic tape is constructed using a plastic strip coated with a magnetic recording medium.</a:t>
            </a:r>
          </a:p>
          <a:p>
            <a:pPr marL="457200" indent="-457200" algn="just">
              <a:buFont typeface="Arial" panose="020B0604020202020204" pitchFamily="34" charset="0"/>
              <a:buChar char="•"/>
            </a:pPr>
            <a:r>
              <a:rPr lang="en-IN" sz="2800" dirty="0">
                <a:solidFill>
                  <a:schemeClr val="bg1"/>
                </a:solidFill>
              </a:rPr>
              <a:t>The bits are recorded as magnetic spots on the tape along several tracks. Usually, seven or nine bits are recorded simultaneously to form a character together with a parity bit.</a:t>
            </a:r>
          </a:p>
          <a:p>
            <a:pPr marL="457200" indent="-457200" algn="just">
              <a:buFont typeface="Arial" panose="020B0604020202020204" pitchFamily="34" charset="0"/>
              <a:buChar char="•"/>
            </a:pPr>
            <a:r>
              <a:rPr lang="en-IN" sz="2800" dirty="0">
                <a:solidFill>
                  <a:schemeClr val="bg1"/>
                </a:solidFill>
              </a:rPr>
              <a:t>Magnetic tape units can be halted, started to move forward or in reverse, or can be rewound.</a:t>
            </a:r>
          </a:p>
          <a:p>
            <a:pPr marL="457200" indent="-457200" algn="just">
              <a:buFont typeface="Arial" panose="020B0604020202020204" pitchFamily="34" charset="0"/>
              <a:buChar char="•"/>
            </a:pPr>
            <a:r>
              <a:rPr lang="en-IN" sz="2800" dirty="0">
                <a:solidFill>
                  <a:schemeClr val="bg1"/>
                </a:solidFill>
              </a:rPr>
              <a:t>However, they cannot be started or stopped fast enough between individual characters. For this reason, information is recorded in blocks referred to as records.</a:t>
            </a:r>
          </a:p>
        </p:txBody>
      </p:sp>
    </p:spTree>
    <p:extLst>
      <p:ext uri="{BB962C8B-B14F-4D97-AF65-F5344CB8AC3E}">
        <p14:creationId xmlns:p14="http://schemas.microsoft.com/office/powerpoint/2010/main" val="364802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1149" y="2184567"/>
            <a:ext cx="6702407" cy="2116844"/>
          </a:xfrm>
        </p:spPr>
        <p:txBody>
          <a:bodyPr>
            <a:normAutofit/>
          </a:bodyPr>
          <a:lstStyle/>
          <a:p>
            <a:pPr algn="ctr"/>
            <a:r>
              <a:rPr lang="en-US" sz="6000" dirty="0">
                <a:solidFill>
                  <a:schemeClr val="bg1"/>
                </a:solidFill>
                <a:latin typeface="+mn-lt"/>
                <a:ea typeface="Adobe Gothic Std B" panose="020B0800000000000000" pitchFamily="34" charset="-128"/>
              </a:rPr>
              <a:t>Associative Memory</a:t>
            </a:r>
          </a:p>
        </p:txBody>
      </p:sp>
    </p:spTree>
    <p:extLst>
      <p:ext uri="{BB962C8B-B14F-4D97-AF65-F5344CB8AC3E}">
        <p14:creationId xmlns:p14="http://schemas.microsoft.com/office/powerpoint/2010/main" val="74453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1"/>
            <a:ext cx="10515600" cy="976184"/>
          </a:xfrm>
        </p:spPr>
        <p:txBody>
          <a:bodyPr/>
          <a:lstStyle/>
          <a:p>
            <a:r>
              <a:rPr lang="en-US" dirty="0">
                <a:latin typeface="+mn-lt"/>
                <a:ea typeface="Adobe Gothic Std B" panose="020B0800000000000000" pitchFamily="34" charset="-128"/>
              </a:rPr>
              <a:t>Associative Memory</a:t>
            </a:r>
            <a:endParaRPr lang="en-US" dirty="0">
              <a:latin typeface="+mn-lt"/>
            </a:endParaRPr>
          </a:p>
        </p:txBody>
      </p:sp>
      <p:sp>
        <p:nvSpPr>
          <p:cNvPr id="4" name="TextBox 3">
            <a:extLst>
              <a:ext uri="{FF2B5EF4-FFF2-40B4-BE49-F238E27FC236}">
                <a16:creationId xmlns:a16="http://schemas.microsoft.com/office/drawing/2014/main" id="{86045E42-AEE0-02CA-DC18-533DC3B8BE8B}"/>
              </a:ext>
            </a:extLst>
          </p:cNvPr>
          <p:cNvSpPr txBox="1"/>
          <p:nvPr/>
        </p:nvSpPr>
        <p:spPr>
          <a:xfrm>
            <a:off x="395749" y="976185"/>
            <a:ext cx="11256673" cy="5262979"/>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solidFill>
                  <a:schemeClr val="bg1"/>
                </a:solidFill>
              </a:rPr>
              <a:t>An associative memory can be considered as a memory unit whose stored data can be identified for access by the content of the data itself rather than by an address or memory location.</a:t>
            </a:r>
          </a:p>
          <a:p>
            <a:pPr marL="285750" indent="-285750" algn="just">
              <a:buFont typeface="Arial" panose="020B0604020202020204" pitchFamily="34" charset="0"/>
              <a:buChar char="•"/>
            </a:pPr>
            <a:r>
              <a:rPr lang="en-IN" sz="2800" dirty="0">
                <a:solidFill>
                  <a:schemeClr val="bg1"/>
                </a:solidFill>
              </a:rPr>
              <a:t>Associative memory is often referred to as Content Addressable Memory (CAM).</a:t>
            </a:r>
          </a:p>
          <a:p>
            <a:pPr marL="285750" indent="-285750" algn="just">
              <a:buFont typeface="Arial" panose="020B0604020202020204" pitchFamily="34" charset="0"/>
              <a:buChar char="•"/>
            </a:pPr>
            <a:r>
              <a:rPr lang="en-IN" sz="2800" dirty="0">
                <a:solidFill>
                  <a:schemeClr val="bg1"/>
                </a:solidFill>
              </a:rPr>
              <a:t>When a write operation is performed on associative memory, no address or memory location is given to the word. The memory itself is capable of finding an empty unused location to store the word.</a:t>
            </a:r>
          </a:p>
          <a:p>
            <a:pPr marL="285750" indent="-285750" algn="just">
              <a:buFont typeface="Arial" panose="020B0604020202020204" pitchFamily="34" charset="0"/>
              <a:buChar char="•"/>
            </a:pPr>
            <a:r>
              <a:rPr lang="en-IN" sz="2800" dirty="0">
                <a:solidFill>
                  <a:schemeClr val="bg1"/>
                </a:solidFill>
              </a:rPr>
              <a:t>On the other hand, when the word is to be read from an associative memory, the content of the word, or part of the word, is specified. The words which match the specified content are located by the memory and are marked for reading.</a:t>
            </a:r>
          </a:p>
        </p:txBody>
      </p:sp>
    </p:spTree>
    <p:extLst>
      <p:ext uri="{BB962C8B-B14F-4D97-AF65-F5344CB8AC3E}">
        <p14:creationId xmlns:p14="http://schemas.microsoft.com/office/powerpoint/2010/main" val="176506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1"/>
            <a:ext cx="10515600" cy="976184"/>
          </a:xfrm>
        </p:spPr>
        <p:txBody>
          <a:bodyPr/>
          <a:lstStyle/>
          <a:p>
            <a:r>
              <a:rPr lang="en-US" dirty="0">
                <a:latin typeface="+mn-lt"/>
                <a:ea typeface="Adobe Gothic Std B" panose="020B0800000000000000" pitchFamily="34" charset="-128"/>
              </a:rPr>
              <a:t>Associative Memory</a:t>
            </a:r>
            <a:endParaRPr lang="en-US" dirty="0">
              <a:latin typeface="+mn-lt"/>
            </a:endParaRPr>
          </a:p>
        </p:txBody>
      </p:sp>
      <p:pic>
        <p:nvPicPr>
          <p:cNvPr id="3" name="Picture 2">
            <a:extLst>
              <a:ext uri="{FF2B5EF4-FFF2-40B4-BE49-F238E27FC236}">
                <a16:creationId xmlns:a16="http://schemas.microsoft.com/office/drawing/2014/main" id="{8683BD06-B994-D4F2-8F73-135F293C6322}"/>
              </a:ext>
            </a:extLst>
          </p:cNvPr>
          <p:cNvPicPr>
            <a:picLocks noChangeAspect="1"/>
          </p:cNvPicPr>
          <p:nvPr/>
        </p:nvPicPr>
        <p:blipFill>
          <a:blip r:embed="rId2"/>
          <a:stretch>
            <a:fillRect/>
          </a:stretch>
        </p:blipFill>
        <p:spPr>
          <a:xfrm>
            <a:off x="6959852" y="111211"/>
            <a:ext cx="5048250" cy="4324350"/>
          </a:xfrm>
          <a:prstGeom prst="rect">
            <a:avLst/>
          </a:prstGeom>
        </p:spPr>
      </p:pic>
      <p:sp>
        <p:nvSpPr>
          <p:cNvPr id="6" name="TextBox 5">
            <a:extLst>
              <a:ext uri="{FF2B5EF4-FFF2-40B4-BE49-F238E27FC236}">
                <a16:creationId xmlns:a16="http://schemas.microsoft.com/office/drawing/2014/main" id="{C45DB25A-9C20-300C-ABD8-40316269A648}"/>
              </a:ext>
            </a:extLst>
          </p:cNvPr>
          <p:cNvSpPr txBox="1"/>
          <p:nvPr/>
        </p:nvSpPr>
        <p:spPr>
          <a:xfrm>
            <a:off x="495936" y="654909"/>
            <a:ext cx="6363730" cy="4401205"/>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solidFill>
                  <a:schemeClr val="bg1"/>
                </a:solidFill>
              </a:rPr>
              <a:t>From the block diagram, we can say that an associative memory consists of a memory array and logic for 'm' words with 'n' bits per word.</a:t>
            </a:r>
          </a:p>
          <a:p>
            <a:pPr marL="285750" indent="-285750" algn="just">
              <a:buFont typeface="Arial" panose="020B0604020202020204" pitchFamily="34" charset="0"/>
              <a:buChar char="•"/>
            </a:pPr>
            <a:r>
              <a:rPr lang="en-IN" sz="2800" dirty="0">
                <a:solidFill>
                  <a:schemeClr val="bg1"/>
                </a:solidFill>
              </a:rPr>
              <a:t>The functional registers like the argument register A and key register K each have n bits, one for each bit of a word. The match register M consists of m bits, one for each memory word.</a:t>
            </a:r>
          </a:p>
          <a:p>
            <a:pPr algn="just"/>
            <a:endParaRPr lang="en-IN" sz="2800" dirty="0">
              <a:solidFill>
                <a:schemeClr val="bg1"/>
              </a:solidFill>
            </a:endParaRPr>
          </a:p>
        </p:txBody>
      </p:sp>
      <p:sp>
        <p:nvSpPr>
          <p:cNvPr id="7" name="TextBox 6">
            <a:extLst>
              <a:ext uri="{FF2B5EF4-FFF2-40B4-BE49-F238E27FC236}">
                <a16:creationId xmlns:a16="http://schemas.microsoft.com/office/drawing/2014/main" id="{FE95B7A6-F13A-ACA2-7757-1C9D42652AEC}"/>
              </a:ext>
            </a:extLst>
          </p:cNvPr>
          <p:cNvSpPr txBox="1"/>
          <p:nvPr/>
        </p:nvSpPr>
        <p:spPr>
          <a:xfrm>
            <a:off x="528221" y="4593249"/>
            <a:ext cx="11479881" cy="2246769"/>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solidFill>
                  <a:schemeClr val="bg1"/>
                </a:solidFill>
              </a:rPr>
              <a:t>The words which are kept in the memory are compared in parallel with the content of the argument register.</a:t>
            </a:r>
          </a:p>
          <a:p>
            <a:pPr marL="285750" indent="-285750" algn="just">
              <a:buFont typeface="Arial" panose="020B0604020202020204" pitchFamily="34" charset="0"/>
              <a:buChar char="•"/>
            </a:pPr>
            <a:r>
              <a:rPr lang="en-IN" sz="2800" dirty="0">
                <a:solidFill>
                  <a:schemeClr val="bg1"/>
                </a:solidFill>
              </a:rPr>
              <a:t>The key register (K) provides a mask for choosing a particular field or key in the argument word. If the key register contains a binary value of all 1's, then the entire argument is compared with each memory word.</a:t>
            </a:r>
          </a:p>
        </p:txBody>
      </p:sp>
    </p:spTree>
    <p:extLst>
      <p:ext uri="{BB962C8B-B14F-4D97-AF65-F5344CB8AC3E}">
        <p14:creationId xmlns:p14="http://schemas.microsoft.com/office/powerpoint/2010/main" val="384701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1149" y="2184567"/>
            <a:ext cx="6702407" cy="2116844"/>
          </a:xfrm>
        </p:spPr>
        <p:txBody>
          <a:bodyPr>
            <a:normAutofit/>
          </a:bodyPr>
          <a:lstStyle/>
          <a:p>
            <a:pPr algn="ctr"/>
            <a:r>
              <a:rPr lang="en-US" sz="6000" dirty="0">
                <a:solidFill>
                  <a:schemeClr val="bg1"/>
                </a:solidFill>
                <a:latin typeface="+mn-lt"/>
                <a:ea typeface="Adobe Gothic Std B" panose="020B0800000000000000" pitchFamily="34" charset="-128"/>
              </a:rPr>
              <a:t>Memory Hierarchy</a:t>
            </a:r>
          </a:p>
        </p:txBody>
      </p:sp>
    </p:spTree>
    <p:extLst>
      <p:ext uri="{BB962C8B-B14F-4D97-AF65-F5344CB8AC3E}">
        <p14:creationId xmlns:p14="http://schemas.microsoft.com/office/powerpoint/2010/main" val="118602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1"/>
            <a:ext cx="10515600" cy="976184"/>
          </a:xfrm>
        </p:spPr>
        <p:txBody>
          <a:bodyPr/>
          <a:lstStyle/>
          <a:p>
            <a:r>
              <a:rPr lang="en-US" dirty="0">
                <a:latin typeface="+mn-lt"/>
                <a:ea typeface="Adobe Gothic Std B" panose="020B0800000000000000" pitchFamily="34" charset="-128"/>
              </a:rPr>
              <a:t>Associative Memory</a:t>
            </a:r>
            <a:endParaRPr lang="en-US" dirty="0">
              <a:latin typeface="+mn-lt"/>
            </a:endParaRPr>
          </a:p>
        </p:txBody>
      </p:sp>
      <p:sp>
        <p:nvSpPr>
          <p:cNvPr id="7" name="TextBox 6">
            <a:extLst>
              <a:ext uri="{FF2B5EF4-FFF2-40B4-BE49-F238E27FC236}">
                <a16:creationId xmlns:a16="http://schemas.microsoft.com/office/drawing/2014/main" id="{FE95B7A6-F13A-ACA2-7757-1C9D42652AEC}"/>
              </a:ext>
            </a:extLst>
          </p:cNvPr>
          <p:cNvSpPr txBox="1"/>
          <p:nvPr/>
        </p:nvSpPr>
        <p:spPr>
          <a:xfrm>
            <a:off x="395749" y="976185"/>
            <a:ext cx="11479881" cy="1815882"/>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solidFill>
                  <a:schemeClr val="bg1"/>
                </a:solidFill>
              </a:rPr>
              <a:t>Otherwise, only those bits in the argument that have 1's in their corresponding position of the key register are compared. Thus, the key provides a mask for identifying a piece of information which specifies how the reference to memory is made.</a:t>
            </a:r>
          </a:p>
        </p:txBody>
      </p:sp>
    </p:spTree>
    <p:extLst>
      <p:ext uri="{BB962C8B-B14F-4D97-AF65-F5344CB8AC3E}">
        <p14:creationId xmlns:p14="http://schemas.microsoft.com/office/powerpoint/2010/main" val="198546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1149" y="2184567"/>
            <a:ext cx="6702407" cy="2116844"/>
          </a:xfrm>
        </p:spPr>
        <p:txBody>
          <a:bodyPr>
            <a:normAutofit/>
          </a:bodyPr>
          <a:lstStyle/>
          <a:p>
            <a:pPr algn="ctr"/>
            <a:r>
              <a:rPr lang="en-US" sz="6000" dirty="0">
                <a:solidFill>
                  <a:schemeClr val="bg1"/>
                </a:solidFill>
                <a:latin typeface="+mn-lt"/>
                <a:ea typeface="Adobe Gothic Std B" panose="020B0800000000000000" pitchFamily="34" charset="-128"/>
              </a:rPr>
              <a:t>Cache Memory</a:t>
            </a:r>
          </a:p>
        </p:txBody>
      </p:sp>
    </p:spTree>
    <p:extLst>
      <p:ext uri="{BB962C8B-B14F-4D97-AF65-F5344CB8AC3E}">
        <p14:creationId xmlns:p14="http://schemas.microsoft.com/office/powerpoint/2010/main" val="40135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963827"/>
          </a:xfrm>
        </p:spPr>
        <p:txBody>
          <a:bodyPr/>
          <a:lstStyle/>
          <a:p>
            <a:r>
              <a:rPr lang="en-US" dirty="0">
                <a:latin typeface="+mn-lt"/>
                <a:ea typeface="Adobe Gothic Std B" panose="020B0800000000000000" pitchFamily="34" charset="-128"/>
              </a:rPr>
              <a:t>Cache Memory</a:t>
            </a:r>
            <a:endParaRPr lang="en-US" dirty="0">
              <a:latin typeface="+mn-lt"/>
            </a:endParaRPr>
          </a:p>
        </p:txBody>
      </p:sp>
      <p:sp>
        <p:nvSpPr>
          <p:cNvPr id="4" name="TextBox 3">
            <a:extLst>
              <a:ext uri="{FF2B5EF4-FFF2-40B4-BE49-F238E27FC236}">
                <a16:creationId xmlns:a16="http://schemas.microsoft.com/office/drawing/2014/main" id="{9FEDAD7D-BBF5-4D69-4D2A-0C6CFA73CB1A}"/>
              </a:ext>
            </a:extLst>
          </p:cNvPr>
          <p:cNvSpPr txBox="1"/>
          <p:nvPr/>
        </p:nvSpPr>
        <p:spPr>
          <a:xfrm>
            <a:off x="531341" y="963827"/>
            <a:ext cx="11121081" cy="4401205"/>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solidFill>
                  <a:schemeClr val="bg1"/>
                </a:solidFill>
              </a:rPr>
              <a:t>The data or contents of the main memory that are used frequently by CPU are stored in the cache memory so that the processor can easily access that data in a shorter time.</a:t>
            </a:r>
          </a:p>
          <a:p>
            <a:pPr marL="285750" indent="-285750" algn="just">
              <a:buFont typeface="Arial" panose="020B0604020202020204" pitchFamily="34" charset="0"/>
              <a:buChar char="•"/>
            </a:pPr>
            <a:r>
              <a:rPr lang="en-IN" sz="2800" dirty="0">
                <a:solidFill>
                  <a:schemeClr val="bg1"/>
                </a:solidFill>
              </a:rPr>
              <a:t>Whenever the CPU needs to access memory, it first checks the cache memory. If the data is not found in cache memory, then the CPU moves into the main memory.</a:t>
            </a:r>
          </a:p>
          <a:p>
            <a:pPr marL="285750" indent="-285750" algn="just">
              <a:buFont typeface="Arial" panose="020B0604020202020204" pitchFamily="34" charset="0"/>
              <a:buChar char="•"/>
            </a:pPr>
            <a:r>
              <a:rPr lang="en-IN" sz="2800" dirty="0">
                <a:solidFill>
                  <a:schemeClr val="bg1"/>
                </a:solidFill>
              </a:rPr>
              <a:t>Cache memory is placed between the CPU and the main memory. The block diagram for a cache memory can be represented as:</a:t>
            </a:r>
          </a:p>
          <a:p>
            <a:pPr algn="just"/>
            <a:endParaRPr lang="en-IN" sz="2800" dirty="0">
              <a:solidFill>
                <a:schemeClr val="bg1"/>
              </a:solidFill>
            </a:endParaRPr>
          </a:p>
          <a:p>
            <a:pPr algn="just"/>
            <a:endParaRPr lang="en-IN" sz="2800" dirty="0">
              <a:solidFill>
                <a:schemeClr val="bg1"/>
              </a:solidFill>
            </a:endParaRPr>
          </a:p>
        </p:txBody>
      </p:sp>
      <p:pic>
        <p:nvPicPr>
          <p:cNvPr id="5" name="Picture 4">
            <a:extLst>
              <a:ext uri="{FF2B5EF4-FFF2-40B4-BE49-F238E27FC236}">
                <a16:creationId xmlns:a16="http://schemas.microsoft.com/office/drawing/2014/main" id="{709CFC46-992E-B5CF-C937-CE76B3A7A42D}"/>
              </a:ext>
            </a:extLst>
          </p:cNvPr>
          <p:cNvPicPr>
            <a:picLocks noChangeAspect="1"/>
          </p:cNvPicPr>
          <p:nvPr/>
        </p:nvPicPr>
        <p:blipFill>
          <a:blip r:embed="rId2"/>
          <a:stretch>
            <a:fillRect/>
          </a:stretch>
        </p:blipFill>
        <p:spPr>
          <a:xfrm>
            <a:off x="2224216" y="4518536"/>
            <a:ext cx="7389341" cy="2055259"/>
          </a:xfrm>
          <a:prstGeom prst="rect">
            <a:avLst/>
          </a:prstGeom>
        </p:spPr>
      </p:pic>
    </p:spTree>
    <p:extLst>
      <p:ext uri="{BB962C8B-B14F-4D97-AF65-F5344CB8AC3E}">
        <p14:creationId xmlns:p14="http://schemas.microsoft.com/office/powerpoint/2010/main" val="411103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963827"/>
          </a:xfrm>
        </p:spPr>
        <p:txBody>
          <a:bodyPr/>
          <a:lstStyle/>
          <a:p>
            <a:r>
              <a:rPr lang="en-US" dirty="0">
                <a:latin typeface="+mn-lt"/>
                <a:ea typeface="Adobe Gothic Std B" panose="020B0800000000000000" pitchFamily="34" charset="-128"/>
              </a:rPr>
              <a:t>Cache Memory</a:t>
            </a:r>
            <a:endParaRPr lang="en-US" dirty="0">
              <a:latin typeface="+mn-lt"/>
            </a:endParaRPr>
          </a:p>
        </p:txBody>
      </p:sp>
      <p:sp>
        <p:nvSpPr>
          <p:cNvPr id="4" name="TextBox 3">
            <a:extLst>
              <a:ext uri="{FF2B5EF4-FFF2-40B4-BE49-F238E27FC236}">
                <a16:creationId xmlns:a16="http://schemas.microsoft.com/office/drawing/2014/main" id="{9FEDAD7D-BBF5-4D69-4D2A-0C6CFA73CB1A}"/>
              </a:ext>
            </a:extLst>
          </p:cNvPr>
          <p:cNvSpPr txBox="1"/>
          <p:nvPr/>
        </p:nvSpPr>
        <p:spPr>
          <a:xfrm>
            <a:off x="531341" y="963827"/>
            <a:ext cx="11121081" cy="2246769"/>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a:solidFill>
                  <a:schemeClr val="bg1"/>
                </a:solidFill>
              </a:rPr>
              <a:t>The cache is the fastest component in the memory hierarchy and approaches the speed of CPU components.</a:t>
            </a:r>
          </a:p>
          <a:p>
            <a:pPr marL="457200" indent="-457200" algn="just">
              <a:buFont typeface="Arial" panose="020B0604020202020204" pitchFamily="34" charset="0"/>
              <a:buChar char="•"/>
            </a:pPr>
            <a:r>
              <a:rPr lang="en-IN" sz="2800" dirty="0">
                <a:solidFill>
                  <a:schemeClr val="bg1"/>
                </a:solidFill>
              </a:rPr>
              <a:t>Cache memory is organised as distinct set of blocks where each set contains a small fixed number of blocks.</a:t>
            </a:r>
          </a:p>
          <a:p>
            <a:pPr algn="just"/>
            <a:endParaRPr lang="en-IN" sz="2800" dirty="0">
              <a:solidFill>
                <a:schemeClr val="bg1"/>
              </a:solidFill>
            </a:endParaRPr>
          </a:p>
        </p:txBody>
      </p:sp>
      <p:pic>
        <p:nvPicPr>
          <p:cNvPr id="3" name="Picture 2">
            <a:extLst>
              <a:ext uri="{FF2B5EF4-FFF2-40B4-BE49-F238E27FC236}">
                <a16:creationId xmlns:a16="http://schemas.microsoft.com/office/drawing/2014/main" id="{1C98B5EF-7007-47FF-8293-1CB43C25FC99}"/>
              </a:ext>
            </a:extLst>
          </p:cNvPr>
          <p:cNvPicPr>
            <a:picLocks noChangeAspect="1"/>
          </p:cNvPicPr>
          <p:nvPr/>
        </p:nvPicPr>
        <p:blipFill>
          <a:blip r:embed="rId2"/>
          <a:stretch>
            <a:fillRect/>
          </a:stretch>
        </p:blipFill>
        <p:spPr>
          <a:xfrm>
            <a:off x="3138616" y="2829696"/>
            <a:ext cx="5511114" cy="3892380"/>
          </a:xfrm>
          <a:prstGeom prst="rect">
            <a:avLst/>
          </a:prstGeom>
        </p:spPr>
      </p:pic>
    </p:spTree>
    <p:extLst>
      <p:ext uri="{BB962C8B-B14F-4D97-AF65-F5344CB8AC3E}">
        <p14:creationId xmlns:p14="http://schemas.microsoft.com/office/powerpoint/2010/main" val="350604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963827"/>
          </a:xfrm>
        </p:spPr>
        <p:txBody>
          <a:bodyPr/>
          <a:lstStyle/>
          <a:p>
            <a:r>
              <a:rPr lang="en-US" dirty="0">
                <a:latin typeface="+mn-lt"/>
                <a:ea typeface="Adobe Gothic Std B" panose="020B0800000000000000" pitchFamily="34" charset="-128"/>
              </a:rPr>
              <a:t>Cache Memory</a:t>
            </a:r>
            <a:endParaRPr lang="en-US" dirty="0">
              <a:latin typeface="+mn-lt"/>
            </a:endParaRPr>
          </a:p>
        </p:txBody>
      </p:sp>
      <p:sp>
        <p:nvSpPr>
          <p:cNvPr id="4" name="TextBox 3">
            <a:extLst>
              <a:ext uri="{FF2B5EF4-FFF2-40B4-BE49-F238E27FC236}">
                <a16:creationId xmlns:a16="http://schemas.microsoft.com/office/drawing/2014/main" id="{9FEDAD7D-BBF5-4D69-4D2A-0C6CFA73CB1A}"/>
              </a:ext>
            </a:extLst>
          </p:cNvPr>
          <p:cNvSpPr txBox="1"/>
          <p:nvPr/>
        </p:nvSpPr>
        <p:spPr>
          <a:xfrm>
            <a:off x="531341" y="963827"/>
            <a:ext cx="11121081" cy="4832092"/>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a:solidFill>
                  <a:schemeClr val="bg1"/>
                </a:solidFill>
              </a:rPr>
              <a:t>As shown in the above sets are represented by the rows. The example contains N sets and each set contains four blocks.</a:t>
            </a:r>
          </a:p>
          <a:p>
            <a:pPr marL="457200" indent="-457200" algn="just">
              <a:buFont typeface="Arial" panose="020B0604020202020204" pitchFamily="34" charset="0"/>
              <a:buChar char="•"/>
            </a:pPr>
            <a:r>
              <a:rPr lang="en-IN" sz="2800" dirty="0">
                <a:solidFill>
                  <a:schemeClr val="bg1"/>
                </a:solidFill>
              </a:rPr>
              <a:t>Whenever an access is made to cache, the cache controller does not search the entire cache in order to look for a match. Rather, the controller maps the address to a particular set of the cache and therefore searches only the set for a match.</a:t>
            </a:r>
          </a:p>
          <a:p>
            <a:pPr marL="457200" indent="-457200" algn="just">
              <a:buFont typeface="Arial" panose="020B0604020202020204" pitchFamily="34" charset="0"/>
              <a:buChar char="•"/>
            </a:pPr>
            <a:r>
              <a:rPr lang="en-IN" sz="2800" dirty="0">
                <a:solidFill>
                  <a:schemeClr val="bg1"/>
                </a:solidFill>
              </a:rPr>
              <a:t>If a required block is not found in that set, the block is not present in the cache and cache controller does not search it further.</a:t>
            </a:r>
          </a:p>
          <a:p>
            <a:pPr marL="457200" indent="-457200" algn="just">
              <a:buFont typeface="Arial" panose="020B0604020202020204" pitchFamily="34" charset="0"/>
              <a:buChar char="•"/>
            </a:pPr>
            <a:r>
              <a:rPr lang="en-IN" sz="2800" dirty="0">
                <a:solidFill>
                  <a:schemeClr val="bg1"/>
                </a:solidFill>
              </a:rPr>
              <a:t>This kind of cache organisation is called set associative because the cache is divided into distinct sets of blocks. As each set contains four blocks the cache is said to be four way set associative.</a:t>
            </a:r>
          </a:p>
        </p:txBody>
      </p:sp>
    </p:spTree>
    <p:extLst>
      <p:ext uri="{BB962C8B-B14F-4D97-AF65-F5344CB8AC3E}">
        <p14:creationId xmlns:p14="http://schemas.microsoft.com/office/powerpoint/2010/main" val="381518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963827"/>
          </a:xfrm>
        </p:spPr>
        <p:txBody>
          <a:bodyPr/>
          <a:lstStyle/>
          <a:p>
            <a:r>
              <a:rPr lang="en-US" dirty="0">
                <a:latin typeface="+mn-lt"/>
                <a:ea typeface="Adobe Gothic Std B" panose="020B0800000000000000" pitchFamily="34" charset="-128"/>
              </a:rPr>
              <a:t>Cache Memory</a:t>
            </a:r>
            <a:endParaRPr lang="en-US" dirty="0">
              <a:latin typeface="+mn-lt"/>
            </a:endParaRPr>
          </a:p>
        </p:txBody>
      </p:sp>
      <p:sp>
        <p:nvSpPr>
          <p:cNvPr id="4" name="TextBox 3">
            <a:extLst>
              <a:ext uri="{FF2B5EF4-FFF2-40B4-BE49-F238E27FC236}">
                <a16:creationId xmlns:a16="http://schemas.microsoft.com/office/drawing/2014/main" id="{9FEDAD7D-BBF5-4D69-4D2A-0C6CFA73CB1A}"/>
              </a:ext>
            </a:extLst>
          </p:cNvPr>
          <p:cNvSpPr txBox="1"/>
          <p:nvPr/>
        </p:nvSpPr>
        <p:spPr>
          <a:xfrm>
            <a:off x="531341" y="963827"/>
            <a:ext cx="11121081" cy="5632311"/>
          </a:xfrm>
          <a:prstGeom prst="rect">
            <a:avLst/>
          </a:prstGeom>
          <a:noFill/>
        </p:spPr>
        <p:txBody>
          <a:bodyPr wrap="square" rtlCol="0">
            <a:spAutoFit/>
          </a:bodyPr>
          <a:lstStyle/>
          <a:p>
            <a:pPr algn="just"/>
            <a:r>
              <a:rPr lang="en-IN" sz="2400" dirty="0">
                <a:solidFill>
                  <a:schemeClr val="bg1"/>
                </a:solidFill>
              </a:rPr>
              <a:t>The basic operation of a cache memory is as follows:</a:t>
            </a:r>
          </a:p>
          <a:p>
            <a:pPr marL="457200" indent="-457200" algn="just">
              <a:buFont typeface="Arial" panose="020B0604020202020204" pitchFamily="34" charset="0"/>
              <a:buChar char="•"/>
            </a:pPr>
            <a:r>
              <a:rPr lang="en-IN" sz="2400" dirty="0">
                <a:solidFill>
                  <a:schemeClr val="bg1"/>
                </a:solidFill>
              </a:rPr>
              <a:t>When the CPU needs to access memory, the cache is examined. If the word is found in the cache, it is read from the fast memory.</a:t>
            </a:r>
          </a:p>
          <a:p>
            <a:pPr marL="457200" indent="-457200" algn="just">
              <a:buFont typeface="Arial" panose="020B0604020202020204" pitchFamily="34" charset="0"/>
              <a:buChar char="•"/>
            </a:pPr>
            <a:r>
              <a:rPr lang="en-IN" sz="2400" dirty="0">
                <a:solidFill>
                  <a:schemeClr val="bg1"/>
                </a:solidFill>
              </a:rPr>
              <a:t>If the word addressed by the CPU is not found in the cache, the main memory is accessed to read the word.</a:t>
            </a:r>
          </a:p>
          <a:p>
            <a:pPr marL="457200" indent="-457200" algn="just">
              <a:buFont typeface="Arial" panose="020B0604020202020204" pitchFamily="34" charset="0"/>
              <a:buChar char="•"/>
            </a:pPr>
            <a:r>
              <a:rPr lang="en-IN" sz="2400" dirty="0">
                <a:solidFill>
                  <a:schemeClr val="bg1"/>
                </a:solidFill>
              </a:rPr>
              <a:t>A block of words one just accessed is then transferred from main memory to cache memory. The block size may vary from one word (the one just accessed) to about 16 words adjacent to the one just accessed.</a:t>
            </a:r>
          </a:p>
          <a:p>
            <a:pPr marL="457200" indent="-457200" algn="just">
              <a:buFont typeface="Arial" panose="020B0604020202020204" pitchFamily="34" charset="0"/>
              <a:buChar char="•"/>
            </a:pPr>
            <a:r>
              <a:rPr lang="en-IN" sz="2400" dirty="0">
                <a:solidFill>
                  <a:schemeClr val="bg1"/>
                </a:solidFill>
              </a:rPr>
              <a:t>The performance of the cache memory is frequently measured in terms of a quantity called hit ratio.</a:t>
            </a:r>
          </a:p>
          <a:p>
            <a:pPr marL="457200" indent="-457200" algn="just">
              <a:buFont typeface="Arial" panose="020B0604020202020204" pitchFamily="34" charset="0"/>
              <a:buChar char="•"/>
            </a:pPr>
            <a:r>
              <a:rPr lang="en-IN" sz="2400" dirty="0">
                <a:solidFill>
                  <a:schemeClr val="bg1"/>
                </a:solidFill>
              </a:rPr>
              <a:t>When the CPU refers to memory and finds the word in cache, it is said to produce a hit.</a:t>
            </a:r>
          </a:p>
          <a:p>
            <a:pPr marL="457200" indent="-457200" algn="just">
              <a:buFont typeface="Arial" panose="020B0604020202020204" pitchFamily="34" charset="0"/>
              <a:buChar char="•"/>
            </a:pPr>
            <a:r>
              <a:rPr lang="en-IN" sz="2400" dirty="0">
                <a:solidFill>
                  <a:schemeClr val="bg1"/>
                </a:solidFill>
              </a:rPr>
              <a:t>If the word is not found in the cache, it is in main memory and it counts as a miss.</a:t>
            </a:r>
          </a:p>
          <a:p>
            <a:pPr marL="457200" indent="-457200" algn="just">
              <a:buFont typeface="Arial" panose="020B0604020202020204" pitchFamily="34" charset="0"/>
              <a:buChar char="•"/>
            </a:pPr>
            <a:r>
              <a:rPr lang="en-IN" sz="2400" dirty="0">
                <a:solidFill>
                  <a:schemeClr val="bg1"/>
                </a:solidFill>
              </a:rPr>
              <a:t>The ratio of the number of hits divided by the total CPU references to memory (hits plus misses) is the hit ratio.</a:t>
            </a:r>
          </a:p>
        </p:txBody>
      </p:sp>
    </p:spTree>
    <p:extLst>
      <p:ext uri="{BB962C8B-B14F-4D97-AF65-F5344CB8AC3E}">
        <p14:creationId xmlns:p14="http://schemas.microsoft.com/office/powerpoint/2010/main" val="383525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1149" y="2184567"/>
            <a:ext cx="6702407" cy="2116844"/>
          </a:xfrm>
        </p:spPr>
        <p:txBody>
          <a:bodyPr>
            <a:normAutofit/>
          </a:bodyPr>
          <a:lstStyle/>
          <a:p>
            <a:pPr algn="ctr"/>
            <a:r>
              <a:rPr lang="en-US" sz="6000" dirty="0">
                <a:solidFill>
                  <a:schemeClr val="bg1"/>
                </a:solidFill>
                <a:latin typeface="+mn-lt"/>
                <a:ea typeface="Adobe Gothic Std B" panose="020B0800000000000000" pitchFamily="34" charset="-128"/>
              </a:rPr>
              <a:t>Virtual Memory</a:t>
            </a:r>
          </a:p>
        </p:txBody>
      </p:sp>
    </p:spTree>
    <p:extLst>
      <p:ext uri="{BB962C8B-B14F-4D97-AF65-F5344CB8AC3E}">
        <p14:creationId xmlns:p14="http://schemas.microsoft.com/office/powerpoint/2010/main" val="183944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963827"/>
          </a:xfrm>
        </p:spPr>
        <p:txBody>
          <a:bodyPr/>
          <a:lstStyle/>
          <a:p>
            <a:r>
              <a:rPr lang="en-US" dirty="0">
                <a:latin typeface="+mn-lt"/>
                <a:ea typeface="Adobe Gothic Std B" panose="020B0800000000000000" pitchFamily="34" charset="-128"/>
              </a:rPr>
              <a:t>Virtual Memory</a:t>
            </a:r>
            <a:endParaRPr lang="en-US" dirty="0">
              <a:latin typeface="+mn-lt"/>
            </a:endParaRPr>
          </a:p>
        </p:txBody>
      </p:sp>
      <p:sp>
        <p:nvSpPr>
          <p:cNvPr id="4" name="TextBox 3">
            <a:extLst>
              <a:ext uri="{FF2B5EF4-FFF2-40B4-BE49-F238E27FC236}">
                <a16:creationId xmlns:a16="http://schemas.microsoft.com/office/drawing/2014/main" id="{9FEDAD7D-BBF5-4D69-4D2A-0C6CFA73CB1A}"/>
              </a:ext>
            </a:extLst>
          </p:cNvPr>
          <p:cNvSpPr txBox="1"/>
          <p:nvPr/>
        </p:nvSpPr>
        <p:spPr>
          <a:xfrm>
            <a:off x="531341" y="963827"/>
            <a:ext cx="1112108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dirty="0">
                <a:solidFill>
                  <a:schemeClr val="bg1"/>
                </a:solidFill>
              </a:rPr>
              <a:t>Virtual memory refers to a memory management method where computers use secondary memory to compensate for the scarcity of physical memory.</a:t>
            </a:r>
          </a:p>
          <a:p>
            <a:pPr marL="342900" indent="-342900" algn="just">
              <a:buFont typeface="Arial" panose="020B0604020202020204" pitchFamily="34" charset="0"/>
              <a:buChar char="•"/>
            </a:pPr>
            <a:r>
              <a:rPr lang="en-IN" sz="2800" dirty="0">
                <a:solidFill>
                  <a:schemeClr val="bg1"/>
                </a:solidFill>
              </a:rPr>
              <a:t>The technique is exploited by a computer’s operating system (OS) in situations when the system lacks sufficient RAM to execute instructions.</a:t>
            </a:r>
          </a:p>
          <a:p>
            <a:pPr marL="342900" indent="-342900" algn="just">
              <a:buFont typeface="Arial" panose="020B0604020202020204" pitchFamily="34" charset="0"/>
              <a:buChar char="•"/>
            </a:pPr>
            <a:r>
              <a:rPr lang="en-IN" sz="2800" dirty="0">
                <a:solidFill>
                  <a:schemeClr val="bg1"/>
                </a:solidFill>
              </a:rPr>
              <a:t>With virtual memory, computers can run complex and sophisticated programs as the conflicting memory demands of multiple programs are met within a fixed memory space.</a:t>
            </a:r>
          </a:p>
          <a:p>
            <a:pPr marL="342900" indent="-342900" algn="just">
              <a:buFont typeface="Arial" panose="020B0604020202020204" pitchFamily="34" charset="0"/>
              <a:buChar char="•"/>
            </a:pPr>
            <a:r>
              <a:rPr lang="en-IN" sz="2800" dirty="0">
                <a:solidFill>
                  <a:schemeClr val="bg1"/>
                </a:solidFill>
              </a:rPr>
              <a:t>Before virtual memory, systems used RAM and secondary memory. In the early 1940s and 1950s, computer memory was quite expensive. However, with time, computer programs became more complex, and developers feared that these large programs might consume all of a computer’s main memory and eventually run out of it.</a:t>
            </a:r>
          </a:p>
        </p:txBody>
      </p:sp>
    </p:spTree>
    <p:extLst>
      <p:ext uri="{BB962C8B-B14F-4D97-AF65-F5344CB8AC3E}">
        <p14:creationId xmlns:p14="http://schemas.microsoft.com/office/powerpoint/2010/main" val="318027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963827"/>
          </a:xfrm>
        </p:spPr>
        <p:txBody>
          <a:bodyPr/>
          <a:lstStyle/>
          <a:p>
            <a:r>
              <a:rPr lang="en-US" dirty="0">
                <a:latin typeface="+mn-lt"/>
                <a:ea typeface="Adobe Gothic Std B" panose="020B0800000000000000" pitchFamily="34" charset="-128"/>
              </a:rPr>
              <a:t>Virtual Memory</a:t>
            </a:r>
            <a:endParaRPr lang="en-US" dirty="0">
              <a:latin typeface="+mn-lt"/>
            </a:endParaRPr>
          </a:p>
        </p:txBody>
      </p:sp>
      <p:sp>
        <p:nvSpPr>
          <p:cNvPr id="4" name="TextBox 3">
            <a:extLst>
              <a:ext uri="{FF2B5EF4-FFF2-40B4-BE49-F238E27FC236}">
                <a16:creationId xmlns:a16="http://schemas.microsoft.com/office/drawing/2014/main" id="{9FEDAD7D-BBF5-4D69-4D2A-0C6CFA73CB1A}"/>
              </a:ext>
            </a:extLst>
          </p:cNvPr>
          <p:cNvSpPr txBox="1"/>
          <p:nvPr/>
        </p:nvSpPr>
        <p:spPr>
          <a:xfrm>
            <a:off x="535459" y="757959"/>
            <a:ext cx="11121081" cy="6124754"/>
          </a:xfrm>
          <a:prstGeom prst="rect">
            <a:avLst/>
          </a:prstGeom>
          <a:noFill/>
        </p:spPr>
        <p:txBody>
          <a:bodyPr wrap="square" rtlCol="0">
            <a:spAutoFit/>
          </a:bodyPr>
          <a:lstStyle/>
          <a:p>
            <a:pPr marL="342900" indent="-342900" algn="just">
              <a:buFont typeface="Arial" panose="020B0604020202020204" pitchFamily="34" charset="0"/>
              <a:buChar char="•"/>
            </a:pPr>
            <a:r>
              <a:rPr lang="en-IN" sz="2800" dirty="0">
                <a:solidFill>
                  <a:schemeClr val="bg1"/>
                </a:solidFill>
              </a:rPr>
              <a:t>This led to the development of virtual memory in the late 1950s. In 1959, researchers at the University of Manchester, England, developed the first virtual memory system for a computer named ‘Atlas.’ This was followed by Burroughs Corp’s development of the first commercial computer in 1961 with built-in virtual memory. Later in 1982, Intel incorporated a virtual memory component in the 80286 processor.</a:t>
            </a:r>
          </a:p>
          <a:p>
            <a:pPr marL="342900" indent="-342900" algn="just">
              <a:buFont typeface="Arial" panose="020B0604020202020204" pitchFamily="34" charset="0"/>
              <a:buChar char="•"/>
            </a:pPr>
            <a:r>
              <a:rPr lang="en-IN" sz="2800" dirty="0">
                <a:solidFill>
                  <a:schemeClr val="bg1"/>
                </a:solidFill>
              </a:rPr>
              <a:t>Fast-forward to today, we have systems with at least 8GB or 16GB of RAM. However, more is needed when you intend to run several programs simultaneously. That’s where virtual memory becomes vital. </a:t>
            </a:r>
          </a:p>
          <a:p>
            <a:pPr marL="342900" indent="-342900" algn="just">
              <a:buFont typeface="Arial" panose="020B0604020202020204" pitchFamily="34" charset="0"/>
              <a:buChar char="•"/>
            </a:pPr>
            <a:r>
              <a:rPr lang="en-IN" sz="2800" dirty="0">
                <a:solidFill>
                  <a:schemeClr val="bg1"/>
                </a:solidFill>
              </a:rPr>
              <a:t>Virtual memory transfers data from RAM to disk storage, mapping memory to disk files. The virtual memory swaps unused data from RAM to a storage device like a hard drive or solid-state drive (SSD) and frees up RAM for other tasks. As a result, computers tend to consider secondary and primary memory as one.</a:t>
            </a:r>
          </a:p>
        </p:txBody>
      </p:sp>
    </p:spTree>
    <p:extLst>
      <p:ext uri="{BB962C8B-B14F-4D97-AF65-F5344CB8AC3E}">
        <p14:creationId xmlns:p14="http://schemas.microsoft.com/office/powerpoint/2010/main" val="109673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963827"/>
          </a:xfrm>
        </p:spPr>
        <p:txBody>
          <a:bodyPr/>
          <a:lstStyle/>
          <a:p>
            <a:r>
              <a:rPr lang="en-US" dirty="0">
                <a:latin typeface="+mn-lt"/>
                <a:ea typeface="Adobe Gothic Std B" panose="020B0800000000000000" pitchFamily="34" charset="-128"/>
              </a:rPr>
              <a:t>Virtual Memory</a:t>
            </a:r>
            <a:endParaRPr lang="en-US" dirty="0">
              <a:latin typeface="+mn-lt"/>
            </a:endParaRPr>
          </a:p>
        </p:txBody>
      </p:sp>
      <p:sp>
        <p:nvSpPr>
          <p:cNvPr id="4" name="TextBox 3">
            <a:extLst>
              <a:ext uri="{FF2B5EF4-FFF2-40B4-BE49-F238E27FC236}">
                <a16:creationId xmlns:a16="http://schemas.microsoft.com/office/drawing/2014/main" id="{9FEDAD7D-BBF5-4D69-4D2A-0C6CFA73CB1A}"/>
              </a:ext>
            </a:extLst>
          </p:cNvPr>
          <p:cNvSpPr txBox="1"/>
          <p:nvPr/>
        </p:nvSpPr>
        <p:spPr>
          <a:xfrm>
            <a:off x="535459" y="757959"/>
            <a:ext cx="11121081" cy="6124754"/>
          </a:xfrm>
          <a:prstGeom prst="rect">
            <a:avLst/>
          </a:prstGeom>
          <a:noFill/>
        </p:spPr>
        <p:txBody>
          <a:bodyPr wrap="square" rtlCol="0">
            <a:spAutoFit/>
          </a:bodyPr>
          <a:lstStyle/>
          <a:p>
            <a:pPr marL="342900" indent="-342900" algn="just">
              <a:buFont typeface="Arial" panose="020B0604020202020204" pitchFamily="34" charset="0"/>
              <a:buChar char="•"/>
            </a:pPr>
            <a:r>
              <a:rPr lang="en-IN" sz="2800" dirty="0">
                <a:solidFill>
                  <a:schemeClr val="bg1"/>
                </a:solidFill>
              </a:rPr>
              <a:t>Virtual memory is crucial for multitasking. It enhances overall system performance as computers need not worry about memory constraints surrounding heavier programs.</a:t>
            </a:r>
          </a:p>
          <a:p>
            <a:pPr marL="342900" indent="-342900" algn="just">
              <a:buFont typeface="Arial" panose="020B0604020202020204" pitchFamily="34" charset="0"/>
              <a:buChar char="•"/>
            </a:pPr>
            <a:r>
              <a:rPr lang="en-IN" sz="2800" dirty="0">
                <a:solidFill>
                  <a:schemeClr val="bg1"/>
                </a:solidFill>
              </a:rPr>
              <a:t>Despite its advantages, virtual memory also has a negative side to it. It has been observed that virtual memory operates at much slower speeds than computer RAM.</a:t>
            </a:r>
          </a:p>
          <a:p>
            <a:pPr marL="342900" indent="-342900" algn="just">
              <a:buFont typeface="Arial" panose="020B0604020202020204" pitchFamily="34" charset="0"/>
              <a:buChar char="•"/>
            </a:pPr>
            <a:r>
              <a:rPr lang="en-IN" sz="2800" dirty="0">
                <a:solidFill>
                  <a:schemeClr val="bg1"/>
                </a:solidFill>
              </a:rPr>
              <a:t>If the OS juggles data between virtual memory and RAM continuously, it can slow down the computer considerably. </a:t>
            </a:r>
          </a:p>
          <a:p>
            <a:pPr marL="342900" indent="-342900" algn="just">
              <a:buFont typeface="Arial" panose="020B0604020202020204" pitchFamily="34" charset="0"/>
              <a:buChar char="•"/>
            </a:pPr>
            <a:r>
              <a:rPr lang="en-IN" sz="2800" dirty="0">
                <a:solidFill>
                  <a:schemeClr val="bg1"/>
                </a:solidFill>
              </a:rPr>
              <a:t>This can lead to a phenomenon called ‘thrashing.’ Users, therefore, cannot entirely rely on virtual memory as the overuse of virtual memory resources can inhibit application-level processing.</a:t>
            </a:r>
          </a:p>
          <a:p>
            <a:pPr marL="342900" indent="-342900" algn="just">
              <a:buFont typeface="Arial" panose="020B0604020202020204" pitchFamily="34" charset="0"/>
              <a:buChar char="•"/>
            </a:pPr>
            <a:r>
              <a:rPr lang="en-IN" sz="2800" dirty="0">
                <a:solidFill>
                  <a:schemeClr val="bg1"/>
                </a:solidFill>
              </a:rPr>
              <a:t>At the fundamental level, virtual memory maps program addresses to RAM. In cases where there’s not enough RAM space, the programs are mapped to disk.</a:t>
            </a:r>
          </a:p>
        </p:txBody>
      </p:sp>
    </p:spTree>
    <p:extLst>
      <p:ext uri="{BB962C8B-B14F-4D97-AF65-F5344CB8AC3E}">
        <p14:creationId xmlns:p14="http://schemas.microsoft.com/office/powerpoint/2010/main" val="41065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Memory Hierarchy </a:t>
            </a:r>
            <a:endParaRPr lang="en-US" dirty="0">
              <a:latin typeface="+mn-lt"/>
            </a:endParaRPr>
          </a:p>
        </p:txBody>
      </p:sp>
      <p:sp>
        <p:nvSpPr>
          <p:cNvPr id="3" name="Content Placeholder 2"/>
          <p:cNvSpPr>
            <a:spLocks noGrp="1"/>
          </p:cNvSpPr>
          <p:nvPr>
            <p:ph idx="1"/>
          </p:nvPr>
        </p:nvSpPr>
        <p:spPr>
          <a:xfrm>
            <a:off x="395749" y="1073457"/>
            <a:ext cx="11181735" cy="6212245"/>
          </a:xfrm>
        </p:spPr>
        <p:txBody>
          <a:bodyPr>
            <a:normAutofit/>
          </a:bodyPr>
          <a:lstStyle/>
          <a:p>
            <a:pPr algn="just">
              <a:lnSpc>
                <a:spcPct val="100000"/>
              </a:lnSpc>
            </a:pPr>
            <a:r>
              <a:rPr lang="en-IN" sz="3200" dirty="0">
                <a:solidFill>
                  <a:schemeClr val="bg1"/>
                </a:solidFill>
                <a:ea typeface="Adobe Gothic Std B" panose="020B0800000000000000" pitchFamily="34" charset="-128"/>
              </a:rPr>
              <a:t>The Computer memory hierarchy looks like a pyramid structure which is used to describe the differences among memory types. It separates the computer storage based on hierarchy.</a:t>
            </a:r>
          </a:p>
          <a:p>
            <a:pPr algn="just">
              <a:lnSpc>
                <a:spcPct val="100000"/>
              </a:lnSpc>
            </a:pPr>
            <a:endParaRPr lang="en-IN" sz="3200" dirty="0">
              <a:solidFill>
                <a:schemeClr val="bg1"/>
              </a:solidFill>
              <a:ea typeface="Adobe Gothic Std B" panose="020B0800000000000000" pitchFamily="34" charset="-128"/>
            </a:endParaRPr>
          </a:p>
          <a:p>
            <a:pPr algn="just"/>
            <a:r>
              <a:rPr lang="en-IN" dirty="0"/>
              <a:t>Level 0: CPU registers</a:t>
            </a:r>
          </a:p>
          <a:p>
            <a:pPr algn="just"/>
            <a:r>
              <a:rPr lang="en-IN" dirty="0"/>
              <a:t>Level 1: Cache memory</a:t>
            </a:r>
          </a:p>
          <a:p>
            <a:pPr algn="just"/>
            <a:r>
              <a:rPr lang="en-IN" dirty="0"/>
              <a:t>Level 2: Main memory or primary memory</a:t>
            </a:r>
          </a:p>
          <a:p>
            <a:pPr algn="just"/>
            <a:r>
              <a:rPr lang="en-IN" dirty="0"/>
              <a:t>Level 3: Magnetic disks or secondary memory</a:t>
            </a:r>
          </a:p>
          <a:p>
            <a:pPr algn="just"/>
            <a:r>
              <a:rPr lang="en-IN" dirty="0"/>
              <a:t>Level 4: Optical disks or magnetic types or tertiary Memory</a:t>
            </a:r>
          </a:p>
          <a:p>
            <a:pPr marL="0" indent="0" algn="just">
              <a:lnSpc>
                <a:spcPct val="100000"/>
              </a:lnSpc>
              <a:buNone/>
            </a:pPr>
            <a:endParaRPr lang="en-US" sz="3200" dirty="0">
              <a:solidFill>
                <a:schemeClr val="bg1"/>
              </a:solidFill>
              <a:ea typeface="Adobe Gothic Std B" panose="020B0800000000000000" pitchFamily="34" charset="-128"/>
            </a:endParaRPr>
          </a:p>
          <a:p>
            <a:pPr marL="0" indent="0" algn="just">
              <a:lnSpc>
                <a:spcPct val="150000"/>
              </a:lnSpc>
              <a:buNone/>
            </a:pPr>
            <a:endParaRPr lang="en-US" sz="3200" dirty="0">
              <a:latin typeface="Arial Rounded MT Bold" panose="020F0704030504030204" pitchFamily="34" charset="0"/>
            </a:endParaRPr>
          </a:p>
          <a:p>
            <a:pPr marL="0" indent="0" algn="just">
              <a:lnSpc>
                <a:spcPct val="15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25532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963827"/>
          </a:xfrm>
        </p:spPr>
        <p:txBody>
          <a:bodyPr/>
          <a:lstStyle/>
          <a:p>
            <a:r>
              <a:rPr lang="en-US" dirty="0">
                <a:latin typeface="+mn-lt"/>
                <a:ea typeface="Adobe Gothic Std B" panose="020B0800000000000000" pitchFamily="34" charset="-128"/>
              </a:rPr>
              <a:t>Virtual Memory</a:t>
            </a:r>
            <a:endParaRPr lang="en-US" dirty="0">
              <a:latin typeface="+mn-lt"/>
            </a:endParaRPr>
          </a:p>
        </p:txBody>
      </p:sp>
      <p:sp>
        <p:nvSpPr>
          <p:cNvPr id="4" name="TextBox 3">
            <a:extLst>
              <a:ext uri="{FF2B5EF4-FFF2-40B4-BE49-F238E27FC236}">
                <a16:creationId xmlns:a16="http://schemas.microsoft.com/office/drawing/2014/main" id="{9FEDAD7D-BBF5-4D69-4D2A-0C6CFA73CB1A}"/>
              </a:ext>
            </a:extLst>
          </p:cNvPr>
          <p:cNvSpPr txBox="1"/>
          <p:nvPr/>
        </p:nvSpPr>
        <p:spPr>
          <a:xfrm>
            <a:off x="535459" y="757959"/>
            <a:ext cx="11121081" cy="5262979"/>
          </a:xfrm>
          <a:prstGeom prst="rect">
            <a:avLst/>
          </a:prstGeom>
          <a:noFill/>
        </p:spPr>
        <p:txBody>
          <a:bodyPr wrap="square" rtlCol="0">
            <a:spAutoFit/>
          </a:bodyPr>
          <a:lstStyle/>
          <a:p>
            <a:pPr marL="342900" indent="-342900" algn="just">
              <a:buFont typeface="Arial" panose="020B0604020202020204" pitchFamily="34" charset="0"/>
              <a:buChar char="•"/>
            </a:pPr>
            <a:r>
              <a:rPr lang="en-IN" sz="2800" dirty="0">
                <a:solidFill>
                  <a:schemeClr val="bg1"/>
                </a:solidFill>
              </a:rPr>
              <a:t>The operating system uses two techniques to manage virtual memory, paging and segmentation.</a:t>
            </a:r>
          </a:p>
          <a:p>
            <a:pPr marL="342900" indent="-342900" algn="just">
              <a:buFont typeface="Arial" panose="020B0604020202020204" pitchFamily="34" charset="0"/>
              <a:buChar char="•"/>
            </a:pPr>
            <a:endParaRPr lang="en-IN" sz="2800" dirty="0">
              <a:solidFill>
                <a:schemeClr val="bg1"/>
              </a:solidFill>
            </a:endParaRPr>
          </a:p>
          <a:p>
            <a:pPr marL="514350" indent="-514350" algn="just">
              <a:buFont typeface="+mj-lt"/>
              <a:buAutoNum type="arabicPeriod"/>
            </a:pPr>
            <a:r>
              <a:rPr lang="en-IN" sz="2800" dirty="0">
                <a:solidFill>
                  <a:schemeClr val="bg1"/>
                </a:solidFill>
              </a:rPr>
              <a:t>Paging:</a:t>
            </a:r>
          </a:p>
          <a:p>
            <a:pPr marL="457200" indent="-457200" algn="just">
              <a:buFont typeface="Arial" panose="020B0604020202020204" pitchFamily="34" charset="0"/>
              <a:buChar char="•"/>
            </a:pPr>
            <a:r>
              <a:rPr lang="en-IN" sz="2800" dirty="0">
                <a:solidFill>
                  <a:schemeClr val="bg1"/>
                </a:solidFill>
              </a:rPr>
              <a:t>Under the paging approach, RAM is segregated into blocks of 4k sizes. These blocks are referred to as pages.</a:t>
            </a:r>
          </a:p>
          <a:p>
            <a:pPr marL="457200" indent="-457200" algn="just">
              <a:buFont typeface="Arial" panose="020B0604020202020204" pitchFamily="34" charset="0"/>
              <a:buChar char="•"/>
            </a:pPr>
            <a:r>
              <a:rPr lang="en-IN" sz="2800" dirty="0">
                <a:solidFill>
                  <a:schemeClr val="bg1"/>
                </a:solidFill>
              </a:rPr>
              <a:t>Computing processes are then allocated to these pages based on their memory needs. Each process may utilize less than 4k memory, so a portion of memory is bound to get wasted. In rare cases, some operations may use a large number of pages.</a:t>
            </a:r>
          </a:p>
          <a:p>
            <a:pPr marL="457200" indent="-457200" algn="just">
              <a:buFont typeface="Arial" panose="020B0604020202020204" pitchFamily="34" charset="0"/>
              <a:buChar char="•"/>
            </a:pPr>
            <a:r>
              <a:rPr lang="en-IN" sz="2800" dirty="0">
                <a:solidFill>
                  <a:schemeClr val="bg1"/>
                </a:solidFill>
              </a:rPr>
              <a:t>Under normal circumstances, these pages are swapped between RAM and page files representing virtual memory.</a:t>
            </a:r>
          </a:p>
        </p:txBody>
      </p:sp>
    </p:spTree>
    <p:extLst>
      <p:ext uri="{BB962C8B-B14F-4D97-AF65-F5344CB8AC3E}">
        <p14:creationId xmlns:p14="http://schemas.microsoft.com/office/powerpoint/2010/main" val="57508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963827"/>
          </a:xfrm>
        </p:spPr>
        <p:txBody>
          <a:bodyPr/>
          <a:lstStyle/>
          <a:p>
            <a:r>
              <a:rPr lang="en-US" dirty="0">
                <a:latin typeface="+mn-lt"/>
                <a:ea typeface="Adobe Gothic Std B" panose="020B0800000000000000" pitchFamily="34" charset="-128"/>
              </a:rPr>
              <a:t>Virtual Memory</a:t>
            </a:r>
            <a:endParaRPr lang="en-US" dirty="0">
              <a:latin typeface="+mn-lt"/>
            </a:endParaRPr>
          </a:p>
        </p:txBody>
      </p:sp>
      <p:sp>
        <p:nvSpPr>
          <p:cNvPr id="4" name="TextBox 3">
            <a:extLst>
              <a:ext uri="{FF2B5EF4-FFF2-40B4-BE49-F238E27FC236}">
                <a16:creationId xmlns:a16="http://schemas.microsoft.com/office/drawing/2014/main" id="{9FEDAD7D-BBF5-4D69-4D2A-0C6CFA73CB1A}"/>
              </a:ext>
            </a:extLst>
          </p:cNvPr>
          <p:cNvSpPr txBox="1"/>
          <p:nvPr/>
        </p:nvSpPr>
        <p:spPr>
          <a:xfrm>
            <a:off x="535459" y="757959"/>
            <a:ext cx="11475309" cy="6124754"/>
          </a:xfrm>
          <a:prstGeom prst="rect">
            <a:avLst/>
          </a:prstGeom>
          <a:noFill/>
        </p:spPr>
        <p:txBody>
          <a:bodyPr wrap="square" rtlCol="0">
            <a:spAutoFit/>
          </a:bodyPr>
          <a:lstStyle/>
          <a:p>
            <a:pPr marL="514350" indent="-514350" algn="just">
              <a:buAutoNum type="arabicPeriod" startAt="2"/>
            </a:pPr>
            <a:r>
              <a:rPr lang="en-IN" sz="2800" dirty="0">
                <a:solidFill>
                  <a:schemeClr val="bg1"/>
                </a:solidFill>
              </a:rPr>
              <a:t>Segmentation:</a:t>
            </a:r>
          </a:p>
          <a:p>
            <a:pPr marL="457200" indent="-457200" algn="just">
              <a:buFont typeface="Arial" panose="020B0604020202020204" pitchFamily="34" charset="0"/>
              <a:buChar char="•"/>
            </a:pPr>
            <a:r>
              <a:rPr lang="en-IN" sz="2800" dirty="0">
                <a:solidFill>
                  <a:schemeClr val="bg1"/>
                </a:solidFill>
              </a:rPr>
              <a:t>Another approach to efficient memory management is that of segmentation.</a:t>
            </a:r>
          </a:p>
          <a:p>
            <a:pPr marL="457200" indent="-457200" algn="just">
              <a:buFont typeface="Arial" panose="020B0604020202020204" pitchFamily="34" charset="0"/>
              <a:buChar char="•"/>
            </a:pPr>
            <a:r>
              <a:rPr lang="en-IN" sz="2800" dirty="0">
                <a:solidFill>
                  <a:schemeClr val="bg1"/>
                </a:solidFill>
              </a:rPr>
              <a:t>Instead of allocating fixed-size pages to processes, memory segments of varied lengths are assigned to computing operations based on their memory needs. In contrast to paging, segmentation does not waste memory segments.</a:t>
            </a:r>
          </a:p>
          <a:p>
            <a:pPr marL="457200" indent="-457200" algn="just">
              <a:buFont typeface="Arial" panose="020B0604020202020204" pitchFamily="34" charset="0"/>
              <a:buChar char="•"/>
            </a:pPr>
            <a:r>
              <a:rPr lang="en-IN" sz="2800" dirty="0">
                <a:solidFill>
                  <a:schemeClr val="bg1"/>
                </a:solidFill>
              </a:rPr>
              <a:t>With segmentation, applications can split up into different logical address spaces. As a result, applications become shareable and more secure.</a:t>
            </a:r>
          </a:p>
          <a:p>
            <a:pPr marL="457200" indent="-457200" algn="just">
              <a:buFont typeface="Arial" panose="020B0604020202020204" pitchFamily="34" charset="0"/>
              <a:buChar char="•"/>
            </a:pPr>
            <a:r>
              <a:rPr lang="en-IN" sz="2800" dirty="0">
                <a:solidFill>
                  <a:schemeClr val="bg1"/>
                </a:solidFill>
              </a:rPr>
              <a:t>However, segmentation often leads to ‘memory fragmentation.’ Memory segments are of different lengths, and the allocation and deallocation of these segments result in many unused memory spaces. As their length is not defined, memory is left unattended by processes owing to their varying size.</a:t>
            </a:r>
          </a:p>
        </p:txBody>
      </p:sp>
    </p:spTree>
    <p:extLst>
      <p:ext uri="{BB962C8B-B14F-4D97-AF65-F5344CB8AC3E}">
        <p14:creationId xmlns:p14="http://schemas.microsoft.com/office/powerpoint/2010/main" val="410993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ow To Write A Thank You Note In Five Easy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785"/>
            <a:ext cx="12192000" cy="686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08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Memory Hierarchy</a:t>
            </a:r>
            <a:r>
              <a:rPr lang="en-US" dirty="0">
                <a:latin typeface="Adobe Gothic Std B" panose="020B0800000000000000" pitchFamily="34" charset="-128"/>
                <a:ea typeface="Adobe Gothic Std B" panose="020B0800000000000000" pitchFamily="34" charset="-128"/>
              </a:rPr>
              <a:t> </a:t>
            </a:r>
            <a:endParaRPr lang="en-US" dirty="0"/>
          </a:p>
        </p:txBody>
      </p:sp>
      <p:sp>
        <p:nvSpPr>
          <p:cNvPr id="3" name="Content Placeholder 2"/>
          <p:cNvSpPr>
            <a:spLocks noGrp="1"/>
          </p:cNvSpPr>
          <p:nvPr>
            <p:ph idx="1"/>
          </p:nvPr>
        </p:nvSpPr>
        <p:spPr>
          <a:xfrm>
            <a:off x="-1807041" y="596368"/>
            <a:ext cx="14793996" cy="8679062"/>
          </a:xfrm>
        </p:spPr>
        <p:txBody>
          <a:bodyPr>
            <a:normAutofit/>
          </a:bodyPr>
          <a:lstStyle/>
          <a:p>
            <a:pPr marL="0" indent="0" algn="ctr">
              <a:lnSpc>
                <a:spcPct val="150000"/>
              </a:lnSpc>
              <a:buNone/>
            </a:pPr>
            <a:endParaRPr lang="en-US" sz="3200" dirty="0">
              <a:latin typeface="Arial Rounded MT Bold" panose="020F0704030504030204" pitchFamily="34" charset="0"/>
            </a:endParaRPr>
          </a:p>
          <a:p>
            <a:pPr marL="0" indent="0" algn="ctr">
              <a:lnSpc>
                <a:spcPct val="15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p:txBody>
      </p:sp>
      <p:pic>
        <p:nvPicPr>
          <p:cNvPr id="1026" name="Picture 2">
            <a:extLst>
              <a:ext uri="{FF2B5EF4-FFF2-40B4-BE49-F238E27FC236}">
                <a16:creationId xmlns:a16="http://schemas.microsoft.com/office/drawing/2014/main" id="{4FC4ADDA-8ACC-7700-FD90-70D647007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330" y="1643449"/>
            <a:ext cx="5078627" cy="4324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80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803189"/>
          </a:xfrm>
        </p:spPr>
        <p:txBody>
          <a:bodyPr/>
          <a:lstStyle/>
          <a:p>
            <a:r>
              <a:rPr lang="en-US" dirty="0">
                <a:latin typeface="+mn-lt"/>
              </a:rPr>
              <a:t>Memory Hierarchy</a:t>
            </a:r>
          </a:p>
        </p:txBody>
      </p:sp>
      <p:sp>
        <p:nvSpPr>
          <p:cNvPr id="4" name="TextBox 3">
            <a:extLst>
              <a:ext uri="{FF2B5EF4-FFF2-40B4-BE49-F238E27FC236}">
                <a16:creationId xmlns:a16="http://schemas.microsoft.com/office/drawing/2014/main" id="{252A706A-BA57-6E21-B52C-414238A8280C}"/>
              </a:ext>
            </a:extLst>
          </p:cNvPr>
          <p:cNvSpPr txBox="1"/>
          <p:nvPr/>
        </p:nvSpPr>
        <p:spPr>
          <a:xfrm>
            <a:off x="395749" y="671691"/>
            <a:ext cx="10849232" cy="6186309"/>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chemeClr val="bg1"/>
                </a:solidFill>
              </a:rPr>
              <a:t>Level-0 − Registers</a:t>
            </a:r>
          </a:p>
          <a:p>
            <a:pPr algn="just"/>
            <a:r>
              <a:rPr lang="en-IN" dirty="0">
                <a:solidFill>
                  <a:schemeClr val="bg1"/>
                </a:solidFill>
              </a:rPr>
              <a:t>	The registers are present inside the CPU. As they are present inside the CPU, they have least access time. 	Registers are most expensive and smallest in size generally in kilobytes. They are implemented by using 	Flip-Flops.</a:t>
            </a:r>
          </a:p>
          <a:p>
            <a:pPr marL="285750" indent="-285750" algn="just">
              <a:buFont typeface="Arial" panose="020B0604020202020204" pitchFamily="34" charset="0"/>
              <a:buChar char="•"/>
            </a:pPr>
            <a:endParaRPr lang="en-IN" dirty="0">
              <a:solidFill>
                <a:schemeClr val="bg1"/>
              </a:solidFill>
            </a:endParaRPr>
          </a:p>
          <a:p>
            <a:pPr marL="285750" indent="-285750" algn="just">
              <a:buFont typeface="Arial" panose="020B0604020202020204" pitchFamily="34" charset="0"/>
              <a:buChar char="•"/>
            </a:pPr>
            <a:r>
              <a:rPr lang="en-IN" dirty="0">
                <a:solidFill>
                  <a:schemeClr val="bg1"/>
                </a:solidFill>
              </a:rPr>
              <a:t>Level-1 − Cache</a:t>
            </a:r>
          </a:p>
          <a:p>
            <a:pPr algn="just"/>
            <a:r>
              <a:rPr lang="en-IN" dirty="0">
                <a:solidFill>
                  <a:schemeClr val="bg1"/>
                </a:solidFill>
              </a:rPr>
              <a:t>	Cache memory is used to store the segments of a program that are frequently accessed by the processor. 	It is expensive and smaller in size generally in Megabytes and is implemented by using static RAM.</a:t>
            </a:r>
          </a:p>
          <a:p>
            <a:pPr marL="285750" indent="-285750" algn="just">
              <a:buFont typeface="Arial" panose="020B0604020202020204" pitchFamily="34" charset="0"/>
              <a:buChar char="•"/>
            </a:pPr>
            <a:endParaRPr lang="en-IN" dirty="0">
              <a:solidFill>
                <a:schemeClr val="bg1"/>
              </a:solidFill>
            </a:endParaRPr>
          </a:p>
          <a:p>
            <a:pPr marL="285750" indent="-285750" algn="just">
              <a:buFont typeface="Arial" panose="020B0604020202020204" pitchFamily="34" charset="0"/>
              <a:buChar char="•"/>
            </a:pPr>
            <a:r>
              <a:rPr lang="en-IN" dirty="0">
                <a:solidFill>
                  <a:schemeClr val="bg1"/>
                </a:solidFill>
              </a:rPr>
              <a:t>Level-2 − Primary or Main Memory</a:t>
            </a:r>
          </a:p>
          <a:p>
            <a:pPr algn="just"/>
            <a:r>
              <a:rPr lang="en-IN" dirty="0">
                <a:solidFill>
                  <a:schemeClr val="bg1"/>
                </a:solidFill>
              </a:rPr>
              <a:t>	It directly communicates with the CPU and with auxiliary memory devices through an I/O processor. 	Main memory is less expensive than cache memory and larger in size generally in Gigabytes. This 	memory is implemented by using dynamic RAM.</a:t>
            </a:r>
          </a:p>
          <a:p>
            <a:pPr algn="just"/>
            <a:endParaRPr lang="en-IN" dirty="0">
              <a:solidFill>
                <a:schemeClr val="bg1"/>
              </a:solidFill>
            </a:endParaRPr>
          </a:p>
          <a:p>
            <a:pPr marL="285750" indent="-285750" algn="just">
              <a:buFont typeface="Arial" panose="020B0604020202020204" pitchFamily="34" charset="0"/>
              <a:buChar char="•"/>
            </a:pPr>
            <a:r>
              <a:rPr lang="en-IN" dirty="0">
                <a:solidFill>
                  <a:schemeClr val="bg1"/>
                </a:solidFill>
              </a:rPr>
              <a:t>Level-3 − Secondary storage</a:t>
            </a:r>
          </a:p>
          <a:p>
            <a:pPr algn="just"/>
            <a:r>
              <a:rPr lang="en-IN" dirty="0">
                <a:solidFill>
                  <a:schemeClr val="bg1"/>
                </a:solidFill>
              </a:rPr>
              <a:t>	Secondary storage devices like Magnetic Disk are present at level 3. They are used as backup storage. 	They are cheaper than main memory and larger in size generally in a few TB.</a:t>
            </a:r>
          </a:p>
          <a:p>
            <a:pPr marL="285750" indent="-285750" algn="just">
              <a:buFont typeface="Arial" panose="020B0604020202020204" pitchFamily="34" charset="0"/>
              <a:buChar char="•"/>
            </a:pPr>
            <a:endParaRPr lang="en-IN" dirty="0">
              <a:solidFill>
                <a:schemeClr val="bg1"/>
              </a:solidFill>
            </a:endParaRPr>
          </a:p>
          <a:p>
            <a:pPr marL="285750" indent="-285750" algn="just">
              <a:buFont typeface="Arial" panose="020B0604020202020204" pitchFamily="34" charset="0"/>
              <a:buChar char="•"/>
            </a:pPr>
            <a:r>
              <a:rPr lang="en-IN" dirty="0">
                <a:solidFill>
                  <a:schemeClr val="bg1"/>
                </a:solidFill>
              </a:rPr>
              <a:t>Level-4 − Tertiary storage</a:t>
            </a:r>
          </a:p>
          <a:p>
            <a:pPr algn="just"/>
            <a:r>
              <a:rPr lang="en-IN" dirty="0">
                <a:solidFill>
                  <a:schemeClr val="bg1"/>
                </a:solidFill>
              </a:rPr>
              <a:t>	Tertiary storage devices like magnetic tape are present at level 4. They are used to store removable files 	and are the cheapest and largest in size (1-20 TB).</a:t>
            </a:r>
          </a:p>
          <a:p>
            <a:pPr marL="285750" indent="-285750" algn="just">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271017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1149" y="2184567"/>
            <a:ext cx="6702407" cy="2116844"/>
          </a:xfrm>
        </p:spPr>
        <p:txBody>
          <a:bodyPr>
            <a:normAutofit/>
          </a:bodyPr>
          <a:lstStyle/>
          <a:p>
            <a:pPr algn="ctr"/>
            <a:r>
              <a:rPr lang="en-US" sz="6000" dirty="0">
                <a:solidFill>
                  <a:schemeClr val="bg1"/>
                </a:solidFill>
                <a:latin typeface="+mn-lt"/>
                <a:ea typeface="Adobe Gothic Std B" panose="020B0800000000000000" pitchFamily="34" charset="-128"/>
              </a:rPr>
              <a:t>Main Memory</a:t>
            </a:r>
          </a:p>
        </p:txBody>
      </p:sp>
    </p:spTree>
    <p:extLst>
      <p:ext uri="{BB962C8B-B14F-4D97-AF65-F5344CB8AC3E}">
        <p14:creationId xmlns:p14="http://schemas.microsoft.com/office/powerpoint/2010/main" val="236631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073457"/>
          </a:xfrm>
        </p:spPr>
        <p:txBody>
          <a:bodyPr/>
          <a:lstStyle/>
          <a:p>
            <a:r>
              <a:rPr lang="en-US" dirty="0">
                <a:latin typeface="+mn-lt"/>
                <a:ea typeface="Adobe Gothic Std B" panose="020B0800000000000000" pitchFamily="34" charset="-128"/>
              </a:rPr>
              <a:t>Main Memory</a:t>
            </a:r>
            <a:endParaRPr lang="en-US" dirty="0">
              <a:latin typeface="+mn-lt"/>
            </a:endParaRPr>
          </a:p>
        </p:txBody>
      </p:sp>
      <p:sp>
        <p:nvSpPr>
          <p:cNvPr id="3" name="Content Placeholder 2"/>
          <p:cNvSpPr>
            <a:spLocks noGrp="1"/>
          </p:cNvSpPr>
          <p:nvPr>
            <p:ph idx="1"/>
          </p:nvPr>
        </p:nvSpPr>
        <p:spPr>
          <a:xfrm>
            <a:off x="395749" y="863392"/>
            <a:ext cx="11181735" cy="6212245"/>
          </a:xfrm>
        </p:spPr>
        <p:txBody>
          <a:bodyPr>
            <a:normAutofit/>
          </a:bodyPr>
          <a:lstStyle/>
          <a:p>
            <a:pPr algn="just">
              <a:lnSpc>
                <a:spcPct val="150000"/>
              </a:lnSpc>
            </a:pPr>
            <a:r>
              <a:rPr lang="en-IN" dirty="0">
                <a:solidFill>
                  <a:schemeClr val="bg1"/>
                </a:solidFill>
                <a:ea typeface="Adobe Gothic Std B" panose="020B0800000000000000" pitchFamily="34" charset="-128"/>
              </a:rPr>
              <a:t>The main memory acts as the central storage unit in a computer system. It is a relatively large and fast memory which is used to store programs and data during the run time operations.</a:t>
            </a:r>
          </a:p>
          <a:p>
            <a:pPr algn="just">
              <a:lnSpc>
                <a:spcPct val="150000"/>
              </a:lnSpc>
            </a:pPr>
            <a:r>
              <a:rPr lang="en-IN" dirty="0">
                <a:solidFill>
                  <a:schemeClr val="bg1"/>
                </a:solidFill>
                <a:ea typeface="Adobe Gothic Std B" panose="020B0800000000000000" pitchFamily="34" charset="-128"/>
              </a:rPr>
              <a:t>The primary technology used for the main memory is based on semiconductor integrated circuits. The integrated circuits for the main memory are classified into two major units.</a:t>
            </a:r>
          </a:p>
          <a:p>
            <a:pPr marL="0" indent="0" algn="just">
              <a:lnSpc>
                <a:spcPct val="150000"/>
              </a:lnSpc>
              <a:buNone/>
            </a:pPr>
            <a:r>
              <a:rPr lang="en-IN" dirty="0">
                <a:ea typeface="Adobe Gothic Std B" panose="020B0800000000000000" pitchFamily="34" charset="-128"/>
              </a:rPr>
              <a:t>	RAM (Random Access Memory) integrated circuit chips</a:t>
            </a:r>
          </a:p>
          <a:p>
            <a:pPr marL="0" indent="0" algn="just">
              <a:lnSpc>
                <a:spcPct val="150000"/>
              </a:lnSpc>
              <a:buNone/>
            </a:pPr>
            <a:r>
              <a:rPr lang="en-IN" dirty="0">
                <a:ea typeface="Adobe Gothic Std B" panose="020B0800000000000000" pitchFamily="34" charset="-128"/>
              </a:rPr>
              <a:t>	ROM (Read Only Memory) integrated circuit chips</a:t>
            </a:r>
            <a:endParaRPr lang="en-US" dirty="0">
              <a:ea typeface="Adobe Gothic Std B" panose="020B0800000000000000" pitchFamily="34" charset="-128"/>
            </a:endParaRPr>
          </a:p>
        </p:txBody>
      </p:sp>
    </p:spTree>
    <p:extLst>
      <p:ext uri="{BB962C8B-B14F-4D97-AF65-F5344CB8AC3E}">
        <p14:creationId xmlns:p14="http://schemas.microsoft.com/office/powerpoint/2010/main" val="94653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252106"/>
            <a:ext cx="10515600" cy="1325563"/>
          </a:xfrm>
        </p:spPr>
        <p:txBody>
          <a:bodyPr/>
          <a:lstStyle/>
          <a:p>
            <a:r>
              <a:rPr lang="en-US" dirty="0">
                <a:latin typeface="+mn-lt"/>
                <a:ea typeface="Adobe Gothic Std B" panose="020B0800000000000000" pitchFamily="34" charset="-128"/>
              </a:rPr>
              <a:t>RAM Integrated Circuit Chips</a:t>
            </a:r>
            <a:endParaRPr lang="en-US" dirty="0">
              <a:latin typeface="+mn-lt"/>
            </a:endParaRPr>
          </a:p>
        </p:txBody>
      </p:sp>
      <p:sp>
        <p:nvSpPr>
          <p:cNvPr id="3" name="Content Placeholder 2"/>
          <p:cNvSpPr>
            <a:spLocks noGrp="1"/>
          </p:cNvSpPr>
          <p:nvPr>
            <p:ph idx="1"/>
          </p:nvPr>
        </p:nvSpPr>
        <p:spPr>
          <a:xfrm>
            <a:off x="395749" y="832825"/>
            <a:ext cx="11181735" cy="6212245"/>
          </a:xfrm>
        </p:spPr>
        <p:txBody>
          <a:bodyPr>
            <a:normAutofit/>
          </a:bodyPr>
          <a:lstStyle/>
          <a:p>
            <a:pPr algn="just">
              <a:lnSpc>
                <a:spcPct val="100000"/>
              </a:lnSpc>
            </a:pPr>
            <a:r>
              <a:rPr lang="en-IN" dirty="0">
                <a:solidFill>
                  <a:schemeClr val="bg1"/>
                </a:solidFill>
                <a:ea typeface="Adobe Gothic Std B" panose="020B0800000000000000" pitchFamily="34" charset="-128"/>
              </a:rPr>
              <a:t>The RAM integrated circuit chips are further classified into two possible operating modes, static and dynamic.</a:t>
            </a:r>
          </a:p>
          <a:p>
            <a:pPr algn="just">
              <a:lnSpc>
                <a:spcPct val="100000"/>
              </a:lnSpc>
            </a:pPr>
            <a:r>
              <a:rPr lang="en-IN" dirty="0">
                <a:ea typeface="Adobe Gothic Std B" panose="020B0800000000000000" pitchFamily="34" charset="-128"/>
              </a:rPr>
              <a:t>The primary compositions of a static RAM are flip-flops that store the binary information. The nature of the stored information is volatile, i.e. it remains valid as long as power is applied to the system. The static RAM is easy to use and takes less time performing read and write operations as compared to dynamic RAM.</a:t>
            </a:r>
          </a:p>
          <a:p>
            <a:pPr algn="just">
              <a:lnSpc>
                <a:spcPct val="100000"/>
              </a:lnSpc>
            </a:pPr>
            <a:r>
              <a:rPr lang="en-IN" dirty="0"/>
              <a:t>The dynamic RAM exhibits the binary information in the form of electric charges that are applied to capacitors. The capacitors are integrated inside the chip by MOS transistors. The dynamic RAM consumes less power and provides large storage capacity in a single memory chip.</a:t>
            </a:r>
            <a:endParaRPr lang="en-US" sz="3200"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299294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793539"/>
          </a:xfrm>
        </p:spPr>
        <p:txBody>
          <a:bodyPr/>
          <a:lstStyle/>
          <a:p>
            <a:r>
              <a:rPr lang="en-US" dirty="0">
                <a:latin typeface="+mn-lt"/>
                <a:ea typeface="Adobe Gothic Std B" panose="020B0800000000000000" pitchFamily="34" charset="-128"/>
              </a:rPr>
              <a:t>RAM Integrated Circuit Chips</a:t>
            </a:r>
            <a:endParaRPr lang="en-US" dirty="0"/>
          </a:p>
        </p:txBody>
      </p:sp>
      <p:sp>
        <p:nvSpPr>
          <p:cNvPr id="3" name="Content Placeholder 2"/>
          <p:cNvSpPr>
            <a:spLocks noGrp="1"/>
          </p:cNvSpPr>
          <p:nvPr>
            <p:ph idx="1"/>
          </p:nvPr>
        </p:nvSpPr>
        <p:spPr>
          <a:xfrm>
            <a:off x="395749" y="793539"/>
            <a:ext cx="11181735" cy="5560608"/>
          </a:xfrm>
        </p:spPr>
        <p:txBody>
          <a:bodyPr>
            <a:normAutofit/>
          </a:bodyPr>
          <a:lstStyle/>
          <a:p>
            <a:pPr algn="just">
              <a:lnSpc>
                <a:spcPct val="150000"/>
              </a:lnSpc>
            </a:pPr>
            <a:r>
              <a:rPr lang="en-IN" dirty="0">
                <a:solidFill>
                  <a:schemeClr val="bg1"/>
                </a:solidFill>
                <a:ea typeface="Adobe Gothic Std B" panose="020B0800000000000000" pitchFamily="34" charset="-128"/>
              </a:rPr>
              <a:t>RAM chips are available in a variety of sizes and are used as per the system requirement. The following block diagram demonstrates the chip interconnection in a 128 * 8 RAM chip.</a:t>
            </a:r>
          </a:p>
          <a:p>
            <a:pPr marL="0" indent="0" algn="just">
              <a:lnSpc>
                <a:spcPct val="150000"/>
              </a:lnSpc>
              <a:buNone/>
            </a:pPr>
            <a:endParaRPr lang="en-US" dirty="0">
              <a:solidFill>
                <a:schemeClr val="bg1"/>
              </a:solidFill>
              <a:ea typeface="Adobe Gothic Std B" panose="020B0800000000000000" pitchFamily="34" charset="-128"/>
            </a:endParaRPr>
          </a:p>
          <a:p>
            <a:pPr marL="0" indent="0" algn="just">
              <a:lnSpc>
                <a:spcPct val="150000"/>
              </a:lnSpc>
              <a:buNone/>
            </a:pPr>
            <a:endParaRPr lang="en-US" dirty="0">
              <a:solidFill>
                <a:schemeClr val="bg1"/>
              </a:solidFill>
              <a:ea typeface="Adobe Gothic Std B" panose="020B0800000000000000" pitchFamily="34" charset="-128"/>
            </a:endParaRPr>
          </a:p>
        </p:txBody>
      </p:sp>
      <p:pic>
        <p:nvPicPr>
          <p:cNvPr id="4" name="Picture 3">
            <a:extLst>
              <a:ext uri="{FF2B5EF4-FFF2-40B4-BE49-F238E27FC236}">
                <a16:creationId xmlns:a16="http://schemas.microsoft.com/office/drawing/2014/main" id="{AE5CA208-6D5B-A571-94A4-8BB34AE3DFA9}"/>
              </a:ext>
            </a:extLst>
          </p:cNvPr>
          <p:cNvPicPr>
            <a:picLocks noChangeAspect="1"/>
          </p:cNvPicPr>
          <p:nvPr/>
        </p:nvPicPr>
        <p:blipFill>
          <a:blip r:embed="rId2"/>
          <a:stretch>
            <a:fillRect/>
          </a:stretch>
        </p:blipFill>
        <p:spPr>
          <a:xfrm>
            <a:off x="3227559" y="3063961"/>
            <a:ext cx="5267325" cy="2781300"/>
          </a:xfrm>
          <a:prstGeom prst="rect">
            <a:avLst/>
          </a:prstGeom>
        </p:spPr>
      </p:pic>
    </p:spTree>
    <p:extLst>
      <p:ext uri="{BB962C8B-B14F-4D97-AF65-F5344CB8AC3E}">
        <p14:creationId xmlns:p14="http://schemas.microsoft.com/office/powerpoint/2010/main" val="160194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29970</TotalTime>
  <Words>2672</Words>
  <Application>Microsoft Office PowerPoint</Application>
  <PresentationFormat>Widescreen</PresentationFormat>
  <Paragraphs>142</Paragraphs>
  <Slides>32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Adobe Gothic Std B</vt:lpstr>
      <vt:lpstr>Arial</vt:lpstr>
      <vt:lpstr>Arial Rounded MT Bold</vt:lpstr>
      <vt:lpstr>Calibri</vt:lpstr>
      <vt:lpstr>Calibri Light</vt:lpstr>
      <vt:lpstr>CastleT</vt:lpstr>
      <vt:lpstr>Corbel</vt:lpstr>
      <vt:lpstr>Wingdings 2</vt:lpstr>
      <vt:lpstr>Office Theme</vt:lpstr>
      <vt:lpstr>1_Frame</vt:lpstr>
      <vt:lpstr>PowerPoint Presentation</vt:lpstr>
      <vt:lpstr>Memory Hierarchy</vt:lpstr>
      <vt:lpstr>Memory Hierarchy </vt:lpstr>
      <vt:lpstr>Memory Hierarchy </vt:lpstr>
      <vt:lpstr>Memory Hierarchy</vt:lpstr>
      <vt:lpstr>Main Memory</vt:lpstr>
      <vt:lpstr>Main Memory</vt:lpstr>
      <vt:lpstr>RAM Integrated Circuit Chips</vt:lpstr>
      <vt:lpstr>RAM Integrated Circuit Chips</vt:lpstr>
      <vt:lpstr>RAM Integrated Circuit Chips</vt:lpstr>
      <vt:lpstr>ROM Integrated Circuit Chips</vt:lpstr>
      <vt:lpstr>ROM Integrated Circuit Chips</vt:lpstr>
      <vt:lpstr>Auxiliary Memory</vt:lpstr>
      <vt:lpstr>Auxiliary Memory</vt:lpstr>
      <vt:lpstr>Magnetic Disks</vt:lpstr>
      <vt:lpstr>Magnetic Tape</vt:lpstr>
      <vt:lpstr>Associative Memory</vt:lpstr>
      <vt:lpstr>Associative Memory</vt:lpstr>
      <vt:lpstr>Associative Memory</vt:lpstr>
      <vt:lpstr>Associative Memory</vt:lpstr>
      <vt:lpstr>Cache Memory</vt:lpstr>
      <vt:lpstr>Cache Memory</vt:lpstr>
      <vt:lpstr>Cache Memory</vt:lpstr>
      <vt:lpstr>Cache Memory</vt:lpstr>
      <vt:lpstr>Cache Memory</vt:lpstr>
      <vt:lpstr>Virtual Memory</vt:lpstr>
      <vt:lpstr>Virtual Memory</vt:lpstr>
      <vt:lpstr>Virtual Memory</vt:lpstr>
      <vt:lpstr>Virtual Memory</vt:lpstr>
      <vt:lpstr>Virtual Memory</vt:lpstr>
      <vt:lpstr>Virtual Memory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Meet Laheru</cp:lastModifiedBy>
  <cp:revision>225</cp:revision>
  <cp:lastPrinted>2023-01-25T06:15:40Z</cp:lastPrinted>
  <dcterms:created xsi:type="dcterms:W3CDTF">2021-01-19T03:27:03Z</dcterms:created>
  <dcterms:modified xsi:type="dcterms:W3CDTF">2024-04-10T07:12:57Z</dcterms:modified>
</cp:coreProperties>
</file>