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0" r:id="rId16"/>
    <p:sldId id="269" r:id="rId17"/>
    <p:sldId id="271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310" r:id="rId38"/>
    <p:sldId id="293" r:id="rId39"/>
    <p:sldId id="294" r:id="rId40"/>
    <p:sldId id="295" r:id="rId41"/>
    <p:sldId id="302" r:id="rId42"/>
    <p:sldId id="296" r:id="rId43"/>
    <p:sldId id="298" r:id="rId44"/>
    <p:sldId id="299" r:id="rId45"/>
    <p:sldId id="304" r:id="rId46"/>
    <p:sldId id="306" r:id="rId47"/>
    <p:sldId id="30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BAD2"/>
    <a:srgbClr val="00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B1A5-FECF-4B0F-9D4E-E740EC3218E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28CA-AFA0-4A27-99BB-B3801EA99A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B1A5-FECF-4B0F-9D4E-E740EC3218E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28CA-AFA0-4A27-99BB-B3801EA99A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B1A5-FECF-4B0F-9D4E-E740EC3218E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28CA-AFA0-4A27-99BB-B3801EA99A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B1A5-FECF-4B0F-9D4E-E740EC3218E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28CA-AFA0-4A27-99BB-B3801EA99A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B1A5-FECF-4B0F-9D4E-E740EC3218E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28CA-AFA0-4A27-99BB-B3801EA99A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B1A5-FECF-4B0F-9D4E-E740EC3218E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28CA-AFA0-4A27-99BB-B3801EA99A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B1A5-FECF-4B0F-9D4E-E740EC3218E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28CA-AFA0-4A27-99BB-B3801EA99A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B1A5-FECF-4B0F-9D4E-E740EC3218E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28CA-AFA0-4A27-99BB-B3801EA99A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B1A5-FECF-4B0F-9D4E-E740EC3218E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28CA-AFA0-4A27-99BB-B3801EA99A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B1A5-FECF-4B0F-9D4E-E740EC3218E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28CA-AFA0-4A27-99BB-B3801EA99A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B1A5-FECF-4B0F-9D4E-E740EC3218E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28CA-AFA0-4A27-99BB-B3801EA99A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BA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7B1A5-FECF-4B0F-9D4E-E740EC3218E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428CA-AFA0-4A27-99BB-B3801EA99AF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6E4831-481F-4AF1-9D8E-170CD6E1C3F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C11CE39-2868-44A2-A0C6-827D458F7A8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GIF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33" y="841791"/>
            <a:ext cx="2734471" cy="913313"/>
          </a:xfrm>
          <a:prstGeom prst="rect">
            <a:avLst/>
          </a:prstGeom>
        </p:spPr>
      </p:pic>
      <p:sp>
        <p:nvSpPr>
          <p:cNvPr id="7" name="Subtitle 2"/>
          <p:cNvSpPr txBox="1"/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defRPr/>
            </a:pPr>
            <a:endParaRPr kumimoji="0" lang="en-IN" sz="7200" b="1" i="0" u="none" strike="noStrike" kern="1200" cap="none" spc="0" normalizeH="0" baseline="0" noProof="0" dirty="0">
              <a:ln>
                <a:noFill/>
              </a:ln>
              <a:solidFill>
                <a:srgbClr val="40BAD2">
                  <a:lumMod val="20000"/>
                  <a:lumOff val="8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45419" y="1755104"/>
            <a:ext cx="274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8A3"/>
                </a:solidFill>
                <a:effectLst/>
                <a:uLnTx/>
                <a:uFillTx/>
                <a:latin typeface="CastleT" panose="020E0602050706020204" pitchFamily="34" charset="0"/>
                <a:ea typeface="+mn-ea"/>
                <a:cs typeface="+mn-cs"/>
              </a:rPr>
              <a:t>Diploma Studies</a:t>
            </a:r>
            <a:endParaRPr kumimoji="0" lang="en-I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98A3"/>
              </a:solidFill>
              <a:effectLst/>
              <a:uLnTx/>
              <a:uFillTx/>
              <a:latin typeface="CastleT" panose="020E0602050706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8A3"/>
                </a:solidFill>
                <a:effectLst/>
                <a:uLnTx/>
                <a:uFillTx/>
                <a:latin typeface="CastleT" panose="020E0602050706020204" pitchFamily="34" charset="0"/>
                <a:ea typeface="+mn-ea"/>
                <a:cs typeface="+mn-cs"/>
              </a:rPr>
              <a:t>Computer Engineering</a:t>
            </a:r>
            <a:endParaRPr kumimoji="0" lang="en-IN" sz="2200" b="1" i="0" u="none" strike="noStrike" kern="1200" cap="none" spc="0" normalizeH="0" baseline="0" noProof="0" dirty="0">
              <a:ln>
                <a:noFill/>
              </a:ln>
              <a:solidFill>
                <a:srgbClr val="0098A3"/>
              </a:solidFill>
              <a:effectLst/>
              <a:uLnTx/>
              <a:uFillTx/>
              <a:latin typeface="CastleT" panose="020E0602050706020204" pitchFamily="34" charset="0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84337" y="5494014"/>
            <a:ext cx="1826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sz="2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CastleT" panose="020E0602050706020204" pitchFamily="34" charset="0"/>
              </a:rPr>
              <a:t>Rushi Raval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astleT" panose="020E0602050706020204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32490" y="2524545"/>
            <a:ext cx="28561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2000" b="1" dirty="0" smtClean="0">
              <a:solidFill>
                <a:srgbClr val="0098A3"/>
              </a:solidFill>
              <a:latin typeface="CastleT" panose="020E0602050706020204" pitchFamily="34" charset="0"/>
            </a:endParaRPr>
          </a:p>
          <a:p>
            <a:pPr lvl="0"/>
            <a:r>
              <a:rPr lang="en-US" sz="2000" b="1" dirty="0" smtClean="0">
                <a:solidFill>
                  <a:srgbClr val="0098A3"/>
                </a:solidFill>
                <a:latin typeface="CastleT" panose="020E0602050706020204" pitchFamily="34" charset="0"/>
              </a:rPr>
              <a:t>Unit – 1</a:t>
            </a:r>
            <a:endParaRPr lang="en-US" sz="2200" b="1" dirty="0">
              <a:solidFill>
                <a:srgbClr val="0098A3"/>
              </a:solidFill>
              <a:latin typeface="CastleT" panose="020E0602050706020204" pitchFamily="34" charset="0"/>
            </a:endParaRPr>
          </a:p>
          <a:p>
            <a:pPr lvl="0" algn="just"/>
            <a:r>
              <a:rPr lang="en-US" sz="2200" b="1" dirty="0">
                <a:solidFill>
                  <a:srgbClr val="0098A3"/>
                </a:solidFill>
                <a:latin typeface="CastleT" panose="020E0602050706020204" pitchFamily="34" charset="0"/>
              </a:rPr>
              <a:t>Title - </a:t>
            </a:r>
            <a:r>
              <a:rPr lang="en-US" b="1" dirty="0">
                <a:solidFill>
                  <a:srgbClr val="0098A3"/>
                </a:solidFill>
                <a:latin typeface="CastleT" panose="020E0602050706020204" pitchFamily="34" charset="0"/>
              </a:rPr>
              <a:t> Computer Data Representation &amp; Register Transfer and Micro-operations</a:t>
            </a:r>
            <a:endParaRPr lang="en-US" b="1" dirty="0">
              <a:solidFill>
                <a:srgbClr val="0098A3"/>
              </a:solidFill>
              <a:latin typeface="CastleT" panose="020E0602050706020204" pitchFamily="34" charset="0"/>
            </a:endParaRPr>
          </a:p>
          <a:p>
            <a:pPr lvl="0"/>
            <a:endParaRPr lang="en-US" sz="2200" b="1" dirty="0">
              <a:solidFill>
                <a:srgbClr val="0098A3"/>
              </a:solidFill>
              <a:latin typeface="CastleT" panose="020E0602050706020204" pitchFamily="34" charset="0"/>
            </a:endParaRPr>
          </a:p>
          <a:p>
            <a:pPr lvl="0"/>
            <a:r>
              <a:rPr lang="en-US" sz="2000" b="1" dirty="0">
                <a:solidFill>
                  <a:srgbClr val="0098A3"/>
                </a:solidFill>
                <a:latin typeface="CastleT" panose="020E0602050706020204" pitchFamily="34" charset="0"/>
              </a:rPr>
              <a:t>Computer </a:t>
            </a:r>
            <a:r>
              <a:rPr lang="en-US" sz="2000" b="1" dirty="0" smtClean="0">
                <a:solidFill>
                  <a:srgbClr val="0098A3"/>
                </a:solidFill>
                <a:latin typeface="CastleT" panose="020E0602050706020204" pitchFamily="34" charset="0"/>
              </a:rPr>
              <a:t>Organization </a:t>
            </a:r>
            <a:r>
              <a:rPr lang="en-US" sz="2000" b="1" dirty="0">
                <a:solidFill>
                  <a:srgbClr val="0098A3"/>
                </a:solidFill>
                <a:latin typeface="CastleT" panose="020E0602050706020204" pitchFamily="34" charset="0"/>
              </a:rPr>
              <a:t>(09CE1401)</a:t>
            </a:r>
            <a:endParaRPr lang="en-US" sz="2000" b="1" dirty="0">
              <a:solidFill>
                <a:srgbClr val="0098A3"/>
              </a:solidFill>
              <a:latin typeface="CastleT" panose="020E0602050706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8014" y="1074476"/>
            <a:ext cx="7584449" cy="4311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sz="4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Computer Data </a:t>
            </a:r>
            <a:endParaRPr lang="en-US" sz="44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sz="4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Representation, </a:t>
            </a:r>
            <a:endParaRPr lang="en-US" sz="44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sz="4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Register Transfer and </a:t>
            </a:r>
            <a:endParaRPr lang="en-US" sz="44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sz="4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Micro-operations</a:t>
            </a:r>
            <a:endParaRPr lang="en-US" sz="44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Octal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8"/>
            <a:ext cx="11240728" cy="54158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 the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octal </a:t>
            </a:r>
            <a:r>
              <a:rPr lang="en-US" sz="32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system (radix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8</a:t>
            </a:r>
            <a:r>
              <a:rPr lang="en-US" sz="32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).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eight </a:t>
            </a:r>
            <a:r>
              <a:rPr lang="en-US" sz="32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symbols are                0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, 1, 2, 3, 4, 5, 6, and 7. </a:t>
            </a:r>
            <a:endParaRPr lang="en-US" sz="3200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3200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749" y="4608666"/>
            <a:ext cx="11440820" cy="1842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Hexadecimal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8"/>
            <a:ext cx="11240728" cy="54158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hexadecimal (radix 16) </a:t>
            </a:r>
            <a:r>
              <a:rPr lang="en-US" sz="32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, The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16 symbols of </a:t>
            </a:r>
            <a:r>
              <a:rPr lang="en-US" sz="32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hexadecimal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system are 0, 1, 2, 3, 4, 5, 6, 7, 8, 9, A, B, C, 0, E, and F. The </a:t>
            </a:r>
            <a:r>
              <a:rPr lang="en-US" sz="32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last six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symbols are, unfortunately, identical to the letters of the alphabet and </a:t>
            </a:r>
            <a:r>
              <a:rPr lang="en-US" sz="32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can cause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confusion at times. However, this is the convention that has </a:t>
            </a:r>
            <a:r>
              <a:rPr lang="en-US" sz="32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been adopted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.</a:t>
            </a:r>
            <a:endParaRPr lang="en-US" sz="3200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8852" y="5545393"/>
            <a:ext cx="9347625" cy="9438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Decimal to Binary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1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23454" y="4344219"/>
            <a:ext cx="4839927" cy="5298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23453" y="1176697"/>
            <a:ext cx="4839928" cy="3152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49788" y="1648644"/>
            <a:ext cx="4561561" cy="40314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49788" y="5680046"/>
            <a:ext cx="4561561" cy="876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Converting decimal fraction to binary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132451"/>
            <a:ext cx="1122598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Here is an example of such conversion using the fraction 0.375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t="29143" r="58802"/>
          <a:stretch>
            <a:fillRect/>
          </a:stretch>
        </p:blipFill>
        <p:spPr>
          <a:xfrm>
            <a:off x="5233497" y="2728452"/>
            <a:ext cx="6668451" cy="35543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749" y="5046580"/>
            <a:ext cx="47071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Multiplying with 2 until </a:t>
            </a:r>
            <a:r>
              <a:rPr lang="en-US" sz="2600" dirty="0" smtClean="0"/>
              <a:t>you </a:t>
            </a:r>
            <a:r>
              <a:rPr lang="en-US" sz="2600" dirty="0"/>
              <a:t>get a </a:t>
            </a:r>
            <a:r>
              <a:rPr lang="en-US" sz="2600" dirty="0" smtClean="0"/>
              <a:t>resulting </a:t>
            </a:r>
            <a:r>
              <a:rPr lang="en-US" sz="2600" dirty="0"/>
              <a:t>fractional </a:t>
            </a:r>
            <a:r>
              <a:rPr lang="en-US" sz="2600" dirty="0" smtClean="0"/>
              <a:t>part </a:t>
            </a:r>
            <a:r>
              <a:rPr lang="en-US" sz="2600" dirty="0"/>
              <a:t>equal to </a:t>
            </a:r>
            <a:r>
              <a:rPr lang="en-US" sz="2600" dirty="0" smtClean="0"/>
              <a:t>zero.</a:t>
            </a:r>
            <a:endParaRPr lang="en-US" sz="26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Binary 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to Decimal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94" y="1325563"/>
            <a:ext cx="5453970" cy="377737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65" y="1810467"/>
            <a:ext cx="5619135" cy="4741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2’s complement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56" y="1578078"/>
            <a:ext cx="9365955" cy="4925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Register Transfer Language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8"/>
            <a:ext cx="11240728" cy="541583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digital system </a:t>
            </a: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modules are constructed 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from </a:t>
            </a: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such digital components 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as </a:t>
            </a:r>
            <a:r>
              <a:rPr lang="en-US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register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, </a:t>
            </a: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decoders, arithmetic elements, and control logic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.</a:t>
            </a:r>
            <a:endParaRPr lang="en-US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Register </a:t>
            </a:r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holds some data 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and </a:t>
            </a:r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operations are performed 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on them (micro-operations like clear, load, shift etc..)</a:t>
            </a:r>
            <a:endParaRPr lang="en-US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symbolic notation </a:t>
            </a: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used to describe the </a:t>
            </a:r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micro-operation transfers 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among </a:t>
            </a: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registers is called a register transfer language.</a:t>
            </a:r>
            <a:endParaRPr lang="en-US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Register Transfer Language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8"/>
            <a:ext cx="11240728" cy="54158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term "</a:t>
            </a:r>
            <a:r>
              <a:rPr lang="en-US" sz="3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register transfer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" implies the availability of hardware logic circuits that can perform </a:t>
            </a:r>
            <a:r>
              <a:rPr lang="en-US" sz="32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 stated micro operation, The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word "language" is borrowed from programmers</a:t>
            </a:r>
            <a:endParaRPr lang="en-US" sz="3200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Register Transfer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8"/>
            <a:ext cx="11240728" cy="54158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Register can be represented as follows – </a:t>
            </a:r>
            <a:endParaRPr lang="en-US" sz="3200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t="55280"/>
          <a:stretch>
            <a:fillRect/>
          </a:stretch>
        </p:blipFill>
        <p:spPr>
          <a:xfrm>
            <a:off x="340265" y="4380271"/>
            <a:ext cx="11605112" cy="22712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b="61908"/>
          <a:stretch>
            <a:fillRect/>
          </a:stretch>
        </p:blipFill>
        <p:spPr>
          <a:xfrm>
            <a:off x="355664" y="2286000"/>
            <a:ext cx="11589713" cy="1932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Register Transfer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8"/>
            <a:ext cx="11240728" cy="54158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Example of some registers – </a:t>
            </a:r>
            <a:endParaRPr lang="en-US" sz="3200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3200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5519" y="2165008"/>
          <a:ext cx="8749074" cy="38523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82455"/>
                <a:gridCol w="5766619"/>
              </a:tblGrid>
              <a:tr h="9630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Name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Working</a:t>
                      </a:r>
                      <a:r>
                        <a:rPr lang="en-US" sz="2800" baseline="0" dirty="0" smtClean="0"/>
                        <a:t> / Used for </a:t>
                      </a:r>
                      <a:endParaRPr lang="en-US" sz="2800" dirty="0"/>
                    </a:p>
                  </a:txBody>
                  <a:tcPr/>
                </a:tc>
              </a:tr>
              <a:tr h="9630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Holds</a:t>
                      </a:r>
                      <a:r>
                        <a:rPr lang="en-US" sz="2800" baseline="0" dirty="0" smtClean="0"/>
                        <a:t> an address of memory unit</a:t>
                      </a:r>
                      <a:endParaRPr lang="en-US" sz="2800" dirty="0"/>
                    </a:p>
                  </a:txBody>
                  <a:tcPr/>
                </a:tc>
              </a:tr>
              <a:tr h="9630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Program counter</a:t>
                      </a:r>
                      <a:endParaRPr lang="en-US" sz="2800" dirty="0"/>
                    </a:p>
                  </a:txBody>
                  <a:tcPr/>
                </a:tc>
              </a:tr>
              <a:tr h="9630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Instruction register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503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Computer A</a:t>
            </a: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rchitecture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endParaRPr lang="en-US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502" y="1088207"/>
            <a:ext cx="11240729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Computer architecture is concerned with the structure and behavior of the various functional modules of the computer and how they interact to provide the processing needs of the user.</a:t>
            </a:r>
            <a:endParaRPr lang="en-US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Register Transfer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877" y="1817791"/>
            <a:ext cx="7292155" cy="30334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96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R2 </a:t>
            </a:r>
            <a:r>
              <a:rPr lang="en-US" sz="9600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sym typeface="Wingdings" panose="05000000000000000000" pitchFamily="2" charset="2"/>
              </a:rPr>
              <a:t> R1</a:t>
            </a:r>
            <a:endParaRPr lang="en-US" sz="9600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507591" y="3801910"/>
            <a:ext cx="11240728" cy="284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 </a:t>
            </a: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transfer of the content of register R1 into 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R2</a:t>
            </a: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. 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And a </a:t>
            </a: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replacement of the content of R2 by the content of R 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 </a:t>
            </a: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. 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content </a:t>
            </a: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of the source register R1 does not change after the transfer</a:t>
            </a:r>
            <a:endParaRPr lang="en-US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7414290" y="1413604"/>
            <a:ext cx="2359742" cy="1111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Source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07591" y="1413605"/>
            <a:ext cx="3084066" cy="1111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Destination</a:t>
            </a:r>
            <a:endParaRPr lang="en-US" sz="3000" dirty="0">
              <a:solidFill>
                <a:srgbClr val="FF00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1535696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Register Transfer (</a:t>
            </a:r>
            <a:r>
              <a:rPr lang="en-US" sz="4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predetermined </a:t>
            </a:r>
            <a:r>
              <a:rPr lang="en-US" sz="4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condition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072" y="1325563"/>
            <a:ext cx="10043651" cy="306277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7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 (P = 1) then (R2 </a:t>
            </a:r>
            <a:r>
              <a:rPr lang="en-US" sz="7200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sym typeface="Wingdings" panose="05000000000000000000" pitchFamily="2" charset="2"/>
              </a:rPr>
              <a:t></a:t>
            </a:r>
            <a:r>
              <a:rPr lang="en-US" sz="7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R1</a:t>
            </a:r>
            <a:r>
              <a:rPr lang="en-US" sz="7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</a:t>
            </a:r>
            <a:endParaRPr lang="en-US" sz="7200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507590" y="4760555"/>
            <a:ext cx="11320616" cy="5415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transfer to occur only under a predetermined 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condition</a:t>
            </a: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.</a:t>
            </a:r>
            <a:endParaRPr lang="en-US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Register Transfer (</a:t>
            </a:r>
            <a:r>
              <a:rPr lang="en-US" sz="4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Control function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6372" y="1564659"/>
            <a:ext cx="9163051" cy="285138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9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P: R2 </a:t>
            </a:r>
            <a:r>
              <a:rPr lang="en-US" sz="9600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sym typeface="Wingdings" panose="05000000000000000000" pitchFamily="2" charset="2"/>
              </a:rPr>
              <a:t></a:t>
            </a:r>
            <a:r>
              <a:rPr lang="en-US" sz="96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R1</a:t>
            </a:r>
            <a:endParaRPr lang="en-US" sz="9600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507589" y="3831407"/>
            <a:ext cx="11320616" cy="5415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 control function (</a:t>
            </a:r>
            <a:r>
              <a:rPr lang="en-US" sz="18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terminated with colon</a:t>
            </a: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 is a Boolean variable that is equal to 1 or 0. It symbolizes the 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requirement that </a:t>
            </a: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transfer operation be executed by the hardware only if P = 1</a:t>
            </a:r>
            <a:endParaRPr lang="en-US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86372" y="1530244"/>
            <a:ext cx="8766996" cy="19503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9158748" cy="50225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25112" y="4399735"/>
            <a:ext cx="5466888" cy="245826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Register Transfer (</a:t>
            </a:r>
            <a:r>
              <a:rPr lang="en-US" sz="4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Control function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589" y="1490916"/>
            <a:ext cx="10928555" cy="285138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8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T: </a:t>
            </a:r>
            <a:r>
              <a:rPr lang="en-US" sz="8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R2 </a:t>
            </a:r>
            <a:r>
              <a:rPr lang="en-US" sz="8000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sym typeface="Wingdings" panose="05000000000000000000" pitchFamily="2" charset="2"/>
              </a:rPr>
              <a:t></a:t>
            </a:r>
            <a:r>
              <a:rPr lang="en-US" sz="8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R1, R1</a:t>
            </a:r>
            <a:r>
              <a:rPr lang="en-US" sz="8000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sym typeface="Wingdings" panose="05000000000000000000" pitchFamily="2" charset="2"/>
              </a:rPr>
              <a:t>R2</a:t>
            </a:r>
            <a:endParaRPr lang="en-US" sz="8000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507589" y="3831407"/>
            <a:ext cx="11320616" cy="5415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arrow 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denotes a </a:t>
            </a: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transfer of information and the direction of transfer. A comma is used 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to separate </a:t>
            </a: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two or more operations that are executed at the same time</a:t>
            </a:r>
            <a:endParaRPr lang="en-US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Register Transfer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7652" y="1651819"/>
            <a:ext cx="11923629" cy="3878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Bus and Memory Transfers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8"/>
            <a:ext cx="11240728" cy="54158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Digital computers has many registers.</a:t>
            </a:r>
            <a:endParaRPr lang="en-US" sz="3200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2891" y="2399021"/>
            <a:ext cx="1858297" cy="54569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rgbClr val="FF0000"/>
                </a:solidFill>
              </a:rPr>
              <a:t>R1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02891" y="3047812"/>
            <a:ext cx="1858297" cy="6361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rgbClr val="FF0000"/>
                </a:solidFill>
              </a:rPr>
              <a:t>R10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70123" y="3053531"/>
            <a:ext cx="1858297" cy="54569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rgbClr val="FF0000"/>
                </a:solidFill>
              </a:rPr>
              <a:t>R2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70123" y="3702322"/>
            <a:ext cx="1858297" cy="6361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rgbClr val="FF0000"/>
                </a:solidFill>
              </a:rPr>
              <a:t>R9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25065" y="3702322"/>
            <a:ext cx="1858297" cy="54569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rgbClr val="FF0000"/>
                </a:solidFill>
              </a:rPr>
              <a:t>R3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25065" y="4351113"/>
            <a:ext cx="1858297" cy="6361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rgbClr val="FF0000"/>
                </a:solidFill>
              </a:rPr>
              <a:t>R8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94755" y="4351113"/>
            <a:ext cx="1858297" cy="54569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rgbClr val="FF0000"/>
                </a:solidFill>
              </a:rPr>
              <a:t>R4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94755" y="4999904"/>
            <a:ext cx="1858297" cy="6361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rgbClr val="FF0000"/>
                </a:solidFill>
              </a:rPr>
              <a:t>R7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293942" y="4999904"/>
            <a:ext cx="1858297" cy="54569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rgbClr val="FF0000"/>
                </a:solidFill>
              </a:rPr>
              <a:t>R5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293942" y="5648695"/>
            <a:ext cx="1858297" cy="6361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rgbClr val="FF0000"/>
                </a:solidFill>
              </a:rPr>
              <a:t>R6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Bus and Memory Transfers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8"/>
            <a:ext cx="11240728" cy="541583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Digital computers has many registers.</a:t>
            </a:r>
            <a:endParaRPr lang="en-US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Must have path for information transfer, one to another</a:t>
            </a:r>
            <a:endParaRPr lang="en-US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Number of wires will be excessive if separate wires used. </a:t>
            </a:r>
            <a:endParaRPr lang="en-US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en-US" u="sng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Solution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– </a:t>
            </a:r>
            <a:endParaRPr lang="en-US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Using common bus system</a:t>
            </a:r>
            <a:endParaRPr lang="en-US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Bus and Memory Transfers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8"/>
            <a:ext cx="11240728" cy="541583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3200" u="sng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Common </a:t>
            </a:r>
            <a:r>
              <a:rPr lang="en-US" sz="3200" u="sng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Bus System</a:t>
            </a:r>
            <a:r>
              <a:rPr lang="en-US" sz="32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- for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transferring information </a:t>
            </a:r>
            <a:r>
              <a:rPr lang="en-US" sz="32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between registers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 a multiple-register configuration is a common bus system. </a:t>
            </a:r>
            <a:endParaRPr lang="en-US" sz="3200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en-US" sz="32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It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consists of a set of common lines, one for each bit of a register</a:t>
            </a:r>
            <a:r>
              <a:rPr lang="en-US" sz="32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, through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which binary information is transferred one at a time. </a:t>
            </a:r>
            <a:endParaRPr lang="en-US" sz="3200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l="1500" t="1872" r="1065"/>
          <a:stretch>
            <a:fillRect/>
          </a:stretch>
        </p:blipFill>
        <p:spPr>
          <a:xfrm>
            <a:off x="14751" y="3"/>
            <a:ext cx="8624636" cy="541265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5884" b="2181"/>
          <a:stretch>
            <a:fillRect/>
          </a:stretch>
        </p:blipFill>
        <p:spPr>
          <a:xfrm>
            <a:off x="8488970" y="4734232"/>
            <a:ext cx="3703030" cy="21237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95001" y="5611450"/>
            <a:ext cx="297068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Common Bus System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Computer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Organization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8"/>
            <a:ext cx="11181735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Computer organization is concerned with the way the hardware components are connected together to form a computer system.</a:t>
            </a:r>
            <a:endParaRPr lang="en-US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Bus and Memory Transfers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8"/>
            <a:ext cx="11240728" cy="541583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200" u="sng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Common Bus System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- For example, a </a:t>
            </a:r>
            <a:r>
              <a:rPr lang="en-US" sz="32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common bus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for eight registers of 16 bits each requires 16 multiplexers, one for each </a:t>
            </a:r>
            <a:r>
              <a:rPr lang="en-US" sz="32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line in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bus. Each multiplexer must have eight data input lines and </a:t>
            </a:r>
            <a:r>
              <a:rPr lang="en-US" sz="32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three selection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lines to multiplex one significant bit in the eight registers.</a:t>
            </a:r>
            <a:endParaRPr lang="en-US" sz="3200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Three-State Bus Buffers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8"/>
            <a:ext cx="11314470" cy="541583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3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 bus </a:t>
            </a:r>
            <a:r>
              <a:rPr lang="en-US" sz="3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system constructed </a:t>
            </a:r>
            <a:r>
              <a:rPr lang="en-US" sz="3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with three-state gates instead of </a:t>
            </a:r>
            <a:r>
              <a:rPr lang="en-US" sz="3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multiplexers, a </a:t>
            </a:r>
            <a:r>
              <a:rPr lang="en-US" sz="3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digital circuit that exhibits three states. </a:t>
            </a:r>
            <a:endParaRPr lang="en-US" sz="3000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en-US" sz="3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Two </a:t>
            </a:r>
            <a:r>
              <a:rPr lang="en-US" sz="3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of the </a:t>
            </a:r>
            <a:r>
              <a:rPr lang="en-US" sz="3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states equivalent </a:t>
            </a:r>
            <a:r>
              <a:rPr lang="en-US" sz="3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to logic 1 and 0 as in a conventional gate. The third </a:t>
            </a:r>
            <a:r>
              <a:rPr lang="en-US" sz="3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state is </a:t>
            </a:r>
            <a:r>
              <a:rPr lang="en-US" sz="3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 high-impedance state. </a:t>
            </a:r>
            <a:endParaRPr lang="en-US" sz="3000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en-US" sz="3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</a:t>
            </a:r>
            <a:r>
              <a:rPr lang="en-US" sz="3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high-impedance state behaves like an open circuit</a:t>
            </a:r>
            <a:r>
              <a:rPr lang="en-US" sz="3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, means </a:t>
            </a:r>
            <a:r>
              <a:rPr lang="en-US" sz="3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that the output is disconnected and does not have a logic significance</a:t>
            </a:r>
            <a:r>
              <a:rPr lang="en-US" sz="3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. commonly </a:t>
            </a:r>
            <a:r>
              <a:rPr lang="en-US" sz="3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used in the design of a bus </a:t>
            </a:r>
            <a:r>
              <a:rPr lang="en-US" sz="3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system is </a:t>
            </a:r>
            <a:r>
              <a:rPr lang="en-US" sz="3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buffer gate.</a:t>
            </a:r>
            <a:endParaRPr lang="en-US" sz="3000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Three-State Bus Buffers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870" y="1769806"/>
            <a:ext cx="11772349" cy="3333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9237" y="103239"/>
            <a:ext cx="8105793" cy="664583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259" y="353961"/>
            <a:ext cx="3424083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Three-State Bus Buffers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Memory Transfer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5491" y="2032104"/>
            <a:ext cx="5769077" cy="255464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Read: DR </a:t>
            </a:r>
            <a:r>
              <a:rPr lang="en-US" sz="36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sym typeface="Wingdings" panose="05000000000000000000" pitchFamily="2" charset="2"/>
              </a:rPr>
              <a:t></a:t>
            </a:r>
            <a:r>
              <a:rPr lang="en-US" sz="36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 [AR</a:t>
            </a:r>
            <a:r>
              <a:rPr lang="en-US" sz="36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]</a:t>
            </a:r>
            <a:endParaRPr lang="en-US" sz="3600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6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Write</a:t>
            </a:r>
            <a:r>
              <a:rPr lang="en-US" sz="3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 </a:t>
            </a:r>
            <a:r>
              <a:rPr lang="en-US" sz="36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 </a:t>
            </a:r>
            <a:r>
              <a:rPr lang="en-US" sz="3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[AR</a:t>
            </a:r>
            <a:r>
              <a:rPr lang="en-US" sz="36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] </a:t>
            </a:r>
            <a:r>
              <a:rPr lang="en-US" sz="36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sym typeface="Wingdings" panose="05000000000000000000" pitchFamily="2" charset="2"/>
              </a:rPr>
              <a:t> </a:t>
            </a:r>
            <a:r>
              <a:rPr lang="en-US" sz="36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DR </a:t>
            </a:r>
            <a:endParaRPr lang="en-US" sz="36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just">
              <a:lnSpc>
                <a:spcPct val="150000"/>
              </a:lnSpc>
            </a:pPr>
            <a:endParaRPr lang="en-US" sz="1800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`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12490" y="0"/>
            <a:ext cx="5047615" cy="687959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Arithmetic </a:t>
            </a:r>
            <a:r>
              <a:rPr lang="en-US" dirty="0" err="1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Microoperations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13" y="1325564"/>
            <a:ext cx="12180687" cy="5296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Binary Adder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8"/>
            <a:ext cx="11314470" cy="541583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3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To implement the add </a:t>
            </a:r>
            <a:r>
              <a:rPr lang="en-US" sz="3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micro operation </a:t>
            </a:r>
            <a:r>
              <a:rPr lang="en-US" sz="3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with </a:t>
            </a:r>
            <a:r>
              <a:rPr lang="en-US" sz="3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hardware</a:t>
            </a:r>
            <a:endParaRPr lang="en-US" sz="3000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en-US" sz="3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</a:t>
            </a:r>
            <a:r>
              <a:rPr lang="en-US" sz="3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digital circuit </a:t>
            </a:r>
            <a:r>
              <a:rPr lang="en-US" sz="3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that generates </a:t>
            </a:r>
            <a:r>
              <a:rPr lang="en-US" sz="3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arithmetic sum of two binary numbers of any </a:t>
            </a:r>
            <a:r>
              <a:rPr lang="en-US" sz="3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length </a:t>
            </a:r>
            <a:r>
              <a:rPr lang="en-US" sz="3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is called </a:t>
            </a:r>
            <a:r>
              <a:rPr lang="en-US" sz="3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 binary </a:t>
            </a:r>
            <a:r>
              <a:rPr lang="en-US" sz="3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adder</a:t>
            </a:r>
            <a:r>
              <a:rPr lang="en-US" sz="3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.</a:t>
            </a:r>
            <a:endParaRPr lang="en-US" sz="3000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en-US" sz="3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binary adder is constructed with </a:t>
            </a:r>
            <a:r>
              <a:rPr lang="en-US" sz="3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full-adder, and does addition of 4 bit along with carry forward.</a:t>
            </a:r>
            <a:endParaRPr lang="en-US" sz="3000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Binary Adder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8"/>
            <a:ext cx="11314470" cy="541583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3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</a:t>
            </a:r>
            <a:r>
              <a:rPr lang="en-US" sz="3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ull-adder circuits, in cascade with </a:t>
            </a:r>
            <a:r>
              <a:rPr lang="en-US" sz="3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output carry from one full-adder connected to </a:t>
            </a:r>
            <a:r>
              <a:rPr lang="en-US" sz="3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input </a:t>
            </a:r>
            <a:r>
              <a:rPr lang="en-US" sz="3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carry of the next full-adder.</a:t>
            </a:r>
            <a:endParaRPr lang="en-US" sz="3000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874" y="2684207"/>
            <a:ext cx="11902746" cy="4054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sym typeface="+mn-ea"/>
              </a:rPr>
              <a:t>F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sym typeface="+mn-ea"/>
              </a:rPr>
              <a:t>ull-adder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</a:rPr>
              <a:t>Full Adder is the adder that adds three inputs and produces two outputs. The first two inputs are A and B and the third input is an input carry as C-IN.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The output carry is designated as C-OUT and the normal output is designated as S which is SUM.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A full adder logic is designed in such a manner that can take eight inputs together to create a byte-wide adder and cascade the carry bit from one adder to another.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Data Representation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8"/>
            <a:ext cx="12730316" cy="578454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Numeric data</a:t>
            </a:r>
            <a:endParaRPr lang="en-US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--</a:t>
            </a:r>
            <a:r>
              <a:rPr lang="en-US" sz="3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Numbers (real, Integer)</a:t>
            </a:r>
            <a:endParaRPr lang="en-US" sz="3200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Non-numeric data</a:t>
            </a:r>
            <a:endParaRPr lang="en-US" sz="3200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--</a:t>
            </a:r>
            <a:r>
              <a:rPr lang="en-US" sz="3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letters, symbols</a:t>
            </a:r>
            <a:endParaRPr lang="en-US" sz="3200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Data structures </a:t>
            </a:r>
            <a:endParaRPr lang="en-US" sz="3200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--</a:t>
            </a:r>
            <a:r>
              <a:rPr lang="en-US" sz="3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list, tree, stack etc...</a:t>
            </a:r>
            <a:endParaRPr lang="en-US" sz="3200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Program and many more...</a:t>
            </a:r>
            <a:endParaRPr lang="en-US" sz="3200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endParaRPr lang="en-US" sz="3200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5" b="47581"/>
          <a:stretch>
            <a:fillRect/>
          </a:stretch>
        </p:blipFill>
        <p:spPr>
          <a:xfrm>
            <a:off x="1267755" y="0"/>
            <a:ext cx="9516368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56"/>
          <a:stretch>
            <a:fillRect/>
          </a:stretch>
        </p:blipFill>
        <p:spPr>
          <a:xfrm>
            <a:off x="1314045" y="0"/>
            <a:ext cx="9400705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Binary 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Adder – </a:t>
            </a:r>
            <a:r>
              <a:rPr lang="en-US" dirty="0" err="1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Subtractor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21" y="1325563"/>
            <a:ext cx="11749818" cy="536931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sym typeface="+mn-ea"/>
              </a:rPr>
              <a:t>Binary 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sym typeface="+mn-ea"/>
              </a:rPr>
              <a:t>Adder – </a:t>
            </a:r>
            <a:r>
              <a:rPr lang="en-US" dirty="0" err="1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sym typeface="+mn-ea"/>
              </a:rPr>
              <a:t>Subtractor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>
                <a:solidFill>
                  <a:schemeClr val="bg1"/>
                </a:solidFill>
              </a:rPr>
              <a:t>A Binary Adder-Subtractor is capable of both the addition and subtraction of binary numbers in one circuit itself.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The operation is performed depending on the binary value the control signal holds. It is one of the components of the ALU (Arithmetic Logic Unit).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This Circuit Requires prerequisite knowledge of Exor Gate, Binary Addition and Subtraction, and Full Adder.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The circuit consists of 4 full adders since we are performing operations on 4-bit numbers. There is a control line M that holds a binary value of either 0 or 1 which determines that the operation is carried out is addition or subtraction. 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sym typeface="+mn-ea"/>
              </a:rPr>
              <a:t>Binary 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sym typeface="+mn-ea"/>
              </a:rPr>
              <a:t>Adder – </a:t>
            </a:r>
            <a:r>
              <a:rPr lang="en-US" dirty="0" err="1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sym typeface="+mn-ea"/>
              </a:rPr>
              <a:t>Subtractor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</a:rPr>
              <a:t>when M=1, the operation being performed on the four-bit numbers is subtraction.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When M=0, the operation is performed on the four-bit numbers in addition. 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Then C0 is serially passed to the second full adder as one of it’s outputs. The sum/difference S0 is recorded as the least significant bit of the sum/difference. A1, A2, A3 are direct inputs to the second, third and fourth full adders.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Binary </a:t>
            </a:r>
            <a:r>
              <a:rPr lang="en-US" dirty="0" err="1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Incrementer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76" y="1046753"/>
            <a:ext cx="11034250" cy="55608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1974" y="1946786"/>
            <a:ext cx="1899705" cy="973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72114" y="1946786"/>
            <a:ext cx="1583089" cy="973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31872" y="1946786"/>
            <a:ext cx="1277204" cy="973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4915" y="1949195"/>
            <a:ext cx="2790530" cy="973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Numeric Data 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Representation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730" y="1102955"/>
            <a:ext cx="11048999" cy="5548568"/>
          </a:xfrm>
        </p:spPr>
        <p:txBody>
          <a:bodyPr>
            <a:normAutofit/>
          </a:bodyPr>
          <a:lstStyle/>
          <a:p>
            <a:pPr marL="0" indent="0" algn="ctr" defTabSz="963930">
              <a:lnSpc>
                <a:spcPct val="150000"/>
              </a:lnSpc>
              <a:buNone/>
            </a:pPr>
            <a:endParaRPr lang="en-US" sz="3200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 algn="ctr" defTabSz="96393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Decimal  Binary   Octal   Hexadecimal </a:t>
            </a:r>
            <a:endParaRPr lang="en-US" sz="3200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 algn="just" defTabSz="963930">
              <a:lnSpc>
                <a:spcPct val="150000"/>
              </a:lnSpc>
              <a:buNone/>
            </a:pPr>
            <a:endParaRPr lang="en-US" sz="2000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8"/>
            <a:ext cx="11240728" cy="5415832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Decimal </a:t>
            </a: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digits (0, 1, 2, 3, 4, 5, 6, 7, 8, 9) to represent numbers, and refer to the system as the decimal system. </a:t>
            </a:r>
            <a:endParaRPr lang="en-US" sz="3200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decimal system is said to have a base, or radix, of 10. This means that each digit in  the  number  is  multiplied  by  10  raised  to  a  power  corresponding  to  that  </a:t>
            </a:r>
            <a:r>
              <a:rPr lang="en-US" sz="3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digits  position</a:t>
            </a:r>
            <a:endParaRPr lang="en-US" sz="3200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0163" y="1325563"/>
            <a:ext cx="11423709" cy="13881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0163" y="2967334"/>
            <a:ext cx="11250560" cy="2235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same principle holds for decimal fractions, but negative powers of 10 are used. </a:t>
            </a:r>
            <a:endParaRPr lang="en-US" sz="3200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just">
              <a:lnSpc>
                <a:spcPct val="150000"/>
              </a:lnSpc>
            </a:pPr>
            <a:endParaRPr lang="en-US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28236" b="13888"/>
          <a:stretch>
            <a:fillRect/>
          </a:stretch>
        </p:blipFill>
        <p:spPr>
          <a:xfrm>
            <a:off x="439764" y="4805551"/>
            <a:ext cx="11414108" cy="1049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8"/>
            <a:ext cx="11240728" cy="54158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  number  with  both  an  integer  and  fractional  part  has  digits  raised  to  both  positive and negative powers of 10:</a:t>
            </a:r>
            <a:endParaRPr lang="en-US" sz="3200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817" t="6383" r="525" b="9295"/>
          <a:stretch>
            <a:fillRect/>
          </a:stretch>
        </p:blipFill>
        <p:spPr>
          <a:xfrm>
            <a:off x="648929" y="4704730"/>
            <a:ext cx="10766323" cy="18730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11" y="2659677"/>
            <a:ext cx="10912803" cy="12495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1659" y="4248441"/>
            <a:ext cx="2330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MSB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110519" y="4248441"/>
            <a:ext cx="2330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LSB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9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Binary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49" y="1073458"/>
            <a:ext cx="11240728" cy="54158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 the binary system, we have only two digits, 1 and 0. Thus, numbers in the binary system are represented to base 2</a:t>
            </a:r>
            <a:r>
              <a:rPr lang="en-US" sz="32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. </a:t>
            </a:r>
            <a:endParaRPr lang="en-US" sz="3200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3200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2403" t="4558"/>
          <a:stretch>
            <a:fillRect/>
          </a:stretch>
        </p:blipFill>
        <p:spPr>
          <a:xfrm>
            <a:off x="484526" y="3598606"/>
            <a:ext cx="11151952" cy="28906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7094</Words>
  <Application>WPS Presentation</Application>
  <PresentationFormat>Widescreen</PresentationFormat>
  <Paragraphs>249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61" baseType="lpstr">
      <vt:lpstr>Arial</vt:lpstr>
      <vt:lpstr>SimSun</vt:lpstr>
      <vt:lpstr>Wingdings</vt:lpstr>
      <vt:lpstr>Wingdings 2</vt:lpstr>
      <vt:lpstr>Wingdings</vt:lpstr>
      <vt:lpstr>Corbel</vt:lpstr>
      <vt:lpstr>CastleT</vt:lpstr>
      <vt:lpstr>Segoe Print</vt:lpstr>
      <vt:lpstr>Adobe Gothic Std B</vt:lpstr>
      <vt:lpstr>Yu Gothic UI Semibold</vt:lpstr>
      <vt:lpstr>Microsoft YaHei</vt:lpstr>
      <vt:lpstr>Arial Unicode MS</vt:lpstr>
      <vt:lpstr>Calibri</vt:lpstr>
      <vt:lpstr>Calibri Light</vt:lpstr>
      <vt:lpstr>Office Theme</vt:lpstr>
      <vt:lpstr>1_Frame</vt:lpstr>
      <vt:lpstr>PowerPoint 演示文稿</vt:lpstr>
      <vt:lpstr>Computer Architecture </vt:lpstr>
      <vt:lpstr>Computer Organization </vt:lpstr>
      <vt:lpstr>Data Representation</vt:lpstr>
      <vt:lpstr>Numeric Data Representation</vt:lpstr>
      <vt:lpstr>Decimal</vt:lpstr>
      <vt:lpstr>Decimal</vt:lpstr>
      <vt:lpstr>Decimal</vt:lpstr>
      <vt:lpstr>Binary</vt:lpstr>
      <vt:lpstr>Octal</vt:lpstr>
      <vt:lpstr>Hexadecimal</vt:lpstr>
      <vt:lpstr>Decimal to Binary</vt:lpstr>
      <vt:lpstr>Converting decimal fraction to binary</vt:lpstr>
      <vt:lpstr>Binary to Decimal</vt:lpstr>
      <vt:lpstr>2’s complement</vt:lpstr>
      <vt:lpstr>Register Transfer Language</vt:lpstr>
      <vt:lpstr>Register Transfer Language</vt:lpstr>
      <vt:lpstr>Register Transfer</vt:lpstr>
      <vt:lpstr>Register Transfer</vt:lpstr>
      <vt:lpstr>Register Transfer</vt:lpstr>
      <vt:lpstr>Register Transfer (predetermined condition)</vt:lpstr>
      <vt:lpstr>Register Transfer (Control function)</vt:lpstr>
      <vt:lpstr>PowerPoint 演示文稿</vt:lpstr>
      <vt:lpstr>Register Transfer (Control function)</vt:lpstr>
      <vt:lpstr>Register Transfer</vt:lpstr>
      <vt:lpstr>Bus and Memory Transfers</vt:lpstr>
      <vt:lpstr>Bus and Memory Transfers</vt:lpstr>
      <vt:lpstr>Bus and Memory Transfers</vt:lpstr>
      <vt:lpstr>PowerPoint 演示文稿</vt:lpstr>
      <vt:lpstr>Bus and Memory Transfers</vt:lpstr>
      <vt:lpstr>Three-State Bus Buffers</vt:lpstr>
      <vt:lpstr>Three-State Bus Buffers</vt:lpstr>
      <vt:lpstr>Three-State Bus Buffers</vt:lpstr>
      <vt:lpstr>Memory Transfer</vt:lpstr>
      <vt:lpstr>PowerPoint 演示文稿</vt:lpstr>
      <vt:lpstr>Arithmetic Microoperations</vt:lpstr>
      <vt:lpstr>Binary Adder</vt:lpstr>
      <vt:lpstr>Binary Adder</vt:lpstr>
      <vt:lpstr>Full-adder</vt:lpstr>
      <vt:lpstr>PowerPoint 演示文稿</vt:lpstr>
      <vt:lpstr>PowerPoint 演示文稿</vt:lpstr>
      <vt:lpstr>Binary Adder – Subtractor </vt:lpstr>
      <vt:lpstr>Binary Adder – Subtractor</vt:lpstr>
      <vt:lpstr>Binary Adder – Subtractor </vt:lpstr>
      <vt:lpstr>Binary Incrementer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91902</cp:lastModifiedBy>
  <cp:revision>80</cp:revision>
  <dcterms:created xsi:type="dcterms:W3CDTF">2021-01-19T03:27:00Z</dcterms:created>
  <dcterms:modified xsi:type="dcterms:W3CDTF">2023-01-06T08:21:53Z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F28E1266F38E4E03A49E7AE445032D4F</vt:lpwstr>
  </property>
  <property fmtid="{D5CDD505-2E9C-101B-9397-08002B2CF9AE}" pid="3" name="KSOProductBuildVer">
    <vt:lpwstr>1033-11.2.0.11440</vt:lpwstr>
  </property>
</Properties>
</file>