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76" r:id="rId4"/>
    <p:sldId id="257" r:id="rId5"/>
    <p:sldId id="263" r:id="rId6"/>
    <p:sldId id="259" r:id="rId7"/>
    <p:sldId id="264" r:id="rId8"/>
    <p:sldId id="277" r:id="rId9"/>
    <p:sldId id="265" r:id="rId10"/>
    <p:sldId id="266" r:id="rId11"/>
    <p:sldId id="267" r:id="rId12"/>
    <p:sldId id="268" r:id="rId13"/>
    <p:sldId id="269" r:id="rId14"/>
    <p:sldId id="278" r:id="rId15"/>
    <p:sldId id="270" r:id="rId16"/>
    <p:sldId id="279" r:id="rId17"/>
    <p:sldId id="272" r:id="rId18"/>
    <p:sldId id="271" r:id="rId19"/>
    <p:sldId id="273" r:id="rId20"/>
    <p:sldId id="274" r:id="rId22"/>
    <p:sldId id="282" r:id="rId23"/>
    <p:sldId id="286" r:id="rId24"/>
    <p:sldId id="287" r:id="rId25"/>
    <p:sldId id="288" r:id="rId26"/>
    <p:sldId id="289" r:id="rId27"/>
    <p:sldId id="290" r:id="rId28"/>
    <p:sldId id="285" r:id="rId29"/>
    <p:sldId id="280" r:id="rId30"/>
    <p:sldId id="296" r:id="rId31"/>
    <p:sldId id="297" r:id="rId32"/>
    <p:sldId id="298" r:id="rId33"/>
    <p:sldId id="299" r:id="rId34"/>
    <p:sldId id="283" r:id="rId35"/>
    <p:sldId id="291" r:id="rId36"/>
    <p:sldId id="293" r:id="rId37"/>
    <p:sldId id="294" r:id="rId38"/>
    <p:sldId id="295" r:id="rId39"/>
    <p:sldId id="275" r:id="rId40"/>
    <p:sldId id="284" r:id="rId41"/>
    <p:sldId id="281" r:id="rId42"/>
    <p:sldId id="300" r:id="rId43"/>
    <p:sldId id="301" r:id="rId44"/>
    <p:sldId id="302" r:id="rId45"/>
    <p:sldId id="303" r:id="rId46"/>
    <p:sldId id="304" r:id="rId47"/>
    <p:sldId id="305" r:id="rId48"/>
    <p:sldId id="308" r:id="rId49"/>
    <p:sldId id="307"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it P. Makwana" initials="SP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78" autoAdjust="0"/>
  </p:normalViewPr>
  <p:slideViewPr>
    <p:cSldViewPr snapToGrid="0">
      <p:cViewPr varScale="1">
        <p:scale>
          <a:sx n="107" d="100"/>
          <a:sy n="107" d="100"/>
        </p:scale>
        <p:origin x="720" y="96"/>
      </p:cViewPr>
      <p:guideLst/>
    </p:cSldViewPr>
  </p:slideViewPr>
  <p:outlineViewPr>
    <p:cViewPr>
      <p:scale>
        <a:sx n="33" d="100"/>
        <a:sy n="33" d="100"/>
      </p:scale>
      <p:origin x="0" y="-1379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3" Type="http://schemas.openxmlformats.org/officeDocument/2006/relationships/commentAuthors" Target="commentAuthors.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BA089E-2EBF-42D1-B791-BE12EC8D8A3A}"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B737BD-B14F-484E-BCFB-E23FC9295A7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AB737BD-B14F-484E-BCFB-E23FC9295A79}"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2"/>
            <a:ext cx="10076872" cy="3022917"/>
          </a:xfrm>
        </p:spPr>
        <p:txBody>
          <a:bodyPr anchor="ctr">
            <a:noAutofit/>
          </a:bodyPr>
          <a:lstStyle>
            <a:lvl1pPr algn="ctr">
              <a:defRPr sz="7200"/>
            </a:lvl1pPr>
          </a:lstStyle>
          <a:p>
            <a:r>
              <a:rPr lang="en-US" dirty="0"/>
              <a:t>CLICK TO EDIT MASTER TITLE STYLE</a:t>
            </a:r>
            <a:endParaRPr lang="en-IN" dirty="0"/>
          </a:p>
        </p:txBody>
      </p:sp>
      <p:sp>
        <p:nvSpPr>
          <p:cNvPr id="3" name="Subtitle 2"/>
          <p:cNvSpPr>
            <a:spLocks noGrp="1"/>
          </p:cNvSpPr>
          <p:nvPr>
            <p:ph type="subTitle" idx="1"/>
          </p:nvPr>
        </p:nvSpPr>
        <p:spPr>
          <a:xfrm>
            <a:off x="1524000" y="4267200"/>
            <a:ext cx="10076872" cy="1634836"/>
          </a:xfrm>
        </p:spPr>
        <p:txBody>
          <a:bodyPr anchor="t"/>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p:cNvSpPr>
            <a:spLocks noGrp="1"/>
          </p:cNvSpPr>
          <p:nvPr>
            <p:ph type="dt" sz="half" idx="10"/>
          </p:nvPr>
        </p:nvSpPr>
        <p:spPr/>
        <p:txBody>
          <a:bodyPr/>
          <a:lstStyle/>
          <a:p>
            <a:fld id="{4865870E-F4E9-438D-9347-D23DD736FFE1}" type="datetime1">
              <a:rPr lang="en-IN" smtClean="0"/>
            </a:fld>
            <a:endParaRPr lang="en-IN"/>
          </a:p>
        </p:txBody>
      </p:sp>
      <p:sp>
        <p:nvSpPr>
          <p:cNvPr id="5" name="Footer Placeholder 4"/>
          <p:cNvSpPr>
            <a:spLocks noGrp="1"/>
          </p:cNvSpPr>
          <p:nvPr>
            <p:ph type="ftr" sz="quarter" idx="11"/>
          </p:nvPr>
        </p:nvSpPr>
        <p:spPr/>
        <p:txBody>
          <a:bodyPr/>
          <a:lstStyle/>
          <a:p>
            <a:r>
              <a:rPr lang="en-IN"/>
              <a:t>Marwadi University</a:t>
            </a:r>
            <a:endParaRPr lang="en-IN"/>
          </a:p>
        </p:txBody>
      </p:sp>
      <p:sp>
        <p:nvSpPr>
          <p:cNvPr id="6" name="Slide Number Placeholder 5"/>
          <p:cNvSpPr>
            <a:spLocks noGrp="1"/>
          </p:cNvSpPr>
          <p:nvPr>
            <p:ph type="sldNum" sz="quarter" idx="12"/>
          </p:nvPr>
        </p:nvSpPr>
        <p:spPr/>
        <p:txBody>
          <a:bodyPr/>
          <a:lstStyle/>
          <a:p>
            <a:fld id="{3668396A-3F7F-4168-B747-62B69D254444}" type="slidenum">
              <a:rPr lang="en-IN" smtClean="0"/>
            </a:fld>
            <a:endParaRPr lang="en-IN"/>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510" y="245523"/>
            <a:ext cx="1536797" cy="54428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9818" y="457200"/>
            <a:ext cx="3802207" cy="1600200"/>
          </a:xfrm>
        </p:spPr>
        <p:txBody>
          <a:bodyPr anchor="b"/>
          <a:lstStyle>
            <a:lvl1pPr>
              <a:defRPr sz="3200"/>
            </a:lvl1pPr>
          </a:lstStyle>
          <a:p>
            <a:r>
              <a:rPr lang="en-US"/>
              <a:t>Click to edit Master title style</a:t>
            </a:r>
            <a:endParaRPr lang="en-IN"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969818" y="2057400"/>
            <a:ext cx="380220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7D68FCC-2D92-4298-A41B-89A417C31E31}" type="datetime1">
              <a:rPr lang="en-IN" smtClean="0"/>
            </a:fld>
            <a:endParaRPr lang="en-IN"/>
          </a:p>
        </p:txBody>
      </p:sp>
      <p:sp>
        <p:nvSpPr>
          <p:cNvPr id="6" name="Footer Placeholder 5"/>
          <p:cNvSpPr>
            <a:spLocks noGrp="1"/>
          </p:cNvSpPr>
          <p:nvPr>
            <p:ph type="ftr" sz="quarter" idx="11"/>
          </p:nvPr>
        </p:nvSpPr>
        <p:spPr/>
        <p:txBody>
          <a:bodyPr/>
          <a:lstStyle/>
          <a:p>
            <a:r>
              <a:rPr lang="en-IN"/>
              <a:t>Marwadi University</a:t>
            </a:r>
            <a:endParaRPr lang="en-IN"/>
          </a:p>
        </p:txBody>
      </p:sp>
      <p:sp>
        <p:nvSpPr>
          <p:cNvPr id="7" name="Slide Number Placeholder 6"/>
          <p:cNvSpPr>
            <a:spLocks noGrp="1"/>
          </p:cNvSpPr>
          <p:nvPr>
            <p:ph type="sldNum" sz="quarter" idx="12"/>
          </p:nvPr>
        </p:nvSpPr>
        <p:spPr>
          <a:xfrm>
            <a:off x="11525251" y="5260975"/>
            <a:ext cx="666749" cy="696913"/>
          </a:xfrm>
        </p:spPr>
        <p:txBody>
          <a:bodyPr/>
          <a:lstStyle/>
          <a:p>
            <a:fld id="{3668396A-3F7F-4168-B747-62B69D25444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9818" y="457200"/>
            <a:ext cx="3802207" cy="1600200"/>
          </a:xfrm>
        </p:spPr>
        <p:txBody>
          <a:bodyPr anchor="b"/>
          <a:lstStyle>
            <a:lvl1pPr>
              <a:defRPr sz="3200"/>
            </a:lvl1pPr>
          </a:lstStyle>
          <a:p>
            <a:r>
              <a:rPr lang="en-US"/>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969818" y="2057400"/>
            <a:ext cx="380220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75E0B6DE-97E2-4611-A82C-6F8E7FA244D7}" type="datetime1">
              <a:rPr lang="en-IN" smtClean="0"/>
            </a:fld>
            <a:endParaRPr lang="en-IN"/>
          </a:p>
        </p:txBody>
      </p:sp>
      <p:sp>
        <p:nvSpPr>
          <p:cNvPr id="6" name="Footer Placeholder 5"/>
          <p:cNvSpPr>
            <a:spLocks noGrp="1"/>
          </p:cNvSpPr>
          <p:nvPr>
            <p:ph type="ftr" sz="quarter" idx="11"/>
          </p:nvPr>
        </p:nvSpPr>
        <p:spPr/>
        <p:txBody>
          <a:bodyPr/>
          <a:lstStyle/>
          <a:p>
            <a:r>
              <a:rPr lang="en-IN"/>
              <a:t>Marwadi University</a:t>
            </a:r>
            <a:endParaRPr lang="en-IN"/>
          </a:p>
        </p:txBody>
      </p:sp>
      <p:sp>
        <p:nvSpPr>
          <p:cNvPr id="7" name="Slide Number Placeholder 6"/>
          <p:cNvSpPr>
            <a:spLocks noGrp="1"/>
          </p:cNvSpPr>
          <p:nvPr>
            <p:ph type="sldNum" sz="quarter" idx="12"/>
          </p:nvPr>
        </p:nvSpPr>
        <p:spPr/>
        <p:txBody>
          <a:bodyPr/>
          <a:lstStyle/>
          <a:p>
            <a:fld id="{3668396A-3F7F-4168-B747-62B69D254444}"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E853344-6A15-4C04-8266-C9E08CF7B734}" type="datetime1">
              <a:rPr lang="en-IN" smtClean="0"/>
            </a:fld>
            <a:endParaRPr lang="en-IN"/>
          </a:p>
        </p:txBody>
      </p:sp>
      <p:sp>
        <p:nvSpPr>
          <p:cNvPr id="5" name="Footer Placeholder 4"/>
          <p:cNvSpPr>
            <a:spLocks noGrp="1"/>
          </p:cNvSpPr>
          <p:nvPr>
            <p:ph type="ftr" sz="quarter" idx="11"/>
          </p:nvPr>
        </p:nvSpPr>
        <p:spPr/>
        <p:txBody>
          <a:bodyPr/>
          <a:lstStyle/>
          <a:p>
            <a:r>
              <a:rPr lang="en-IN"/>
              <a:t>Marwadi University</a:t>
            </a:r>
            <a:endParaRPr lang="en-IN"/>
          </a:p>
        </p:txBody>
      </p:sp>
      <p:sp>
        <p:nvSpPr>
          <p:cNvPr id="6" name="Slide Number Placeholder 5"/>
          <p:cNvSpPr>
            <a:spLocks noGrp="1"/>
          </p:cNvSpPr>
          <p:nvPr>
            <p:ph type="sldNum" sz="quarter" idx="12"/>
          </p:nvPr>
        </p:nvSpPr>
        <p:spPr/>
        <p:txBody>
          <a:bodyPr/>
          <a:lstStyle/>
          <a:p>
            <a:fld id="{3668396A-3F7F-4168-B747-62B69D254444}"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60F6F52-A7A4-4500-863D-59067A6C6D32}" type="datetime1">
              <a:rPr lang="en-IN" smtClean="0"/>
            </a:fld>
            <a:endParaRPr lang="en-IN"/>
          </a:p>
        </p:txBody>
      </p:sp>
      <p:sp>
        <p:nvSpPr>
          <p:cNvPr id="5" name="Footer Placeholder 4"/>
          <p:cNvSpPr>
            <a:spLocks noGrp="1"/>
          </p:cNvSpPr>
          <p:nvPr>
            <p:ph type="ftr" sz="quarter" idx="11"/>
          </p:nvPr>
        </p:nvSpPr>
        <p:spPr/>
        <p:txBody>
          <a:bodyPr/>
          <a:lstStyle/>
          <a:p>
            <a:r>
              <a:rPr lang="en-IN"/>
              <a:t>Marwadi University</a:t>
            </a:r>
            <a:endParaRPr lang="en-IN"/>
          </a:p>
        </p:txBody>
      </p:sp>
      <p:sp>
        <p:nvSpPr>
          <p:cNvPr id="6" name="Slide Number Placeholder 5"/>
          <p:cNvSpPr>
            <a:spLocks noGrp="1"/>
          </p:cNvSpPr>
          <p:nvPr>
            <p:ph type="sldNum" sz="quarter" idx="12"/>
          </p:nvPr>
        </p:nvSpPr>
        <p:spPr/>
        <p:txBody>
          <a:bodyPr/>
          <a:lstStyle/>
          <a:p>
            <a:fld id="{3668396A-3F7F-4168-B747-62B69D25444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dirty="0"/>
          </a:p>
        </p:txBody>
      </p:sp>
      <p:sp>
        <p:nvSpPr>
          <p:cNvPr id="4" name="Date Placeholder 3"/>
          <p:cNvSpPr>
            <a:spLocks noGrp="1"/>
          </p:cNvSpPr>
          <p:nvPr>
            <p:ph type="dt" sz="half" idx="10"/>
          </p:nvPr>
        </p:nvSpPr>
        <p:spPr/>
        <p:txBody>
          <a:bodyPr/>
          <a:lstStyle/>
          <a:p>
            <a:fld id="{E856FE32-79F2-4566-8540-3677F6183704}" type="datetime1">
              <a:rPr lang="en-IN" smtClean="0"/>
            </a:fld>
            <a:endParaRPr lang="en-IN"/>
          </a:p>
        </p:txBody>
      </p:sp>
      <p:sp>
        <p:nvSpPr>
          <p:cNvPr id="5" name="Footer Placeholder 4"/>
          <p:cNvSpPr>
            <a:spLocks noGrp="1"/>
          </p:cNvSpPr>
          <p:nvPr>
            <p:ph type="ftr" sz="quarter" idx="11"/>
          </p:nvPr>
        </p:nvSpPr>
        <p:spPr/>
        <p:txBody>
          <a:bodyPr/>
          <a:lstStyle/>
          <a:p>
            <a:r>
              <a:rPr lang="en-IN"/>
              <a:t>Marwadi University</a:t>
            </a:r>
            <a:endParaRPr lang="en-IN"/>
          </a:p>
        </p:txBody>
      </p:sp>
      <p:sp>
        <p:nvSpPr>
          <p:cNvPr id="6" name="Slide Number Placeholder 5"/>
          <p:cNvSpPr>
            <a:spLocks noGrp="1"/>
          </p:cNvSpPr>
          <p:nvPr>
            <p:ph type="sldNum" sz="quarter" idx="12"/>
          </p:nvPr>
        </p:nvSpPr>
        <p:spPr/>
        <p:txBody>
          <a:bodyPr/>
          <a:lstStyle/>
          <a:p>
            <a:fld id="{3668396A-3F7F-4168-B747-62B69D254444}" type="slidenum">
              <a:rPr lang="en-IN" smtClean="0"/>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No Anima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dirty="0"/>
          </a:p>
        </p:txBody>
      </p:sp>
      <p:sp>
        <p:nvSpPr>
          <p:cNvPr id="4" name="Date Placeholder 3"/>
          <p:cNvSpPr>
            <a:spLocks noGrp="1"/>
          </p:cNvSpPr>
          <p:nvPr>
            <p:ph type="dt" sz="half" idx="10"/>
          </p:nvPr>
        </p:nvSpPr>
        <p:spPr/>
        <p:txBody>
          <a:bodyPr/>
          <a:lstStyle/>
          <a:p>
            <a:fld id="{12FB7DA8-EA09-48D2-A9BA-5FE4C7A43DFC}" type="datetime1">
              <a:rPr lang="en-IN" smtClean="0"/>
            </a:fld>
            <a:endParaRPr lang="en-IN"/>
          </a:p>
        </p:txBody>
      </p:sp>
      <p:sp>
        <p:nvSpPr>
          <p:cNvPr id="5" name="Footer Placeholder 4"/>
          <p:cNvSpPr>
            <a:spLocks noGrp="1"/>
          </p:cNvSpPr>
          <p:nvPr>
            <p:ph type="ftr" sz="quarter" idx="11"/>
          </p:nvPr>
        </p:nvSpPr>
        <p:spPr/>
        <p:txBody>
          <a:bodyPr/>
          <a:lstStyle/>
          <a:p>
            <a:r>
              <a:rPr lang="en-IN"/>
              <a:t>Marwadi University</a:t>
            </a:r>
            <a:endParaRPr lang="en-IN"/>
          </a:p>
        </p:txBody>
      </p:sp>
      <p:sp>
        <p:nvSpPr>
          <p:cNvPr id="6" name="Slide Number Placeholder 5"/>
          <p:cNvSpPr>
            <a:spLocks noGrp="1"/>
          </p:cNvSpPr>
          <p:nvPr>
            <p:ph type="sldNum" sz="quarter" idx="12"/>
          </p:nvPr>
        </p:nvSpPr>
        <p:spPr/>
        <p:txBody>
          <a:bodyPr/>
          <a:lstStyle/>
          <a:p>
            <a:fld id="{3668396A-3F7F-4168-B747-62B69D254444}" type="slidenum">
              <a:rPr lang="en-IN" smtClean="0"/>
            </a:fld>
            <a:endParaRPr lang="en-IN"/>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Programming Co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lvl1pPr marL="0" indent="0">
              <a:buNone/>
              <a:defRPr>
                <a:latin typeface="Fira Code" panose="020B0509050000020004" pitchFamily="49" charset="0"/>
                <a:ea typeface="Fira Code" panose="020B0509050000020004" pitchFamily="49" charset="0"/>
              </a:defRPr>
            </a:lvl1pPr>
            <a:lvl2pPr marL="457200" indent="0">
              <a:buNone/>
              <a:defRPr>
                <a:latin typeface="Fira Code" panose="020B0509050000020004" pitchFamily="49" charset="0"/>
                <a:ea typeface="Fira Code" panose="020B0509050000020004" pitchFamily="49" charset="0"/>
              </a:defRPr>
            </a:lvl2pPr>
            <a:lvl3pPr marL="914400" indent="0">
              <a:buNone/>
              <a:defRPr>
                <a:latin typeface="Fira Code" panose="020B0509050000020004" pitchFamily="49" charset="0"/>
                <a:ea typeface="Fira Code" panose="020B0509050000020004" pitchFamily="49" charset="0"/>
              </a:defRPr>
            </a:lvl3pPr>
            <a:lvl4pPr marL="1371600" indent="0">
              <a:buNone/>
              <a:defRPr>
                <a:latin typeface="Fira Code" panose="020B0509050000020004" pitchFamily="49" charset="0"/>
                <a:ea typeface="Fira Code" panose="020B0509050000020004" pitchFamily="49" charset="0"/>
              </a:defRPr>
            </a:lvl4pPr>
            <a:lvl5pPr marL="1828800" indent="0">
              <a:buNone/>
              <a:defRPr>
                <a:latin typeface="Fira Code" panose="020B0509050000020004" pitchFamily="49" charset="0"/>
                <a:ea typeface="Fira Code" panose="020B0509050000020004" pitchFamily="49" charset="0"/>
              </a:defRPr>
            </a:lvl5pPr>
          </a:lstStyle>
          <a:p>
            <a:pPr lvl="0"/>
            <a:r>
              <a:rPr lang="en-US"/>
              <a:t>Edit Master text styles</a:t>
            </a:r>
            <a:endParaRPr lang="en-US"/>
          </a:p>
        </p:txBody>
      </p:sp>
      <p:sp>
        <p:nvSpPr>
          <p:cNvPr id="4" name="Date Placeholder 3"/>
          <p:cNvSpPr>
            <a:spLocks noGrp="1"/>
          </p:cNvSpPr>
          <p:nvPr>
            <p:ph type="dt" sz="half" idx="10"/>
          </p:nvPr>
        </p:nvSpPr>
        <p:spPr/>
        <p:txBody>
          <a:bodyPr/>
          <a:lstStyle/>
          <a:p>
            <a:fld id="{E161ECDB-788E-4D3F-B8E1-376FBEA31A02}" type="datetime1">
              <a:rPr lang="en-IN" smtClean="0"/>
            </a:fld>
            <a:endParaRPr lang="en-IN"/>
          </a:p>
        </p:txBody>
      </p:sp>
      <p:sp>
        <p:nvSpPr>
          <p:cNvPr id="5" name="Footer Placeholder 4"/>
          <p:cNvSpPr>
            <a:spLocks noGrp="1"/>
          </p:cNvSpPr>
          <p:nvPr>
            <p:ph type="ftr" sz="quarter" idx="11"/>
          </p:nvPr>
        </p:nvSpPr>
        <p:spPr/>
        <p:txBody>
          <a:bodyPr/>
          <a:lstStyle/>
          <a:p>
            <a:r>
              <a:rPr lang="en-IN"/>
              <a:t>Marwadi University</a:t>
            </a:r>
            <a:endParaRPr lang="en-IN"/>
          </a:p>
        </p:txBody>
      </p:sp>
      <p:sp>
        <p:nvSpPr>
          <p:cNvPr id="6" name="Slide Number Placeholder 5"/>
          <p:cNvSpPr>
            <a:spLocks noGrp="1"/>
          </p:cNvSpPr>
          <p:nvPr>
            <p:ph type="sldNum" sz="quarter" idx="12"/>
          </p:nvPr>
        </p:nvSpPr>
        <p:spPr/>
        <p:txBody>
          <a:bodyPr/>
          <a:lstStyle/>
          <a:p>
            <a:fld id="{3668396A-3F7F-4168-B747-62B69D254444}" type="slidenum">
              <a:rPr lang="en-IN" smtClean="0"/>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9818" y="1709738"/>
            <a:ext cx="10377632" cy="2852737"/>
          </a:xfrm>
        </p:spPr>
        <p:txBody>
          <a:bodyPr anchor="b"/>
          <a:lstStyle>
            <a:lvl1pPr>
              <a:defRPr sz="6000"/>
            </a:lvl1pPr>
          </a:lstStyle>
          <a:p>
            <a:r>
              <a:rPr lang="en-US" dirty="0"/>
              <a:t>CLICK TO EDIT MASTER TITLE STYLE</a:t>
            </a:r>
            <a:endParaRPr lang="en-IN" dirty="0"/>
          </a:p>
        </p:txBody>
      </p:sp>
      <p:sp>
        <p:nvSpPr>
          <p:cNvPr id="3" name="Text Placeholder 2"/>
          <p:cNvSpPr>
            <a:spLocks noGrp="1"/>
          </p:cNvSpPr>
          <p:nvPr>
            <p:ph type="body" idx="1"/>
          </p:nvPr>
        </p:nvSpPr>
        <p:spPr>
          <a:xfrm>
            <a:off x="969816" y="4589463"/>
            <a:ext cx="1037763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92311FBD-BEC8-457A-A92E-634B6EDF1E2D}" type="datetime1">
              <a:rPr lang="en-IN" smtClean="0"/>
            </a:fld>
            <a:endParaRPr lang="en-IN"/>
          </a:p>
        </p:txBody>
      </p:sp>
      <p:sp>
        <p:nvSpPr>
          <p:cNvPr id="5" name="Footer Placeholder 4"/>
          <p:cNvSpPr>
            <a:spLocks noGrp="1"/>
          </p:cNvSpPr>
          <p:nvPr>
            <p:ph type="ftr" sz="quarter" idx="11"/>
          </p:nvPr>
        </p:nvSpPr>
        <p:spPr/>
        <p:txBody>
          <a:bodyPr/>
          <a:lstStyle/>
          <a:p>
            <a:r>
              <a:rPr lang="en-IN"/>
              <a:t>Marwadi University</a:t>
            </a:r>
            <a:endParaRPr lang="en-IN"/>
          </a:p>
        </p:txBody>
      </p:sp>
      <p:sp>
        <p:nvSpPr>
          <p:cNvPr id="6" name="Slide Number Placeholder 5"/>
          <p:cNvSpPr>
            <a:spLocks noGrp="1"/>
          </p:cNvSpPr>
          <p:nvPr>
            <p:ph type="sldNum" sz="quarter" idx="12"/>
          </p:nvPr>
        </p:nvSpPr>
        <p:spPr/>
        <p:txBody>
          <a:bodyPr/>
          <a:lstStyle/>
          <a:p>
            <a:fld id="{3668396A-3F7F-4168-B747-62B69D25444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5366327" y="-1"/>
            <a:ext cx="1440873" cy="16906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277091" y="365125"/>
            <a:ext cx="11600873" cy="1325563"/>
          </a:xfrm>
        </p:spPr>
        <p:txBody>
          <a:bodyPr/>
          <a:lstStyle/>
          <a:p>
            <a:r>
              <a:rPr lang="en-US" dirty="0"/>
              <a:t>CLICK TO EDIT MASTER TITLE STYLE</a:t>
            </a:r>
            <a:endParaRPr lang="en-IN" dirty="0"/>
          </a:p>
        </p:txBody>
      </p:sp>
      <p:sp>
        <p:nvSpPr>
          <p:cNvPr id="3" name="Content Placeholder 2"/>
          <p:cNvSpPr>
            <a:spLocks noGrp="1"/>
          </p:cNvSpPr>
          <p:nvPr>
            <p:ph sz="half" idx="1"/>
          </p:nvPr>
        </p:nvSpPr>
        <p:spPr>
          <a:xfrm>
            <a:off x="277092" y="1825624"/>
            <a:ext cx="5107710" cy="4575175"/>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807200" y="1825624"/>
            <a:ext cx="5070764" cy="4575175"/>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a:xfrm>
            <a:off x="8980055" y="6477576"/>
            <a:ext cx="2094345" cy="380424"/>
          </a:xfrm>
        </p:spPr>
        <p:txBody>
          <a:bodyPr/>
          <a:lstStyle/>
          <a:p>
            <a:fld id="{12FB7DA8-EA09-48D2-A9BA-5FE4C7A43DFC}" type="datetime1">
              <a:rPr lang="en-IN" smtClean="0"/>
            </a:fld>
            <a:endParaRPr lang="en-IN"/>
          </a:p>
        </p:txBody>
      </p:sp>
      <p:sp>
        <p:nvSpPr>
          <p:cNvPr id="6" name="Footer Placeholder 5"/>
          <p:cNvSpPr>
            <a:spLocks noGrp="1"/>
          </p:cNvSpPr>
          <p:nvPr>
            <p:ph type="ftr" sz="quarter" idx="11"/>
          </p:nvPr>
        </p:nvSpPr>
        <p:spPr>
          <a:xfrm>
            <a:off x="277091" y="6475267"/>
            <a:ext cx="8608290" cy="382733"/>
          </a:xfrm>
        </p:spPr>
        <p:txBody>
          <a:bodyPr/>
          <a:lstStyle/>
          <a:p>
            <a:r>
              <a:rPr lang="en-IN"/>
              <a:t>Marwadi University</a:t>
            </a:r>
            <a:endParaRPr lang="en-IN"/>
          </a:p>
        </p:txBody>
      </p:sp>
      <p:sp>
        <p:nvSpPr>
          <p:cNvPr id="7" name="Slide Number Placeholder 6"/>
          <p:cNvSpPr>
            <a:spLocks noGrp="1"/>
          </p:cNvSpPr>
          <p:nvPr>
            <p:ph type="sldNum" sz="quarter" idx="12"/>
          </p:nvPr>
        </p:nvSpPr>
        <p:spPr>
          <a:xfrm>
            <a:off x="11169074" y="6475267"/>
            <a:ext cx="708890" cy="380424"/>
          </a:xfrm>
        </p:spPr>
        <p:txBody>
          <a:bodyPr/>
          <a:lstStyle>
            <a:lvl1pPr algn="r">
              <a:defRPr/>
            </a:lvl1pPr>
          </a:lstStyle>
          <a:p>
            <a:fld id="{3668396A-3F7F-4168-B747-62B69D254444}" type="slidenum">
              <a:rPr lang="en-IN" smtClean="0"/>
            </a:fld>
            <a:endParaRPr lang="en-IN"/>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5366327" y="-1"/>
            <a:ext cx="1440873" cy="16906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277091" y="365125"/>
            <a:ext cx="11600873" cy="1325563"/>
          </a:xfrm>
        </p:spPr>
        <p:txBody>
          <a:bodyPr/>
          <a:lstStyle/>
          <a:p>
            <a:r>
              <a:rPr lang="en-US" dirty="0"/>
              <a:t>CLICK TO EDIT MASTER TITLE STYLE</a:t>
            </a:r>
            <a:endParaRPr lang="en-IN" dirty="0"/>
          </a:p>
        </p:txBody>
      </p:sp>
      <p:sp>
        <p:nvSpPr>
          <p:cNvPr id="3" name="Content Placeholder 2"/>
          <p:cNvSpPr>
            <a:spLocks noGrp="1"/>
          </p:cNvSpPr>
          <p:nvPr>
            <p:ph sz="half" idx="1"/>
          </p:nvPr>
        </p:nvSpPr>
        <p:spPr>
          <a:xfrm>
            <a:off x="277092" y="2300770"/>
            <a:ext cx="5107710" cy="4100029"/>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807200" y="2318188"/>
            <a:ext cx="5070764" cy="408261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dirty="0"/>
          </a:p>
        </p:txBody>
      </p:sp>
      <p:sp>
        <p:nvSpPr>
          <p:cNvPr id="5" name="Date Placeholder 4"/>
          <p:cNvSpPr>
            <a:spLocks noGrp="1"/>
          </p:cNvSpPr>
          <p:nvPr>
            <p:ph type="dt" sz="half" idx="10"/>
          </p:nvPr>
        </p:nvSpPr>
        <p:spPr>
          <a:xfrm>
            <a:off x="8980055" y="6477576"/>
            <a:ext cx="2094345" cy="380424"/>
          </a:xfrm>
        </p:spPr>
        <p:txBody>
          <a:bodyPr/>
          <a:lstStyle/>
          <a:p>
            <a:fld id="{12FB7DA8-EA09-48D2-A9BA-5FE4C7A43DFC}" type="datetime1">
              <a:rPr lang="en-IN" smtClean="0"/>
            </a:fld>
            <a:endParaRPr lang="en-IN"/>
          </a:p>
        </p:txBody>
      </p:sp>
      <p:sp>
        <p:nvSpPr>
          <p:cNvPr id="6" name="Footer Placeholder 5"/>
          <p:cNvSpPr>
            <a:spLocks noGrp="1"/>
          </p:cNvSpPr>
          <p:nvPr>
            <p:ph type="ftr" sz="quarter" idx="11"/>
          </p:nvPr>
        </p:nvSpPr>
        <p:spPr>
          <a:xfrm>
            <a:off x="277091" y="6475267"/>
            <a:ext cx="8608290" cy="382733"/>
          </a:xfrm>
        </p:spPr>
        <p:txBody>
          <a:bodyPr/>
          <a:lstStyle/>
          <a:p>
            <a:r>
              <a:rPr lang="en-IN"/>
              <a:t>Marwadi University</a:t>
            </a:r>
            <a:endParaRPr lang="en-IN"/>
          </a:p>
        </p:txBody>
      </p:sp>
      <p:sp>
        <p:nvSpPr>
          <p:cNvPr id="7" name="Slide Number Placeholder 6"/>
          <p:cNvSpPr>
            <a:spLocks noGrp="1"/>
          </p:cNvSpPr>
          <p:nvPr>
            <p:ph type="sldNum" sz="quarter" idx="12"/>
          </p:nvPr>
        </p:nvSpPr>
        <p:spPr>
          <a:xfrm>
            <a:off x="11169074" y="6475267"/>
            <a:ext cx="708890" cy="380424"/>
          </a:xfrm>
        </p:spPr>
        <p:txBody>
          <a:bodyPr/>
          <a:lstStyle>
            <a:lvl1pPr algn="r">
              <a:defRPr/>
            </a:lvl1pPr>
          </a:lstStyle>
          <a:p>
            <a:fld id="{3668396A-3F7F-4168-B747-62B69D254444}" type="slidenum">
              <a:rPr lang="en-IN" smtClean="0"/>
            </a:fld>
            <a:endParaRPr lang="en-IN"/>
          </a:p>
        </p:txBody>
      </p:sp>
      <p:sp>
        <p:nvSpPr>
          <p:cNvPr id="10" name="Text Placeholder 2"/>
          <p:cNvSpPr>
            <a:spLocks noGrp="1"/>
          </p:cNvSpPr>
          <p:nvPr>
            <p:ph type="body" idx="13"/>
          </p:nvPr>
        </p:nvSpPr>
        <p:spPr>
          <a:xfrm>
            <a:off x="277092" y="1765156"/>
            <a:ext cx="5107710" cy="461146"/>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1" name="Text Placeholder 4"/>
          <p:cNvSpPr>
            <a:spLocks noGrp="1"/>
          </p:cNvSpPr>
          <p:nvPr>
            <p:ph type="body" sz="quarter" idx="3"/>
          </p:nvPr>
        </p:nvSpPr>
        <p:spPr>
          <a:xfrm>
            <a:off x="6807200" y="1773865"/>
            <a:ext cx="5070764" cy="461146"/>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IN" dirty="0"/>
          </a:p>
        </p:txBody>
      </p:sp>
      <p:sp>
        <p:nvSpPr>
          <p:cNvPr id="3" name="Date Placeholder 2"/>
          <p:cNvSpPr>
            <a:spLocks noGrp="1"/>
          </p:cNvSpPr>
          <p:nvPr>
            <p:ph type="dt" sz="half" idx="10"/>
          </p:nvPr>
        </p:nvSpPr>
        <p:spPr/>
        <p:txBody>
          <a:bodyPr/>
          <a:lstStyle/>
          <a:p>
            <a:fld id="{1DB3F727-01F5-4940-837E-3C5B460D942F}" type="datetime1">
              <a:rPr lang="en-IN" smtClean="0"/>
            </a:fld>
            <a:endParaRPr lang="en-IN"/>
          </a:p>
        </p:txBody>
      </p:sp>
      <p:sp>
        <p:nvSpPr>
          <p:cNvPr id="4" name="Footer Placeholder 3"/>
          <p:cNvSpPr>
            <a:spLocks noGrp="1"/>
          </p:cNvSpPr>
          <p:nvPr>
            <p:ph type="ftr" sz="quarter" idx="11"/>
          </p:nvPr>
        </p:nvSpPr>
        <p:spPr/>
        <p:txBody>
          <a:bodyPr/>
          <a:lstStyle/>
          <a:p>
            <a:r>
              <a:rPr lang="en-IN"/>
              <a:t>Marwadi University</a:t>
            </a:r>
            <a:endParaRPr lang="en-IN"/>
          </a:p>
        </p:txBody>
      </p:sp>
      <p:sp>
        <p:nvSpPr>
          <p:cNvPr id="5" name="Slide Number Placeholder 4"/>
          <p:cNvSpPr>
            <a:spLocks noGrp="1"/>
          </p:cNvSpPr>
          <p:nvPr>
            <p:ph type="sldNum" sz="quarter" idx="12"/>
          </p:nvPr>
        </p:nvSpPr>
        <p:spPr/>
        <p:txBody>
          <a:bodyPr/>
          <a:lstStyle/>
          <a:p>
            <a:fld id="{3668396A-3F7F-4168-B747-62B69D25444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931A0B-AB87-4F92-B1A1-F97B4956BC5F}" type="datetime1">
              <a:rPr lang="en-IN" smtClean="0"/>
            </a:fld>
            <a:endParaRPr lang="en-IN"/>
          </a:p>
        </p:txBody>
      </p:sp>
      <p:sp>
        <p:nvSpPr>
          <p:cNvPr id="3" name="Footer Placeholder 2"/>
          <p:cNvSpPr>
            <a:spLocks noGrp="1"/>
          </p:cNvSpPr>
          <p:nvPr>
            <p:ph type="ftr" sz="quarter" idx="11"/>
          </p:nvPr>
        </p:nvSpPr>
        <p:spPr/>
        <p:txBody>
          <a:bodyPr/>
          <a:lstStyle/>
          <a:p>
            <a:r>
              <a:rPr lang="en-IN"/>
              <a:t>Marwadi University</a:t>
            </a:r>
            <a:endParaRPr lang="en-IN"/>
          </a:p>
        </p:txBody>
      </p:sp>
      <p:sp>
        <p:nvSpPr>
          <p:cNvPr id="4" name="Slide Number Placeholder 3"/>
          <p:cNvSpPr>
            <a:spLocks noGrp="1"/>
          </p:cNvSpPr>
          <p:nvPr>
            <p:ph type="sldNum" sz="quarter" idx="12"/>
          </p:nvPr>
        </p:nvSpPr>
        <p:spPr/>
        <p:txBody>
          <a:bodyPr/>
          <a:lstStyle/>
          <a:p>
            <a:fld id="{3668396A-3F7F-4168-B747-62B69D25444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9818" y="188480"/>
            <a:ext cx="10631054" cy="1325563"/>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p:cNvSpPr>
            <a:spLocks noGrp="1"/>
          </p:cNvSpPr>
          <p:nvPr>
            <p:ph type="body" idx="1"/>
          </p:nvPr>
        </p:nvSpPr>
        <p:spPr>
          <a:xfrm>
            <a:off x="969817" y="1641474"/>
            <a:ext cx="10631055" cy="4713143"/>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4" name="Date Placeholder 3"/>
          <p:cNvSpPr>
            <a:spLocks noGrp="1"/>
          </p:cNvSpPr>
          <p:nvPr>
            <p:ph type="dt" sz="half" idx="2"/>
          </p:nvPr>
        </p:nvSpPr>
        <p:spPr>
          <a:xfrm>
            <a:off x="8407400" y="6486957"/>
            <a:ext cx="2362200" cy="365125"/>
          </a:xfrm>
          <a:prstGeom prst="rect">
            <a:avLst/>
          </a:prstGeom>
        </p:spPr>
        <p:txBody>
          <a:bodyPr vert="horz" lIns="91440" tIns="45720" rIns="91440" bIns="45720" rtlCol="0" anchor="ctr"/>
          <a:lstStyle>
            <a:lvl1pPr algn="r">
              <a:defRPr sz="1200" b="1">
                <a:solidFill>
                  <a:schemeClr val="tx1"/>
                </a:solidFill>
                <a:latin typeface="Merriweather Sans" pitchFamily="2" charset="0"/>
              </a:defRPr>
            </a:lvl1pPr>
          </a:lstStyle>
          <a:p>
            <a:fld id="{12FB7DA8-EA09-48D2-A9BA-5FE4C7A43DFC}" type="datetime1">
              <a:rPr lang="en-IN" smtClean="0"/>
            </a:fld>
            <a:endParaRPr lang="en-IN"/>
          </a:p>
        </p:txBody>
      </p:sp>
      <p:sp>
        <p:nvSpPr>
          <p:cNvPr id="5" name="Footer Placeholder 4"/>
          <p:cNvSpPr>
            <a:spLocks noGrp="1"/>
          </p:cNvSpPr>
          <p:nvPr>
            <p:ph type="ftr" sz="quarter" idx="3"/>
          </p:nvPr>
        </p:nvSpPr>
        <p:spPr>
          <a:xfrm>
            <a:off x="969818" y="6486956"/>
            <a:ext cx="7315200" cy="365125"/>
          </a:xfrm>
          <a:prstGeom prst="rect">
            <a:avLst/>
          </a:prstGeom>
        </p:spPr>
        <p:txBody>
          <a:bodyPr vert="horz" lIns="91440" tIns="45720" rIns="91440" bIns="45720" rtlCol="0" anchor="ctr"/>
          <a:lstStyle>
            <a:lvl1pPr algn="l">
              <a:defRPr sz="1200" b="1">
                <a:solidFill>
                  <a:schemeClr val="tx1"/>
                </a:solidFill>
                <a:latin typeface="Merriweather Sans" pitchFamily="2" charset="0"/>
              </a:defRPr>
            </a:lvl1pPr>
          </a:lstStyle>
          <a:p>
            <a:r>
              <a:rPr lang="en-IN"/>
              <a:t>Marwadi University</a:t>
            </a:r>
            <a:endParaRPr lang="en-IN"/>
          </a:p>
        </p:txBody>
      </p:sp>
      <p:sp>
        <p:nvSpPr>
          <p:cNvPr id="6" name="Slide Number Placeholder 5"/>
          <p:cNvSpPr>
            <a:spLocks noGrp="1"/>
          </p:cNvSpPr>
          <p:nvPr>
            <p:ph type="sldNum" sz="quarter" idx="4"/>
          </p:nvPr>
        </p:nvSpPr>
        <p:spPr>
          <a:xfrm>
            <a:off x="10891982" y="6486956"/>
            <a:ext cx="708890" cy="365125"/>
          </a:xfrm>
          <a:prstGeom prst="rect">
            <a:avLst/>
          </a:prstGeom>
        </p:spPr>
        <p:txBody>
          <a:bodyPr vert="horz" lIns="91440" tIns="45720" rIns="91440" bIns="45720" rtlCol="0" anchor="ctr"/>
          <a:lstStyle>
            <a:lvl1pPr>
              <a:defRPr lang="en-IN" sz="1200" b="1" smtClean="0">
                <a:latin typeface="Merriweather Sans" pitchFamily="2" charset="0"/>
              </a:defRPr>
            </a:lvl1pPr>
          </a:lstStyle>
          <a:p>
            <a:fld id="{3668396A-3F7F-4168-B747-62B69D25444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defTabSz="914400" rtl="0" eaLnBrk="1" latinLnBrk="0" hangingPunct="1">
        <a:lnSpc>
          <a:spcPct val="90000"/>
        </a:lnSpc>
        <a:spcBef>
          <a:spcPct val="0"/>
        </a:spcBef>
        <a:buNone/>
        <a:defRPr sz="3600" b="1" kern="1200">
          <a:solidFill>
            <a:schemeClr val="accent1">
              <a:lumMod val="75000"/>
            </a:schemeClr>
          </a:solidFill>
          <a:latin typeface="Merriweather" panose="00000500000000000000" pitchFamily="2" charset="0"/>
          <a:ea typeface="+mj-ea"/>
          <a:cs typeface="Segoe UI" panose="020B0502040204020203" pitchFamily="34" charset="0"/>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3200" kern="1200">
          <a:solidFill>
            <a:schemeClr val="tx1"/>
          </a:solidFill>
          <a:latin typeface="Merriweather Sans" pitchFamily="2" charset="0"/>
          <a:ea typeface="Merriweather Sans" pitchFamily="2" charset="0"/>
          <a:cs typeface="Merriweather Sans" pitchFamily="2" charset="0"/>
        </a:defRPr>
      </a:lvl1pPr>
      <a:lvl2pPr marL="685800" indent="-228600" algn="l" defTabSz="914400" rtl="0" eaLnBrk="1" latinLnBrk="0" hangingPunct="1">
        <a:lnSpc>
          <a:spcPct val="150000"/>
        </a:lnSpc>
        <a:spcBef>
          <a:spcPts val="500"/>
        </a:spcBef>
        <a:buFont typeface="Arial" panose="020B0604020202020204" pitchFamily="34" charset="0"/>
        <a:buChar char="•"/>
        <a:defRPr sz="2800" kern="1200">
          <a:solidFill>
            <a:schemeClr val="tx1"/>
          </a:solidFill>
          <a:latin typeface="Merriweather Sans" pitchFamily="2" charset="0"/>
          <a:ea typeface="Merriweather Sans" pitchFamily="2" charset="0"/>
          <a:cs typeface="Merriweather Sans" pitchFamily="2"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erriweather Sans" pitchFamily="2" charset="0"/>
          <a:ea typeface="Merriweather Sans" pitchFamily="2" charset="0"/>
          <a:cs typeface="Merriweather Sans" pitchFamily="2"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erriweather Sans" pitchFamily="2" charset="0"/>
          <a:ea typeface="Merriweather Sans" pitchFamily="2" charset="0"/>
          <a:cs typeface="Merriweather Sans" pitchFamily="2"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erriweather Sans" pitchFamily="2" charset="0"/>
          <a:ea typeface="Merriweather Sans" pitchFamily="2" charset="0"/>
          <a:cs typeface="Merriweather Sans"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hyperlink" Target="file:///D:\Darshan\COA%20-%202017\COA%20PPT\2140704%20COA%20Unit-2.pptx#-1,17,Computer%20Registe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slideLayout" Target="../slideLayouts/slideLayout9.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9.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8" Type="http://schemas.openxmlformats.org/officeDocument/2006/relationships/slideLayout" Target="../slideLayouts/slideLayout9.xml"/><Relationship Id="rId7" Type="http://schemas.openxmlformats.org/officeDocument/2006/relationships/image" Target="../media/image22.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r>
              <a:rPr lang="en-US" dirty="0"/>
              <a:t>- 09CE1401 - </a:t>
            </a:r>
            <a:br>
              <a:rPr lang="en-US" dirty="0"/>
            </a:br>
            <a:r>
              <a:rPr lang="en-US" dirty="0"/>
              <a:t>COMPUTER ORGANIZATION</a:t>
            </a:r>
            <a:br>
              <a:rPr lang="en-US" dirty="0"/>
            </a:br>
            <a:endParaRPr lang="en-IN" dirty="0"/>
          </a:p>
        </p:txBody>
      </p:sp>
      <p:sp>
        <p:nvSpPr>
          <p:cNvPr id="3" name="Subtitle 2"/>
          <p:cNvSpPr>
            <a:spLocks noGrp="1"/>
          </p:cNvSpPr>
          <p:nvPr>
            <p:ph type="subTitle" idx="1"/>
          </p:nvPr>
        </p:nvSpPr>
        <p:spPr/>
        <p:txBody>
          <a:bodyPr>
            <a:normAutofit fontScale="72500"/>
          </a:bodyPr>
          <a:lstStyle/>
          <a:p>
            <a:r>
              <a:rPr lang="en-US" dirty="0"/>
              <a:t>Prof. Rushi Raval</a:t>
            </a:r>
            <a:endParaRPr lang="en-US" dirty="0"/>
          </a:p>
          <a:p>
            <a:r>
              <a:rPr lang="en-US" dirty="0" err="1"/>
              <a:t>Marwadi</a:t>
            </a:r>
            <a:r>
              <a:rPr lang="en-US" dirty="0"/>
              <a:t> University</a:t>
            </a:r>
            <a:endParaRPr lang="en-US" dirty="0"/>
          </a:p>
          <a:p>
            <a:r>
              <a:rPr lang="en-US" dirty="0"/>
              <a:t>Diploma Computer Engineering</a:t>
            </a:r>
            <a:endParaRPr lang="en-IN" dirty="0"/>
          </a:p>
        </p:txBody>
      </p:sp>
      <p:sp>
        <p:nvSpPr>
          <p:cNvPr id="4" name="Footer Placeholder 3"/>
          <p:cNvSpPr>
            <a:spLocks noGrp="1"/>
          </p:cNvSpPr>
          <p:nvPr>
            <p:ph type="ftr" sz="quarter" idx="11"/>
          </p:nvPr>
        </p:nvSpPr>
        <p:spPr/>
        <p:txBody>
          <a:bodyPr/>
          <a:lstStyle/>
          <a:p>
            <a:r>
              <a:rPr lang="en-IN"/>
              <a:t>Marwadi University</a:t>
            </a:r>
            <a:endParaRPr lang="en-IN"/>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Stored Program Organization</a:t>
            </a:r>
            <a:endParaRPr lang="en-IN" dirty="0"/>
          </a:p>
        </p:txBody>
      </p:sp>
      <p:sp>
        <p:nvSpPr>
          <p:cNvPr id="4" name="Content Placeholder 3"/>
          <p:cNvSpPr>
            <a:spLocks noGrp="1"/>
          </p:cNvSpPr>
          <p:nvPr>
            <p:ph idx="1"/>
          </p:nvPr>
        </p:nvSpPr>
        <p:spPr/>
        <p:txBody>
          <a:bodyPr>
            <a:normAutofit/>
          </a:bodyPr>
          <a:lstStyle/>
          <a:p>
            <a:pPr algn="just"/>
            <a:r>
              <a:rPr lang="en-US" dirty="0"/>
              <a:t>This operand is read from memory and used as the data to be operated on together with the data stored in the processor register.</a:t>
            </a:r>
            <a:endParaRPr lang="en-US" dirty="0"/>
          </a:p>
          <a:p>
            <a:pPr algn="just"/>
            <a:r>
              <a:rPr lang="en-US" dirty="0"/>
              <a:t>Instructions are stored in one section of memory and data in another.</a:t>
            </a:r>
            <a:endParaRPr lang="en-US" dirty="0"/>
          </a:p>
          <a:p>
            <a:pPr algn="just"/>
            <a:r>
              <a:rPr lang="en-US" dirty="0"/>
              <a:t>For a memory unit with 4096 words, we need 12 bits to specify an address since 2</a:t>
            </a:r>
            <a:r>
              <a:rPr lang="en-US" baseline="30000" dirty="0"/>
              <a:t>12</a:t>
            </a:r>
            <a:r>
              <a:rPr lang="en-US" dirty="0"/>
              <a:t> = 4096.</a:t>
            </a:r>
            <a:endParaRPr lang="en-US" dirty="0"/>
          </a:p>
        </p:txBody>
      </p:sp>
      <p:sp>
        <p:nvSpPr>
          <p:cNvPr id="3" name="Footer Placeholder 2"/>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Stored Program Organization</a:t>
            </a:r>
            <a:endParaRPr lang="en-IN" dirty="0"/>
          </a:p>
        </p:txBody>
      </p:sp>
      <p:sp>
        <p:nvSpPr>
          <p:cNvPr id="4" name="Content Placeholder 3"/>
          <p:cNvSpPr>
            <a:spLocks noGrp="1"/>
          </p:cNvSpPr>
          <p:nvPr>
            <p:ph idx="1"/>
          </p:nvPr>
        </p:nvSpPr>
        <p:spPr/>
        <p:txBody>
          <a:bodyPr>
            <a:normAutofit/>
          </a:bodyPr>
          <a:lstStyle/>
          <a:p>
            <a:pPr lvl="0" algn="just"/>
            <a:r>
              <a:rPr lang="en-US" dirty="0"/>
              <a:t>If we store each instruction code in one 16-bit memory word, we have available four bits for operation code (opcode) to specify one out of 16 possible operations, and 12 bits to specify the address of an operand. </a:t>
            </a:r>
            <a:endParaRPr lang="en-US" dirty="0"/>
          </a:p>
          <a:p>
            <a:pPr lvl="0" algn="just"/>
            <a:r>
              <a:rPr lang="en-US" dirty="0"/>
              <a:t>The control reads a 16-bit instruction from the program portion of memory. </a:t>
            </a:r>
            <a:endParaRPr lang="en-US" dirty="0"/>
          </a:p>
        </p:txBody>
      </p:sp>
      <p:sp>
        <p:nvSpPr>
          <p:cNvPr id="3" name="Footer Placeholder 2"/>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Stored Program Organization</a:t>
            </a:r>
            <a:endParaRPr lang="en-IN" dirty="0"/>
          </a:p>
        </p:txBody>
      </p:sp>
      <p:sp>
        <p:nvSpPr>
          <p:cNvPr id="4" name="Content Placeholder 3"/>
          <p:cNvSpPr>
            <a:spLocks noGrp="1"/>
          </p:cNvSpPr>
          <p:nvPr>
            <p:ph idx="1"/>
          </p:nvPr>
        </p:nvSpPr>
        <p:spPr/>
        <p:txBody>
          <a:bodyPr>
            <a:normAutofit/>
          </a:bodyPr>
          <a:lstStyle/>
          <a:p>
            <a:pPr algn="just"/>
            <a:r>
              <a:rPr lang="en-US"/>
              <a:t>It then executes the operation specified by the operation code.</a:t>
            </a:r>
            <a:endParaRPr lang="en-US"/>
          </a:p>
          <a:p>
            <a:pPr algn="just"/>
            <a:endParaRPr lang="en-US" dirty="0"/>
          </a:p>
        </p:txBody>
      </p:sp>
      <p:sp>
        <p:nvSpPr>
          <p:cNvPr id="3" name="Footer Placeholder 2"/>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Instruction format of Basic Computer</a:t>
            </a:r>
            <a:endParaRPr lang="en-IN" dirty="0"/>
          </a:p>
        </p:txBody>
      </p:sp>
      <p:sp>
        <p:nvSpPr>
          <p:cNvPr id="6" name="Text Placeholder 5"/>
          <p:cNvSpPr>
            <a:spLocks noGrp="1"/>
          </p:cNvSpPr>
          <p:nvPr>
            <p:ph type="body" idx="1"/>
          </p:nvPr>
        </p:nvSpPr>
        <p:spPr/>
        <p:txBody>
          <a:bodyPr/>
          <a:lstStyle/>
          <a:p>
            <a:endParaRPr lang="en-IN"/>
          </a:p>
        </p:txBody>
      </p:sp>
      <p:sp>
        <p:nvSpPr>
          <p:cNvPr id="4" name="Footer Placeholder 3"/>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format of basic computer</a:t>
            </a:r>
            <a:endParaRPr lang="en-IN" dirty="0"/>
          </a:p>
        </p:txBody>
      </p:sp>
      <p:sp>
        <p:nvSpPr>
          <p:cNvPr id="4" name="Footer Placeholder 3"/>
          <p:cNvSpPr>
            <a:spLocks noGrp="1"/>
          </p:cNvSpPr>
          <p:nvPr>
            <p:ph type="ftr" sz="quarter" idx="11"/>
          </p:nvPr>
        </p:nvSpPr>
        <p:spPr/>
        <p:txBody>
          <a:bodyPr/>
          <a:lstStyle/>
          <a:p>
            <a:r>
              <a:rPr lang="en-IN"/>
              <a:t>Marwadi University</a:t>
            </a:r>
            <a:endParaRPr lang="en-IN"/>
          </a:p>
        </p:txBody>
      </p:sp>
      <p:sp>
        <p:nvSpPr>
          <p:cNvPr id="66" name="TextBox 65"/>
          <p:cNvSpPr txBox="1"/>
          <p:nvPr/>
        </p:nvSpPr>
        <p:spPr>
          <a:xfrm>
            <a:off x="7765099" y="1953128"/>
            <a:ext cx="271463" cy="338554"/>
          </a:xfrm>
          <a:prstGeom prst="rect">
            <a:avLst/>
          </a:prstGeom>
          <a:noFill/>
        </p:spPr>
        <p:txBody>
          <a:bodyPr wrap="square" rtlCol="0">
            <a:spAutoFit/>
          </a:bodyPr>
          <a:lstStyle/>
          <a:p>
            <a:pPr algn="ctr"/>
            <a:r>
              <a:rPr lang="en-US" sz="1600" dirty="0">
                <a:latin typeface="Merriweather Sans" pitchFamily="2" charset="0"/>
              </a:rPr>
              <a:t>0</a:t>
            </a:r>
            <a:endParaRPr lang="en-US" sz="1600" dirty="0">
              <a:latin typeface="Merriweather Sans" pitchFamily="2" charset="0"/>
            </a:endParaRPr>
          </a:p>
        </p:txBody>
      </p:sp>
      <p:sp>
        <p:nvSpPr>
          <p:cNvPr id="67" name="TextBox 66"/>
          <p:cNvSpPr txBox="1"/>
          <p:nvPr/>
        </p:nvSpPr>
        <p:spPr>
          <a:xfrm>
            <a:off x="4869497" y="1956239"/>
            <a:ext cx="457200" cy="338554"/>
          </a:xfrm>
          <a:prstGeom prst="rect">
            <a:avLst/>
          </a:prstGeom>
          <a:noFill/>
        </p:spPr>
        <p:txBody>
          <a:bodyPr wrap="square" rtlCol="0">
            <a:spAutoFit/>
          </a:bodyPr>
          <a:lstStyle/>
          <a:p>
            <a:pPr algn="ctr"/>
            <a:r>
              <a:rPr lang="en-US" sz="1600" dirty="0">
                <a:latin typeface="Merriweather Sans" pitchFamily="2" charset="0"/>
              </a:rPr>
              <a:t>11</a:t>
            </a:r>
            <a:endParaRPr lang="en-US" sz="1600" dirty="0">
              <a:latin typeface="Merriweather Sans" pitchFamily="2" charset="0"/>
            </a:endParaRPr>
          </a:p>
        </p:txBody>
      </p:sp>
      <p:sp>
        <p:nvSpPr>
          <p:cNvPr id="68" name="TextBox 67"/>
          <p:cNvSpPr txBox="1"/>
          <p:nvPr/>
        </p:nvSpPr>
        <p:spPr>
          <a:xfrm>
            <a:off x="4526601" y="1953128"/>
            <a:ext cx="495299" cy="338554"/>
          </a:xfrm>
          <a:prstGeom prst="rect">
            <a:avLst/>
          </a:prstGeom>
          <a:noFill/>
        </p:spPr>
        <p:txBody>
          <a:bodyPr wrap="square" rtlCol="0">
            <a:spAutoFit/>
          </a:bodyPr>
          <a:lstStyle/>
          <a:p>
            <a:pPr algn="ctr"/>
            <a:r>
              <a:rPr lang="en-US" sz="1600" dirty="0">
                <a:latin typeface="Merriweather Sans" pitchFamily="2" charset="0"/>
              </a:rPr>
              <a:t>12</a:t>
            </a:r>
            <a:endParaRPr lang="en-US" sz="1600" dirty="0">
              <a:latin typeface="Merriweather Sans" pitchFamily="2" charset="0"/>
            </a:endParaRPr>
          </a:p>
        </p:txBody>
      </p:sp>
      <p:sp>
        <p:nvSpPr>
          <p:cNvPr id="69" name="TextBox 68"/>
          <p:cNvSpPr txBox="1"/>
          <p:nvPr/>
        </p:nvSpPr>
        <p:spPr>
          <a:xfrm>
            <a:off x="3450272" y="1941952"/>
            <a:ext cx="457200" cy="338554"/>
          </a:xfrm>
          <a:prstGeom prst="rect">
            <a:avLst/>
          </a:prstGeom>
          <a:noFill/>
        </p:spPr>
        <p:txBody>
          <a:bodyPr wrap="square" rtlCol="0">
            <a:spAutoFit/>
          </a:bodyPr>
          <a:lstStyle/>
          <a:p>
            <a:pPr algn="ctr"/>
            <a:r>
              <a:rPr lang="en-US" sz="1600" dirty="0">
                <a:latin typeface="Merriweather Sans" pitchFamily="2" charset="0"/>
              </a:rPr>
              <a:t>15</a:t>
            </a:r>
            <a:endParaRPr lang="en-US" sz="1600" dirty="0">
              <a:latin typeface="Merriweather Sans" pitchFamily="2" charset="0"/>
            </a:endParaRPr>
          </a:p>
        </p:txBody>
      </p:sp>
      <p:sp>
        <p:nvSpPr>
          <p:cNvPr id="70" name="TextBox 69"/>
          <p:cNvSpPr txBox="1"/>
          <p:nvPr/>
        </p:nvSpPr>
        <p:spPr>
          <a:xfrm>
            <a:off x="3554207" y="5358892"/>
            <a:ext cx="4572000" cy="400110"/>
          </a:xfrm>
          <a:prstGeom prst="rect">
            <a:avLst/>
          </a:prstGeom>
          <a:noFill/>
        </p:spPr>
        <p:txBody>
          <a:bodyPr wrap="square" rtlCol="0">
            <a:spAutoFit/>
          </a:bodyPr>
          <a:lstStyle/>
          <a:p>
            <a:pPr algn="ctr"/>
            <a:r>
              <a:rPr lang="en-US" sz="2000" dirty="0">
                <a:latin typeface="Merriweather Sans" pitchFamily="2" charset="0"/>
              </a:rPr>
              <a:t>Instruction Format</a:t>
            </a:r>
            <a:endParaRPr lang="en-US" sz="2000" dirty="0">
              <a:latin typeface="Merriweather Sans" pitchFamily="2" charset="0"/>
            </a:endParaRPr>
          </a:p>
        </p:txBody>
      </p:sp>
      <p:sp>
        <p:nvSpPr>
          <p:cNvPr id="71" name="Rectangle 70"/>
          <p:cNvSpPr/>
          <p:nvPr/>
        </p:nvSpPr>
        <p:spPr>
          <a:xfrm>
            <a:off x="3921760" y="2330884"/>
            <a:ext cx="1033462"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Opcode</a:t>
            </a:r>
            <a:endParaRPr lang="en-US" sz="1600" dirty="0">
              <a:latin typeface="Merriweather Sans" pitchFamily="2" charset="0"/>
            </a:endParaRPr>
          </a:p>
        </p:txBody>
      </p:sp>
      <p:sp>
        <p:nvSpPr>
          <p:cNvPr id="72" name="Rectangle 71"/>
          <p:cNvSpPr/>
          <p:nvPr/>
        </p:nvSpPr>
        <p:spPr>
          <a:xfrm>
            <a:off x="4955222" y="2330883"/>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Address</a:t>
            </a:r>
            <a:endParaRPr lang="en-US" sz="1600" dirty="0">
              <a:latin typeface="Merriweather Sans" pitchFamily="2" charset="0"/>
            </a:endParaRPr>
          </a:p>
        </p:txBody>
      </p:sp>
      <p:sp>
        <p:nvSpPr>
          <p:cNvPr id="73" name="Rectangle 72"/>
          <p:cNvSpPr/>
          <p:nvPr/>
        </p:nvSpPr>
        <p:spPr>
          <a:xfrm>
            <a:off x="3464560" y="233088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I</a:t>
            </a:r>
            <a:endParaRPr lang="en-US" sz="1600" dirty="0">
              <a:latin typeface="Merriweather Sans" pitchFamily="2" charset="0"/>
            </a:endParaRPr>
          </a:p>
        </p:txBody>
      </p:sp>
      <p:sp>
        <p:nvSpPr>
          <p:cNvPr id="74" name="TextBox 73"/>
          <p:cNvSpPr txBox="1"/>
          <p:nvPr/>
        </p:nvSpPr>
        <p:spPr>
          <a:xfrm>
            <a:off x="3807462" y="1941952"/>
            <a:ext cx="495299" cy="338554"/>
          </a:xfrm>
          <a:prstGeom prst="rect">
            <a:avLst/>
          </a:prstGeom>
          <a:noFill/>
        </p:spPr>
        <p:txBody>
          <a:bodyPr wrap="square" rtlCol="0">
            <a:spAutoFit/>
          </a:bodyPr>
          <a:lstStyle/>
          <a:p>
            <a:pPr algn="ctr"/>
            <a:r>
              <a:rPr lang="en-US" sz="1600" dirty="0">
                <a:latin typeface="Merriweather Sans" pitchFamily="2" charset="0"/>
              </a:rPr>
              <a:t>14</a:t>
            </a:r>
            <a:endParaRPr lang="en-US" sz="1600" dirty="0">
              <a:latin typeface="Merriweather Sans" pitchFamily="2" charset="0"/>
            </a:endParaRPr>
          </a:p>
        </p:txBody>
      </p:sp>
      <p:graphicFrame>
        <p:nvGraphicFramePr>
          <p:cNvPr id="75" name="Table 74"/>
          <p:cNvGraphicFramePr>
            <a:graphicFrameLocks noGrp="1"/>
          </p:cNvGraphicFramePr>
          <p:nvPr/>
        </p:nvGraphicFramePr>
        <p:xfrm>
          <a:off x="3100228" y="4380351"/>
          <a:ext cx="5334000" cy="579120"/>
        </p:xfrm>
        <a:graphic>
          <a:graphicData uri="http://schemas.openxmlformats.org/drawingml/2006/table">
            <a:tbl>
              <a:tblPr firstRow="1" bandRow="1">
                <a:tableStyleId>{5C22544A-7EE6-4342-B048-85BDC9FD1C3A}</a:tableStyleId>
              </a:tblPr>
              <a:tblGrid>
                <a:gridCol w="333375"/>
                <a:gridCol w="333375"/>
                <a:gridCol w="333375"/>
                <a:gridCol w="333375"/>
                <a:gridCol w="333375"/>
                <a:gridCol w="333375"/>
                <a:gridCol w="333375"/>
                <a:gridCol w="333375"/>
                <a:gridCol w="333375"/>
                <a:gridCol w="333375"/>
                <a:gridCol w="333375"/>
                <a:gridCol w="333375"/>
                <a:gridCol w="333375"/>
                <a:gridCol w="333375"/>
                <a:gridCol w="333375"/>
                <a:gridCol w="333375"/>
              </a:tblGrid>
              <a:tr h="579120">
                <a:tc>
                  <a:txBody>
                    <a:bodyPr/>
                    <a:lstStyle/>
                    <a:p>
                      <a:pPr algn="ctr"/>
                      <a:r>
                        <a:rPr lang="en-US" sz="2400" b="0" dirty="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76" name="Straight Arrow Connector 75"/>
          <p:cNvCxnSpPr>
            <a:stCxn id="73" idx="2"/>
          </p:cNvCxnSpPr>
          <p:nvPr/>
        </p:nvCxnSpPr>
        <p:spPr>
          <a:xfrm flipH="1">
            <a:off x="3235960" y="2882649"/>
            <a:ext cx="457200" cy="1497703"/>
          </a:xfrm>
          <a:prstGeom prst="straightConnector1">
            <a:avLst/>
          </a:prstGeom>
          <a:ln w="254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3430512" y="2882650"/>
            <a:ext cx="1007979" cy="1465825"/>
            <a:chOff x="2105026" y="3096929"/>
            <a:chExt cx="1007979" cy="1465825"/>
          </a:xfrm>
        </p:grpSpPr>
        <p:sp>
          <p:nvSpPr>
            <p:cNvPr id="78" name="Left Brace 77"/>
            <p:cNvSpPr/>
            <p:nvPr/>
          </p:nvSpPr>
          <p:spPr>
            <a:xfrm rot="5400000">
              <a:off x="2425304" y="3892432"/>
              <a:ext cx="350044" cy="990600"/>
            </a:xfrm>
            <a:prstGeom prst="lef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400">
                <a:latin typeface="Merriweather Sans" pitchFamily="2" charset="0"/>
              </a:endParaRPr>
            </a:p>
          </p:txBody>
        </p:sp>
        <p:cxnSp>
          <p:nvCxnSpPr>
            <p:cNvPr id="79" name="Straight Arrow Connector 78"/>
            <p:cNvCxnSpPr>
              <a:stCxn id="71" idx="2"/>
              <a:endCxn id="78" idx="1"/>
            </p:cNvCxnSpPr>
            <p:nvPr/>
          </p:nvCxnSpPr>
          <p:spPr>
            <a:xfrm flipH="1">
              <a:off x="2600326" y="3096929"/>
              <a:ext cx="512679" cy="1115781"/>
            </a:xfrm>
            <a:prstGeom prst="straightConnector1">
              <a:avLst/>
            </a:prstGeom>
            <a:ln w="254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4434528" y="2882649"/>
            <a:ext cx="3979068" cy="1467217"/>
            <a:chOff x="3124202" y="3097816"/>
            <a:chExt cx="3979068" cy="1467217"/>
          </a:xfrm>
        </p:grpSpPr>
        <p:sp>
          <p:nvSpPr>
            <p:cNvPr id="81" name="Left Brace 80"/>
            <p:cNvSpPr/>
            <p:nvPr/>
          </p:nvSpPr>
          <p:spPr>
            <a:xfrm rot="5400000">
              <a:off x="4938714" y="2400477"/>
              <a:ext cx="350044" cy="3979068"/>
            </a:xfrm>
            <a:prstGeom prst="lef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400">
                <a:latin typeface="Merriweather Sans" pitchFamily="2" charset="0"/>
              </a:endParaRPr>
            </a:p>
          </p:txBody>
        </p:sp>
        <p:cxnSp>
          <p:nvCxnSpPr>
            <p:cNvPr id="82" name="Straight Arrow Connector 81"/>
            <p:cNvCxnSpPr>
              <a:stCxn id="72" idx="2"/>
              <a:endCxn id="81" idx="1"/>
            </p:cNvCxnSpPr>
            <p:nvPr/>
          </p:nvCxnSpPr>
          <p:spPr>
            <a:xfrm flipH="1">
              <a:off x="5113736" y="3097816"/>
              <a:ext cx="71829" cy="1117173"/>
            </a:xfrm>
            <a:prstGeom prst="straightConnector1">
              <a:avLst/>
            </a:prstGeom>
            <a:ln w="254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3100229" y="4949131"/>
            <a:ext cx="5334000" cy="338554"/>
          </a:xfrm>
          <a:prstGeom prst="rect">
            <a:avLst/>
          </a:prstGeom>
          <a:noFill/>
        </p:spPr>
        <p:txBody>
          <a:bodyPr wrap="square" rtlCol="0">
            <a:spAutoFit/>
          </a:bodyPr>
          <a:lstStyle/>
          <a:p>
            <a:pPr algn="ctr"/>
            <a:r>
              <a:rPr lang="en-US" sz="1600" dirty="0">
                <a:latin typeface="Merriweather Sans" pitchFamily="2" charset="0"/>
              </a:rPr>
              <a:t>Add Instruction – ADD 457</a:t>
            </a:r>
            <a:endParaRPr lang="en-US" sz="1600" dirty="0">
              <a:latin typeface="Merriweather San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500"/>
                                        <p:tgtEl>
                                          <p:spTgt spid="6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fade">
                                      <p:cBhvr>
                                        <p:cTn id="18" dur="500"/>
                                        <p:tgtEl>
                                          <p:spTgt spid="6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fade">
                                      <p:cBhvr>
                                        <p:cTn id="23" dur="500"/>
                                        <p:tgtEl>
                                          <p:spTgt spid="7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500"/>
                                        <p:tgtEl>
                                          <p:spTgt spid="7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500"/>
                                        <p:tgtEl>
                                          <p:spTgt spid="7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500"/>
                                        <p:tgtEl>
                                          <p:spTgt spid="6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fade">
                                      <p:cBhvr>
                                        <p:cTn id="42" dur="500"/>
                                        <p:tgtEl>
                                          <p:spTgt spid="7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fade">
                                      <p:cBhvr>
                                        <p:cTn id="47" dur="500"/>
                                        <p:tgtEl>
                                          <p:spTgt spid="8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fade">
                                      <p:cBhvr>
                                        <p:cTn id="52" dur="500"/>
                                        <p:tgtEl>
                                          <p:spTgt spid="7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fade">
                                      <p:cBhvr>
                                        <p:cTn id="57" dur="500"/>
                                        <p:tgtEl>
                                          <p:spTgt spid="7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3"/>
                                        </p:tgtEl>
                                        <p:attrNameLst>
                                          <p:attrName>style.visibility</p:attrName>
                                        </p:attrNameLst>
                                      </p:cBhvr>
                                      <p:to>
                                        <p:strVal val="visible"/>
                                      </p:to>
                                    </p:set>
                                    <p:animEffect transition="in" filter="fade">
                                      <p:cBhvr>
                                        <p:cTn id="62"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p:bldP spid="69" grpId="0"/>
      <p:bldP spid="70" grpId="0"/>
      <p:bldP spid="71" grpId="0" animBg="1"/>
      <p:bldP spid="72" grpId="0" animBg="1"/>
      <p:bldP spid="73" grpId="0" animBg="1"/>
      <p:bldP spid="74" grpId="0"/>
      <p:bldP spid="8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Direct &amp; Indirect Addressing of Memory</a:t>
            </a:r>
            <a:endParaRPr lang="en-IN" dirty="0"/>
          </a:p>
        </p:txBody>
      </p:sp>
      <p:sp>
        <p:nvSpPr>
          <p:cNvPr id="5" name="Text Placeholder 4"/>
          <p:cNvSpPr>
            <a:spLocks noGrp="1"/>
          </p:cNvSpPr>
          <p:nvPr>
            <p:ph type="body" idx="1"/>
          </p:nvPr>
        </p:nvSpPr>
        <p:spPr/>
        <p:txBody>
          <a:bodyPr/>
          <a:lstStyle/>
          <a:p>
            <a:endParaRPr lang="en-IN"/>
          </a:p>
        </p:txBody>
      </p:sp>
      <p:sp>
        <p:nvSpPr>
          <p:cNvPr id="3" name="Footer Placeholder 2"/>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&amp; Indirect Addressing of Memory</a:t>
            </a:r>
            <a:endParaRPr lang="en-IN" dirty="0"/>
          </a:p>
        </p:txBody>
      </p:sp>
      <p:sp>
        <p:nvSpPr>
          <p:cNvPr id="5" name="Footer Placeholder 4"/>
          <p:cNvSpPr>
            <a:spLocks noGrp="1"/>
          </p:cNvSpPr>
          <p:nvPr>
            <p:ph type="ftr" sz="quarter" idx="11"/>
          </p:nvPr>
        </p:nvSpPr>
        <p:spPr/>
        <p:txBody>
          <a:bodyPr/>
          <a:lstStyle/>
          <a:p>
            <a:r>
              <a:rPr lang="en-IN"/>
              <a:t>Marwadi University</a:t>
            </a:r>
            <a:endParaRPr lang="en-IN"/>
          </a:p>
        </p:txBody>
      </p:sp>
      <p:sp>
        <p:nvSpPr>
          <p:cNvPr id="46" name="Flowchart: Document 45"/>
          <p:cNvSpPr/>
          <p:nvPr/>
        </p:nvSpPr>
        <p:spPr>
          <a:xfrm>
            <a:off x="3260140" y="1596845"/>
            <a:ext cx="2286000" cy="2895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latin typeface="Merriweather Sans" pitchFamily="2" charset="0"/>
            </a:endParaRPr>
          </a:p>
        </p:txBody>
      </p:sp>
      <p:grpSp>
        <p:nvGrpSpPr>
          <p:cNvPr id="47" name="Group 46"/>
          <p:cNvGrpSpPr/>
          <p:nvPr/>
        </p:nvGrpSpPr>
        <p:grpSpPr>
          <a:xfrm>
            <a:off x="3260140" y="1596846"/>
            <a:ext cx="2286000" cy="551767"/>
            <a:chOff x="2133600" y="1608132"/>
            <a:chExt cx="4572000" cy="551766"/>
          </a:xfrm>
        </p:grpSpPr>
        <p:grpSp>
          <p:nvGrpSpPr>
            <p:cNvPr id="48" name="Group 47"/>
            <p:cNvGrpSpPr/>
            <p:nvPr/>
          </p:nvGrpSpPr>
          <p:grpSpPr>
            <a:xfrm>
              <a:off x="3048000" y="1608132"/>
              <a:ext cx="3657600" cy="551765"/>
              <a:chOff x="1109662" y="1850885"/>
              <a:chExt cx="3657600" cy="551765"/>
            </a:xfrm>
          </p:grpSpPr>
          <p:sp>
            <p:nvSpPr>
              <p:cNvPr id="50" name="Rectangle 49"/>
              <p:cNvSpPr/>
              <p:nvPr/>
            </p:nvSpPr>
            <p:spPr>
              <a:xfrm>
                <a:off x="1109662" y="1850885"/>
                <a:ext cx="1371600" cy="551765"/>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ADD</a:t>
                </a:r>
                <a:endParaRPr lang="en-US" sz="1600" dirty="0">
                  <a:latin typeface="Merriweather Sans" pitchFamily="2" charset="0"/>
                </a:endParaRPr>
              </a:p>
            </p:txBody>
          </p:sp>
          <p:sp>
            <p:nvSpPr>
              <p:cNvPr id="51" name="Rectangle 50"/>
              <p:cNvSpPr/>
              <p:nvPr/>
            </p:nvSpPr>
            <p:spPr>
              <a:xfrm>
                <a:off x="2481262" y="1850885"/>
                <a:ext cx="2286000" cy="551765"/>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521</a:t>
                </a:r>
                <a:endParaRPr lang="en-US" sz="1600" dirty="0">
                  <a:latin typeface="Merriweather Sans" pitchFamily="2" charset="0"/>
                </a:endParaRPr>
              </a:p>
            </p:txBody>
          </p:sp>
        </p:grpSp>
        <p:sp>
          <p:nvSpPr>
            <p:cNvPr id="49" name="Rectangle 48"/>
            <p:cNvSpPr/>
            <p:nvPr/>
          </p:nvSpPr>
          <p:spPr>
            <a:xfrm>
              <a:off x="2133600" y="1608132"/>
              <a:ext cx="914400" cy="551766"/>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0</a:t>
              </a:r>
              <a:endParaRPr lang="en-US" sz="1600" dirty="0">
                <a:latin typeface="Merriweather Sans" pitchFamily="2" charset="0"/>
              </a:endParaRPr>
            </a:p>
          </p:txBody>
        </p:sp>
      </p:grpSp>
      <p:sp>
        <p:nvSpPr>
          <p:cNvPr id="52" name="TextBox 51"/>
          <p:cNvSpPr txBox="1"/>
          <p:nvPr/>
        </p:nvSpPr>
        <p:spPr>
          <a:xfrm>
            <a:off x="2273935" y="1672590"/>
            <a:ext cx="833755" cy="338455"/>
          </a:xfrm>
          <a:prstGeom prst="rect">
            <a:avLst/>
          </a:prstGeom>
          <a:noFill/>
        </p:spPr>
        <p:txBody>
          <a:bodyPr wrap="square" rtlCol="0">
            <a:noAutofit/>
          </a:bodyPr>
          <a:lstStyle/>
          <a:p>
            <a:pPr algn="ctr"/>
            <a:r>
              <a:rPr lang="en-US" sz="1600" dirty="0">
                <a:latin typeface="Merriweather Sans" pitchFamily="2" charset="0"/>
              </a:rPr>
              <a:t>22</a:t>
            </a:r>
            <a:endParaRPr lang="en-US" sz="1600" dirty="0">
              <a:latin typeface="Merriweather Sans" pitchFamily="2" charset="0"/>
            </a:endParaRPr>
          </a:p>
        </p:txBody>
      </p:sp>
      <p:sp>
        <p:nvSpPr>
          <p:cNvPr id="53" name="Rectangle 52"/>
          <p:cNvSpPr/>
          <p:nvPr/>
        </p:nvSpPr>
        <p:spPr>
          <a:xfrm>
            <a:off x="3260140" y="3044645"/>
            <a:ext cx="2286000" cy="551765"/>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Operand</a:t>
            </a:r>
            <a:endParaRPr lang="en-US" sz="1600" dirty="0">
              <a:latin typeface="Merriweather Sans" pitchFamily="2" charset="0"/>
            </a:endParaRPr>
          </a:p>
        </p:txBody>
      </p:sp>
      <p:sp>
        <p:nvSpPr>
          <p:cNvPr id="54" name="TextBox 53"/>
          <p:cNvSpPr txBox="1"/>
          <p:nvPr/>
        </p:nvSpPr>
        <p:spPr>
          <a:xfrm>
            <a:off x="2273935" y="3124200"/>
            <a:ext cx="834390" cy="338455"/>
          </a:xfrm>
          <a:prstGeom prst="rect">
            <a:avLst/>
          </a:prstGeom>
          <a:noFill/>
        </p:spPr>
        <p:txBody>
          <a:bodyPr wrap="square" rtlCol="0">
            <a:noAutofit/>
          </a:bodyPr>
          <a:lstStyle/>
          <a:p>
            <a:pPr algn="ctr"/>
            <a:r>
              <a:rPr lang="en-US" sz="1600" dirty="0">
                <a:latin typeface="Merriweather Sans" pitchFamily="2" charset="0"/>
              </a:rPr>
              <a:t>521</a:t>
            </a:r>
            <a:endParaRPr lang="en-US" sz="1600" dirty="0">
              <a:latin typeface="Merriweather Sans" pitchFamily="2" charset="0"/>
            </a:endParaRPr>
          </a:p>
        </p:txBody>
      </p:sp>
      <p:sp>
        <p:nvSpPr>
          <p:cNvPr id="55" name="TextBox 54"/>
          <p:cNvSpPr txBox="1"/>
          <p:nvPr/>
        </p:nvSpPr>
        <p:spPr>
          <a:xfrm>
            <a:off x="3255378" y="1254682"/>
            <a:ext cx="2286000" cy="338554"/>
          </a:xfrm>
          <a:prstGeom prst="rect">
            <a:avLst/>
          </a:prstGeom>
          <a:noFill/>
        </p:spPr>
        <p:txBody>
          <a:bodyPr wrap="square" rtlCol="0">
            <a:spAutoFit/>
          </a:bodyPr>
          <a:lstStyle/>
          <a:p>
            <a:pPr algn="ctr"/>
            <a:r>
              <a:rPr lang="en-US" sz="1600" dirty="0">
                <a:latin typeface="Merriweather Sans" pitchFamily="2" charset="0"/>
              </a:rPr>
              <a:t>Memory</a:t>
            </a:r>
            <a:endParaRPr lang="en-US" sz="1600" dirty="0">
              <a:latin typeface="Merriweather Sans" pitchFamily="2" charset="0"/>
            </a:endParaRPr>
          </a:p>
        </p:txBody>
      </p:sp>
      <p:sp>
        <p:nvSpPr>
          <p:cNvPr id="56" name="Rectangle 55"/>
          <p:cNvSpPr/>
          <p:nvPr/>
        </p:nvSpPr>
        <p:spPr>
          <a:xfrm>
            <a:off x="3255377" y="5711645"/>
            <a:ext cx="2286000" cy="551765"/>
          </a:xfrm>
          <a:prstGeom prst="rect">
            <a:avLst/>
          </a:prstGeom>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AC</a:t>
            </a:r>
            <a:endParaRPr lang="en-US" sz="1600" dirty="0">
              <a:latin typeface="Merriweather Sans" pitchFamily="2" charset="0"/>
            </a:endParaRPr>
          </a:p>
        </p:txBody>
      </p:sp>
      <p:sp>
        <p:nvSpPr>
          <p:cNvPr id="57" name="Oval 56"/>
          <p:cNvSpPr/>
          <p:nvPr/>
        </p:nvSpPr>
        <p:spPr>
          <a:xfrm>
            <a:off x="4136440" y="464484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400" b="1" dirty="0">
                <a:latin typeface="Merriweather Sans" pitchFamily="2" charset="0"/>
              </a:rPr>
              <a:t>+</a:t>
            </a:r>
            <a:endParaRPr lang="en-US" sz="2400" b="1" dirty="0">
              <a:latin typeface="Merriweather Sans" pitchFamily="2" charset="0"/>
            </a:endParaRPr>
          </a:p>
        </p:txBody>
      </p:sp>
      <p:cxnSp>
        <p:nvCxnSpPr>
          <p:cNvPr id="58" name="Straight Arrow Connector 57"/>
          <p:cNvCxnSpPr>
            <a:stCxn id="53" idx="2"/>
            <a:endCxn id="57" idx="0"/>
          </p:cNvCxnSpPr>
          <p:nvPr/>
        </p:nvCxnSpPr>
        <p:spPr>
          <a:xfrm>
            <a:off x="4403140" y="3596411"/>
            <a:ext cx="0" cy="1048435"/>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7" idx="4"/>
            <a:endCxn id="56" idx="0"/>
          </p:cNvCxnSpPr>
          <p:nvPr/>
        </p:nvCxnSpPr>
        <p:spPr>
          <a:xfrm flipH="1">
            <a:off x="4398378" y="5178245"/>
            <a:ext cx="4763" cy="533400"/>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rot="16200000">
            <a:off x="2962140" y="5066796"/>
            <a:ext cx="1576516" cy="1275641"/>
            <a:chOff x="1756686" y="4088134"/>
            <a:chExt cx="2543739" cy="1275641"/>
          </a:xfrm>
        </p:grpSpPr>
        <p:cxnSp>
          <p:nvCxnSpPr>
            <p:cNvPr id="61" name="Straight Connector 60"/>
            <p:cNvCxnSpPr/>
            <p:nvPr/>
          </p:nvCxnSpPr>
          <p:spPr>
            <a:xfrm rot="5400000">
              <a:off x="1948368" y="5178602"/>
              <a:ext cx="2" cy="36247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flipH="1" flipV="1">
              <a:off x="3773510" y="4599492"/>
              <a:ext cx="1019173" cy="15366"/>
            </a:xfrm>
            <a:prstGeom prst="line">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3028555" y="2823337"/>
              <a:ext cx="1" cy="254373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flipH="1">
              <a:off x="1135134" y="4725955"/>
              <a:ext cx="1275641"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5" name="Flowchart: Document 64"/>
          <p:cNvSpPr/>
          <p:nvPr/>
        </p:nvSpPr>
        <p:spPr>
          <a:xfrm>
            <a:off x="7021218" y="1596845"/>
            <a:ext cx="2286000" cy="302963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latin typeface="Merriweather Sans" pitchFamily="2" charset="0"/>
            </a:endParaRPr>
          </a:p>
        </p:txBody>
      </p:sp>
      <p:grpSp>
        <p:nvGrpSpPr>
          <p:cNvPr id="66" name="Group 65"/>
          <p:cNvGrpSpPr/>
          <p:nvPr/>
        </p:nvGrpSpPr>
        <p:grpSpPr>
          <a:xfrm>
            <a:off x="7021218" y="1596846"/>
            <a:ext cx="2286000" cy="551767"/>
            <a:chOff x="2133600" y="1608132"/>
            <a:chExt cx="4572000" cy="551766"/>
          </a:xfrm>
        </p:grpSpPr>
        <p:grpSp>
          <p:nvGrpSpPr>
            <p:cNvPr id="67" name="Group 66"/>
            <p:cNvGrpSpPr/>
            <p:nvPr/>
          </p:nvGrpSpPr>
          <p:grpSpPr>
            <a:xfrm>
              <a:off x="3048000" y="1608132"/>
              <a:ext cx="3657600" cy="551765"/>
              <a:chOff x="1109662" y="1850885"/>
              <a:chExt cx="3657600" cy="551765"/>
            </a:xfrm>
          </p:grpSpPr>
          <p:sp>
            <p:nvSpPr>
              <p:cNvPr id="69" name="Rectangle 68"/>
              <p:cNvSpPr/>
              <p:nvPr/>
            </p:nvSpPr>
            <p:spPr>
              <a:xfrm>
                <a:off x="1109662" y="1850885"/>
                <a:ext cx="1371600" cy="551765"/>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ADD</a:t>
                </a:r>
                <a:endParaRPr lang="en-US" sz="1600" dirty="0">
                  <a:latin typeface="Merriweather Sans" pitchFamily="2" charset="0"/>
                </a:endParaRPr>
              </a:p>
            </p:txBody>
          </p:sp>
          <p:sp>
            <p:nvSpPr>
              <p:cNvPr id="70" name="Rectangle 69"/>
              <p:cNvSpPr/>
              <p:nvPr/>
            </p:nvSpPr>
            <p:spPr>
              <a:xfrm>
                <a:off x="2481262" y="1850885"/>
                <a:ext cx="2286000" cy="551765"/>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350</a:t>
                </a:r>
                <a:endParaRPr lang="en-US" sz="1600" dirty="0">
                  <a:latin typeface="Merriweather Sans" pitchFamily="2" charset="0"/>
                </a:endParaRPr>
              </a:p>
            </p:txBody>
          </p:sp>
        </p:grpSp>
        <p:sp>
          <p:nvSpPr>
            <p:cNvPr id="68" name="Rectangle 67"/>
            <p:cNvSpPr/>
            <p:nvPr/>
          </p:nvSpPr>
          <p:spPr>
            <a:xfrm>
              <a:off x="2133600" y="1608132"/>
              <a:ext cx="914400" cy="551766"/>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1</a:t>
              </a:r>
              <a:endParaRPr lang="en-US" sz="1600" dirty="0">
                <a:latin typeface="Merriweather Sans" pitchFamily="2" charset="0"/>
              </a:endParaRPr>
            </a:p>
          </p:txBody>
        </p:sp>
      </p:grpSp>
      <p:sp>
        <p:nvSpPr>
          <p:cNvPr id="71" name="TextBox 70"/>
          <p:cNvSpPr txBox="1"/>
          <p:nvPr/>
        </p:nvSpPr>
        <p:spPr>
          <a:xfrm>
            <a:off x="6110605" y="1672590"/>
            <a:ext cx="758190" cy="353695"/>
          </a:xfrm>
          <a:prstGeom prst="rect">
            <a:avLst/>
          </a:prstGeom>
          <a:noFill/>
        </p:spPr>
        <p:txBody>
          <a:bodyPr wrap="square" rtlCol="0">
            <a:noAutofit/>
          </a:bodyPr>
          <a:lstStyle/>
          <a:p>
            <a:pPr algn="r"/>
            <a:r>
              <a:rPr lang="en-US" sz="1600" dirty="0">
                <a:latin typeface="Merriweather Sans" pitchFamily="2" charset="0"/>
              </a:rPr>
              <a:t>35</a:t>
            </a:r>
            <a:endParaRPr lang="en-US" sz="1600" dirty="0">
              <a:latin typeface="Merriweather Sans" pitchFamily="2" charset="0"/>
            </a:endParaRPr>
          </a:p>
        </p:txBody>
      </p:sp>
      <p:sp>
        <p:nvSpPr>
          <p:cNvPr id="72" name="Rectangle 71"/>
          <p:cNvSpPr/>
          <p:nvPr/>
        </p:nvSpPr>
        <p:spPr>
          <a:xfrm>
            <a:off x="7021218" y="3407281"/>
            <a:ext cx="2286000" cy="551765"/>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Operand</a:t>
            </a:r>
            <a:endParaRPr lang="en-US" sz="1600" dirty="0">
              <a:latin typeface="Merriweather Sans" pitchFamily="2" charset="0"/>
            </a:endParaRPr>
          </a:p>
        </p:txBody>
      </p:sp>
      <p:sp>
        <p:nvSpPr>
          <p:cNvPr id="73" name="TextBox 72"/>
          <p:cNvSpPr txBox="1"/>
          <p:nvPr/>
        </p:nvSpPr>
        <p:spPr>
          <a:xfrm>
            <a:off x="5970905" y="3526790"/>
            <a:ext cx="894715" cy="305435"/>
          </a:xfrm>
          <a:prstGeom prst="rect">
            <a:avLst/>
          </a:prstGeom>
          <a:noFill/>
        </p:spPr>
        <p:txBody>
          <a:bodyPr wrap="square" rtlCol="0">
            <a:noAutofit/>
          </a:bodyPr>
          <a:lstStyle/>
          <a:p>
            <a:pPr algn="r"/>
            <a:r>
              <a:rPr lang="en-US" sz="1600" dirty="0">
                <a:latin typeface="Merriweather Sans" pitchFamily="2" charset="0"/>
              </a:rPr>
              <a:t>1500</a:t>
            </a:r>
            <a:endParaRPr lang="en-US" sz="1600" dirty="0">
              <a:latin typeface="Merriweather Sans" pitchFamily="2" charset="0"/>
            </a:endParaRPr>
          </a:p>
        </p:txBody>
      </p:sp>
      <p:sp>
        <p:nvSpPr>
          <p:cNvPr id="74" name="TextBox 73"/>
          <p:cNvSpPr txBox="1"/>
          <p:nvPr/>
        </p:nvSpPr>
        <p:spPr>
          <a:xfrm>
            <a:off x="7026615" y="1254287"/>
            <a:ext cx="2286000" cy="338554"/>
          </a:xfrm>
          <a:prstGeom prst="rect">
            <a:avLst/>
          </a:prstGeom>
          <a:noFill/>
        </p:spPr>
        <p:txBody>
          <a:bodyPr wrap="square" rtlCol="0">
            <a:spAutoFit/>
          </a:bodyPr>
          <a:lstStyle/>
          <a:p>
            <a:pPr algn="ctr"/>
            <a:r>
              <a:rPr lang="en-US" sz="1600" dirty="0">
                <a:latin typeface="Merriweather Sans" pitchFamily="2" charset="0"/>
              </a:rPr>
              <a:t>Memory</a:t>
            </a:r>
            <a:endParaRPr lang="en-US" sz="1600" dirty="0">
              <a:latin typeface="Merriweather Sans" pitchFamily="2" charset="0"/>
            </a:endParaRPr>
          </a:p>
        </p:txBody>
      </p:sp>
      <p:sp>
        <p:nvSpPr>
          <p:cNvPr id="75" name="Rectangle 74"/>
          <p:cNvSpPr/>
          <p:nvPr/>
        </p:nvSpPr>
        <p:spPr>
          <a:xfrm>
            <a:off x="7016455" y="5711645"/>
            <a:ext cx="2286000" cy="551765"/>
          </a:xfrm>
          <a:prstGeom prst="rect">
            <a:avLst/>
          </a:prstGeom>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AC</a:t>
            </a:r>
            <a:endParaRPr lang="en-US" sz="1600" dirty="0">
              <a:latin typeface="Merriweather Sans" pitchFamily="2" charset="0"/>
            </a:endParaRPr>
          </a:p>
        </p:txBody>
      </p:sp>
      <p:sp>
        <p:nvSpPr>
          <p:cNvPr id="76" name="Oval 75"/>
          <p:cNvSpPr/>
          <p:nvPr/>
        </p:nvSpPr>
        <p:spPr>
          <a:xfrm>
            <a:off x="7897518" y="464484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400" b="1" dirty="0">
                <a:latin typeface="Merriweather Sans" pitchFamily="2" charset="0"/>
              </a:rPr>
              <a:t>+</a:t>
            </a:r>
            <a:endParaRPr lang="en-US" sz="2400" b="1" dirty="0">
              <a:latin typeface="Merriweather Sans" pitchFamily="2" charset="0"/>
            </a:endParaRPr>
          </a:p>
        </p:txBody>
      </p:sp>
      <p:cxnSp>
        <p:nvCxnSpPr>
          <p:cNvPr id="77" name="Straight Arrow Connector 76"/>
          <p:cNvCxnSpPr>
            <a:stCxn id="72" idx="2"/>
            <a:endCxn id="76" idx="0"/>
          </p:cNvCxnSpPr>
          <p:nvPr/>
        </p:nvCxnSpPr>
        <p:spPr>
          <a:xfrm>
            <a:off x="8164218" y="3959046"/>
            <a:ext cx="0" cy="685798"/>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6" idx="4"/>
            <a:endCxn id="75" idx="0"/>
          </p:cNvCxnSpPr>
          <p:nvPr/>
        </p:nvCxnSpPr>
        <p:spPr>
          <a:xfrm flipH="1">
            <a:off x="8159456" y="5178244"/>
            <a:ext cx="4763" cy="533400"/>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7026615" y="2511245"/>
            <a:ext cx="2286000" cy="551765"/>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1500</a:t>
            </a:r>
            <a:endParaRPr lang="en-US" sz="1600" dirty="0">
              <a:latin typeface="Merriweather Sans" pitchFamily="2" charset="0"/>
            </a:endParaRPr>
          </a:p>
        </p:txBody>
      </p:sp>
      <p:sp>
        <p:nvSpPr>
          <p:cNvPr id="80" name="TextBox 79"/>
          <p:cNvSpPr txBox="1"/>
          <p:nvPr/>
        </p:nvSpPr>
        <p:spPr>
          <a:xfrm>
            <a:off x="6098544" y="2582621"/>
            <a:ext cx="766763" cy="338554"/>
          </a:xfrm>
          <a:prstGeom prst="rect">
            <a:avLst/>
          </a:prstGeom>
          <a:noFill/>
        </p:spPr>
        <p:txBody>
          <a:bodyPr wrap="square" rtlCol="0">
            <a:spAutoFit/>
          </a:bodyPr>
          <a:lstStyle/>
          <a:p>
            <a:pPr algn="r"/>
            <a:r>
              <a:rPr lang="en-US" sz="1600" dirty="0">
                <a:latin typeface="Merriweather Sans" pitchFamily="2" charset="0"/>
              </a:rPr>
              <a:t>350</a:t>
            </a:r>
            <a:endParaRPr lang="en-US" sz="1600" dirty="0">
              <a:latin typeface="Merriweather Sans" pitchFamily="2" charset="0"/>
            </a:endParaRPr>
          </a:p>
        </p:txBody>
      </p:sp>
      <p:grpSp>
        <p:nvGrpSpPr>
          <p:cNvPr id="81" name="Group 80"/>
          <p:cNvGrpSpPr/>
          <p:nvPr/>
        </p:nvGrpSpPr>
        <p:grpSpPr>
          <a:xfrm rot="16200000">
            <a:off x="6723581" y="5056264"/>
            <a:ext cx="1576516" cy="1275641"/>
            <a:chOff x="1756686" y="4088134"/>
            <a:chExt cx="2543739" cy="1275641"/>
          </a:xfrm>
        </p:grpSpPr>
        <p:cxnSp>
          <p:nvCxnSpPr>
            <p:cNvPr id="82" name="Straight Connector 81"/>
            <p:cNvCxnSpPr/>
            <p:nvPr/>
          </p:nvCxnSpPr>
          <p:spPr>
            <a:xfrm rot="5400000">
              <a:off x="1948368" y="5178602"/>
              <a:ext cx="2" cy="36247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3773510" y="4599492"/>
              <a:ext cx="1019173" cy="15366"/>
            </a:xfrm>
            <a:prstGeom prst="line">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3028555" y="2823337"/>
              <a:ext cx="1" cy="254373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flipH="1">
              <a:off x="1135134" y="4725955"/>
              <a:ext cx="1275641"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fade">
                                      <p:cBhvr>
                                        <p:cTn id="28" dur="500"/>
                                        <p:tgtEl>
                                          <p:spTgt spid="5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fade">
                                      <p:cBhvr>
                                        <p:cTn id="41" dur="500"/>
                                        <p:tgtEl>
                                          <p:spTgt spid="5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500"/>
                                        <p:tgtEl>
                                          <p:spTgt spid="5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4"/>
                                        </p:tgtEl>
                                        <p:attrNameLst>
                                          <p:attrName>style.visibility</p:attrName>
                                        </p:attrNameLst>
                                      </p:cBhvr>
                                      <p:to>
                                        <p:strVal val="visible"/>
                                      </p:to>
                                    </p:set>
                                    <p:animEffect transition="in" filter="fade">
                                      <p:cBhvr>
                                        <p:cTn id="54" dur="500"/>
                                        <p:tgtEl>
                                          <p:spTgt spid="7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fade">
                                      <p:cBhvr>
                                        <p:cTn id="57" dur="500"/>
                                        <p:tgtEl>
                                          <p:spTgt spid="6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fade">
                                      <p:cBhvr>
                                        <p:cTn id="62" dur="500"/>
                                        <p:tgtEl>
                                          <p:spTgt spid="71"/>
                                        </p:tgtEl>
                                      </p:cBhvr>
                                    </p:animEffect>
                                  </p:childTnLst>
                                </p:cTn>
                              </p:par>
                              <p:par>
                                <p:cTn id="63" presetID="10" presetClass="entr" presetSubtype="0" fill="hold" nodeType="with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fade">
                                      <p:cBhvr>
                                        <p:cTn id="65" dur="500"/>
                                        <p:tgtEl>
                                          <p:spTgt spid="6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80"/>
                                        </p:tgtEl>
                                        <p:attrNameLst>
                                          <p:attrName>style.visibility</p:attrName>
                                        </p:attrNameLst>
                                      </p:cBhvr>
                                      <p:to>
                                        <p:strVal val="visible"/>
                                      </p:to>
                                    </p:set>
                                    <p:animEffect transition="in" filter="fade">
                                      <p:cBhvr>
                                        <p:cTn id="70" dur="500"/>
                                        <p:tgtEl>
                                          <p:spTgt spid="8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79"/>
                                        </p:tgtEl>
                                        <p:attrNameLst>
                                          <p:attrName>style.visibility</p:attrName>
                                        </p:attrNameLst>
                                      </p:cBhvr>
                                      <p:to>
                                        <p:strVal val="visible"/>
                                      </p:to>
                                    </p:set>
                                    <p:animEffect transition="in" filter="fade">
                                      <p:cBhvr>
                                        <p:cTn id="75" dur="500"/>
                                        <p:tgtEl>
                                          <p:spTgt spid="7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fade">
                                      <p:cBhvr>
                                        <p:cTn id="80" dur="500"/>
                                        <p:tgtEl>
                                          <p:spTgt spid="73"/>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72"/>
                                        </p:tgtEl>
                                        <p:attrNameLst>
                                          <p:attrName>style.visibility</p:attrName>
                                        </p:attrNameLst>
                                      </p:cBhvr>
                                      <p:to>
                                        <p:strVal val="visible"/>
                                      </p:to>
                                    </p:set>
                                    <p:animEffect transition="in" filter="fade">
                                      <p:cBhvr>
                                        <p:cTn id="85" dur="500"/>
                                        <p:tgtEl>
                                          <p:spTgt spid="7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77"/>
                                        </p:tgtEl>
                                        <p:attrNameLst>
                                          <p:attrName>style.visibility</p:attrName>
                                        </p:attrNameLst>
                                      </p:cBhvr>
                                      <p:to>
                                        <p:strVal val="visible"/>
                                      </p:to>
                                    </p:set>
                                    <p:animEffect transition="in" filter="fade">
                                      <p:cBhvr>
                                        <p:cTn id="90" dur="500"/>
                                        <p:tgtEl>
                                          <p:spTgt spid="7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76"/>
                                        </p:tgtEl>
                                        <p:attrNameLst>
                                          <p:attrName>style.visibility</p:attrName>
                                        </p:attrNameLst>
                                      </p:cBhvr>
                                      <p:to>
                                        <p:strVal val="visible"/>
                                      </p:to>
                                    </p:set>
                                    <p:animEffect transition="in" filter="fade">
                                      <p:cBhvr>
                                        <p:cTn id="93" dur="500"/>
                                        <p:tgtEl>
                                          <p:spTgt spid="76"/>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78"/>
                                        </p:tgtEl>
                                        <p:attrNameLst>
                                          <p:attrName>style.visibility</p:attrName>
                                        </p:attrNameLst>
                                      </p:cBhvr>
                                      <p:to>
                                        <p:strVal val="visible"/>
                                      </p:to>
                                    </p:set>
                                    <p:animEffect transition="in" filter="fade">
                                      <p:cBhvr>
                                        <p:cTn id="98" dur="500"/>
                                        <p:tgtEl>
                                          <p:spTgt spid="78"/>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5"/>
                                        </p:tgtEl>
                                        <p:attrNameLst>
                                          <p:attrName>style.visibility</p:attrName>
                                        </p:attrNameLst>
                                      </p:cBhvr>
                                      <p:to>
                                        <p:strVal val="visible"/>
                                      </p:to>
                                    </p:set>
                                    <p:animEffect transition="in" filter="fade">
                                      <p:cBhvr>
                                        <p:cTn id="101" dur="500"/>
                                        <p:tgtEl>
                                          <p:spTgt spid="75"/>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81"/>
                                        </p:tgtEl>
                                        <p:attrNameLst>
                                          <p:attrName>style.visibility</p:attrName>
                                        </p:attrNameLst>
                                      </p:cBhvr>
                                      <p:to>
                                        <p:strVal val="visible"/>
                                      </p:to>
                                    </p:set>
                                    <p:animEffect transition="in" filter="fade">
                                      <p:cBhvr>
                                        <p:cTn id="106"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2" grpId="0"/>
      <p:bldP spid="53" grpId="0" animBg="1"/>
      <p:bldP spid="54" grpId="0"/>
      <p:bldP spid="55" grpId="0"/>
      <p:bldP spid="56" grpId="0" animBg="1"/>
      <p:bldP spid="57" grpId="0" animBg="1"/>
      <p:bldP spid="65" grpId="0" animBg="1"/>
      <p:bldP spid="71" grpId="0"/>
      <p:bldP spid="72" grpId="0" animBg="1"/>
      <p:bldP spid="73" grpId="0"/>
      <p:bldP spid="74" grpId="0"/>
      <p:bldP spid="75" grpId="0" animBg="1"/>
      <p:bldP spid="76" grpId="0" animBg="1"/>
      <p:bldP spid="79" grpId="0" animBg="1"/>
      <p:bldP spid="8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&amp; Indirect Addressing of Memory</a:t>
            </a:r>
            <a:endParaRPr lang="en-IN" dirty="0"/>
          </a:p>
        </p:txBody>
      </p:sp>
      <p:sp>
        <p:nvSpPr>
          <p:cNvPr id="10" name="Content Placeholder 9"/>
          <p:cNvSpPr>
            <a:spLocks noGrp="1"/>
          </p:cNvSpPr>
          <p:nvPr>
            <p:ph idx="1"/>
          </p:nvPr>
        </p:nvSpPr>
        <p:spPr/>
        <p:txBody>
          <a:bodyPr/>
          <a:lstStyle/>
          <a:p>
            <a:pPr lvl="0" algn="just"/>
            <a:r>
              <a:rPr lang="en-US" dirty="0"/>
              <a:t>If the second part of an instruction format specifies the address of an operand, the instruction is said to have a </a:t>
            </a:r>
            <a:r>
              <a:rPr lang="en-US" b="1" dirty="0">
                <a:solidFill>
                  <a:schemeClr val="accent6"/>
                </a:solidFill>
              </a:rPr>
              <a:t>direct address</a:t>
            </a:r>
            <a:r>
              <a:rPr lang="en-US" dirty="0"/>
              <a:t>.</a:t>
            </a:r>
            <a:endParaRPr lang="en-US" dirty="0"/>
          </a:p>
          <a:p>
            <a:pPr lvl="0" algn="just"/>
            <a:r>
              <a:rPr lang="en-US" dirty="0"/>
              <a:t>In </a:t>
            </a:r>
            <a:r>
              <a:rPr lang="en-US" b="1" dirty="0">
                <a:solidFill>
                  <a:schemeClr val="accent6"/>
                </a:solidFill>
              </a:rPr>
              <a:t>Indirect address</a:t>
            </a:r>
            <a:r>
              <a:rPr lang="en-US" dirty="0"/>
              <a:t>, the bits in the second part of the instruction designate an address of a memory word in which the address of the operand is found. </a:t>
            </a:r>
            <a:endParaRPr lang="en-US" dirty="0"/>
          </a:p>
          <a:p>
            <a:pPr marL="0" lvl="0" indent="0">
              <a:buNone/>
            </a:pPr>
            <a:endParaRPr lang="en-US" dirty="0"/>
          </a:p>
          <a:p>
            <a:pPr marL="0" indent="0">
              <a:buNone/>
            </a:pPr>
            <a:endParaRPr lang="en-IN" dirty="0"/>
          </a:p>
          <a:p>
            <a:endParaRPr lang="en-IN" dirty="0"/>
          </a:p>
        </p:txBody>
      </p:sp>
      <p:sp>
        <p:nvSpPr>
          <p:cNvPr id="3" name="Footer Placeholder 2"/>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Direct &amp; Indirect Addressing of Memory</a:t>
            </a:r>
            <a:endParaRPr lang="en-IN" dirty="0"/>
          </a:p>
        </p:txBody>
      </p:sp>
      <p:sp>
        <p:nvSpPr>
          <p:cNvPr id="6" name="Content Placeholder 5"/>
          <p:cNvSpPr>
            <a:spLocks noGrp="1"/>
          </p:cNvSpPr>
          <p:nvPr>
            <p:ph sz="half" idx="1"/>
          </p:nvPr>
        </p:nvSpPr>
        <p:spPr/>
        <p:txBody>
          <a:bodyPr>
            <a:normAutofit fontScale="55000" lnSpcReduction="20000"/>
          </a:bodyPr>
          <a:lstStyle/>
          <a:p>
            <a:pPr lvl="0"/>
            <a:endParaRPr lang="en-US" dirty="0"/>
          </a:p>
        </p:txBody>
      </p:sp>
      <p:sp>
        <p:nvSpPr>
          <p:cNvPr id="7" name="Content Placeholder 6"/>
          <p:cNvSpPr>
            <a:spLocks noGrp="1"/>
          </p:cNvSpPr>
          <p:nvPr>
            <p:ph sz="half" idx="2"/>
          </p:nvPr>
        </p:nvSpPr>
        <p:spPr/>
        <p:txBody>
          <a:bodyPr>
            <a:normAutofit fontScale="55000" lnSpcReduction="20000"/>
          </a:bodyPr>
          <a:lstStyle/>
          <a:p>
            <a:pPr lvl="0"/>
            <a:r>
              <a:rPr lang="en-US" dirty="0"/>
              <a:t>A direct address instruction is placed at address 22 in memory. </a:t>
            </a:r>
            <a:endParaRPr lang="en-US" dirty="0"/>
          </a:p>
          <a:p>
            <a:pPr lvl="0"/>
            <a:r>
              <a:rPr lang="en-US" dirty="0"/>
              <a:t>The I bit is 0, so the instruction is recognized as a direct address instruction. </a:t>
            </a:r>
            <a:endParaRPr lang="en-US" dirty="0"/>
          </a:p>
          <a:p>
            <a:pPr lvl="0"/>
            <a:r>
              <a:rPr lang="en-US" dirty="0"/>
              <a:t>The opcode specifies an ADD instruction, and the address part is the binary equivalent of 457.</a:t>
            </a:r>
            <a:endParaRPr lang="en-US" dirty="0"/>
          </a:p>
          <a:p>
            <a:pPr lvl="0"/>
            <a:r>
              <a:rPr lang="en-US" dirty="0"/>
              <a:t>The control finds the operand in memory at address 457 and adds it to the content of AC. </a:t>
            </a:r>
            <a:endParaRPr lang="en-US" dirty="0"/>
          </a:p>
          <a:p>
            <a:endParaRPr lang="en-IN" dirty="0"/>
          </a:p>
        </p:txBody>
      </p:sp>
      <p:sp>
        <p:nvSpPr>
          <p:cNvPr id="4" name="Footer Placeholder 3"/>
          <p:cNvSpPr>
            <a:spLocks noGrp="1"/>
          </p:cNvSpPr>
          <p:nvPr>
            <p:ph type="ftr" sz="quarter" idx="11"/>
          </p:nvPr>
        </p:nvSpPr>
        <p:spPr/>
        <p:txBody>
          <a:bodyPr/>
          <a:lstStyle/>
          <a:p>
            <a:r>
              <a:rPr lang="en-IN"/>
              <a:t>Marwadi University</a:t>
            </a:r>
            <a:endParaRPr lang="en-IN"/>
          </a:p>
        </p:txBody>
      </p:sp>
      <p:sp>
        <p:nvSpPr>
          <p:cNvPr id="23" name="TextBox 22"/>
          <p:cNvSpPr txBox="1"/>
          <p:nvPr/>
        </p:nvSpPr>
        <p:spPr>
          <a:xfrm>
            <a:off x="5072931" y="2499478"/>
            <a:ext cx="271463" cy="338554"/>
          </a:xfrm>
          <a:prstGeom prst="rect">
            <a:avLst/>
          </a:prstGeom>
          <a:noFill/>
        </p:spPr>
        <p:txBody>
          <a:bodyPr wrap="square" rtlCol="0">
            <a:spAutoFit/>
          </a:bodyPr>
          <a:lstStyle/>
          <a:p>
            <a:pPr algn="ctr"/>
            <a:r>
              <a:rPr lang="en-US" sz="1600" dirty="0">
                <a:latin typeface="Merriweather Sans" pitchFamily="2" charset="0"/>
              </a:rPr>
              <a:t>0</a:t>
            </a:r>
            <a:endParaRPr lang="en-US" sz="1600" dirty="0">
              <a:latin typeface="Merriweather Sans" pitchFamily="2" charset="0"/>
            </a:endParaRPr>
          </a:p>
        </p:txBody>
      </p:sp>
      <p:sp>
        <p:nvSpPr>
          <p:cNvPr id="24" name="TextBox 23"/>
          <p:cNvSpPr txBox="1"/>
          <p:nvPr/>
        </p:nvSpPr>
        <p:spPr>
          <a:xfrm>
            <a:off x="2177329" y="2502589"/>
            <a:ext cx="457200" cy="338554"/>
          </a:xfrm>
          <a:prstGeom prst="rect">
            <a:avLst/>
          </a:prstGeom>
          <a:noFill/>
        </p:spPr>
        <p:txBody>
          <a:bodyPr wrap="square" rtlCol="0">
            <a:spAutoFit/>
          </a:bodyPr>
          <a:lstStyle/>
          <a:p>
            <a:pPr algn="ctr"/>
            <a:r>
              <a:rPr lang="en-US" sz="1600" dirty="0">
                <a:latin typeface="Merriweather Sans" pitchFamily="2" charset="0"/>
              </a:rPr>
              <a:t>11</a:t>
            </a:r>
            <a:endParaRPr lang="en-US" sz="1600" dirty="0">
              <a:latin typeface="Merriweather Sans" pitchFamily="2" charset="0"/>
            </a:endParaRPr>
          </a:p>
        </p:txBody>
      </p:sp>
      <p:sp>
        <p:nvSpPr>
          <p:cNvPr id="25" name="TextBox 24"/>
          <p:cNvSpPr txBox="1"/>
          <p:nvPr/>
        </p:nvSpPr>
        <p:spPr>
          <a:xfrm>
            <a:off x="1834433" y="2499478"/>
            <a:ext cx="495299" cy="338554"/>
          </a:xfrm>
          <a:prstGeom prst="rect">
            <a:avLst/>
          </a:prstGeom>
          <a:noFill/>
        </p:spPr>
        <p:txBody>
          <a:bodyPr wrap="square" rtlCol="0">
            <a:spAutoFit/>
          </a:bodyPr>
          <a:lstStyle/>
          <a:p>
            <a:pPr algn="ctr"/>
            <a:r>
              <a:rPr lang="en-US" sz="1600" dirty="0">
                <a:latin typeface="Merriweather Sans" pitchFamily="2" charset="0"/>
              </a:rPr>
              <a:t>12</a:t>
            </a:r>
            <a:endParaRPr lang="en-US" sz="1600" dirty="0">
              <a:latin typeface="Merriweather Sans" pitchFamily="2" charset="0"/>
            </a:endParaRPr>
          </a:p>
        </p:txBody>
      </p:sp>
      <p:sp>
        <p:nvSpPr>
          <p:cNvPr id="26" name="TextBox 25"/>
          <p:cNvSpPr txBox="1"/>
          <p:nvPr/>
        </p:nvSpPr>
        <p:spPr>
          <a:xfrm>
            <a:off x="758104" y="2488301"/>
            <a:ext cx="457200" cy="338554"/>
          </a:xfrm>
          <a:prstGeom prst="rect">
            <a:avLst/>
          </a:prstGeom>
          <a:noFill/>
        </p:spPr>
        <p:txBody>
          <a:bodyPr wrap="square" rtlCol="0">
            <a:spAutoFit/>
          </a:bodyPr>
          <a:lstStyle/>
          <a:p>
            <a:pPr algn="ctr"/>
            <a:r>
              <a:rPr lang="en-US" sz="1600" dirty="0">
                <a:latin typeface="Merriweather Sans" pitchFamily="2" charset="0"/>
              </a:rPr>
              <a:t>15</a:t>
            </a:r>
            <a:endParaRPr lang="en-US" sz="1600" dirty="0">
              <a:latin typeface="Merriweather Sans" pitchFamily="2" charset="0"/>
            </a:endParaRPr>
          </a:p>
        </p:txBody>
      </p:sp>
      <p:grpSp>
        <p:nvGrpSpPr>
          <p:cNvPr id="27" name="Group 26"/>
          <p:cNvGrpSpPr/>
          <p:nvPr/>
        </p:nvGrpSpPr>
        <p:grpSpPr>
          <a:xfrm>
            <a:off x="772392" y="2877233"/>
            <a:ext cx="4572000" cy="551767"/>
            <a:chOff x="2133600" y="1608132"/>
            <a:chExt cx="4572000" cy="551766"/>
          </a:xfrm>
        </p:grpSpPr>
        <p:grpSp>
          <p:nvGrpSpPr>
            <p:cNvPr id="28" name="Group 27"/>
            <p:cNvGrpSpPr/>
            <p:nvPr/>
          </p:nvGrpSpPr>
          <p:grpSpPr>
            <a:xfrm>
              <a:off x="2590800" y="1608132"/>
              <a:ext cx="4114800" cy="551766"/>
              <a:chOff x="652462" y="1850885"/>
              <a:chExt cx="4114800" cy="551766"/>
            </a:xfrm>
          </p:grpSpPr>
          <p:sp>
            <p:nvSpPr>
              <p:cNvPr id="30" name="Rectangle 29"/>
              <p:cNvSpPr/>
              <p:nvPr/>
            </p:nvSpPr>
            <p:spPr>
              <a:xfrm>
                <a:off x="652462" y="1850886"/>
                <a:ext cx="1033462"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ADD</a:t>
                </a:r>
                <a:endParaRPr lang="en-US" sz="1600" dirty="0">
                  <a:latin typeface="Merriweather Sans" pitchFamily="2" charset="0"/>
                </a:endParaRPr>
              </a:p>
            </p:txBody>
          </p:sp>
          <p:sp>
            <p:nvSpPr>
              <p:cNvPr id="31" name="Rectangle 30"/>
              <p:cNvSpPr/>
              <p:nvPr/>
            </p:nvSpPr>
            <p:spPr>
              <a:xfrm>
                <a:off x="1685924" y="1850885"/>
                <a:ext cx="3081338"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457</a:t>
                </a:r>
                <a:endParaRPr lang="en-US" sz="1600" dirty="0">
                  <a:latin typeface="Merriweather Sans" pitchFamily="2" charset="0"/>
                </a:endParaRPr>
              </a:p>
            </p:txBody>
          </p:sp>
        </p:grpSp>
        <p:sp>
          <p:nvSpPr>
            <p:cNvPr id="29" name="Rectangle 28"/>
            <p:cNvSpPr/>
            <p:nvPr/>
          </p:nvSpPr>
          <p:spPr>
            <a:xfrm>
              <a:off x="2133600" y="1608132"/>
              <a:ext cx="457200"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0</a:t>
              </a:r>
              <a:endParaRPr lang="en-US" sz="1600" dirty="0">
                <a:latin typeface="Merriweather Sans" pitchFamily="2" charset="0"/>
              </a:endParaRPr>
            </a:p>
          </p:txBody>
        </p:sp>
      </p:grpSp>
      <p:sp>
        <p:nvSpPr>
          <p:cNvPr id="32" name="TextBox 31"/>
          <p:cNvSpPr txBox="1"/>
          <p:nvPr/>
        </p:nvSpPr>
        <p:spPr>
          <a:xfrm>
            <a:off x="1115294" y="2488301"/>
            <a:ext cx="495299" cy="338554"/>
          </a:xfrm>
          <a:prstGeom prst="rect">
            <a:avLst/>
          </a:prstGeom>
          <a:noFill/>
        </p:spPr>
        <p:txBody>
          <a:bodyPr wrap="square" rtlCol="0">
            <a:spAutoFit/>
          </a:bodyPr>
          <a:lstStyle/>
          <a:p>
            <a:pPr algn="ctr"/>
            <a:r>
              <a:rPr lang="en-US" sz="1600" dirty="0">
                <a:latin typeface="Merriweather Sans" pitchFamily="2" charset="0"/>
              </a:rPr>
              <a:t>14</a:t>
            </a:r>
            <a:endParaRPr lang="en-US" sz="1600" dirty="0">
              <a:latin typeface="Merriweather Sans" pitchFamily="2" charset="0"/>
            </a:endParaRPr>
          </a:p>
        </p:txBody>
      </p:sp>
      <p:sp>
        <p:nvSpPr>
          <p:cNvPr id="33" name="TextBox 32"/>
          <p:cNvSpPr txBox="1"/>
          <p:nvPr/>
        </p:nvSpPr>
        <p:spPr>
          <a:xfrm>
            <a:off x="277091" y="2953059"/>
            <a:ext cx="457200" cy="338554"/>
          </a:xfrm>
          <a:prstGeom prst="rect">
            <a:avLst/>
          </a:prstGeom>
          <a:noFill/>
        </p:spPr>
        <p:txBody>
          <a:bodyPr wrap="square" rtlCol="0">
            <a:spAutoFit/>
          </a:bodyPr>
          <a:lstStyle/>
          <a:p>
            <a:pPr algn="ctr"/>
            <a:r>
              <a:rPr lang="en-US" sz="1600" dirty="0">
                <a:latin typeface="Merriweather Sans" pitchFamily="2" charset="0"/>
              </a:rPr>
              <a:t>22</a:t>
            </a:r>
            <a:endParaRPr lang="en-US" sz="1600" dirty="0">
              <a:latin typeface="Merriweather San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32" grpId="0"/>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&amp; Indirect Addressing of Memory</a:t>
            </a:r>
            <a:endParaRPr lang="en-IN" dirty="0"/>
          </a:p>
        </p:txBody>
      </p:sp>
      <p:sp>
        <p:nvSpPr>
          <p:cNvPr id="3" name="Content Placeholder 2"/>
          <p:cNvSpPr>
            <a:spLocks noGrp="1"/>
          </p:cNvSpPr>
          <p:nvPr>
            <p:ph sz="half" idx="1"/>
          </p:nvPr>
        </p:nvSpPr>
        <p:spPr/>
        <p:txBody>
          <a:bodyPr>
            <a:normAutofit fontScale="55000" lnSpcReduction="20000"/>
          </a:bodyPr>
          <a:lstStyle/>
          <a:p>
            <a:endParaRPr lang="en-IN" dirty="0"/>
          </a:p>
        </p:txBody>
      </p:sp>
      <p:sp>
        <p:nvSpPr>
          <p:cNvPr id="4" name="Content Placeholder 3"/>
          <p:cNvSpPr>
            <a:spLocks noGrp="1"/>
          </p:cNvSpPr>
          <p:nvPr>
            <p:ph sz="half" idx="2"/>
          </p:nvPr>
        </p:nvSpPr>
        <p:spPr/>
        <p:txBody>
          <a:bodyPr>
            <a:normAutofit fontScale="55000" lnSpcReduction="20000"/>
          </a:bodyPr>
          <a:lstStyle/>
          <a:p>
            <a:pPr lvl="0" algn="just"/>
            <a:r>
              <a:rPr lang="en-US" dirty="0"/>
              <a:t>The instruction in address 35 has a mode bit I = 1, recognized as an </a:t>
            </a:r>
            <a:r>
              <a:rPr lang="en-US" b="1" dirty="0">
                <a:solidFill>
                  <a:schemeClr val="tx2"/>
                </a:solidFill>
              </a:rPr>
              <a:t>indirect address </a:t>
            </a:r>
            <a:r>
              <a:rPr lang="en-US" dirty="0"/>
              <a:t>instruction. </a:t>
            </a:r>
            <a:endParaRPr lang="en-US" dirty="0"/>
          </a:p>
          <a:p>
            <a:pPr lvl="0" algn="just"/>
            <a:r>
              <a:rPr lang="en-US" dirty="0"/>
              <a:t>The address part is the binary equivalent of 350. </a:t>
            </a:r>
            <a:endParaRPr lang="en-US" dirty="0"/>
          </a:p>
          <a:p>
            <a:pPr lvl="0" algn="just"/>
            <a:r>
              <a:rPr lang="en-US" dirty="0"/>
              <a:t>The control goes to address 350 to find the address of the operand. </a:t>
            </a:r>
            <a:endParaRPr lang="en-US" dirty="0"/>
          </a:p>
          <a:p>
            <a:pPr lvl="0" algn="just"/>
            <a:r>
              <a:rPr lang="en-US" dirty="0"/>
              <a:t>The address of the operand in this case is 350. </a:t>
            </a:r>
            <a:endParaRPr lang="en-US" dirty="0"/>
          </a:p>
          <a:p>
            <a:pPr lvl="0" algn="just"/>
            <a:r>
              <a:rPr lang="en-US" dirty="0"/>
              <a:t>The operand found in address 350 is then added to the content of AC.</a:t>
            </a:r>
            <a:endParaRPr lang="en-US" dirty="0"/>
          </a:p>
          <a:p>
            <a:pPr marL="0" indent="0">
              <a:buNone/>
            </a:pPr>
            <a:endParaRPr lang="en-IN" dirty="0"/>
          </a:p>
          <a:p>
            <a:endParaRPr lang="en-IN" dirty="0"/>
          </a:p>
        </p:txBody>
      </p:sp>
      <p:sp>
        <p:nvSpPr>
          <p:cNvPr id="5" name="Footer Placeholder 4"/>
          <p:cNvSpPr>
            <a:spLocks noGrp="1"/>
          </p:cNvSpPr>
          <p:nvPr>
            <p:ph type="ftr" sz="quarter" idx="11"/>
          </p:nvPr>
        </p:nvSpPr>
        <p:spPr/>
        <p:txBody>
          <a:bodyPr/>
          <a:lstStyle/>
          <a:p>
            <a:r>
              <a:rPr lang="en-IN"/>
              <a:t>Marwadi University</a:t>
            </a:r>
            <a:endParaRPr lang="en-IN"/>
          </a:p>
        </p:txBody>
      </p:sp>
      <p:sp>
        <p:nvSpPr>
          <p:cNvPr id="6" name="TextBox 5"/>
          <p:cNvSpPr txBox="1"/>
          <p:nvPr/>
        </p:nvSpPr>
        <p:spPr>
          <a:xfrm>
            <a:off x="5072931" y="2499478"/>
            <a:ext cx="271463" cy="338554"/>
          </a:xfrm>
          <a:prstGeom prst="rect">
            <a:avLst/>
          </a:prstGeom>
          <a:noFill/>
        </p:spPr>
        <p:txBody>
          <a:bodyPr wrap="square" rtlCol="0">
            <a:spAutoFit/>
          </a:bodyPr>
          <a:lstStyle/>
          <a:p>
            <a:pPr algn="ctr"/>
            <a:r>
              <a:rPr lang="en-US" sz="1600" dirty="0">
                <a:latin typeface="Merriweather Sans" pitchFamily="2" charset="0"/>
              </a:rPr>
              <a:t>0</a:t>
            </a:r>
            <a:endParaRPr lang="en-US" sz="1600" dirty="0">
              <a:latin typeface="Merriweather Sans" pitchFamily="2" charset="0"/>
            </a:endParaRPr>
          </a:p>
        </p:txBody>
      </p:sp>
      <p:sp>
        <p:nvSpPr>
          <p:cNvPr id="7" name="TextBox 6"/>
          <p:cNvSpPr txBox="1"/>
          <p:nvPr/>
        </p:nvSpPr>
        <p:spPr>
          <a:xfrm>
            <a:off x="2177329" y="2502589"/>
            <a:ext cx="457200" cy="338554"/>
          </a:xfrm>
          <a:prstGeom prst="rect">
            <a:avLst/>
          </a:prstGeom>
          <a:noFill/>
        </p:spPr>
        <p:txBody>
          <a:bodyPr wrap="square" rtlCol="0">
            <a:spAutoFit/>
          </a:bodyPr>
          <a:lstStyle/>
          <a:p>
            <a:pPr algn="ctr"/>
            <a:r>
              <a:rPr lang="en-US" sz="1600" dirty="0">
                <a:latin typeface="Merriweather Sans" pitchFamily="2" charset="0"/>
              </a:rPr>
              <a:t>11</a:t>
            </a:r>
            <a:endParaRPr lang="en-US" sz="1600" dirty="0">
              <a:latin typeface="Merriweather Sans" pitchFamily="2" charset="0"/>
            </a:endParaRPr>
          </a:p>
        </p:txBody>
      </p:sp>
      <p:sp>
        <p:nvSpPr>
          <p:cNvPr id="8" name="TextBox 7"/>
          <p:cNvSpPr txBox="1"/>
          <p:nvPr/>
        </p:nvSpPr>
        <p:spPr>
          <a:xfrm>
            <a:off x="1834433" y="2499478"/>
            <a:ext cx="495299" cy="338554"/>
          </a:xfrm>
          <a:prstGeom prst="rect">
            <a:avLst/>
          </a:prstGeom>
          <a:noFill/>
        </p:spPr>
        <p:txBody>
          <a:bodyPr wrap="square" rtlCol="0">
            <a:spAutoFit/>
          </a:bodyPr>
          <a:lstStyle/>
          <a:p>
            <a:pPr algn="ctr"/>
            <a:r>
              <a:rPr lang="en-US" sz="1600" dirty="0">
                <a:latin typeface="Merriweather Sans" pitchFamily="2" charset="0"/>
              </a:rPr>
              <a:t>12</a:t>
            </a:r>
            <a:endParaRPr lang="en-US" sz="1600" dirty="0">
              <a:latin typeface="Merriweather Sans" pitchFamily="2" charset="0"/>
            </a:endParaRPr>
          </a:p>
        </p:txBody>
      </p:sp>
      <p:sp>
        <p:nvSpPr>
          <p:cNvPr id="9" name="TextBox 8"/>
          <p:cNvSpPr txBox="1"/>
          <p:nvPr/>
        </p:nvSpPr>
        <p:spPr>
          <a:xfrm>
            <a:off x="758104" y="2488301"/>
            <a:ext cx="457200" cy="338554"/>
          </a:xfrm>
          <a:prstGeom prst="rect">
            <a:avLst/>
          </a:prstGeom>
          <a:noFill/>
        </p:spPr>
        <p:txBody>
          <a:bodyPr wrap="square" rtlCol="0">
            <a:spAutoFit/>
          </a:bodyPr>
          <a:lstStyle/>
          <a:p>
            <a:pPr algn="ctr"/>
            <a:r>
              <a:rPr lang="en-US" sz="1600" dirty="0">
                <a:latin typeface="Merriweather Sans" pitchFamily="2" charset="0"/>
              </a:rPr>
              <a:t>15</a:t>
            </a:r>
            <a:endParaRPr lang="en-US" sz="1600" dirty="0">
              <a:latin typeface="Merriweather Sans" pitchFamily="2" charset="0"/>
            </a:endParaRPr>
          </a:p>
        </p:txBody>
      </p:sp>
      <p:grpSp>
        <p:nvGrpSpPr>
          <p:cNvPr id="10" name="Group 9"/>
          <p:cNvGrpSpPr/>
          <p:nvPr/>
        </p:nvGrpSpPr>
        <p:grpSpPr>
          <a:xfrm>
            <a:off x="772392" y="2877233"/>
            <a:ext cx="4572000" cy="551767"/>
            <a:chOff x="2133600" y="1608132"/>
            <a:chExt cx="4572000" cy="551766"/>
          </a:xfrm>
        </p:grpSpPr>
        <p:grpSp>
          <p:nvGrpSpPr>
            <p:cNvPr id="11" name="Group 10"/>
            <p:cNvGrpSpPr/>
            <p:nvPr/>
          </p:nvGrpSpPr>
          <p:grpSpPr>
            <a:xfrm>
              <a:off x="2590800" y="1608132"/>
              <a:ext cx="4114800" cy="551766"/>
              <a:chOff x="652462" y="1850885"/>
              <a:chExt cx="4114800" cy="551766"/>
            </a:xfrm>
          </p:grpSpPr>
          <p:sp>
            <p:nvSpPr>
              <p:cNvPr id="13" name="Rectangle 12"/>
              <p:cNvSpPr/>
              <p:nvPr/>
            </p:nvSpPr>
            <p:spPr>
              <a:xfrm>
                <a:off x="652462" y="1850886"/>
                <a:ext cx="1033462" cy="551765"/>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ADD</a:t>
                </a:r>
                <a:endParaRPr lang="en-US" sz="1600" dirty="0">
                  <a:latin typeface="Merriweather Sans" pitchFamily="2" charset="0"/>
                </a:endParaRPr>
              </a:p>
            </p:txBody>
          </p:sp>
          <p:sp>
            <p:nvSpPr>
              <p:cNvPr id="14" name="Rectangle 13"/>
              <p:cNvSpPr/>
              <p:nvPr/>
            </p:nvSpPr>
            <p:spPr>
              <a:xfrm>
                <a:off x="1685924" y="1850885"/>
                <a:ext cx="3081338" cy="551765"/>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350</a:t>
                </a:r>
                <a:endParaRPr lang="en-US" sz="1600" dirty="0">
                  <a:latin typeface="Merriweather Sans" pitchFamily="2" charset="0"/>
                </a:endParaRPr>
              </a:p>
            </p:txBody>
          </p:sp>
        </p:grpSp>
        <p:sp>
          <p:nvSpPr>
            <p:cNvPr id="12" name="Rectangle 11"/>
            <p:cNvSpPr/>
            <p:nvPr/>
          </p:nvSpPr>
          <p:spPr>
            <a:xfrm>
              <a:off x="2133600" y="1608132"/>
              <a:ext cx="457200" cy="55176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1</a:t>
              </a:r>
              <a:endParaRPr lang="en-US" sz="1600" dirty="0">
                <a:latin typeface="Merriweather Sans" pitchFamily="2" charset="0"/>
              </a:endParaRPr>
            </a:p>
          </p:txBody>
        </p:sp>
      </p:grpSp>
      <p:sp>
        <p:nvSpPr>
          <p:cNvPr id="15" name="TextBox 14"/>
          <p:cNvSpPr txBox="1"/>
          <p:nvPr/>
        </p:nvSpPr>
        <p:spPr>
          <a:xfrm>
            <a:off x="1115294" y="2488301"/>
            <a:ext cx="495299" cy="338554"/>
          </a:xfrm>
          <a:prstGeom prst="rect">
            <a:avLst/>
          </a:prstGeom>
          <a:noFill/>
        </p:spPr>
        <p:txBody>
          <a:bodyPr wrap="square" rtlCol="0">
            <a:spAutoFit/>
          </a:bodyPr>
          <a:lstStyle/>
          <a:p>
            <a:pPr algn="ctr"/>
            <a:r>
              <a:rPr lang="en-US" sz="1600" dirty="0">
                <a:latin typeface="Merriweather Sans" pitchFamily="2" charset="0"/>
              </a:rPr>
              <a:t>14</a:t>
            </a:r>
            <a:endParaRPr lang="en-US" sz="1600" dirty="0">
              <a:latin typeface="Merriweather Sans" pitchFamily="2" charset="0"/>
            </a:endParaRPr>
          </a:p>
        </p:txBody>
      </p:sp>
      <p:sp>
        <p:nvSpPr>
          <p:cNvPr id="16" name="TextBox 15"/>
          <p:cNvSpPr txBox="1"/>
          <p:nvPr/>
        </p:nvSpPr>
        <p:spPr>
          <a:xfrm>
            <a:off x="277091" y="2953059"/>
            <a:ext cx="457200" cy="338554"/>
          </a:xfrm>
          <a:prstGeom prst="rect">
            <a:avLst/>
          </a:prstGeom>
          <a:noFill/>
        </p:spPr>
        <p:txBody>
          <a:bodyPr wrap="square" rtlCol="0">
            <a:spAutoFit/>
          </a:bodyPr>
          <a:lstStyle/>
          <a:p>
            <a:pPr algn="ctr"/>
            <a:r>
              <a:rPr lang="en-US" sz="1600" dirty="0">
                <a:latin typeface="Merriweather Sans" pitchFamily="2" charset="0"/>
              </a:rPr>
              <a:t>35</a:t>
            </a:r>
            <a:endParaRPr lang="en-US" sz="1600" dirty="0">
              <a:latin typeface="Merriweather San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Instruction Codes</a:t>
            </a:r>
            <a:endParaRPr lang="en-IN" dirty="0"/>
          </a:p>
        </p:txBody>
      </p:sp>
      <p:sp>
        <p:nvSpPr>
          <p:cNvPr id="6" name="Text Placeholder 5"/>
          <p:cNvSpPr>
            <a:spLocks noGrp="1"/>
          </p:cNvSpPr>
          <p:nvPr>
            <p:ph type="body" idx="1"/>
          </p:nvPr>
        </p:nvSpPr>
        <p:spPr/>
        <p:txBody>
          <a:bodyPr/>
          <a:lstStyle/>
          <a:p>
            <a:endParaRPr lang="en-IN"/>
          </a:p>
        </p:txBody>
      </p:sp>
      <p:sp>
        <p:nvSpPr>
          <p:cNvPr id="4" name="Footer Placeholder 3"/>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Computer Instruction</a:t>
            </a:r>
            <a:endParaRPr lang="en-IN" dirty="0"/>
          </a:p>
        </p:txBody>
      </p:sp>
      <p:sp>
        <p:nvSpPr>
          <p:cNvPr id="4" name="Text Placeholder 3"/>
          <p:cNvSpPr>
            <a:spLocks noGrp="1"/>
          </p:cNvSpPr>
          <p:nvPr>
            <p:ph type="body" idx="1"/>
          </p:nvPr>
        </p:nvSpPr>
        <p:spPr/>
        <p:txBody>
          <a:bodyPr/>
          <a:lstStyle/>
          <a:p>
            <a:endParaRPr lang="en-IN"/>
          </a:p>
        </p:txBody>
      </p:sp>
      <p:sp>
        <p:nvSpPr>
          <p:cNvPr id="2" name="Footer Placeholder 1"/>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Computer Instruction</a:t>
            </a:r>
            <a:endParaRPr lang="en-IN" dirty="0"/>
          </a:p>
        </p:txBody>
      </p:sp>
      <p:sp>
        <p:nvSpPr>
          <p:cNvPr id="5" name="Content Placeholder 4"/>
          <p:cNvSpPr>
            <a:spLocks noGrp="1"/>
          </p:cNvSpPr>
          <p:nvPr>
            <p:ph idx="1"/>
          </p:nvPr>
        </p:nvSpPr>
        <p:spPr/>
        <p:txBody>
          <a:bodyPr>
            <a:normAutofit lnSpcReduction="10000"/>
          </a:bodyPr>
          <a:lstStyle/>
          <a:p>
            <a:r>
              <a:rPr lang="en-US" dirty="0"/>
              <a:t>Computer instructions are a set of machine language instructions that a particular processor understands and executes. A computer performs tasks on the basis of the instruction provided.</a:t>
            </a:r>
            <a:endParaRPr lang="en-US" dirty="0"/>
          </a:p>
          <a:p>
            <a:r>
              <a:rPr lang="en-US" dirty="0"/>
              <a:t>Computer Instructions contains</a:t>
            </a:r>
            <a:endParaRPr lang="en-US" dirty="0"/>
          </a:p>
          <a:p>
            <a:pPr lvl="1"/>
            <a:r>
              <a:rPr lang="en-US" dirty="0"/>
              <a:t>Mode / I bit</a:t>
            </a:r>
            <a:endParaRPr lang="en-US" dirty="0"/>
          </a:p>
          <a:p>
            <a:pPr lvl="1"/>
            <a:r>
              <a:rPr lang="en-US" dirty="0" err="1"/>
              <a:t>OpCode</a:t>
            </a:r>
            <a:endParaRPr lang="en-US" dirty="0"/>
          </a:p>
          <a:p>
            <a:pPr lvl="1"/>
            <a:r>
              <a:rPr lang="en-US" dirty="0"/>
              <a:t>Address</a:t>
            </a:r>
            <a:endParaRPr lang="en-IN" dirty="0"/>
          </a:p>
        </p:txBody>
      </p:sp>
      <p:sp>
        <p:nvSpPr>
          <p:cNvPr id="2" name="Footer Placeholder 1"/>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Computer Instruction</a:t>
            </a:r>
            <a:endParaRPr lang="en-IN" dirty="0"/>
          </a:p>
        </p:txBody>
      </p:sp>
      <p:sp>
        <p:nvSpPr>
          <p:cNvPr id="5" name="Content Placeholder 4"/>
          <p:cNvSpPr>
            <a:spLocks noGrp="1"/>
          </p:cNvSpPr>
          <p:nvPr>
            <p:ph idx="1"/>
          </p:nvPr>
        </p:nvSpPr>
        <p:spPr/>
        <p:txBody>
          <a:bodyPr/>
          <a:lstStyle/>
          <a:p>
            <a:r>
              <a:rPr lang="en-US" dirty="0"/>
              <a:t>A basic computer has three instruction code formats which are:</a:t>
            </a:r>
            <a:endParaRPr lang="en-US" dirty="0"/>
          </a:p>
          <a:p>
            <a:pPr lvl="1"/>
            <a:r>
              <a:rPr lang="en-US" dirty="0"/>
              <a:t>Memory - reference instruction</a:t>
            </a:r>
            <a:endParaRPr lang="en-US" dirty="0"/>
          </a:p>
          <a:p>
            <a:pPr lvl="1"/>
            <a:r>
              <a:rPr lang="en-US" dirty="0"/>
              <a:t>Register - reference instruction</a:t>
            </a:r>
            <a:endParaRPr lang="en-US" dirty="0"/>
          </a:p>
          <a:p>
            <a:pPr lvl="1"/>
            <a:r>
              <a:rPr lang="en-US" dirty="0"/>
              <a:t>Input - Output instruction</a:t>
            </a:r>
            <a:endParaRPr lang="en-US" dirty="0"/>
          </a:p>
        </p:txBody>
      </p:sp>
      <p:sp>
        <p:nvSpPr>
          <p:cNvPr id="2" name="Footer Placeholder 1"/>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Computer Instruction</a:t>
            </a:r>
            <a:endParaRPr lang="en-IN" dirty="0"/>
          </a:p>
        </p:txBody>
      </p:sp>
      <p:sp>
        <p:nvSpPr>
          <p:cNvPr id="5" name="Content Placeholder 4"/>
          <p:cNvSpPr>
            <a:spLocks noGrp="1"/>
          </p:cNvSpPr>
          <p:nvPr>
            <p:ph idx="1"/>
          </p:nvPr>
        </p:nvSpPr>
        <p:spPr/>
        <p:txBody>
          <a:bodyPr>
            <a:normAutofit fontScale="92500"/>
          </a:bodyPr>
          <a:lstStyle/>
          <a:p>
            <a:r>
              <a:rPr lang="en-US" dirty="0"/>
              <a:t>Memory - reference instruction</a:t>
            </a:r>
            <a:endParaRPr lang="en-US" dirty="0"/>
          </a:p>
          <a:p>
            <a:endParaRPr lang="en-US" dirty="0"/>
          </a:p>
          <a:p>
            <a:r>
              <a:rPr lang="en-US" dirty="0"/>
              <a:t>Here Opcode ranges from 000 to 110</a:t>
            </a:r>
            <a:endParaRPr lang="en-US" dirty="0"/>
          </a:p>
          <a:p>
            <a:r>
              <a:rPr lang="en-US" dirty="0"/>
              <a:t>And I (Mode) bit is 0/1 depend on the type of addressing (direct/indirect)</a:t>
            </a:r>
            <a:endParaRPr lang="en-US" dirty="0"/>
          </a:p>
          <a:p>
            <a:r>
              <a:rPr lang="en-US" dirty="0"/>
              <a:t>In Memory reference instruction, 12 bits of memory location is specified to address the location of memory</a:t>
            </a:r>
            <a:endParaRPr lang="en-US" dirty="0"/>
          </a:p>
          <a:p>
            <a:endParaRPr lang="en-US" dirty="0"/>
          </a:p>
        </p:txBody>
      </p:sp>
      <p:sp>
        <p:nvSpPr>
          <p:cNvPr id="2" name="Footer Placeholder 1"/>
          <p:cNvSpPr>
            <a:spLocks noGrp="1"/>
          </p:cNvSpPr>
          <p:nvPr>
            <p:ph type="ftr" sz="quarter" idx="11"/>
          </p:nvPr>
        </p:nvSpPr>
        <p:spPr/>
        <p:txBody>
          <a:bodyPr/>
          <a:lstStyle/>
          <a:p>
            <a:r>
              <a:rPr lang="en-IN"/>
              <a:t>Marwadi University</a:t>
            </a:r>
            <a:endParaRPr lang="en-IN"/>
          </a:p>
        </p:txBody>
      </p:sp>
      <p:grpSp>
        <p:nvGrpSpPr>
          <p:cNvPr id="6" name="Group 5"/>
          <p:cNvGrpSpPr/>
          <p:nvPr/>
        </p:nvGrpSpPr>
        <p:grpSpPr>
          <a:xfrm>
            <a:off x="1270749" y="2359845"/>
            <a:ext cx="4572000" cy="551767"/>
            <a:chOff x="2133600" y="1608132"/>
            <a:chExt cx="4572000" cy="551766"/>
          </a:xfrm>
        </p:grpSpPr>
        <p:grpSp>
          <p:nvGrpSpPr>
            <p:cNvPr id="7" name="Group 6"/>
            <p:cNvGrpSpPr/>
            <p:nvPr/>
          </p:nvGrpSpPr>
          <p:grpSpPr>
            <a:xfrm>
              <a:off x="2781301" y="1608132"/>
              <a:ext cx="3924299" cy="551766"/>
              <a:chOff x="842963" y="1850885"/>
              <a:chExt cx="3924299" cy="551766"/>
            </a:xfrm>
          </p:grpSpPr>
          <p:sp>
            <p:nvSpPr>
              <p:cNvPr id="9" name="Rectangle 8"/>
              <p:cNvSpPr/>
              <p:nvPr/>
            </p:nvSpPr>
            <p:spPr>
              <a:xfrm>
                <a:off x="842963" y="1850886"/>
                <a:ext cx="1057834"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err="1">
                    <a:latin typeface="Merriweather Sans" pitchFamily="2" charset="0"/>
                  </a:rPr>
                  <a:t>OpCode</a:t>
                </a:r>
                <a:endParaRPr lang="en-US" sz="1600" dirty="0">
                  <a:latin typeface="Merriweather Sans" pitchFamily="2" charset="0"/>
                </a:endParaRPr>
              </a:p>
            </p:txBody>
          </p:sp>
          <p:sp>
            <p:nvSpPr>
              <p:cNvPr id="10" name="Rectangle 9"/>
              <p:cNvSpPr/>
              <p:nvPr/>
            </p:nvSpPr>
            <p:spPr>
              <a:xfrm>
                <a:off x="1900797" y="1850885"/>
                <a:ext cx="2866465"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Address</a:t>
                </a:r>
                <a:endParaRPr lang="en-US" sz="1600" dirty="0">
                  <a:latin typeface="Merriweather Sans" pitchFamily="2" charset="0"/>
                </a:endParaRPr>
              </a:p>
            </p:txBody>
          </p:sp>
        </p:grpSp>
        <p:sp>
          <p:nvSpPr>
            <p:cNvPr id="8" name="Rectangle 7"/>
            <p:cNvSpPr/>
            <p:nvPr/>
          </p:nvSpPr>
          <p:spPr>
            <a:xfrm>
              <a:off x="2133600" y="1608132"/>
              <a:ext cx="647700"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I bit</a:t>
              </a:r>
              <a:endParaRPr lang="en-US" sz="1600" dirty="0">
                <a:latin typeface="Merriweather Sans" pitchFamily="2" charset="0"/>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Computer Instruction</a:t>
            </a:r>
            <a:endParaRPr lang="en-IN" dirty="0"/>
          </a:p>
        </p:txBody>
      </p:sp>
      <p:sp>
        <p:nvSpPr>
          <p:cNvPr id="5" name="Content Placeholder 4"/>
          <p:cNvSpPr>
            <a:spLocks noGrp="1"/>
          </p:cNvSpPr>
          <p:nvPr>
            <p:ph idx="1"/>
          </p:nvPr>
        </p:nvSpPr>
        <p:spPr/>
        <p:txBody>
          <a:bodyPr>
            <a:normAutofit/>
          </a:bodyPr>
          <a:lstStyle/>
          <a:p>
            <a:r>
              <a:rPr lang="en-US" dirty="0"/>
              <a:t>Register - reference instruction</a:t>
            </a:r>
            <a:endParaRPr lang="en-US" dirty="0"/>
          </a:p>
          <a:p>
            <a:endParaRPr lang="en-US" dirty="0"/>
          </a:p>
          <a:p>
            <a:r>
              <a:rPr lang="en-US" dirty="0"/>
              <a:t>Here Opcode is set to 111 and I (Mode) bit is set to 0</a:t>
            </a:r>
            <a:endParaRPr lang="en-US" dirty="0"/>
          </a:p>
          <a:p>
            <a:r>
              <a:rPr lang="en-US" dirty="0"/>
              <a:t>A Register-reference instruction specifies an operation on or a test of the AC (Accumulator) register.</a:t>
            </a:r>
            <a:endParaRPr lang="en-US" dirty="0"/>
          </a:p>
          <a:p>
            <a:endParaRPr lang="en-US" dirty="0"/>
          </a:p>
        </p:txBody>
      </p:sp>
      <p:sp>
        <p:nvSpPr>
          <p:cNvPr id="2" name="Footer Placeholder 1"/>
          <p:cNvSpPr>
            <a:spLocks noGrp="1"/>
          </p:cNvSpPr>
          <p:nvPr>
            <p:ph type="ftr" sz="quarter" idx="11"/>
          </p:nvPr>
        </p:nvSpPr>
        <p:spPr/>
        <p:txBody>
          <a:bodyPr/>
          <a:lstStyle/>
          <a:p>
            <a:r>
              <a:rPr lang="en-IN"/>
              <a:t>Marwadi University</a:t>
            </a:r>
            <a:endParaRPr lang="en-IN"/>
          </a:p>
        </p:txBody>
      </p:sp>
      <p:grpSp>
        <p:nvGrpSpPr>
          <p:cNvPr id="6" name="Group 5"/>
          <p:cNvGrpSpPr/>
          <p:nvPr/>
        </p:nvGrpSpPr>
        <p:grpSpPr>
          <a:xfrm>
            <a:off x="1297643" y="2422598"/>
            <a:ext cx="4572000" cy="551767"/>
            <a:chOff x="2133600" y="1608132"/>
            <a:chExt cx="4572000" cy="551766"/>
          </a:xfrm>
        </p:grpSpPr>
        <p:grpSp>
          <p:nvGrpSpPr>
            <p:cNvPr id="7" name="Group 6"/>
            <p:cNvGrpSpPr/>
            <p:nvPr/>
          </p:nvGrpSpPr>
          <p:grpSpPr>
            <a:xfrm>
              <a:off x="2590800" y="1608132"/>
              <a:ext cx="4114800" cy="551766"/>
              <a:chOff x="652462" y="1850885"/>
              <a:chExt cx="4114800" cy="551766"/>
            </a:xfrm>
          </p:grpSpPr>
          <p:sp>
            <p:nvSpPr>
              <p:cNvPr id="9" name="Rectangle 8"/>
              <p:cNvSpPr/>
              <p:nvPr/>
            </p:nvSpPr>
            <p:spPr>
              <a:xfrm>
                <a:off x="652462" y="1850886"/>
                <a:ext cx="1033462"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111</a:t>
                </a:r>
                <a:endParaRPr lang="en-US" sz="1600" dirty="0">
                  <a:latin typeface="Merriweather Sans" pitchFamily="2" charset="0"/>
                </a:endParaRPr>
              </a:p>
            </p:txBody>
          </p:sp>
          <p:sp>
            <p:nvSpPr>
              <p:cNvPr id="10" name="Rectangle 9"/>
              <p:cNvSpPr/>
              <p:nvPr/>
            </p:nvSpPr>
            <p:spPr>
              <a:xfrm>
                <a:off x="1685924" y="1850885"/>
                <a:ext cx="3081338"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Register Operation</a:t>
                </a:r>
                <a:endParaRPr lang="en-US" sz="1600" dirty="0">
                  <a:latin typeface="Merriweather Sans" pitchFamily="2" charset="0"/>
                </a:endParaRPr>
              </a:p>
            </p:txBody>
          </p:sp>
        </p:grpSp>
        <p:sp>
          <p:nvSpPr>
            <p:cNvPr id="8" name="Rectangle 7"/>
            <p:cNvSpPr/>
            <p:nvPr/>
          </p:nvSpPr>
          <p:spPr>
            <a:xfrm>
              <a:off x="2133600" y="1608132"/>
              <a:ext cx="457200"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0</a:t>
              </a:r>
              <a:endParaRPr lang="en-US" sz="1600" dirty="0">
                <a:latin typeface="Merriweather Sans" pitchFamily="2" charset="0"/>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Computer Instruction</a:t>
            </a:r>
            <a:endParaRPr lang="en-IN" dirty="0"/>
          </a:p>
        </p:txBody>
      </p:sp>
      <p:sp>
        <p:nvSpPr>
          <p:cNvPr id="5" name="Content Placeholder 4"/>
          <p:cNvSpPr>
            <a:spLocks noGrp="1"/>
          </p:cNvSpPr>
          <p:nvPr>
            <p:ph idx="1"/>
          </p:nvPr>
        </p:nvSpPr>
        <p:spPr/>
        <p:txBody>
          <a:bodyPr>
            <a:normAutofit fontScale="92500" lnSpcReduction="20000"/>
          </a:bodyPr>
          <a:lstStyle/>
          <a:p>
            <a:r>
              <a:rPr lang="en-US" dirty="0"/>
              <a:t>Input Output instruction</a:t>
            </a:r>
            <a:endParaRPr lang="en-US" dirty="0"/>
          </a:p>
          <a:p>
            <a:endParaRPr lang="en-US" dirty="0"/>
          </a:p>
          <a:p>
            <a:r>
              <a:rPr lang="en-US" dirty="0"/>
              <a:t>Here Opcode is set to 111 and I (Mode) bit is set to 1</a:t>
            </a:r>
            <a:endParaRPr lang="en-US" dirty="0"/>
          </a:p>
          <a:p>
            <a:r>
              <a:rPr lang="en-US" dirty="0"/>
              <a:t>Just like the Register-reference instruction, an Input-Output instruction does not need a reference to memory and is recognized by the operation code 111 with a 1 in the leftmost bit of the instruction. The remaining 12 bits are used to specify the type of the input-output operation or test performed.</a:t>
            </a:r>
            <a:endParaRPr lang="en-US" dirty="0"/>
          </a:p>
        </p:txBody>
      </p:sp>
      <p:sp>
        <p:nvSpPr>
          <p:cNvPr id="2" name="Footer Placeholder 1"/>
          <p:cNvSpPr>
            <a:spLocks noGrp="1"/>
          </p:cNvSpPr>
          <p:nvPr>
            <p:ph type="ftr" sz="quarter" idx="11"/>
          </p:nvPr>
        </p:nvSpPr>
        <p:spPr/>
        <p:txBody>
          <a:bodyPr/>
          <a:lstStyle/>
          <a:p>
            <a:r>
              <a:rPr lang="en-IN"/>
              <a:t>Marwadi University</a:t>
            </a:r>
            <a:endParaRPr lang="en-IN"/>
          </a:p>
        </p:txBody>
      </p:sp>
      <p:grpSp>
        <p:nvGrpSpPr>
          <p:cNvPr id="6" name="Group 5"/>
          <p:cNvGrpSpPr/>
          <p:nvPr/>
        </p:nvGrpSpPr>
        <p:grpSpPr>
          <a:xfrm>
            <a:off x="1315572" y="2234339"/>
            <a:ext cx="4572000" cy="551767"/>
            <a:chOff x="2133600" y="1608132"/>
            <a:chExt cx="4572000" cy="551766"/>
          </a:xfrm>
        </p:grpSpPr>
        <p:grpSp>
          <p:nvGrpSpPr>
            <p:cNvPr id="7" name="Group 6"/>
            <p:cNvGrpSpPr/>
            <p:nvPr/>
          </p:nvGrpSpPr>
          <p:grpSpPr>
            <a:xfrm>
              <a:off x="2590800" y="1608132"/>
              <a:ext cx="4114800" cy="551766"/>
              <a:chOff x="652462" y="1850885"/>
              <a:chExt cx="4114800" cy="551766"/>
            </a:xfrm>
          </p:grpSpPr>
          <p:sp>
            <p:nvSpPr>
              <p:cNvPr id="9" name="Rectangle 8"/>
              <p:cNvSpPr/>
              <p:nvPr/>
            </p:nvSpPr>
            <p:spPr>
              <a:xfrm>
                <a:off x="652462" y="1850886"/>
                <a:ext cx="1033462"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111</a:t>
                </a:r>
                <a:endParaRPr lang="en-US" sz="1600" dirty="0">
                  <a:latin typeface="Merriweather Sans" pitchFamily="2" charset="0"/>
                </a:endParaRPr>
              </a:p>
            </p:txBody>
          </p:sp>
          <p:sp>
            <p:nvSpPr>
              <p:cNvPr id="10" name="Rectangle 9"/>
              <p:cNvSpPr/>
              <p:nvPr/>
            </p:nvSpPr>
            <p:spPr>
              <a:xfrm>
                <a:off x="1685924" y="1850885"/>
                <a:ext cx="3081338"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IO Operation</a:t>
                </a:r>
                <a:endParaRPr lang="en-US" sz="1600" dirty="0">
                  <a:latin typeface="Merriweather Sans" pitchFamily="2" charset="0"/>
                </a:endParaRPr>
              </a:p>
            </p:txBody>
          </p:sp>
        </p:grpSp>
        <p:sp>
          <p:nvSpPr>
            <p:cNvPr id="8" name="Rectangle 7"/>
            <p:cNvSpPr/>
            <p:nvPr/>
          </p:nvSpPr>
          <p:spPr>
            <a:xfrm>
              <a:off x="2133600" y="1608132"/>
              <a:ext cx="457200"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1</a:t>
              </a:r>
              <a:endParaRPr lang="en-US" sz="1600" dirty="0">
                <a:latin typeface="Merriweather Sans" pitchFamily="2"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Computer Instruction</a:t>
            </a:r>
            <a:endParaRPr lang="en-IN" dirty="0"/>
          </a:p>
        </p:txBody>
      </p:sp>
      <p:sp>
        <p:nvSpPr>
          <p:cNvPr id="6" name="Content Placeholder 5"/>
          <p:cNvSpPr>
            <a:spLocks noGrp="1"/>
          </p:cNvSpPr>
          <p:nvPr>
            <p:ph idx="1"/>
          </p:nvPr>
        </p:nvSpPr>
        <p:spPr/>
        <p:txBody>
          <a:bodyPr>
            <a:normAutofit fontScale="92500" lnSpcReduction="20000"/>
          </a:bodyPr>
          <a:lstStyle/>
          <a:p>
            <a:r>
              <a:rPr lang="en-US" dirty="0"/>
              <a:t>The three operation code bits in positions 12 through 14 should be equal to 111. Otherwise, the instruction is a memory-reference type, and the bit in position 15 is taken as the addressing mode I.</a:t>
            </a:r>
            <a:endParaRPr lang="en-US" dirty="0"/>
          </a:p>
          <a:p>
            <a:r>
              <a:rPr lang="en-US" dirty="0"/>
              <a:t>When the three operation code bits are equal to 111, control unit inspects the bit in position 15. If the bit is 0, the instruction is a register-reference type. Otherwise, the instruction is an input-output type having bit 1 at position 15.</a:t>
            </a:r>
            <a:endParaRPr lang="en-US" dirty="0"/>
          </a:p>
          <a:p>
            <a:endParaRPr lang="en-IN" dirty="0"/>
          </a:p>
        </p:txBody>
      </p:sp>
      <p:sp>
        <p:nvSpPr>
          <p:cNvPr id="4" name="Footer Placeholder 3"/>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Set of Instructions</a:t>
            </a:r>
            <a:endParaRPr lang="en-IN" dirty="0"/>
          </a:p>
        </p:txBody>
      </p:sp>
      <p:sp>
        <p:nvSpPr>
          <p:cNvPr id="4" name="Text Placeholder 3"/>
          <p:cNvSpPr>
            <a:spLocks noGrp="1"/>
          </p:cNvSpPr>
          <p:nvPr>
            <p:ph type="body" idx="1"/>
          </p:nvPr>
        </p:nvSpPr>
        <p:spPr/>
        <p:txBody>
          <a:bodyPr/>
          <a:lstStyle/>
          <a:p>
            <a:endParaRPr lang="en-IN"/>
          </a:p>
        </p:txBody>
      </p:sp>
      <p:sp>
        <p:nvSpPr>
          <p:cNvPr id="3" name="Footer Placeholder 2"/>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Set of Instructions</a:t>
            </a:r>
            <a:endParaRPr lang="en-IN" dirty="0"/>
          </a:p>
        </p:txBody>
      </p:sp>
      <p:sp>
        <p:nvSpPr>
          <p:cNvPr id="3" name="Footer Placeholder 2"/>
          <p:cNvSpPr>
            <a:spLocks noGrp="1"/>
          </p:cNvSpPr>
          <p:nvPr>
            <p:ph type="ftr" sz="quarter" idx="11"/>
          </p:nvPr>
        </p:nvSpPr>
        <p:spPr/>
        <p:txBody>
          <a:bodyPr/>
          <a:lstStyle/>
          <a:p>
            <a:r>
              <a:rPr lang="en-IN"/>
              <a:t>Marwadi University</a:t>
            </a:r>
            <a:endParaRPr lang="en-IN"/>
          </a:p>
        </p:txBody>
      </p:sp>
      <p:sp>
        <p:nvSpPr>
          <p:cNvPr id="6" name="Content Placeholder 5"/>
          <p:cNvSpPr>
            <a:spLocks noGrp="1"/>
          </p:cNvSpPr>
          <p:nvPr>
            <p:ph idx="4294967295"/>
          </p:nvPr>
        </p:nvSpPr>
        <p:spPr>
          <a:xfrm>
            <a:off x="969818" y="1514043"/>
            <a:ext cx="10631053" cy="1641533"/>
          </a:xfrm>
        </p:spPr>
        <p:txBody>
          <a:bodyPr>
            <a:normAutofit fontScale="55000" lnSpcReduction="20000"/>
          </a:bodyPr>
          <a:lstStyle/>
          <a:p>
            <a:r>
              <a:rPr lang="en-US" dirty="0"/>
              <a:t>Memory Reference Instructions</a:t>
            </a:r>
            <a:endParaRPr lang="en-US" dirty="0"/>
          </a:p>
          <a:p>
            <a:pPr lvl="1"/>
            <a:r>
              <a:rPr lang="en-US" dirty="0"/>
              <a:t>Instructions references memory address</a:t>
            </a:r>
            <a:endParaRPr lang="en-US" dirty="0"/>
          </a:p>
          <a:p>
            <a:pPr lvl="1"/>
            <a:r>
              <a:rPr lang="en-US" dirty="0"/>
              <a:t>I Bit is 0 / 1 Depending on direct or indirect addressing</a:t>
            </a:r>
            <a:endParaRPr lang="en-US" dirty="0"/>
          </a:p>
          <a:p>
            <a:pPr lvl="1"/>
            <a:r>
              <a:rPr lang="en-US" dirty="0"/>
              <a:t>Opcode ranges form 000 to 110</a:t>
            </a:r>
            <a:endParaRPr lang="en-IN" dirty="0"/>
          </a:p>
        </p:txBody>
      </p:sp>
      <p:graphicFrame>
        <p:nvGraphicFramePr>
          <p:cNvPr id="9" name="Table 8"/>
          <p:cNvGraphicFramePr>
            <a:graphicFrameLocks noGrp="1"/>
          </p:cNvGraphicFramePr>
          <p:nvPr/>
        </p:nvGraphicFramePr>
        <p:xfrm>
          <a:off x="969817" y="3155576"/>
          <a:ext cx="10631052" cy="3326451"/>
        </p:xfrm>
        <a:graphic>
          <a:graphicData uri="http://schemas.openxmlformats.org/drawingml/2006/table">
            <a:tbl>
              <a:tblPr firstRow="1" bandRow="1">
                <a:tableStyleId>{616DA210-FB5B-4158-B5E0-FEB733F419BA}</a:tableStyleId>
              </a:tblPr>
              <a:tblGrid>
                <a:gridCol w="1809242"/>
                <a:gridCol w="2294965"/>
                <a:gridCol w="2501152"/>
                <a:gridCol w="4025693"/>
              </a:tblGrid>
              <a:tr h="278190">
                <a:tc>
                  <a:txBody>
                    <a:bodyPr/>
                    <a:lstStyle/>
                    <a:p>
                      <a:pPr algn="ctr"/>
                      <a:r>
                        <a:rPr lang="en-IN" sz="1700" dirty="0">
                          <a:effectLst/>
                        </a:rPr>
                        <a:t>Symbol</a:t>
                      </a:r>
                      <a:endParaRPr lang="en-IN" sz="1700" dirty="0">
                        <a:effectLst/>
                      </a:endParaRPr>
                    </a:p>
                  </a:txBody>
                  <a:tcPr marL="73188" marR="73188" marT="73188" marB="73188" anchor="ctr"/>
                </a:tc>
                <a:tc gridSpan="2">
                  <a:txBody>
                    <a:bodyPr/>
                    <a:lstStyle/>
                    <a:p>
                      <a:pPr algn="ctr"/>
                      <a:r>
                        <a:rPr lang="en-IN" sz="1700">
                          <a:effectLst/>
                        </a:rPr>
                        <a:t>Hexadecimal Code</a:t>
                      </a:r>
                      <a:endParaRPr lang="en-IN" sz="1700">
                        <a:effectLst/>
                      </a:endParaRPr>
                    </a:p>
                  </a:txBody>
                  <a:tcPr marL="73188" marR="73188" marT="73188" marB="73188" anchor="ctr"/>
                </a:tc>
                <a:tc hMerge="1">
                  <a:tcPr/>
                </a:tc>
                <a:tc>
                  <a:txBody>
                    <a:bodyPr/>
                    <a:lstStyle/>
                    <a:p>
                      <a:pPr algn="ctr"/>
                      <a:r>
                        <a:rPr lang="en-IN" sz="1700" dirty="0">
                          <a:effectLst/>
                        </a:rPr>
                        <a:t>Description</a:t>
                      </a:r>
                      <a:endParaRPr lang="en-IN" sz="1700" dirty="0">
                        <a:effectLst/>
                      </a:endParaRPr>
                    </a:p>
                  </a:txBody>
                  <a:tcPr marL="73188" marR="73188" marT="73188" marB="73188" anchor="ctr"/>
                </a:tc>
              </a:tr>
              <a:tr h="417285">
                <a:tc>
                  <a:txBody>
                    <a:bodyPr/>
                    <a:lstStyle/>
                    <a:p>
                      <a:pPr algn="ctr"/>
                      <a:r>
                        <a:rPr lang="en-IN" sz="1700">
                          <a:effectLst/>
                        </a:rPr>
                        <a:t>AND</a:t>
                      </a:r>
                      <a:endParaRPr lang="en-IN" sz="1700">
                        <a:effectLst/>
                      </a:endParaRPr>
                    </a:p>
                  </a:txBody>
                  <a:tcPr marL="87825" marR="87825" marT="43913" marB="43913" anchor="ctr"/>
                </a:tc>
                <a:tc>
                  <a:txBody>
                    <a:bodyPr/>
                    <a:lstStyle/>
                    <a:p>
                      <a:pPr algn="ctr"/>
                      <a:r>
                        <a:rPr lang="en-IN" sz="1700">
                          <a:effectLst/>
                        </a:rPr>
                        <a:t>0xxx</a:t>
                      </a:r>
                      <a:endParaRPr lang="en-IN" sz="1700">
                        <a:effectLst/>
                      </a:endParaRPr>
                    </a:p>
                  </a:txBody>
                  <a:tcPr marL="87825" marR="87825" marT="43913" marB="43913" anchor="ctr"/>
                </a:tc>
                <a:tc>
                  <a:txBody>
                    <a:bodyPr/>
                    <a:lstStyle/>
                    <a:p>
                      <a:pPr algn="ctr"/>
                      <a:r>
                        <a:rPr lang="en-IN" sz="1700">
                          <a:effectLst/>
                        </a:rPr>
                        <a:t>8xxx</a:t>
                      </a:r>
                      <a:endParaRPr lang="en-IN" sz="1700">
                        <a:effectLst/>
                      </a:endParaRPr>
                    </a:p>
                  </a:txBody>
                  <a:tcPr marL="87825" marR="87825" marT="43913" marB="43913" anchor="ctr"/>
                </a:tc>
                <a:tc>
                  <a:txBody>
                    <a:bodyPr/>
                    <a:lstStyle/>
                    <a:p>
                      <a:pPr algn="ctr"/>
                      <a:r>
                        <a:rPr lang="en-US" sz="1700">
                          <a:effectLst/>
                        </a:rPr>
                        <a:t>And memory word to AC</a:t>
                      </a:r>
                      <a:endParaRPr lang="en-US" sz="1700">
                        <a:effectLst/>
                      </a:endParaRPr>
                    </a:p>
                  </a:txBody>
                  <a:tcPr marL="87825" marR="87825" marT="43913" marB="43913" anchor="ctr"/>
                </a:tc>
              </a:tr>
              <a:tr h="417285">
                <a:tc>
                  <a:txBody>
                    <a:bodyPr/>
                    <a:lstStyle/>
                    <a:p>
                      <a:pPr algn="ctr"/>
                      <a:r>
                        <a:rPr lang="en-IN" sz="1700">
                          <a:effectLst/>
                        </a:rPr>
                        <a:t>ADD</a:t>
                      </a:r>
                      <a:endParaRPr lang="en-IN" sz="1700">
                        <a:effectLst/>
                      </a:endParaRPr>
                    </a:p>
                  </a:txBody>
                  <a:tcPr marL="87825" marR="87825" marT="43913" marB="43913" anchor="ctr"/>
                </a:tc>
                <a:tc>
                  <a:txBody>
                    <a:bodyPr/>
                    <a:lstStyle/>
                    <a:p>
                      <a:pPr algn="ctr"/>
                      <a:r>
                        <a:rPr lang="en-IN" sz="1700">
                          <a:effectLst/>
                        </a:rPr>
                        <a:t>1xxx</a:t>
                      </a:r>
                      <a:endParaRPr lang="en-IN" sz="1700">
                        <a:effectLst/>
                      </a:endParaRPr>
                    </a:p>
                  </a:txBody>
                  <a:tcPr marL="87825" marR="87825" marT="43913" marB="43913" anchor="ctr"/>
                </a:tc>
                <a:tc>
                  <a:txBody>
                    <a:bodyPr/>
                    <a:lstStyle/>
                    <a:p>
                      <a:pPr algn="ctr"/>
                      <a:r>
                        <a:rPr lang="en-IN" sz="1700">
                          <a:effectLst/>
                        </a:rPr>
                        <a:t>9xxx</a:t>
                      </a:r>
                      <a:endParaRPr lang="en-IN" sz="1700">
                        <a:effectLst/>
                      </a:endParaRPr>
                    </a:p>
                  </a:txBody>
                  <a:tcPr marL="87825" marR="87825" marT="43913" marB="43913" anchor="ctr"/>
                </a:tc>
                <a:tc>
                  <a:txBody>
                    <a:bodyPr/>
                    <a:lstStyle/>
                    <a:p>
                      <a:pPr algn="ctr"/>
                      <a:r>
                        <a:rPr lang="en-US" sz="1700">
                          <a:effectLst/>
                        </a:rPr>
                        <a:t>Add memory word to AC</a:t>
                      </a:r>
                      <a:endParaRPr lang="en-US" sz="1700">
                        <a:effectLst/>
                      </a:endParaRPr>
                    </a:p>
                  </a:txBody>
                  <a:tcPr marL="87825" marR="87825" marT="43913" marB="43913" anchor="ctr"/>
                </a:tc>
              </a:tr>
              <a:tr h="417285">
                <a:tc>
                  <a:txBody>
                    <a:bodyPr/>
                    <a:lstStyle/>
                    <a:p>
                      <a:pPr algn="ctr"/>
                      <a:r>
                        <a:rPr lang="en-IN" sz="1700">
                          <a:effectLst/>
                        </a:rPr>
                        <a:t>LDA</a:t>
                      </a:r>
                      <a:endParaRPr lang="en-IN" sz="1700">
                        <a:effectLst/>
                      </a:endParaRPr>
                    </a:p>
                  </a:txBody>
                  <a:tcPr marL="87825" marR="87825" marT="43913" marB="43913" anchor="ctr"/>
                </a:tc>
                <a:tc>
                  <a:txBody>
                    <a:bodyPr/>
                    <a:lstStyle/>
                    <a:p>
                      <a:pPr algn="ctr"/>
                      <a:r>
                        <a:rPr lang="en-IN" sz="1700">
                          <a:effectLst/>
                        </a:rPr>
                        <a:t>2xxx</a:t>
                      </a:r>
                      <a:endParaRPr lang="en-IN" sz="1700">
                        <a:effectLst/>
                      </a:endParaRPr>
                    </a:p>
                  </a:txBody>
                  <a:tcPr marL="87825" marR="87825" marT="43913" marB="43913" anchor="ctr"/>
                </a:tc>
                <a:tc>
                  <a:txBody>
                    <a:bodyPr/>
                    <a:lstStyle/>
                    <a:p>
                      <a:pPr algn="ctr"/>
                      <a:r>
                        <a:rPr lang="en-IN" sz="1700">
                          <a:effectLst/>
                        </a:rPr>
                        <a:t>Axxx</a:t>
                      </a:r>
                      <a:endParaRPr lang="en-IN" sz="1700">
                        <a:effectLst/>
                      </a:endParaRPr>
                    </a:p>
                  </a:txBody>
                  <a:tcPr marL="87825" marR="87825" marT="43913" marB="43913" anchor="ctr"/>
                </a:tc>
                <a:tc>
                  <a:txBody>
                    <a:bodyPr/>
                    <a:lstStyle/>
                    <a:p>
                      <a:pPr algn="ctr"/>
                      <a:r>
                        <a:rPr lang="en-US" sz="1700">
                          <a:effectLst/>
                        </a:rPr>
                        <a:t>Load memory word to AC</a:t>
                      </a:r>
                      <a:endParaRPr lang="en-US" sz="1700">
                        <a:effectLst/>
                      </a:endParaRPr>
                    </a:p>
                  </a:txBody>
                  <a:tcPr marL="87825" marR="87825" marT="43913" marB="43913" anchor="ctr"/>
                </a:tc>
              </a:tr>
              <a:tr h="417285">
                <a:tc>
                  <a:txBody>
                    <a:bodyPr/>
                    <a:lstStyle/>
                    <a:p>
                      <a:pPr algn="ctr"/>
                      <a:r>
                        <a:rPr lang="en-IN" sz="1700">
                          <a:effectLst/>
                        </a:rPr>
                        <a:t>STA</a:t>
                      </a:r>
                      <a:endParaRPr lang="en-IN" sz="1700">
                        <a:effectLst/>
                      </a:endParaRPr>
                    </a:p>
                  </a:txBody>
                  <a:tcPr marL="87825" marR="87825" marT="43913" marB="43913" anchor="ctr"/>
                </a:tc>
                <a:tc>
                  <a:txBody>
                    <a:bodyPr/>
                    <a:lstStyle/>
                    <a:p>
                      <a:pPr algn="ctr"/>
                      <a:r>
                        <a:rPr lang="en-IN" sz="1700" dirty="0">
                          <a:effectLst/>
                        </a:rPr>
                        <a:t>3xxx</a:t>
                      </a:r>
                      <a:endParaRPr lang="en-IN" sz="1700" dirty="0">
                        <a:effectLst/>
                      </a:endParaRPr>
                    </a:p>
                  </a:txBody>
                  <a:tcPr marL="87825" marR="87825" marT="43913" marB="43913" anchor="ctr"/>
                </a:tc>
                <a:tc>
                  <a:txBody>
                    <a:bodyPr/>
                    <a:lstStyle/>
                    <a:p>
                      <a:pPr algn="ctr"/>
                      <a:r>
                        <a:rPr lang="en-IN" sz="1700">
                          <a:effectLst/>
                        </a:rPr>
                        <a:t>Bxxx</a:t>
                      </a:r>
                      <a:endParaRPr lang="en-IN" sz="1700">
                        <a:effectLst/>
                      </a:endParaRPr>
                    </a:p>
                  </a:txBody>
                  <a:tcPr marL="87825" marR="87825" marT="43913" marB="43913" anchor="ctr"/>
                </a:tc>
                <a:tc>
                  <a:txBody>
                    <a:bodyPr/>
                    <a:lstStyle/>
                    <a:p>
                      <a:pPr algn="ctr"/>
                      <a:r>
                        <a:rPr lang="en-US" sz="1700">
                          <a:effectLst/>
                        </a:rPr>
                        <a:t>Store AC content in memory</a:t>
                      </a:r>
                      <a:endParaRPr lang="en-US" sz="1700">
                        <a:effectLst/>
                      </a:endParaRPr>
                    </a:p>
                  </a:txBody>
                  <a:tcPr marL="87825" marR="87825" marT="43913" marB="43913" anchor="ctr"/>
                </a:tc>
              </a:tr>
              <a:tr h="417285">
                <a:tc>
                  <a:txBody>
                    <a:bodyPr/>
                    <a:lstStyle/>
                    <a:p>
                      <a:pPr algn="ctr"/>
                      <a:r>
                        <a:rPr lang="en-IN" sz="1700">
                          <a:effectLst/>
                        </a:rPr>
                        <a:t>BUN</a:t>
                      </a:r>
                      <a:endParaRPr lang="en-IN" sz="1700">
                        <a:effectLst/>
                      </a:endParaRPr>
                    </a:p>
                  </a:txBody>
                  <a:tcPr marL="87825" marR="87825" marT="43913" marB="43913" anchor="ctr"/>
                </a:tc>
                <a:tc>
                  <a:txBody>
                    <a:bodyPr/>
                    <a:lstStyle/>
                    <a:p>
                      <a:pPr algn="ctr"/>
                      <a:r>
                        <a:rPr lang="en-IN" sz="1700">
                          <a:effectLst/>
                        </a:rPr>
                        <a:t>4xxx</a:t>
                      </a:r>
                      <a:endParaRPr lang="en-IN" sz="1700">
                        <a:effectLst/>
                      </a:endParaRPr>
                    </a:p>
                  </a:txBody>
                  <a:tcPr marL="87825" marR="87825" marT="43913" marB="43913" anchor="ctr"/>
                </a:tc>
                <a:tc>
                  <a:txBody>
                    <a:bodyPr/>
                    <a:lstStyle/>
                    <a:p>
                      <a:pPr algn="ctr"/>
                      <a:r>
                        <a:rPr lang="en-IN" sz="1700">
                          <a:effectLst/>
                        </a:rPr>
                        <a:t>Cxxx</a:t>
                      </a:r>
                      <a:endParaRPr lang="en-IN" sz="1700">
                        <a:effectLst/>
                      </a:endParaRPr>
                    </a:p>
                  </a:txBody>
                  <a:tcPr marL="87825" marR="87825" marT="43913" marB="43913" anchor="ctr"/>
                </a:tc>
                <a:tc>
                  <a:txBody>
                    <a:bodyPr/>
                    <a:lstStyle/>
                    <a:p>
                      <a:pPr algn="ctr"/>
                      <a:r>
                        <a:rPr lang="en-IN" sz="1700">
                          <a:effectLst/>
                        </a:rPr>
                        <a:t>Branch Unconditionally</a:t>
                      </a:r>
                      <a:endParaRPr lang="en-IN" sz="1700">
                        <a:effectLst/>
                      </a:endParaRPr>
                    </a:p>
                  </a:txBody>
                  <a:tcPr marL="87825" marR="87825" marT="43913" marB="43913" anchor="ctr"/>
                </a:tc>
              </a:tr>
              <a:tr h="417285">
                <a:tc>
                  <a:txBody>
                    <a:bodyPr/>
                    <a:lstStyle/>
                    <a:p>
                      <a:pPr algn="ctr"/>
                      <a:r>
                        <a:rPr lang="en-IN" sz="1700">
                          <a:effectLst/>
                        </a:rPr>
                        <a:t>BSA</a:t>
                      </a:r>
                      <a:endParaRPr lang="en-IN" sz="1700">
                        <a:effectLst/>
                      </a:endParaRPr>
                    </a:p>
                  </a:txBody>
                  <a:tcPr marL="87825" marR="87825" marT="43913" marB="43913" anchor="ctr"/>
                </a:tc>
                <a:tc>
                  <a:txBody>
                    <a:bodyPr/>
                    <a:lstStyle/>
                    <a:p>
                      <a:pPr algn="ctr"/>
                      <a:r>
                        <a:rPr lang="en-IN" sz="1700">
                          <a:effectLst/>
                        </a:rPr>
                        <a:t>5xxx</a:t>
                      </a:r>
                      <a:endParaRPr lang="en-IN" sz="1700">
                        <a:effectLst/>
                      </a:endParaRPr>
                    </a:p>
                  </a:txBody>
                  <a:tcPr marL="87825" marR="87825" marT="43913" marB="43913" anchor="ctr"/>
                </a:tc>
                <a:tc>
                  <a:txBody>
                    <a:bodyPr/>
                    <a:lstStyle/>
                    <a:p>
                      <a:pPr algn="ctr"/>
                      <a:r>
                        <a:rPr lang="en-IN" sz="1700">
                          <a:effectLst/>
                        </a:rPr>
                        <a:t>Dxxx</a:t>
                      </a:r>
                      <a:endParaRPr lang="en-IN" sz="1700">
                        <a:effectLst/>
                      </a:endParaRPr>
                    </a:p>
                  </a:txBody>
                  <a:tcPr marL="87825" marR="87825" marT="43913" marB="43913" anchor="ctr"/>
                </a:tc>
                <a:tc>
                  <a:txBody>
                    <a:bodyPr/>
                    <a:lstStyle/>
                    <a:p>
                      <a:pPr algn="ctr"/>
                      <a:r>
                        <a:rPr lang="en-US" sz="1700">
                          <a:effectLst/>
                        </a:rPr>
                        <a:t>Branch and Save Return Address</a:t>
                      </a:r>
                      <a:endParaRPr lang="en-US" sz="1700">
                        <a:effectLst/>
                      </a:endParaRPr>
                    </a:p>
                  </a:txBody>
                  <a:tcPr marL="87825" marR="87825" marT="43913" marB="43913" anchor="ctr"/>
                </a:tc>
              </a:tr>
              <a:tr h="417285">
                <a:tc>
                  <a:txBody>
                    <a:bodyPr/>
                    <a:lstStyle/>
                    <a:p>
                      <a:pPr algn="ctr"/>
                      <a:r>
                        <a:rPr lang="en-IN" sz="1700">
                          <a:effectLst/>
                        </a:rPr>
                        <a:t>ISZ</a:t>
                      </a:r>
                      <a:endParaRPr lang="en-IN" sz="1700">
                        <a:effectLst/>
                      </a:endParaRPr>
                    </a:p>
                  </a:txBody>
                  <a:tcPr marL="87825" marR="87825" marT="43913" marB="43913" anchor="ctr"/>
                </a:tc>
                <a:tc>
                  <a:txBody>
                    <a:bodyPr/>
                    <a:lstStyle/>
                    <a:p>
                      <a:pPr algn="ctr"/>
                      <a:r>
                        <a:rPr lang="en-IN" sz="1700">
                          <a:effectLst/>
                        </a:rPr>
                        <a:t>6xxx</a:t>
                      </a:r>
                      <a:endParaRPr lang="en-IN" sz="1700">
                        <a:effectLst/>
                      </a:endParaRPr>
                    </a:p>
                  </a:txBody>
                  <a:tcPr marL="87825" marR="87825" marT="43913" marB="43913" anchor="ctr"/>
                </a:tc>
                <a:tc>
                  <a:txBody>
                    <a:bodyPr/>
                    <a:lstStyle/>
                    <a:p>
                      <a:pPr algn="ctr"/>
                      <a:r>
                        <a:rPr lang="en-IN" sz="1700">
                          <a:effectLst/>
                        </a:rPr>
                        <a:t>Exxx</a:t>
                      </a:r>
                      <a:endParaRPr lang="en-IN" sz="1700">
                        <a:effectLst/>
                      </a:endParaRPr>
                    </a:p>
                  </a:txBody>
                  <a:tcPr marL="87825" marR="87825" marT="43913" marB="43913" anchor="ctr"/>
                </a:tc>
                <a:tc>
                  <a:txBody>
                    <a:bodyPr/>
                    <a:lstStyle/>
                    <a:p>
                      <a:pPr algn="ctr"/>
                      <a:r>
                        <a:rPr lang="en-US" sz="1700" dirty="0">
                          <a:effectLst/>
                        </a:rPr>
                        <a:t>Increment and skip if 0</a:t>
                      </a:r>
                      <a:endParaRPr lang="en-US" sz="1700" dirty="0">
                        <a:effectLst/>
                      </a:endParaRPr>
                    </a:p>
                  </a:txBody>
                  <a:tcPr marL="87825" marR="87825" marT="43913" marB="43913"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Set of Instructions</a:t>
            </a:r>
            <a:endParaRPr lang="en-IN" dirty="0"/>
          </a:p>
        </p:txBody>
      </p:sp>
      <p:sp>
        <p:nvSpPr>
          <p:cNvPr id="3" name="Footer Placeholder 2"/>
          <p:cNvSpPr>
            <a:spLocks noGrp="1"/>
          </p:cNvSpPr>
          <p:nvPr>
            <p:ph type="ftr" sz="quarter" idx="11"/>
          </p:nvPr>
        </p:nvSpPr>
        <p:spPr/>
        <p:txBody>
          <a:bodyPr/>
          <a:lstStyle/>
          <a:p>
            <a:r>
              <a:rPr lang="en-IN"/>
              <a:t>Marwadi University</a:t>
            </a:r>
            <a:endParaRPr lang="en-IN"/>
          </a:p>
        </p:txBody>
      </p:sp>
      <p:sp>
        <p:nvSpPr>
          <p:cNvPr id="6" name="Content Placeholder 5"/>
          <p:cNvSpPr>
            <a:spLocks noGrp="1"/>
          </p:cNvSpPr>
          <p:nvPr>
            <p:ph idx="4294967295"/>
          </p:nvPr>
        </p:nvSpPr>
        <p:spPr>
          <a:xfrm>
            <a:off x="969818" y="1514043"/>
            <a:ext cx="10631053" cy="1641533"/>
          </a:xfrm>
        </p:spPr>
        <p:txBody>
          <a:bodyPr>
            <a:normAutofit fontScale="55000" lnSpcReduction="20000"/>
          </a:bodyPr>
          <a:lstStyle/>
          <a:p>
            <a:r>
              <a:rPr lang="en-US" dirty="0"/>
              <a:t>Register Reference Instructions</a:t>
            </a:r>
            <a:endParaRPr lang="en-US" dirty="0"/>
          </a:p>
          <a:p>
            <a:pPr lvl="1"/>
            <a:r>
              <a:rPr lang="en-US" dirty="0"/>
              <a:t>Instructions performed on register (Generally AC)</a:t>
            </a:r>
            <a:endParaRPr lang="en-US" dirty="0"/>
          </a:p>
          <a:p>
            <a:pPr lvl="1"/>
            <a:r>
              <a:rPr lang="en-US" dirty="0"/>
              <a:t>I Bit is 0, and </a:t>
            </a:r>
            <a:r>
              <a:rPr lang="en-US" dirty="0" err="1"/>
              <a:t>OpCode</a:t>
            </a:r>
            <a:r>
              <a:rPr lang="en-US" dirty="0"/>
              <a:t> is set to 111.</a:t>
            </a:r>
            <a:endParaRPr lang="en-US" dirty="0"/>
          </a:p>
          <a:p>
            <a:pPr lvl="1"/>
            <a:r>
              <a:rPr lang="en-US" dirty="0"/>
              <a:t>Bit 0 to 11 represents the operation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Instruction Codes</a:t>
            </a:r>
            <a:endParaRPr lang="en-IN" dirty="0"/>
          </a:p>
        </p:txBody>
      </p:sp>
      <p:sp>
        <p:nvSpPr>
          <p:cNvPr id="3" name="Content Placeholder 2"/>
          <p:cNvSpPr>
            <a:spLocks noGrp="1"/>
          </p:cNvSpPr>
          <p:nvPr>
            <p:ph idx="1"/>
          </p:nvPr>
        </p:nvSpPr>
        <p:spPr/>
        <p:txBody>
          <a:bodyPr>
            <a:normAutofit/>
          </a:bodyPr>
          <a:lstStyle/>
          <a:p>
            <a:pPr algn="just"/>
            <a:r>
              <a:rPr lang="en-US" b="1" dirty="0"/>
              <a:t>Program</a:t>
            </a:r>
            <a:endParaRPr lang="en-US" b="1" dirty="0"/>
          </a:p>
          <a:p>
            <a:pPr lvl="1"/>
            <a:r>
              <a:rPr lang="en-US" dirty="0"/>
              <a:t>A program is a set of instructions that specify the operations, operands and the sequence by which processing has to occur.</a:t>
            </a:r>
            <a:endParaRPr lang="en-US" dirty="0"/>
          </a:p>
        </p:txBody>
      </p:sp>
      <p:sp>
        <p:nvSpPr>
          <p:cNvPr id="4" name="Footer Placeholder 3"/>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Set of Instructions</a:t>
            </a:r>
            <a:endParaRPr lang="en-IN" dirty="0"/>
          </a:p>
        </p:txBody>
      </p:sp>
      <p:sp>
        <p:nvSpPr>
          <p:cNvPr id="3" name="Footer Placeholder 2"/>
          <p:cNvSpPr>
            <a:spLocks noGrp="1"/>
          </p:cNvSpPr>
          <p:nvPr>
            <p:ph type="ftr" sz="quarter" idx="11"/>
          </p:nvPr>
        </p:nvSpPr>
        <p:spPr/>
        <p:txBody>
          <a:bodyPr/>
          <a:lstStyle/>
          <a:p>
            <a:r>
              <a:rPr lang="en-IN"/>
              <a:t>Marwadi University</a:t>
            </a:r>
            <a:endParaRPr lang="en-IN"/>
          </a:p>
        </p:txBody>
      </p:sp>
      <p:graphicFrame>
        <p:nvGraphicFramePr>
          <p:cNvPr id="9" name="Table 8"/>
          <p:cNvGraphicFramePr>
            <a:graphicFrameLocks noGrp="1"/>
          </p:cNvGraphicFramePr>
          <p:nvPr/>
        </p:nvGraphicFramePr>
        <p:xfrm>
          <a:off x="969820" y="1082052"/>
          <a:ext cx="10631052" cy="5412876"/>
        </p:xfrm>
        <a:graphic>
          <a:graphicData uri="http://schemas.openxmlformats.org/drawingml/2006/table">
            <a:tbl>
              <a:tblPr firstRow="1" bandRow="1">
                <a:tableStyleId>{616DA210-FB5B-4158-B5E0-FEB733F419BA}</a:tableStyleId>
              </a:tblPr>
              <a:tblGrid>
                <a:gridCol w="2194723"/>
                <a:gridCol w="4177553"/>
                <a:gridCol w="4258776"/>
              </a:tblGrid>
              <a:tr h="278190">
                <a:tc>
                  <a:txBody>
                    <a:bodyPr/>
                    <a:lstStyle/>
                    <a:p>
                      <a:pPr algn="ctr"/>
                      <a:r>
                        <a:rPr lang="en-IN" sz="1700" dirty="0">
                          <a:effectLst/>
                        </a:rPr>
                        <a:t>Symbol</a:t>
                      </a:r>
                      <a:endParaRPr lang="en-IN" sz="1700" dirty="0">
                        <a:effectLst/>
                      </a:endParaRPr>
                    </a:p>
                  </a:txBody>
                  <a:tcPr marL="73188" marR="73188" marT="73188" marB="73188" anchor="ctr"/>
                </a:tc>
                <a:tc>
                  <a:txBody>
                    <a:bodyPr/>
                    <a:lstStyle/>
                    <a:p>
                      <a:pPr algn="ctr"/>
                      <a:r>
                        <a:rPr lang="en-IN" sz="1700" dirty="0">
                          <a:effectLst/>
                        </a:rPr>
                        <a:t>Hexadecimal Code</a:t>
                      </a:r>
                      <a:endParaRPr lang="en-IN" sz="1700" dirty="0">
                        <a:effectLst/>
                      </a:endParaRPr>
                    </a:p>
                  </a:txBody>
                  <a:tcPr marL="73188" marR="73188" marT="73188" marB="73188" anchor="ctr"/>
                </a:tc>
                <a:tc>
                  <a:txBody>
                    <a:bodyPr/>
                    <a:lstStyle/>
                    <a:p>
                      <a:pPr algn="ctr"/>
                      <a:r>
                        <a:rPr lang="en-IN" sz="1700" dirty="0">
                          <a:effectLst/>
                        </a:rPr>
                        <a:t>Description</a:t>
                      </a:r>
                      <a:endParaRPr lang="en-IN" sz="1700" dirty="0">
                        <a:effectLst/>
                      </a:endParaRPr>
                    </a:p>
                  </a:txBody>
                  <a:tcPr marL="73188" marR="73188" marT="73188" marB="73188" anchor="ctr"/>
                </a:tc>
              </a:tr>
              <a:tr h="417285">
                <a:tc>
                  <a:txBody>
                    <a:bodyPr/>
                    <a:lstStyle/>
                    <a:p>
                      <a:pPr algn="ctr"/>
                      <a:r>
                        <a:rPr lang="en-IN" dirty="0">
                          <a:effectLst/>
                        </a:rPr>
                        <a:t>CLA</a:t>
                      </a:r>
                      <a:endParaRPr lang="en-IN" dirty="0">
                        <a:effectLst/>
                      </a:endParaRPr>
                    </a:p>
                  </a:txBody>
                  <a:tcPr anchor="ctr"/>
                </a:tc>
                <a:tc>
                  <a:txBody>
                    <a:bodyPr/>
                    <a:lstStyle/>
                    <a:p>
                      <a:pPr algn="ctr"/>
                      <a:r>
                        <a:rPr lang="en-IN" dirty="0">
                          <a:effectLst/>
                        </a:rPr>
                        <a:t>7800</a:t>
                      </a:r>
                      <a:endParaRPr lang="en-IN" dirty="0">
                        <a:effectLst/>
                      </a:endParaRPr>
                    </a:p>
                  </a:txBody>
                  <a:tcPr anchor="ctr"/>
                </a:tc>
                <a:tc>
                  <a:txBody>
                    <a:bodyPr/>
                    <a:lstStyle/>
                    <a:p>
                      <a:pPr algn="ctr"/>
                      <a:r>
                        <a:rPr lang="en-IN">
                          <a:effectLst/>
                        </a:rPr>
                        <a:t>Clear AC</a:t>
                      </a:r>
                      <a:endParaRPr lang="en-IN">
                        <a:effectLst/>
                      </a:endParaRPr>
                    </a:p>
                  </a:txBody>
                  <a:tcPr anchor="ctr"/>
                </a:tc>
              </a:tr>
              <a:tr h="417285">
                <a:tc>
                  <a:txBody>
                    <a:bodyPr/>
                    <a:lstStyle/>
                    <a:p>
                      <a:pPr algn="ctr"/>
                      <a:r>
                        <a:rPr lang="en-IN">
                          <a:effectLst/>
                        </a:rPr>
                        <a:t>CLE</a:t>
                      </a:r>
                      <a:endParaRPr lang="en-IN">
                        <a:effectLst/>
                      </a:endParaRPr>
                    </a:p>
                  </a:txBody>
                  <a:tcPr anchor="ctr"/>
                </a:tc>
                <a:tc>
                  <a:txBody>
                    <a:bodyPr/>
                    <a:lstStyle/>
                    <a:p>
                      <a:pPr algn="ctr"/>
                      <a:r>
                        <a:rPr lang="en-IN" dirty="0">
                          <a:effectLst/>
                        </a:rPr>
                        <a:t>7400</a:t>
                      </a:r>
                      <a:endParaRPr lang="en-IN" dirty="0">
                        <a:effectLst/>
                      </a:endParaRPr>
                    </a:p>
                  </a:txBody>
                  <a:tcPr anchor="ctr"/>
                </a:tc>
                <a:tc>
                  <a:txBody>
                    <a:bodyPr/>
                    <a:lstStyle/>
                    <a:p>
                      <a:pPr algn="ctr"/>
                      <a:r>
                        <a:rPr lang="en-IN">
                          <a:effectLst/>
                        </a:rPr>
                        <a:t>Clear E(overflow bit)</a:t>
                      </a:r>
                      <a:endParaRPr lang="en-IN">
                        <a:effectLst/>
                      </a:endParaRPr>
                    </a:p>
                  </a:txBody>
                  <a:tcPr anchor="ctr"/>
                </a:tc>
              </a:tr>
              <a:tr h="417285">
                <a:tc>
                  <a:txBody>
                    <a:bodyPr/>
                    <a:lstStyle/>
                    <a:p>
                      <a:pPr algn="ctr"/>
                      <a:r>
                        <a:rPr lang="en-IN">
                          <a:effectLst/>
                        </a:rPr>
                        <a:t>CMA</a:t>
                      </a:r>
                      <a:endParaRPr lang="en-IN">
                        <a:effectLst/>
                      </a:endParaRPr>
                    </a:p>
                  </a:txBody>
                  <a:tcPr anchor="ctr"/>
                </a:tc>
                <a:tc>
                  <a:txBody>
                    <a:bodyPr/>
                    <a:lstStyle/>
                    <a:p>
                      <a:pPr algn="ctr"/>
                      <a:r>
                        <a:rPr lang="en-IN" dirty="0">
                          <a:effectLst/>
                        </a:rPr>
                        <a:t>7200</a:t>
                      </a:r>
                      <a:endParaRPr lang="en-IN" dirty="0">
                        <a:effectLst/>
                      </a:endParaRPr>
                    </a:p>
                  </a:txBody>
                  <a:tcPr anchor="ctr"/>
                </a:tc>
                <a:tc>
                  <a:txBody>
                    <a:bodyPr/>
                    <a:lstStyle/>
                    <a:p>
                      <a:pPr algn="ctr"/>
                      <a:r>
                        <a:rPr lang="en-IN">
                          <a:effectLst/>
                        </a:rPr>
                        <a:t>Complement AC</a:t>
                      </a:r>
                      <a:endParaRPr lang="en-IN">
                        <a:effectLst/>
                      </a:endParaRPr>
                    </a:p>
                  </a:txBody>
                  <a:tcPr anchor="ctr"/>
                </a:tc>
              </a:tr>
              <a:tr h="417285">
                <a:tc>
                  <a:txBody>
                    <a:bodyPr/>
                    <a:lstStyle/>
                    <a:p>
                      <a:pPr algn="ctr"/>
                      <a:r>
                        <a:rPr lang="en-IN" dirty="0">
                          <a:effectLst/>
                        </a:rPr>
                        <a:t>CME</a:t>
                      </a:r>
                      <a:endParaRPr lang="en-IN" dirty="0">
                        <a:effectLst/>
                      </a:endParaRPr>
                    </a:p>
                  </a:txBody>
                  <a:tcPr anchor="ctr"/>
                </a:tc>
                <a:tc>
                  <a:txBody>
                    <a:bodyPr/>
                    <a:lstStyle/>
                    <a:p>
                      <a:pPr algn="ctr"/>
                      <a:r>
                        <a:rPr lang="en-IN">
                          <a:effectLst/>
                        </a:rPr>
                        <a:t>7100</a:t>
                      </a:r>
                      <a:endParaRPr lang="en-IN">
                        <a:effectLst/>
                      </a:endParaRPr>
                    </a:p>
                  </a:txBody>
                  <a:tcPr anchor="ctr"/>
                </a:tc>
                <a:tc>
                  <a:txBody>
                    <a:bodyPr/>
                    <a:lstStyle/>
                    <a:p>
                      <a:pPr algn="ctr"/>
                      <a:r>
                        <a:rPr lang="en-IN">
                          <a:effectLst/>
                        </a:rPr>
                        <a:t>Complement E</a:t>
                      </a:r>
                      <a:endParaRPr lang="en-IN">
                        <a:effectLst/>
                      </a:endParaRPr>
                    </a:p>
                  </a:txBody>
                  <a:tcPr anchor="ctr"/>
                </a:tc>
              </a:tr>
              <a:tr h="417285">
                <a:tc>
                  <a:txBody>
                    <a:bodyPr/>
                    <a:lstStyle/>
                    <a:p>
                      <a:pPr algn="ctr"/>
                      <a:r>
                        <a:rPr lang="en-IN">
                          <a:effectLst/>
                        </a:rPr>
                        <a:t>CIR</a:t>
                      </a:r>
                      <a:endParaRPr lang="en-IN">
                        <a:effectLst/>
                      </a:endParaRPr>
                    </a:p>
                  </a:txBody>
                  <a:tcPr anchor="ctr"/>
                </a:tc>
                <a:tc>
                  <a:txBody>
                    <a:bodyPr/>
                    <a:lstStyle/>
                    <a:p>
                      <a:pPr algn="ctr"/>
                      <a:r>
                        <a:rPr lang="en-IN">
                          <a:effectLst/>
                        </a:rPr>
                        <a:t>7080</a:t>
                      </a:r>
                      <a:endParaRPr lang="en-IN">
                        <a:effectLst/>
                      </a:endParaRPr>
                    </a:p>
                  </a:txBody>
                  <a:tcPr anchor="ctr"/>
                </a:tc>
                <a:tc>
                  <a:txBody>
                    <a:bodyPr/>
                    <a:lstStyle/>
                    <a:p>
                      <a:pPr algn="ctr"/>
                      <a:r>
                        <a:rPr lang="en-US">
                          <a:effectLst/>
                        </a:rPr>
                        <a:t>Circulate right AC and E</a:t>
                      </a:r>
                      <a:endParaRPr lang="en-US">
                        <a:effectLst/>
                      </a:endParaRPr>
                    </a:p>
                  </a:txBody>
                  <a:tcPr anchor="ctr"/>
                </a:tc>
              </a:tr>
              <a:tr h="417285">
                <a:tc>
                  <a:txBody>
                    <a:bodyPr/>
                    <a:lstStyle/>
                    <a:p>
                      <a:pPr algn="ctr"/>
                      <a:r>
                        <a:rPr lang="en-IN">
                          <a:effectLst/>
                        </a:rPr>
                        <a:t>CIL</a:t>
                      </a:r>
                      <a:endParaRPr lang="en-IN">
                        <a:effectLst/>
                      </a:endParaRPr>
                    </a:p>
                  </a:txBody>
                  <a:tcPr anchor="ctr"/>
                </a:tc>
                <a:tc>
                  <a:txBody>
                    <a:bodyPr/>
                    <a:lstStyle/>
                    <a:p>
                      <a:pPr algn="ctr"/>
                      <a:r>
                        <a:rPr lang="en-IN" dirty="0">
                          <a:effectLst/>
                        </a:rPr>
                        <a:t>7040</a:t>
                      </a:r>
                      <a:endParaRPr lang="en-IN" dirty="0">
                        <a:effectLst/>
                      </a:endParaRPr>
                    </a:p>
                  </a:txBody>
                  <a:tcPr anchor="ctr"/>
                </a:tc>
                <a:tc>
                  <a:txBody>
                    <a:bodyPr/>
                    <a:lstStyle/>
                    <a:p>
                      <a:pPr algn="ctr"/>
                      <a:r>
                        <a:rPr lang="en-US">
                          <a:effectLst/>
                        </a:rPr>
                        <a:t>Circulate left AC and E</a:t>
                      </a:r>
                      <a:endParaRPr lang="en-US">
                        <a:effectLst/>
                      </a:endParaRPr>
                    </a:p>
                  </a:txBody>
                  <a:tcPr anchor="ctr"/>
                </a:tc>
              </a:tr>
              <a:tr h="417285">
                <a:tc>
                  <a:txBody>
                    <a:bodyPr/>
                    <a:lstStyle/>
                    <a:p>
                      <a:pPr algn="ctr"/>
                      <a:r>
                        <a:rPr lang="en-IN">
                          <a:effectLst/>
                        </a:rPr>
                        <a:t>INC</a:t>
                      </a:r>
                      <a:endParaRPr lang="en-IN">
                        <a:effectLst/>
                      </a:endParaRPr>
                    </a:p>
                  </a:txBody>
                  <a:tcPr anchor="ctr"/>
                </a:tc>
                <a:tc>
                  <a:txBody>
                    <a:bodyPr/>
                    <a:lstStyle/>
                    <a:p>
                      <a:pPr algn="ctr"/>
                      <a:r>
                        <a:rPr lang="en-IN">
                          <a:effectLst/>
                        </a:rPr>
                        <a:t>7020</a:t>
                      </a:r>
                      <a:endParaRPr lang="en-IN">
                        <a:effectLst/>
                      </a:endParaRPr>
                    </a:p>
                  </a:txBody>
                  <a:tcPr anchor="ctr"/>
                </a:tc>
                <a:tc>
                  <a:txBody>
                    <a:bodyPr/>
                    <a:lstStyle/>
                    <a:p>
                      <a:pPr algn="ctr"/>
                      <a:r>
                        <a:rPr lang="en-IN">
                          <a:effectLst/>
                        </a:rPr>
                        <a:t>Increment AC</a:t>
                      </a:r>
                      <a:endParaRPr lang="en-IN">
                        <a:effectLst/>
                      </a:endParaRPr>
                    </a:p>
                  </a:txBody>
                  <a:tcPr anchor="ctr"/>
                </a:tc>
              </a:tr>
              <a:tr h="417285">
                <a:tc>
                  <a:txBody>
                    <a:bodyPr/>
                    <a:lstStyle/>
                    <a:p>
                      <a:pPr algn="ctr"/>
                      <a:r>
                        <a:rPr lang="en-IN">
                          <a:effectLst/>
                        </a:rPr>
                        <a:t>SPA</a:t>
                      </a:r>
                      <a:endParaRPr lang="en-IN">
                        <a:effectLst/>
                      </a:endParaRPr>
                    </a:p>
                  </a:txBody>
                  <a:tcPr anchor="ctr"/>
                </a:tc>
                <a:tc>
                  <a:txBody>
                    <a:bodyPr/>
                    <a:lstStyle/>
                    <a:p>
                      <a:pPr algn="ctr"/>
                      <a:r>
                        <a:rPr lang="en-IN">
                          <a:effectLst/>
                        </a:rPr>
                        <a:t>7010</a:t>
                      </a:r>
                      <a:endParaRPr lang="en-IN">
                        <a:effectLst/>
                      </a:endParaRPr>
                    </a:p>
                  </a:txBody>
                  <a:tcPr anchor="ctr"/>
                </a:tc>
                <a:tc>
                  <a:txBody>
                    <a:bodyPr/>
                    <a:lstStyle/>
                    <a:p>
                      <a:pPr algn="ctr"/>
                      <a:r>
                        <a:rPr lang="en-US">
                          <a:effectLst/>
                        </a:rPr>
                        <a:t>Skip next instruction if AC &gt; 0</a:t>
                      </a:r>
                      <a:endParaRPr lang="en-US">
                        <a:effectLst/>
                      </a:endParaRPr>
                    </a:p>
                  </a:txBody>
                  <a:tcPr anchor="ctr"/>
                </a:tc>
              </a:tr>
              <a:tr h="417285">
                <a:tc>
                  <a:txBody>
                    <a:bodyPr/>
                    <a:lstStyle/>
                    <a:p>
                      <a:pPr algn="ctr"/>
                      <a:r>
                        <a:rPr lang="en-IN" dirty="0">
                          <a:effectLst/>
                        </a:rPr>
                        <a:t>SNA</a:t>
                      </a:r>
                      <a:endParaRPr lang="en-IN" dirty="0">
                        <a:effectLst/>
                      </a:endParaRPr>
                    </a:p>
                  </a:txBody>
                  <a:tcPr anchor="ctr"/>
                </a:tc>
                <a:tc>
                  <a:txBody>
                    <a:bodyPr/>
                    <a:lstStyle/>
                    <a:p>
                      <a:pPr algn="ctr"/>
                      <a:r>
                        <a:rPr lang="en-IN">
                          <a:effectLst/>
                        </a:rPr>
                        <a:t>7008</a:t>
                      </a:r>
                      <a:endParaRPr lang="en-IN">
                        <a:effectLst/>
                      </a:endParaRPr>
                    </a:p>
                  </a:txBody>
                  <a:tcPr anchor="ctr"/>
                </a:tc>
                <a:tc>
                  <a:txBody>
                    <a:bodyPr/>
                    <a:lstStyle/>
                    <a:p>
                      <a:pPr algn="ctr"/>
                      <a:r>
                        <a:rPr lang="en-US">
                          <a:effectLst/>
                        </a:rPr>
                        <a:t>Skip next instruction if AC &lt; 0</a:t>
                      </a:r>
                      <a:endParaRPr lang="en-US">
                        <a:effectLst/>
                      </a:endParaRPr>
                    </a:p>
                  </a:txBody>
                  <a:tcPr anchor="ctr"/>
                </a:tc>
              </a:tr>
              <a:tr h="417285">
                <a:tc>
                  <a:txBody>
                    <a:bodyPr/>
                    <a:lstStyle/>
                    <a:p>
                      <a:pPr algn="ctr"/>
                      <a:r>
                        <a:rPr lang="en-IN">
                          <a:effectLst/>
                        </a:rPr>
                        <a:t>SZA</a:t>
                      </a:r>
                      <a:endParaRPr lang="en-IN">
                        <a:effectLst/>
                      </a:endParaRPr>
                    </a:p>
                  </a:txBody>
                  <a:tcPr anchor="ctr"/>
                </a:tc>
                <a:tc>
                  <a:txBody>
                    <a:bodyPr/>
                    <a:lstStyle/>
                    <a:p>
                      <a:pPr algn="ctr"/>
                      <a:r>
                        <a:rPr lang="en-IN">
                          <a:effectLst/>
                        </a:rPr>
                        <a:t>7004</a:t>
                      </a:r>
                      <a:endParaRPr lang="en-IN">
                        <a:effectLst/>
                      </a:endParaRPr>
                    </a:p>
                  </a:txBody>
                  <a:tcPr anchor="ctr"/>
                </a:tc>
                <a:tc>
                  <a:txBody>
                    <a:bodyPr/>
                    <a:lstStyle/>
                    <a:p>
                      <a:pPr algn="ctr"/>
                      <a:r>
                        <a:rPr lang="en-US">
                          <a:effectLst/>
                        </a:rPr>
                        <a:t>Skip next instruction if AC = 0</a:t>
                      </a:r>
                      <a:endParaRPr lang="en-US">
                        <a:effectLst/>
                      </a:endParaRPr>
                    </a:p>
                  </a:txBody>
                  <a:tcPr anchor="ctr"/>
                </a:tc>
              </a:tr>
              <a:tr h="417285">
                <a:tc>
                  <a:txBody>
                    <a:bodyPr/>
                    <a:lstStyle/>
                    <a:p>
                      <a:pPr algn="ctr"/>
                      <a:r>
                        <a:rPr lang="en-IN">
                          <a:effectLst/>
                        </a:rPr>
                        <a:t>SZE</a:t>
                      </a:r>
                      <a:endParaRPr lang="en-IN">
                        <a:effectLst/>
                      </a:endParaRPr>
                    </a:p>
                  </a:txBody>
                  <a:tcPr anchor="ctr"/>
                </a:tc>
                <a:tc>
                  <a:txBody>
                    <a:bodyPr/>
                    <a:lstStyle/>
                    <a:p>
                      <a:pPr algn="ctr"/>
                      <a:r>
                        <a:rPr lang="en-IN">
                          <a:effectLst/>
                        </a:rPr>
                        <a:t>7002</a:t>
                      </a:r>
                      <a:endParaRPr lang="en-IN">
                        <a:effectLst/>
                      </a:endParaRPr>
                    </a:p>
                  </a:txBody>
                  <a:tcPr anchor="ctr"/>
                </a:tc>
                <a:tc>
                  <a:txBody>
                    <a:bodyPr/>
                    <a:lstStyle/>
                    <a:p>
                      <a:pPr algn="ctr"/>
                      <a:r>
                        <a:rPr lang="en-US">
                          <a:effectLst/>
                        </a:rPr>
                        <a:t>Skip next instruction if E = 0</a:t>
                      </a:r>
                      <a:endParaRPr lang="en-US">
                        <a:effectLst/>
                      </a:endParaRPr>
                    </a:p>
                  </a:txBody>
                  <a:tcPr anchor="ctr"/>
                </a:tc>
              </a:tr>
              <a:tr h="417285">
                <a:tc>
                  <a:txBody>
                    <a:bodyPr/>
                    <a:lstStyle/>
                    <a:p>
                      <a:pPr algn="ctr"/>
                      <a:r>
                        <a:rPr lang="en-IN">
                          <a:effectLst/>
                        </a:rPr>
                        <a:t>HLT</a:t>
                      </a:r>
                      <a:endParaRPr lang="en-IN">
                        <a:effectLst/>
                      </a:endParaRPr>
                    </a:p>
                  </a:txBody>
                  <a:tcPr anchor="ctr"/>
                </a:tc>
                <a:tc>
                  <a:txBody>
                    <a:bodyPr/>
                    <a:lstStyle/>
                    <a:p>
                      <a:pPr algn="ctr"/>
                      <a:r>
                        <a:rPr lang="en-IN" dirty="0">
                          <a:effectLst/>
                        </a:rPr>
                        <a:t>7001</a:t>
                      </a:r>
                      <a:endParaRPr lang="en-IN" dirty="0">
                        <a:effectLst/>
                      </a:endParaRPr>
                    </a:p>
                  </a:txBody>
                  <a:tcPr anchor="ctr"/>
                </a:tc>
                <a:tc>
                  <a:txBody>
                    <a:bodyPr/>
                    <a:lstStyle/>
                    <a:p>
                      <a:pPr algn="ctr"/>
                      <a:r>
                        <a:rPr lang="en-IN" dirty="0">
                          <a:effectLst/>
                        </a:rPr>
                        <a:t>Halt computer</a:t>
                      </a:r>
                      <a:endParaRPr lang="en-IN" dirty="0">
                        <a:effectLst/>
                      </a:endParaRPr>
                    </a:p>
                  </a:txBody>
                  <a:tcPr anchor="ct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Set of Instructions</a:t>
            </a:r>
            <a:endParaRPr lang="en-IN" dirty="0"/>
          </a:p>
        </p:txBody>
      </p:sp>
      <p:sp>
        <p:nvSpPr>
          <p:cNvPr id="3" name="Footer Placeholder 2"/>
          <p:cNvSpPr>
            <a:spLocks noGrp="1"/>
          </p:cNvSpPr>
          <p:nvPr>
            <p:ph type="ftr" sz="quarter" idx="11"/>
          </p:nvPr>
        </p:nvSpPr>
        <p:spPr/>
        <p:txBody>
          <a:bodyPr/>
          <a:lstStyle/>
          <a:p>
            <a:r>
              <a:rPr lang="en-IN"/>
              <a:t>Marwadi University</a:t>
            </a:r>
            <a:endParaRPr lang="en-IN"/>
          </a:p>
        </p:txBody>
      </p:sp>
      <p:sp>
        <p:nvSpPr>
          <p:cNvPr id="6" name="Content Placeholder 5"/>
          <p:cNvSpPr>
            <a:spLocks noGrp="1"/>
          </p:cNvSpPr>
          <p:nvPr>
            <p:ph idx="4294967295"/>
          </p:nvPr>
        </p:nvSpPr>
        <p:spPr>
          <a:xfrm>
            <a:off x="969818" y="1514043"/>
            <a:ext cx="10631053" cy="1641533"/>
          </a:xfrm>
        </p:spPr>
        <p:txBody>
          <a:bodyPr>
            <a:normAutofit fontScale="55000" lnSpcReduction="20000"/>
          </a:bodyPr>
          <a:lstStyle/>
          <a:p>
            <a:r>
              <a:rPr lang="en-US" dirty="0"/>
              <a:t>IO Reference Instructions</a:t>
            </a:r>
            <a:endParaRPr lang="en-US" dirty="0"/>
          </a:p>
          <a:p>
            <a:pPr lvl="1"/>
            <a:r>
              <a:rPr lang="en-US" dirty="0"/>
              <a:t>Instructions performed on Input Output information</a:t>
            </a:r>
            <a:endParaRPr lang="en-US" dirty="0"/>
          </a:p>
          <a:p>
            <a:pPr lvl="1"/>
            <a:r>
              <a:rPr lang="en-US" dirty="0"/>
              <a:t>I Bit is 1, and </a:t>
            </a:r>
            <a:r>
              <a:rPr lang="en-US" dirty="0" err="1"/>
              <a:t>OpCode</a:t>
            </a:r>
            <a:r>
              <a:rPr lang="en-US" dirty="0"/>
              <a:t> is set to 111.</a:t>
            </a:r>
            <a:endParaRPr lang="en-US" dirty="0"/>
          </a:p>
          <a:p>
            <a:pPr lvl="1"/>
            <a:r>
              <a:rPr lang="en-US" dirty="0"/>
              <a:t>Bit 0 to 11 represents the operation</a:t>
            </a:r>
            <a:endParaRPr lang="en-IN" dirty="0"/>
          </a:p>
        </p:txBody>
      </p:sp>
      <p:graphicFrame>
        <p:nvGraphicFramePr>
          <p:cNvPr id="9" name="Table 8"/>
          <p:cNvGraphicFramePr>
            <a:graphicFrameLocks noGrp="1"/>
          </p:cNvGraphicFramePr>
          <p:nvPr/>
        </p:nvGraphicFramePr>
        <p:xfrm>
          <a:off x="969817" y="3155576"/>
          <a:ext cx="10631052" cy="2909166"/>
        </p:xfrm>
        <a:graphic>
          <a:graphicData uri="http://schemas.openxmlformats.org/drawingml/2006/table">
            <a:tbl>
              <a:tblPr firstRow="1" bandRow="1">
                <a:tableStyleId>{616DA210-FB5B-4158-B5E0-FEB733F419BA}</a:tableStyleId>
              </a:tblPr>
              <a:tblGrid>
                <a:gridCol w="1809242"/>
                <a:gridCol w="4796117"/>
                <a:gridCol w="4025693"/>
              </a:tblGrid>
              <a:tr h="278190">
                <a:tc>
                  <a:txBody>
                    <a:bodyPr/>
                    <a:lstStyle/>
                    <a:p>
                      <a:pPr algn="ctr"/>
                      <a:r>
                        <a:rPr lang="en-IN" sz="1700" dirty="0">
                          <a:effectLst/>
                        </a:rPr>
                        <a:t>Symbol</a:t>
                      </a:r>
                      <a:endParaRPr lang="en-IN" sz="1700" dirty="0">
                        <a:effectLst/>
                      </a:endParaRPr>
                    </a:p>
                  </a:txBody>
                  <a:tcPr marL="73188" marR="73188" marT="73188" marB="73188" anchor="ctr"/>
                </a:tc>
                <a:tc>
                  <a:txBody>
                    <a:bodyPr/>
                    <a:lstStyle/>
                    <a:p>
                      <a:pPr algn="ctr"/>
                      <a:r>
                        <a:rPr lang="en-IN" sz="1700">
                          <a:effectLst/>
                        </a:rPr>
                        <a:t>Hexadecimal Code</a:t>
                      </a:r>
                      <a:endParaRPr lang="en-IN" sz="1700">
                        <a:effectLst/>
                      </a:endParaRPr>
                    </a:p>
                  </a:txBody>
                  <a:tcPr marL="73188" marR="73188" marT="73188" marB="73188" anchor="ctr"/>
                </a:tc>
                <a:tc>
                  <a:txBody>
                    <a:bodyPr/>
                    <a:lstStyle/>
                    <a:p>
                      <a:pPr algn="ctr"/>
                      <a:r>
                        <a:rPr lang="en-IN" sz="1700" dirty="0">
                          <a:effectLst/>
                        </a:rPr>
                        <a:t>Description</a:t>
                      </a:r>
                      <a:endParaRPr lang="en-IN" sz="1700" dirty="0">
                        <a:effectLst/>
                      </a:endParaRPr>
                    </a:p>
                  </a:txBody>
                  <a:tcPr marL="73188" marR="73188" marT="73188" marB="73188" anchor="ctr"/>
                </a:tc>
              </a:tr>
              <a:tr h="417285">
                <a:tc>
                  <a:txBody>
                    <a:bodyPr/>
                    <a:lstStyle/>
                    <a:p>
                      <a:pPr algn="ctr"/>
                      <a:r>
                        <a:rPr lang="en-IN" dirty="0">
                          <a:effectLst/>
                        </a:rPr>
                        <a:t>INP</a:t>
                      </a:r>
                      <a:endParaRPr lang="en-IN" dirty="0">
                        <a:effectLst/>
                      </a:endParaRPr>
                    </a:p>
                  </a:txBody>
                  <a:tcPr anchor="ctr"/>
                </a:tc>
                <a:tc>
                  <a:txBody>
                    <a:bodyPr/>
                    <a:lstStyle/>
                    <a:p>
                      <a:pPr algn="ctr"/>
                      <a:r>
                        <a:rPr lang="en-IN" dirty="0">
                          <a:effectLst/>
                        </a:rPr>
                        <a:t>F800</a:t>
                      </a:r>
                      <a:endParaRPr lang="en-IN" dirty="0">
                        <a:effectLst/>
                      </a:endParaRPr>
                    </a:p>
                  </a:txBody>
                  <a:tcPr anchor="ctr"/>
                </a:tc>
                <a:tc>
                  <a:txBody>
                    <a:bodyPr/>
                    <a:lstStyle/>
                    <a:p>
                      <a:pPr algn="ctr"/>
                      <a:r>
                        <a:rPr lang="en-IN">
                          <a:effectLst/>
                        </a:rPr>
                        <a:t>Input character to AC</a:t>
                      </a:r>
                      <a:endParaRPr lang="en-IN">
                        <a:effectLst/>
                      </a:endParaRPr>
                    </a:p>
                  </a:txBody>
                  <a:tcPr anchor="ctr"/>
                </a:tc>
              </a:tr>
              <a:tr h="417285">
                <a:tc>
                  <a:txBody>
                    <a:bodyPr/>
                    <a:lstStyle/>
                    <a:p>
                      <a:pPr algn="ctr"/>
                      <a:r>
                        <a:rPr lang="en-IN">
                          <a:effectLst/>
                        </a:rPr>
                        <a:t>OUT</a:t>
                      </a:r>
                      <a:endParaRPr lang="en-IN">
                        <a:effectLst/>
                      </a:endParaRPr>
                    </a:p>
                  </a:txBody>
                  <a:tcPr anchor="ctr"/>
                </a:tc>
                <a:tc>
                  <a:txBody>
                    <a:bodyPr/>
                    <a:lstStyle/>
                    <a:p>
                      <a:pPr algn="ctr"/>
                      <a:r>
                        <a:rPr lang="en-IN">
                          <a:effectLst/>
                        </a:rPr>
                        <a:t>F400</a:t>
                      </a:r>
                      <a:endParaRPr lang="en-IN">
                        <a:effectLst/>
                      </a:endParaRPr>
                    </a:p>
                  </a:txBody>
                  <a:tcPr anchor="ctr"/>
                </a:tc>
                <a:tc>
                  <a:txBody>
                    <a:bodyPr/>
                    <a:lstStyle/>
                    <a:p>
                      <a:pPr algn="ctr"/>
                      <a:r>
                        <a:rPr lang="en-IN">
                          <a:effectLst/>
                        </a:rPr>
                        <a:t>Output character from AC</a:t>
                      </a:r>
                      <a:endParaRPr lang="en-IN">
                        <a:effectLst/>
                      </a:endParaRPr>
                    </a:p>
                  </a:txBody>
                  <a:tcPr anchor="ctr"/>
                </a:tc>
              </a:tr>
              <a:tr h="417285">
                <a:tc>
                  <a:txBody>
                    <a:bodyPr/>
                    <a:lstStyle/>
                    <a:p>
                      <a:pPr algn="ctr"/>
                      <a:r>
                        <a:rPr lang="en-IN">
                          <a:effectLst/>
                        </a:rPr>
                        <a:t>SKI</a:t>
                      </a:r>
                      <a:endParaRPr lang="en-IN">
                        <a:effectLst/>
                      </a:endParaRPr>
                    </a:p>
                  </a:txBody>
                  <a:tcPr anchor="ctr"/>
                </a:tc>
                <a:tc>
                  <a:txBody>
                    <a:bodyPr/>
                    <a:lstStyle/>
                    <a:p>
                      <a:pPr algn="ctr"/>
                      <a:r>
                        <a:rPr lang="en-IN">
                          <a:effectLst/>
                        </a:rPr>
                        <a:t>F200</a:t>
                      </a:r>
                      <a:endParaRPr lang="en-IN">
                        <a:effectLst/>
                      </a:endParaRPr>
                    </a:p>
                  </a:txBody>
                  <a:tcPr anchor="ctr"/>
                </a:tc>
                <a:tc>
                  <a:txBody>
                    <a:bodyPr/>
                    <a:lstStyle/>
                    <a:p>
                      <a:pPr algn="ctr"/>
                      <a:r>
                        <a:rPr lang="en-IN">
                          <a:effectLst/>
                        </a:rPr>
                        <a:t>Skip on input flag</a:t>
                      </a:r>
                      <a:endParaRPr lang="en-IN">
                        <a:effectLst/>
                      </a:endParaRPr>
                    </a:p>
                  </a:txBody>
                  <a:tcPr anchor="ctr"/>
                </a:tc>
              </a:tr>
              <a:tr h="417285">
                <a:tc>
                  <a:txBody>
                    <a:bodyPr/>
                    <a:lstStyle/>
                    <a:p>
                      <a:pPr algn="ctr"/>
                      <a:r>
                        <a:rPr lang="en-IN">
                          <a:effectLst/>
                        </a:rPr>
                        <a:t>SKO</a:t>
                      </a:r>
                      <a:endParaRPr lang="en-IN">
                        <a:effectLst/>
                      </a:endParaRPr>
                    </a:p>
                  </a:txBody>
                  <a:tcPr anchor="ctr"/>
                </a:tc>
                <a:tc>
                  <a:txBody>
                    <a:bodyPr/>
                    <a:lstStyle/>
                    <a:p>
                      <a:pPr algn="ctr"/>
                      <a:r>
                        <a:rPr lang="en-IN" dirty="0">
                          <a:effectLst/>
                        </a:rPr>
                        <a:t>F100</a:t>
                      </a:r>
                      <a:endParaRPr lang="en-IN" dirty="0">
                        <a:effectLst/>
                      </a:endParaRPr>
                    </a:p>
                  </a:txBody>
                  <a:tcPr anchor="ctr"/>
                </a:tc>
                <a:tc>
                  <a:txBody>
                    <a:bodyPr/>
                    <a:lstStyle/>
                    <a:p>
                      <a:pPr algn="ctr"/>
                      <a:r>
                        <a:rPr lang="en-IN">
                          <a:effectLst/>
                        </a:rPr>
                        <a:t>Skip on output flag</a:t>
                      </a:r>
                      <a:endParaRPr lang="en-IN">
                        <a:effectLst/>
                      </a:endParaRPr>
                    </a:p>
                  </a:txBody>
                  <a:tcPr anchor="ctr"/>
                </a:tc>
              </a:tr>
              <a:tr h="417285">
                <a:tc>
                  <a:txBody>
                    <a:bodyPr/>
                    <a:lstStyle/>
                    <a:p>
                      <a:pPr algn="ctr"/>
                      <a:r>
                        <a:rPr lang="en-IN">
                          <a:effectLst/>
                        </a:rPr>
                        <a:t>ION</a:t>
                      </a:r>
                      <a:endParaRPr lang="en-IN">
                        <a:effectLst/>
                      </a:endParaRPr>
                    </a:p>
                  </a:txBody>
                  <a:tcPr anchor="ctr"/>
                </a:tc>
                <a:tc>
                  <a:txBody>
                    <a:bodyPr/>
                    <a:lstStyle/>
                    <a:p>
                      <a:pPr algn="ctr"/>
                      <a:r>
                        <a:rPr lang="en-IN">
                          <a:effectLst/>
                        </a:rPr>
                        <a:t>F080</a:t>
                      </a:r>
                      <a:endParaRPr lang="en-IN">
                        <a:effectLst/>
                      </a:endParaRPr>
                    </a:p>
                  </a:txBody>
                  <a:tcPr anchor="ctr"/>
                </a:tc>
                <a:tc>
                  <a:txBody>
                    <a:bodyPr/>
                    <a:lstStyle/>
                    <a:p>
                      <a:pPr algn="ctr"/>
                      <a:r>
                        <a:rPr lang="en-IN">
                          <a:effectLst/>
                        </a:rPr>
                        <a:t>Interrupt On</a:t>
                      </a:r>
                      <a:endParaRPr lang="en-IN">
                        <a:effectLst/>
                      </a:endParaRPr>
                    </a:p>
                  </a:txBody>
                  <a:tcPr anchor="ctr"/>
                </a:tc>
              </a:tr>
              <a:tr h="417285">
                <a:tc>
                  <a:txBody>
                    <a:bodyPr/>
                    <a:lstStyle/>
                    <a:p>
                      <a:pPr algn="ctr"/>
                      <a:r>
                        <a:rPr lang="en-IN">
                          <a:effectLst/>
                        </a:rPr>
                        <a:t>IOF</a:t>
                      </a:r>
                      <a:endParaRPr lang="en-IN">
                        <a:effectLst/>
                      </a:endParaRPr>
                    </a:p>
                  </a:txBody>
                  <a:tcPr anchor="ctr"/>
                </a:tc>
                <a:tc>
                  <a:txBody>
                    <a:bodyPr/>
                    <a:lstStyle/>
                    <a:p>
                      <a:pPr algn="ctr"/>
                      <a:r>
                        <a:rPr lang="en-IN">
                          <a:effectLst/>
                        </a:rPr>
                        <a:t>F040</a:t>
                      </a:r>
                      <a:endParaRPr lang="en-IN">
                        <a:effectLst/>
                      </a:endParaRPr>
                    </a:p>
                  </a:txBody>
                  <a:tcPr anchor="ctr"/>
                </a:tc>
                <a:tc>
                  <a:txBody>
                    <a:bodyPr/>
                    <a:lstStyle/>
                    <a:p>
                      <a:pPr algn="ctr"/>
                      <a:r>
                        <a:rPr lang="en-IN" dirty="0">
                          <a:effectLst/>
                        </a:rPr>
                        <a:t>Interrupt Off</a:t>
                      </a:r>
                      <a:endParaRPr lang="en-IN" dirty="0">
                        <a:effectLst/>
                      </a:endParaRPr>
                    </a:p>
                  </a:txBody>
                  <a:tcPr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Instruction Set Completeness</a:t>
            </a:r>
            <a:endParaRPr lang="en-IN" dirty="0"/>
          </a:p>
        </p:txBody>
      </p:sp>
      <p:sp>
        <p:nvSpPr>
          <p:cNvPr id="4" name="Text Placeholder 3"/>
          <p:cNvSpPr>
            <a:spLocks noGrp="1"/>
          </p:cNvSpPr>
          <p:nvPr>
            <p:ph type="body" idx="1"/>
          </p:nvPr>
        </p:nvSpPr>
        <p:spPr/>
        <p:txBody>
          <a:bodyPr/>
          <a:lstStyle/>
          <a:p>
            <a:endParaRPr lang="en-IN"/>
          </a:p>
        </p:txBody>
      </p:sp>
      <p:sp>
        <p:nvSpPr>
          <p:cNvPr id="2" name="Footer Placeholder 1"/>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Instruction Set Completeness</a:t>
            </a:r>
            <a:endParaRPr lang="en-IN" dirty="0"/>
          </a:p>
        </p:txBody>
      </p:sp>
      <p:sp>
        <p:nvSpPr>
          <p:cNvPr id="5" name="Content Placeholder 4"/>
          <p:cNvSpPr>
            <a:spLocks noGrp="1"/>
          </p:cNvSpPr>
          <p:nvPr>
            <p:ph idx="1"/>
          </p:nvPr>
        </p:nvSpPr>
        <p:spPr/>
        <p:txBody>
          <a:bodyPr>
            <a:normAutofit fontScale="92500" lnSpcReduction="10000"/>
          </a:bodyPr>
          <a:lstStyle/>
          <a:p>
            <a:r>
              <a:rPr lang="en-US" dirty="0"/>
              <a:t>A set of instructions is said to be complete if the computer includes a sufficient number of instructions in each of the following categories:</a:t>
            </a:r>
            <a:endParaRPr lang="en-US" dirty="0"/>
          </a:p>
          <a:p>
            <a:pPr lvl="1"/>
            <a:r>
              <a:rPr lang="en-US" dirty="0"/>
              <a:t>Arithmetic, logical and shift instructions</a:t>
            </a:r>
            <a:endParaRPr lang="en-US" dirty="0"/>
          </a:p>
          <a:p>
            <a:pPr lvl="1"/>
            <a:r>
              <a:rPr lang="en-US" dirty="0"/>
              <a:t>A set of instructions for moving information to and from memory and processor registers. </a:t>
            </a:r>
            <a:endParaRPr lang="en-US" dirty="0"/>
          </a:p>
          <a:p>
            <a:pPr lvl="1"/>
            <a:r>
              <a:rPr lang="en-US" dirty="0"/>
              <a:t>Instructions which controls the program together with instructions that check status conditions. </a:t>
            </a:r>
            <a:endParaRPr lang="en-US" dirty="0"/>
          </a:p>
          <a:p>
            <a:pPr lvl="1"/>
            <a:r>
              <a:rPr lang="en-US" dirty="0"/>
              <a:t>Input and Output instructions</a:t>
            </a:r>
            <a:endParaRPr lang="en-US" dirty="0"/>
          </a:p>
          <a:p>
            <a:endParaRPr lang="en-IN" dirty="0"/>
          </a:p>
        </p:txBody>
      </p:sp>
      <p:sp>
        <p:nvSpPr>
          <p:cNvPr id="2" name="Footer Placeholder 1"/>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Instruction Set Completeness</a:t>
            </a:r>
            <a:endParaRPr lang="en-IN" dirty="0"/>
          </a:p>
        </p:txBody>
      </p:sp>
      <p:sp>
        <p:nvSpPr>
          <p:cNvPr id="5" name="Content Placeholder 4"/>
          <p:cNvSpPr>
            <a:spLocks noGrp="1"/>
          </p:cNvSpPr>
          <p:nvPr>
            <p:ph idx="1"/>
          </p:nvPr>
        </p:nvSpPr>
        <p:spPr/>
        <p:txBody>
          <a:bodyPr>
            <a:normAutofit lnSpcReduction="10000"/>
          </a:bodyPr>
          <a:lstStyle/>
          <a:p>
            <a:r>
              <a:rPr lang="en-US" dirty="0"/>
              <a:t>Arithmetic, logic and shift instructions provide computational capabilities for processing the type of data the user may wish to perform.</a:t>
            </a:r>
            <a:endParaRPr lang="en-US" dirty="0"/>
          </a:p>
          <a:p>
            <a:r>
              <a:rPr lang="en-US" dirty="0"/>
              <a:t>A huge amount of binary information is stored in the memory unit, but all computations are done in processor registers. Therefore, one must possess the capability of moving information between these two units.</a:t>
            </a:r>
            <a:endParaRPr lang="en-US" dirty="0"/>
          </a:p>
        </p:txBody>
      </p:sp>
      <p:sp>
        <p:nvSpPr>
          <p:cNvPr id="2" name="Footer Placeholder 1"/>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Instruction Set Completeness</a:t>
            </a:r>
            <a:endParaRPr lang="en-IN" dirty="0"/>
          </a:p>
        </p:txBody>
      </p:sp>
      <p:sp>
        <p:nvSpPr>
          <p:cNvPr id="5" name="Content Placeholder 4"/>
          <p:cNvSpPr>
            <a:spLocks noGrp="1"/>
          </p:cNvSpPr>
          <p:nvPr>
            <p:ph idx="1"/>
          </p:nvPr>
        </p:nvSpPr>
        <p:spPr/>
        <p:txBody>
          <a:bodyPr>
            <a:normAutofit lnSpcReduction="10000"/>
          </a:bodyPr>
          <a:lstStyle/>
          <a:p>
            <a:r>
              <a:rPr lang="en-US" dirty="0"/>
              <a:t>Program control instructions such as branch instructions are used change the sequence in which the program is executed.</a:t>
            </a:r>
            <a:endParaRPr lang="en-US" dirty="0"/>
          </a:p>
          <a:p>
            <a:r>
              <a:rPr lang="en-US" dirty="0"/>
              <a:t>Input and Output instructions act as an interface between the computer and the user. Programs and data must be transferred into memory, and the results of computations must be transferred back to the user.</a:t>
            </a:r>
            <a:endParaRPr lang="en-US" dirty="0"/>
          </a:p>
        </p:txBody>
      </p:sp>
      <p:sp>
        <p:nvSpPr>
          <p:cNvPr id="2" name="Footer Placeholder 1"/>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Computer Register</a:t>
            </a:r>
            <a:endParaRPr lang="en-IN" dirty="0"/>
          </a:p>
        </p:txBody>
      </p:sp>
      <p:sp>
        <p:nvSpPr>
          <p:cNvPr id="4" name="Text Placeholder 3"/>
          <p:cNvSpPr>
            <a:spLocks noGrp="1"/>
          </p:cNvSpPr>
          <p:nvPr>
            <p:ph type="body" idx="1"/>
          </p:nvPr>
        </p:nvSpPr>
        <p:spPr/>
        <p:txBody>
          <a:bodyPr/>
          <a:lstStyle/>
          <a:p>
            <a:endParaRPr lang="en-IN"/>
          </a:p>
        </p:txBody>
      </p:sp>
      <p:sp>
        <p:nvSpPr>
          <p:cNvPr id="3" name="Footer Placeholder 2"/>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Computer Registers</a:t>
            </a:r>
            <a:endParaRPr lang="en-IN" dirty="0"/>
          </a:p>
        </p:txBody>
      </p:sp>
      <p:sp>
        <p:nvSpPr>
          <p:cNvPr id="5" name="Footer Placeholder 4"/>
          <p:cNvSpPr>
            <a:spLocks noGrp="1"/>
          </p:cNvSpPr>
          <p:nvPr>
            <p:ph type="ftr" sz="quarter" idx="11"/>
          </p:nvPr>
        </p:nvSpPr>
        <p:spPr/>
        <p:txBody>
          <a:bodyPr/>
          <a:lstStyle/>
          <a:p>
            <a:r>
              <a:rPr lang="en-IN"/>
              <a:t>Marwadi University</a:t>
            </a:r>
            <a:endParaRPr lang="en-IN"/>
          </a:p>
        </p:txBody>
      </p:sp>
      <p:sp>
        <p:nvSpPr>
          <p:cNvPr id="90" name="Rectangle 89"/>
          <p:cNvSpPr/>
          <p:nvPr/>
        </p:nvSpPr>
        <p:spPr>
          <a:xfrm>
            <a:off x="1876453" y="1933672"/>
            <a:ext cx="1980000" cy="343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000" dirty="0">
                <a:latin typeface="Merriweather Sans" pitchFamily="2" charset="0"/>
              </a:rPr>
              <a:t>PC</a:t>
            </a:r>
            <a:endParaRPr lang="en-US" sz="2000" dirty="0">
              <a:latin typeface="Merriweather Sans" pitchFamily="2" charset="0"/>
            </a:endParaRPr>
          </a:p>
        </p:txBody>
      </p:sp>
      <p:sp>
        <p:nvSpPr>
          <p:cNvPr id="91" name="TextBox 90"/>
          <p:cNvSpPr txBox="1"/>
          <p:nvPr/>
        </p:nvSpPr>
        <p:spPr>
          <a:xfrm>
            <a:off x="3675478" y="1638167"/>
            <a:ext cx="271463" cy="307777"/>
          </a:xfrm>
          <a:prstGeom prst="rect">
            <a:avLst/>
          </a:prstGeom>
          <a:noFill/>
        </p:spPr>
        <p:txBody>
          <a:bodyPr wrap="square" rtlCol="0">
            <a:spAutoFit/>
          </a:bodyPr>
          <a:lstStyle/>
          <a:p>
            <a:pPr algn="ctr"/>
            <a:r>
              <a:rPr lang="en-US" sz="1400" dirty="0">
                <a:latin typeface="Merriweather Sans" pitchFamily="2" charset="0"/>
              </a:rPr>
              <a:t>0</a:t>
            </a:r>
            <a:endParaRPr lang="en-US" sz="1400" dirty="0">
              <a:latin typeface="Merriweather Sans" pitchFamily="2" charset="0"/>
            </a:endParaRPr>
          </a:p>
        </p:txBody>
      </p:sp>
      <p:sp>
        <p:nvSpPr>
          <p:cNvPr id="92" name="TextBox 91"/>
          <p:cNvSpPr txBox="1"/>
          <p:nvPr/>
        </p:nvSpPr>
        <p:spPr>
          <a:xfrm>
            <a:off x="1745325" y="1642959"/>
            <a:ext cx="457200" cy="307777"/>
          </a:xfrm>
          <a:prstGeom prst="rect">
            <a:avLst/>
          </a:prstGeom>
          <a:noFill/>
        </p:spPr>
        <p:txBody>
          <a:bodyPr wrap="square" rtlCol="0">
            <a:spAutoFit/>
          </a:bodyPr>
          <a:lstStyle/>
          <a:p>
            <a:pPr algn="ctr"/>
            <a:r>
              <a:rPr lang="en-US" sz="1400" dirty="0">
                <a:latin typeface="Merriweather Sans" pitchFamily="2" charset="0"/>
              </a:rPr>
              <a:t>11</a:t>
            </a:r>
            <a:endParaRPr lang="en-US" sz="1400" dirty="0">
              <a:latin typeface="Merriweather Sans" pitchFamily="2" charset="0"/>
            </a:endParaRPr>
          </a:p>
        </p:txBody>
      </p:sp>
      <p:sp>
        <p:nvSpPr>
          <p:cNvPr id="93" name="Rectangle 92"/>
          <p:cNvSpPr/>
          <p:nvPr/>
        </p:nvSpPr>
        <p:spPr>
          <a:xfrm>
            <a:off x="1158585" y="3908911"/>
            <a:ext cx="2700000" cy="343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000" dirty="0">
                <a:latin typeface="Merriweather Sans" pitchFamily="2" charset="0"/>
              </a:rPr>
              <a:t>IR</a:t>
            </a:r>
            <a:endParaRPr lang="en-US" sz="2000" dirty="0">
              <a:latin typeface="Merriweather Sans" pitchFamily="2" charset="0"/>
            </a:endParaRPr>
          </a:p>
        </p:txBody>
      </p:sp>
      <p:sp>
        <p:nvSpPr>
          <p:cNvPr id="94" name="TextBox 93"/>
          <p:cNvSpPr txBox="1"/>
          <p:nvPr/>
        </p:nvSpPr>
        <p:spPr>
          <a:xfrm>
            <a:off x="3689696" y="3594697"/>
            <a:ext cx="271463" cy="307777"/>
          </a:xfrm>
          <a:prstGeom prst="rect">
            <a:avLst/>
          </a:prstGeom>
          <a:noFill/>
        </p:spPr>
        <p:txBody>
          <a:bodyPr wrap="square" rtlCol="0">
            <a:spAutoFit/>
          </a:bodyPr>
          <a:lstStyle/>
          <a:p>
            <a:pPr algn="ctr"/>
            <a:r>
              <a:rPr lang="en-US" sz="1400" dirty="0">
                <a:latin typeface="Merriweather Sans" pitchFamily="2" charset="0"/>
              </a:rPr>
              <a:t>0</a:t>
            </a:r>
            <a:endParaRPr lang="en-US" sz="1400" dirty="0">
              <a:latin typeface="Merriweather Sans" pitchFamily="2" charset="0"/>
            </a:endParaRPr>
          </a:p>
        </p:txBody>
      </p:sp>
      <p:sp>
        <p:nvSpPr>
          <p:cNvPr id="95" name="TextBox 94"/>
          <p:cNvSpPr txBox="1"/>
          <p:nvPr/>
        </p:nvSpPr>
        <p:spPr>
          <a:xfrm>
            <a:off x="1003644" y="3573360"/>
            <a:ext cx="457200" cy="307777"/>
          </a:xfrm>
          <a:prstGeom prst="rect">
            <a:avLst/>
          </a:prstGeom>
          <a:noFill/>
        </p:spPr>
        <p:txBody>
          <a:bodyPr wrap="square" rtlCol="0">
            <a:spAutoFit/>
          </a:bodyPr>
          <a:lstStyle/>
          <a:p>
            <a:pPr algn="ctr"/>
            <a:r>
              <a:rPr lang="en-US" sz="1400" dirty="0">
                <a:latin typeface="Merriweather Sans" pitchFamily="2" charset="0"/>
              </a:rPr>
              <a:t>15</a:t>
            </a:r>
            <a:endParaRPr lang="en-US" sz="1400" dirty="0">
              <a:latin typeface="Merriweather Sans" pitchFamily="2" charset="0"/>
            </a:endParaRPr>
          </a:p>
        </p:txBody>
      </p:sp>
      <p:sp>
        <p:nvSpPr>
          <p:cNvPr id="96" name="Rectangle 95"/>
          <p:cNvSpPr/>
          <p:nvPr/>
        </p:nvSpPr>
        <p:spPr>
          <a:xfrm>
            <a:off x="1876453" y="2872576"/>
            <a:ext cx="1980000" cy="343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000" dirty="0">
                <a:latin typeface="Merriweather Sans" pitchFamily="2" charset="0"/>
              </a:rPr>
              <a:t>AR</a:t>
            </a:r>
            <a:endParaRPr lang="en-US" sz="2000" dirty="0">
              <a:latin typeface="Merriweather Sans" pitchFamily="2" charset="0"/>
            </a:endParaRPr>
          </a:p>
        </p:txBody>
      </p:sp>
      <p:sp>
        <p:nvSpPr>
          <p:cNvPr id="97" name="TextBox 96"/>
          <p:cNvSpPr txBox="1"/>
          <p:nvPr/>
        </p:nvSpPr>
        <p:spPr>
          <a:xfrm>
            <a:off x="3672781" y="2595420"/>
            <a:ext cx="271463" cy="307777"/>
          </a:xfrm>
          <a:prstGeom prst="rect">
            <a:avLst/>
          </a:prstGeom>
          <a:noFill/>
        </p:spPr>
        <p:txBody>
          <a:bodyPr wrap="square" rtlCol="0">
            <a:spAutoFit/>
          </a:bodyPr>
          <a:lstStyle/>
          <a:p>
            <a:pPr algn="ctr"/>
            <a:r>
              <a:rPr lang="en-US" sz="1400" dirty="0">
                <a:latin typeface="Merriweather Sans" pitchFamily="2" charset="0"/>
              </a:rPr>
              <a:t>0</a:t>
            </a:r>
            <a:endParaRPr lang="en-US" sz="1400" dirty="0">
              <a:latin typeface="Merriweather Sans" pitchFamily="2" charset="0"/>
            </a:endParaRPr>
          </a:p>
        </p:txBody>
      </p:sp>
      <p:sp>
        <p:nvSpPr>
          <p:cNvPr id="98" name="TextBox 97"/>
          <p:cNvSpPr txBox="1"/>
          <p:nvPr/>
        </p:nvSpPr>
        <p:spPr>
          <a:xfrm>
            <a:off x="1745325" y="2559155"/>
            <a:ext cx="457200" cy="307777"/>
          </a:xfrm>
          <a:prstGeom prst="rect">
            <a:avLst/>
          </a:prstGeom>
          <a:noFill/>
        </p:spPr>
        <p:txBody>
          <a:bodyPr wrap="square" rtlCol="0">
            <a:spAutoFit/>
          </a:bodyPr>
          <a:lstStyle/>
          <a:p>
            <a:pPr algn="ctr"/>
            <a:r>
              <a:rPr lang="en-US" sz="1400" dirty="0">
                <a:latin typeface="Merriweather Sans" pitchFamily="2" charset="0"/>
              </a:rPr>
              <a:t>11</a:t>
            </a:r>
            <a:endParaRPr lang="en-US" sz="1400" dirty="0">
              <a:latin typeface="Merriweather Sans" pitchFamily="2" charset="0"/>
            </a:endParaRPr>
          </a:p>
        </p:txBody>
      </p:sp>
      <p:sp>
        <p:nvSpPr>
          <p:cNvPr id="99" name="TextBox 98"/>
          <p:cNvSpPr txBox="1"/>
          <p:nvPr/>
        </p:nvSpPr>
        <p:spPr>
          <a:xfrm>
            <a:off x="3977106" y="1835092"/>
            <a:ext cx="2124000" cy="276999"/>
          </a:xfrm>
          <a:prstGeom prst="rect">
            <a:avLst/>
          </a:prstGeom>
          <a:noFill/>
        </p:spPr>
        <p:txBody>
          <a:bodyPr wrap="square" rtlCol="0">
            <a:spAutoFit/>
          </a:bodyPr>
          <a:lstStyle/>
          <a:p>
            <a:r>
              <a:rPr lang="en-US" sz="1200" dirty="0">
                <a:latin typeface="Merriweather Sans" pitchFamily="2" charset="0"/>
              </a:rPr>
              <a:t>Program Counter(12)</a:t>
            </a:r>
            <a:endParaRPr lang="en-US" sz="1200" dirty="0">
              <a:latin typeface="Merriweather Sans" pitchFamily="2" charset="0"/>
            </a:endParaRPr>
          </a:p>
        </p:txBody>
      </p:sp>
      <p:sp>
        <p:nvSpPr>
          <p:cNvPr id="100" name="TextBox 99"/>
          <p:cNvSpPr txBox="1"/>
          <p:nvPr/>
        </p:nvSpPr>
        <p:spPr>
          <a:xfrm>
            <a:off x="3981865" y="2036066"/>
            <a:ext cx="2228495" cy="276999"/>
          </a:xfrm>
          <a:prstGeom prst="rect">
            <a:avLst/>
          </a:prstGeom>
          <a:noFill/>
        </p:spPr>
        <p:txBody>
          <a:bodyPr wrap="none" rtlCol="0">
            <a:spAutoFit/>
          </a:bodyPr>
          <a:lstStyle/>
          <a:p>
            <a:r>
              <a:rPr lang="en-US" sz="1200" dirty="0">
                <a:latin typeface="Merriweather Sans" pitchFamily="2" charset="0"/>
              </a:rPr>
              <a:t>Holds address of instruction</a:t>
            </a:r>
            <a:endParaRPr lang="en-US" sz="1200" dirty="0">
              <a:latin typeface="Merriweather Sans" pitchFamily="2" charset="0"/>
            </a:endParaRPr>
          </a:p>
        </p:txBody>
      </p:sp>
      <p:sp>
        <p:nvSpPr>
          <p:cNvPr id="101" name="TextBox 100"/>
          <p:cNvSpPr txBox="1"/>
          <p:nvPr/>
        </p:nvSpPr>
        <p:spPr>
          <a:xfrm>
            <a:off x="3977106" y="2833955"/>
            <a:ext cx="2124000" cy="276999"/>
          </a:xfrm>
          <a:prstGeom prst="rect">
            <a:avLst/>
          </a:prstGeom>
          <a:noFill/>
        </p:spPr>
        <p:txBody>
          <a:bodyPr wrap="square" rtlCol="0">
            <a:spAutoFit/>
          </a:bodyPr>
          <a:lstStyle/>
          <a:p>
            <a:r>
              <a:rPr lang="en-US" sz="1200" dirty="0">
                <a:latin typeface="Merriweather Sans" pitchFamily="2" charset="0"/>
              </a:rPr>
              <a:t>Address Register(12)</a:t>
            </a:r>
            <a:endParaRPr lang="en-US" sz="1200" dirty="0">
              <a:latin typeface="Merriweather Sans" pitchFamily="2" charset="0"/>
            </a:endParaRPr>
          </a:p>
        </p:txBody>
      </p:sp>
      <p:sp>
        <p:nvSpPr>
          <p:cNvPr id="102" name="TextBox 101"/>
          <p:cNvSpPr txBox="1"/>
          <p:nvPr/>
        </p:nvSpPr>
        <p:spPr>
          <a:xfrm>
            <a:off x="3981867" y="3024769"/>
            <a:ext cx="2101857" cy="276999"/>
          </a:xfrm>
          <a:prstGeom prst="rect">
            <a:avLst/>
          </a:prstGeom>
          <a:noFill/>
        </p:spPr>
        <p:txBody>
          <a:bodyPr wrap="none" rtlCol="0">
            <a:spAutoFit/>
          </a:bodyPr>
          <a:lstStyle/>
          <a:p>
            <a:r>
              <a:rPr lang="en-US" sz="1200" dirty="0">
                <a:latin typeface="Merriweather Sans" pitchFamily="2" charset="0"/>
              </a:rPr>
              <a:t>Holds address for memory</a:t>
            </a:r>
            <a:endParaRPr lang="en-US" sz="1200" dirty="0">
              <a:latin typeface="Merriweather Sans" pitchFamily="2" charset="0"/>
            </a:endParaRPr>
          </a:p>
        </p:txBody>
      </p:sp>
      <p:sp>
        <p:nvSpPr>
          <p:cNvPr id="103" name="TextBox 102"/>
          <p:cNvSpPr txBox="1"/>
          <p:nvPr/>
        </p:nvSpPr>
        <p:spPr>
          <a:xfrm>
            <a:off x="3983737" y="3849577"/>
            <a:ext cx="2340000" cy="276999"/>
          </a:xfrm>
          <a:prstGeom prst="rect">
            <a:avLst/>
          </a:prstGeom>
          <a:noFill/>
        </p:spPr>
        <p:txBody>
          <a:bodyPr wrap="square" rtlCol="0">
            <a:spAutoFit/>
          </a:bodyPr>
          <a:lstStyle/>
          <a:p>
            <a:r>
              <a:rPr lang="en-US" sz="1200" dirty="0">
                <a:latin typeface="Merriweather Sans" pitchFamily="2" charset="0"/>
              </a:rPr>
              <a:t>Instruction Register(16)</a:t>
            </a:r>
            <a:endParaRPr lang="en-US" sz="1200" dirty="0">
              <a:latin typeface="Merriweather Sans" pitchFamily="2" charset="0"/>
            </a:endParaRPr>
          </a:p>
        </p:txBody>
      </p:sp>
      <p:sp>
        <p:nvSpPr>
          <p:cNvPr id="104" name="TextBox 103"/>
          <p:cNvSpPr txBox="1"/>
          <p:nvPr/>
        </p:nvSpPr>
        <p:spPr>
          <a:xfrm>
            <a:off x="3988499" y="4070873"/>
            <a:ext cx="1824538" cy="276999"/>
          </a:xfrm>
          <a:prstGeom prst="rect">
            <a:avLst/>
          </a:prstGeom>
          <a:noFill/>
        </p:spPr>
        <p:txBody>
          <a:bodyPr wrap="none" rtlCol="0">
            <a:spAutoFit/>
          </a:bodyPr>
          <a:lstStyle/>
          <a:p>
            <a:r>
              <a:rPr lang="en-US" sz="1200" dirty="0">
                <a:latin typeface="Merriweather Sans" pitchFamily="2" charset="0"/>
              </a:rPr>
              <a:t>Holds instruction code</a:t>
            </a:r>
            <a:endParaRPr lang="en-US" sz="1200" dirty="0">
              <a:latin typeface="Merriweather Sans" pitchFamily="2" charset="0"/>
            </a:endParaRPr>
          </a:p>
        </p:txBody>
      </p:sp>
      <p:sp>
        <p:nvSpPr>
          <p:cNvPr id="105" name="TextBox 104"/>
          <p:cNvSpPr txBox="1"/>
          <p:nvPr/>
        </p:nvSpPr>
        <p:spPr>
          <a:xfrm>
            <a:off x="3978977" y="4837566"/>
            <a:ext cx="2376000" cy="276999"/>
          </a:xfrm>
          <a:prstGeom prst="rect">
            <a:avLst/>
          </a:prstGeom>
          <a:noFill/>
        </p:spPr>
        <p:txBody>
          <a:bodyPr wrap="square" rtlCol="0">
            <a:spAutoFit/>
          </a:bodyPr>
          <a:lstStyle/>
          <a:p>
            <a:r>
              <a:rPr lang="en-US" sz="1200" dirty="0">
                <a:latin typeface="Merriweather Sans" pitchFamily="2" charset="0"/>
              </a:rPr>
              <a:t>Temporary Register(16)</a:t>
            </a:r>
            <a:endParaRPr lang="en-US" sz="1200" dirty="0">
              <a:latin typeface="Merriweather Sans" pitchFamily="2" charset="0"/>
            </a:endParaRPr>
          </a:p>
        </p:txBody>
      </p:sp>
      <p:sp>
        <p:nvSpPr>
          <p:cNvPr id="106" name="TextBox 105"/>
          <p:cNvSpPr txBox="1"/>
          <p:nvPr/>
        </p:nvSpPr>
        <p:spPr>
          <a:xfrm>
            <a:off x="3983737" y="5028382"/>
            <a:ext cx="1779654" cy="276999"/>
          </a:xfrm>
          <a:prstGeom prst="rect">
            <a:avLst/>
          </a:prstGeom>
          <a:noFill/>
        </p:spPr>
        <p:txBody>
          <a:bodyPr wrap="none" rtlCol="0">
            <a:spAutoFit/>
          </a:bodyPr>
          <a:lstStyle/>
          <a:p>
            <a:r>
              <a:rPr lang="en-US" sz="1200" dirty="0">
                <a:latin typeface="Merriweather Sans" pitchFamily="2" charset="0"/>
              </a:rPr>
              <a:t>Holds temporary data</a:t>
            </a:r>
            <a:endParaRPr lang="en-US" sz="1200" dirty="0">
              <a:latin typeface="Merriweather Sans" pitchFamily="2" charset="0"/>
            </a:endParaRPr>
          </a:p>
        </p:txBody>
      </p:sp>
      <p:sp>
        <p:nvSpPr>
          <p:cNvPr id="107" name="TextBox 106"/>
          <p:cNvSpPr txBox="1"/>
          <p:nvPr/>
        </p:nvSpPr>
        <p:spPr>
          <a:xfrm>
            <a:off x="3992632" y="5566917"/>
            <a:ext cx="1800000" cy="276999"/>
          </a:xfrm>
          <a:prstGeom prst="rect">
            <a:avLst/>
          </a:prstGeom>
          <a:noFill/>
        </p:spPr>
        <p:txBody>
          <a:bodyPr wrap="square" rtlCol="0">
            <a:spAutoFit/>
          </a:bodyPr>
          <a:lstStyle/>
          <a:p>
            <a:r>
              <a:rPr lang="en-US" sz="1200" dirty="0">
                <a:latin typeface="Merriweather Sans" pitchFamily="2" charset="0"/>
              </a:rPr>
              <a:t>Data Register(16)</a:t>
            </a:r>
            <a:endParaRPr lang="en-US" sz="1200" dirty="0">
              <a:latin typeface="Merriweather Sans" pitchFamily="2" charset="0"/>
            </a:endParaRPr>
          </a:p>
        </p:txBody>
      </p:sp>
      <p:sp>
        <p:nvSpPr>
          <p:cNvPr id="108" name="TextBox 107"/>
          <p:cNvSpPr txBox="1"/>
          <p:nvPr/>
        </p:nvSpPr>
        <p:spPr>
          <a:xfrm>
            <a:off x="3997394" y="5767891"/>
            <a:ext cx="1901483" cy="276999"/>
          </a:xfrm>
          <a:prstGeom prst="rect">
            <a:avLst/>
          </a:prstGeom>
          <a:noFill/>
        </p:spPr>
        <p:txBody>
          <a:bodyPr wrap="none" rtlCol="0">
            <a:spAutoFit/>
          </a:bodyPr>
          <a:lstStyle/>
          <a:p>
            <a:r>
              <a:rPr lang="en-US" sz="1200" dirty="0">
                <a:latin typeface="Merriweather Sans" pitchFamily="2" charset="0"/>
              </a:rPr>
              <a:t>Holds memory operand</a:t>
            </a:r>
            <a:endParaRPr lang="en-US" sz="1200" dirty="0">
              <a:latin typeface="Merriweather Sans" pitchFamily="2" charset="0"/>
            </a:endParaRPr>
          </a:p>
        </p:txBody>
      </p:sp>
      <p:sp>
        <p:nvSpPr>
          <p:cNvPr id="109" name="Rectangle 108"/>
          <p:cNvSpPr/>
          <p:nvPr/>
        </p:nvSpPr>
        <p:spPr>
          <a:xfrm>
            <a:off x="1158585" y="4878769"/>
            <a:ext cx="2700000" cy="343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000" dirty="0">
                <a:latin typeface="Merriweather Sans" pitchFamily="2" charset="0"/>
              </a:rPr>
              <a:t>TR</a:t>
            </a:r>
            <a:endParaRPr lang="en-US" sz="2000" dirty="0">
              <a:latin typeface="Merriweather Sans" pitchFamily="2" charset="0"/>
            </a:endParaRPr>
          </a:p>
        </p:txBody>
      </p:sp>
      <p:sp>
        <p:nvSpPr>
          <p:cNvPr id="110" name="TextBox 109"/>
          <p:cNvSpPr txBox="1"/>
          <p:nvPr/>
        </p:nvSpPr>
        <p:spPr>
          <a:xfrm>
            <a:off x="3689696" y="4577555"/>
            <a:ext cx="271463" cy="307777"/>
          </a:xfrm>
          <a:prstGeom prst="rect">
            <a:avLst/>
          </a:prstGeom>
          <a:noFill/>
        </p:spPr>
        <p:txBody>
          <a:bodyPr wrap="square" rtlCol="0">
            <a:spAutoFit/>
          </a:bodyPr>
          <a:lstStyle/>
          <a:p>
            <a:pPr algn="ctr"/>
            <a:r>
              <a:rPr lang="en-US" sz="1400" dirty="0">
                <a:latin typeface="Merriweather Sans" pitchFamily="2" charset="0"/>
              </a:rPr>
              <a:t>0</a:t>
            </a:r>
            <a:endParaRPr lang="en-US" sz="1400" dirty="0">
              <a:latin typeface="Merriweather Sans" pitchFamily="2" charset="0"/>
            </a:endParaRPr>
          </a:p>
        </p:txBody>
      </p:sp>
      <p:sp>
        <p:nvSpPr>
          <p:cNvPr id="111" name="TextBox 110"/>
          <p:cNvSpPr txBox="1"/>
          <p:nvPr/>
        </p:nvSpPr>
        <p:spPr>
          <a:xfrm>
            <a:off x="1003644" y="4556218"/>
            <a:ext cx="457200" cy="307777"/>
          </a:xfrm>
          <a:prstGeom prst="rect">
            <a:avLst/>
          </a:prstGeom>
          <a:noFill/>
        </p:spPr>
        <p:txBody>
          <a:bodyPr wrap="square" rtlCol="0">
            <a:spAutoFit/>
          </a:bodyPr>
          <a:lstStyle/>
          <a:p>
            <a:pPr algn="ctr"/>
            <a:r>
              <a:rPr lang="en-US" sz="1400" dirty="0">
                <a:latin typeface="Merriweather Sans" pitchFamily="2" charset="0"/>
              </a:rPr>
              <a:t>15</a:t>
            </a:r>
            <a:endParaRPr lang="en-US" sz="1400" dirty="0">
              <a:latin typeface="Merriweather Sans" pitchFamily="2" charset="0"/>
            </a:endParaRPr>
          </a:p>
        </p:txBody>
      </p:sp>
      <p:sp>
        <p:nvSpPr>
          <p:cNvPr id="112" name="Rectangle 111"/>
          <p:cNvSpPr/>
          <p:nvPr/>
        </p:nvSpPr>
        <p:spPr>
          <a:xfrm>
            <a:off x="1158585" y="5709442"/>
            <a:ext cx="2700000" cy="343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000" dirty="0">
                <a:latin typeface="Merriweather Sans" pitchFamily="2" charset="0"/>
              </a:rPr>
              <a:t>DR</a:t>
            </a:r>
            <a:endParaRPr lang="en-US" sz="2000" dirty="0">
              <a:latin typeface="Merriweather Sans" pitchFamily="2" charset="0"/>
            </a:endParaRPr>
          </a:p>
        </p:txBody>
      </p:sp>
      <p:sp>
        <p:nvSpPr>
          <p:cNvPr id="113" name="TextBox 112"/>
          <p:cNvSpPr txBox="1"/>
          <p:nvPr/>
        </p:nvSpPr>
        <p:spPr>
          <a:xfrm>
            <a:off x="3689696" y="5475910"/>
            <a:ext cx="271463" cy="307777"/>
          </a:xfrm>
          <a:prstGeom prst="rect">
            <a:avLst/>
          </a:prstGeom>
          <a:noFill/>
        </p:spPr>
        <p:txBody>
          <a:bodyPr wrap="square" rtlCol="0">
            <a:spAutoFit/>
          </a:bodyPr>
          <a:lstStyle/>
          <a:p>
            <a:pPr algn="ctr"/>
            <a:r>
              <a:rPr lang="en-US" sz="1400" dirty="0">
                <a:latin typeface="Merriweather Sans" pitchFamily="2" charset="0"/>
              </a:rPr>
              <a:t>0</a:t>
            </a:r>
            <a:endParaRPr lang="en-US" sz="1400" dirty="0">
              <a:latin typeface="Merriweather Sans" pitchFamily="2" charset="0"/>
            </a:endParaRPr>
          </a:p>
        </p:txBody>
      </p:sp>
      <p:sp>
        <p:nvSpPr>
          <p:cNvPr id="114" name="TextBox 113"/>
          <p:cNvSpPr txBox="1"/>
          <p:nvPr/>
        </p:nvSpPr>
        <p:spPr>
          <a:xfrm>
            <a:off x="1003644" y="5454573"/>
            <a:ext cx="457200" cy="307777"/>
          </a:xfrm>
          <a:prstGeom prst="rect">
            <a:avLst/>
          </a:prstGeom>
          <a:noFill/>
        </p:spPr>
        <p:txBody>
          <a:bodyPr wrap="square" rtlCol="0">
            <a:spAutoFit/>
          </a:bodyPr>
          <a:lstStyle/>
          <a:p>
            <a:pPr algn="ctr"/>
            <a:r>
              <a:rPr lang="en-US" sz="1400" dirty="0">
                <a:latin typeface="Merriweather Sans" pitchFamily="2" charset="0"/>
              </a:rPr>
              <a:t>15</a:t>
            </a:r>
            <a:endParaRPr lang="en-US" sz="1400" dirty="0">
              <a:latin typeface="Merriweather Sans" pitchFamily="2" charset="0"/>
            </a:endParaRPr>
          </a:p>
        </p:txBody>
      </p:sp>
      <p:sp>
        <p:nvSpPr>
          <p:cNvPr id="115" name="Rectangle 114"/>
          <p:cNvSpPr/>
          <p:nvPr/>
        </p:nvSpPr>
        <p:spPr>
          <a:xfrm>
            <a:off x="7892352" y="3448218"/>
            <a:ext cx="1440000" cy="343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000" dirty="0">
                <a:latin typeface="Merriweather Sans" pitchFamily="2" charset="0"/>
              </a:rPr>
              <a:t>INPR</a:t>
            </a:r>
            <a:endParaRPr lang="en-US" sz="2000" dirty="0">
              <a:latin typeface="Merriweather Sans" pitchFamily="2" charset="0"/>
            </a:endParaRPr>
          </a:p>
        </p:txBody>
      </p:sp>
      <p:sp>
        <p:nvSpPr>
          <p:cNvPr id="116" name="TextBox 115"/>
          <p:cNvSpPr txBox="1"/>
          <p:nvPr/>
        </p:nvSpPr>
        <p:spPr>
          <a:xfrm>
            <a:off x="9156322" y="3162093"/>
            <a:ext cx="271463" cy="307777"/>
          </a:xfrm>
          <a:prstGeom prst="rect">
            <a:avLst/>
          </a:prstGeom>
          <a:noFill/>
        </p:spPr>
        <p:txBody>
          <a:bodyPr wrap="square" rtlCol="0">
            <a:spAutoFit/>
          </a:bodyPr>
          <a:lstStyle/>
          <a:p>
            <a:pPr algn="ctr"/>
            <a:r>
              <a:rPr lang="en-US" sz="1400" dirty="0">
                <a:latin typeface="Merriweather Sans" pitchFamily="2" charset="0"/>
              </a:rPr>
              <a:t>0</a:t>
            </a:r>
            <a:endParaRPr lang="en-US" sz="1400" dirty="0">
              <a:latin typeface="Merriweather Sans" pitchFamily="2" charset="0"/>
            </a:endParaRPr>
          </a:p>
        </p:txBody>
      </p:sp>
      <p:sp>
        <p:nvSpPr>
          <p:cNvPr id="117" name="TextBox 116"/>
          <p:cNvSpPr txBox="1"/>
          <p:nvPr/>
        </p:nvSpPr>
        <p:spPr>
          <a:xfrm>
            <a:off x="7752339" y="3174698"/>
            <a:ext cx="457200" cy="307777"/>
          </a:xfrm>
          <a:prstGeom prst="rect">
            <a:avLst/>
          </a:prstGeom>
          <a:noFill/>
        </p:spPr>
        <p:txBody>
          <a:bodyPr wrap="square" rtlCol="0">
            <a:spAutoFit/>
          </a:bodyPr>
          <a:lstStyle/>
          <a:p>
            <a:pPr algn="ctr"/>
            <a:r>
              <a:rPr lang="en-US" sz="1400" dirty="0">
                <a:latin typeface="Merriweather Sans" pitchFamily="2" charset="0"/>
              </a:rPr>
              <a:t>7</a:t>
            </a:r>
            <a:endParaRPr lang="en-US" sz="1400" dirty="0">
              <a:latin typeface="Merriweather Sans" pitchFamily="2" charset="0"/>
            </a:endParaRPr>
          </a:p>
        </p:txBody>
      </p:sp>
      <p:sp>
        <p:nvSpPr>
          <p:cNvPr id="118" name="Rectangle 117"/>
          <p:cNvSpPr/>
          <p:nvPr/>
        </p:nvSpPr>
        <p:spPr>
          <a:xfrm>
            <a:off x="7872032" y="2382731"/>
            <a:ext cx="1440000" cy="343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000" dirty="0">
                <a:latin typeface="Merriweather Sans" pitchFamily="2" charset="0"/>
              </a:rPr>
              <a:t>OUTR</a:t>
            </a:r>
            <a:endParaRPr lang="en-US" sz="2000" dirty="0">
              <a:latin typeface="Merriweather Sans" pitchFamily="2" charset="0"/>
            </a:endParaRPr>
          </a:p>
        </p:txBody>
      </p:sp>
      <p:sp>
        <p:nvSpPr>
          <p:cNvPr id="119" name="TextBox 118"/>
          <p:cNvSpPr txBox="1"/>
          <p:nvPr/>
        </p:nvSpPr>
        <p:spPr>
          <a:xfrm>
            <a:off x="7732019" y="2110881"/>
            <a:ext cx="457200" cy="307777"/>
          </a:xfrm>
          <a:prstGeom prst="rect">
            <a:avLst/>
          </a:prstGeom>
          <a:noFill/>
        </p:spPr>
        <p:txBody>
          <a:bodyPr wrap="square" rtlCol="0">
            <a:spAutoFit/>
          </a:bodyPr>
          <a:lstStyle/>
          <a:p>
            <a:pPr algn="ctr"/>
            <a:r>
              <a:rPr lang="en-US" sz="1400" dirty="0">
                <a:latin typeface="Merriweather Sans" pitchFamily="2" charset="0"/>
              </a:rPr>
              <a:t>7</a:t>
            </a:r>
            <a:endParaRPr lang="en-US" sz="1400" dirty="0">
              <a:latin typeface="Merriweather Sans" pitchFamily="2" charset="0"/>
            </a:endParaRPr>
          </a:p>
        </p:txBody>
      </p:sp>
      <p:sp>
        <p:nvSpPr>
          <p:cNvPr id="120" name="TextBox 119"/>
          <p:cNvSpPr txBox="1"/>
          <p:nvPr/>
        </p:nvSpPr>
        <p:spPr>
          <a:xfrm>
            <a:off x="9650025" y="3380518"/>
            <a:ext cx="1728000" cy="276999"/>
          </a:xfrm>
          <a:prstGeom prst="rect">
            <a:avLst/>
          </a:prstGeom>
          <a:noFill/>
        </p:spPr>
        <p:txBody>
          <a:bodyPr wrap="square" rtlCol="0">
            <a:spAutoFit/>
          </a:bodyPr>
          <a:lstStyle/>
          <a:p>
            <a:r>
              <a:rPr lang="en-US" sz="1200" dirty="0">
                <a:latin typeface="Merriweather Sans" pitchFamily="2" charset="0"/>
              </a:rPr>
              <a:t>Input Register(8)</a:t>
            </a:r>
            <a:endParaRPr lang="en-US" sz="1200" dirty="0">
              <a:latin typeface="Merriweather Sans" pitchFamily="2" charset="0"/>
            </a:endParaRPr>
          </a:p>
        </p:txBody>
      </p:sp>
      <p:sp>
        <p:nvSpPr>
          <p:cNvPr id="121" name="TextBox 120"/>
          <p:cNvSpPr txBox="1"/>
          <p:nvPr/>
        </p:nvSpPr>
        <p:spPr>
          <a:xfrm>
            <a:off x="9654785" y="3582688"/>
            <a:ext cx="1755609" cy="276999"/>
          </a:xfrm>
          <a:prstGeom prst="rect">
            <a:avLst/>
          </a:prstGeom>
          <a:noFill/>
        </p:spPr>
        <p:txBody>
          <a:bodyPr wrap="none" rtlCol="0">
            <a:spAutoFit/>
          </a:bodyPr>
          <a:lstStyle/>
          <a:p>
            <a:r>
              <a:rPr lang="en-US" sz="1200" dirty="0">
                <a:latin typeface="Merriweather Sans" pitchFamily="2" charset="0"/>
              </a:rPr>
              <a:t>Holds input character</a:t>
            </a:r>
            <a:endParaRPr lang="en-US" sz="1200" dirty="0">
              <a:latin typeface="Merriweather Sans" pitchFamily="2" charset="0"/>
            </a:endParaRPr>
          </a:p>
        </p:txBody>
      </p:sp>
      <p:sp>
        <p:nvSpPr>
          <p:cNvPr id="122" name="TextBox 121"/>
          <p:cNvSpPr txBox="1"/>
          <p:nvPr/>
        </p:nvSpPr>
        <p:spPr>
          <a:xfrm>
            <a:off x="9654785" y="2363818"/>
            <a:ext cx="1872000" cy="276999"/>
          </a:xfrm>
          <a:prstGeom prst="rect">
            <a:avLst/>
          </a:prstGeom>
          <a:noFill/>
        </p:spPr>
        <p:txBody>
          <a:bodyPr wrap="square" rtlCol="0">
            <a:spAutoFit/>
          </a:bodyPr>
          <a:lstStyle/>
          <a:p>
            <a:r>
              <a:rPr lang="en-US" sz="1200" dirty="0">
                <a:latin typeface="Merriweather Sans" pitchFamily="2" charset="0"/>
              </a:rPr>
              <a:t>Output Register(8)</a:t>
            </a:r>
            <a:endParaRPr lang="en-US" sz="1200" dirty="0">
              <a:latin typeface="Merriweather Sans" pitchFamily="2" charset="0"/>
            </a:endParaRPr>
          </a:p>
        </p:txBody>
      </p:sp>
      <p:sp>
        <p:nvSpPr>
          <p:cNvPr id="123" name="TextBox 122"/>
          <p:cNvSpPr txBox="1"/>
          <p:nvPr/>
        </p:nvSpPr>
        <p:spPr>
          <a:xfrm>
            <a:off x="9659546" y="2565988"/>
            <a:ext cx="1864613" cy="276999"/>
          </a:xfrm>
          <a:prstGeom prst="rect">
            <a:avLst/>
          </a:prstGeom>
          <a:noFill/>
        </p:spPr>
        <p:txBody>
          <a:bodyPr wrap="none" rtlCol="0">
            <a:spAutoFit/>
          </a:bodyPr>
          <a:lstStyle/>
          <a:p>
            <a:r>
              <a:rPr lang="en-US" sz="1200" dirty="0">
                <a:latin typeface="Merriweather Sans" pitchFamily="2" charset="0"/>
              </a:rPr>
              <a:t>Holds output character</a:t>
            </a:r>
            <a:endParaRPr lang="en-US" sz="1200" dirty="0">
              <a:latin typeface="Merriweather Sans" pitchFamily="2" charset="0"/>
            </a:endParaRPr>
          </a:p>
        </p:txBody>
      </p:sp>
      <p:sp>
        <p:nvSpPr>
          <p:cNvPr id="124" name="TextBox 123"/>
          <p:cNvSpPr txBox="1"/>
          <p:nvPr/>
        </p:nvSpPr>
        <p:spPr>
          <a:xfrm>
            <a:off x="9659546" y="1247414"/>
            <a:ext cx="1728000" cy="276999"/>
          </a:xfrm>
          <a:prstGeom prst="rect">
            <a:avLst/>
          </a:prstGeom>
          <a:noFill/>
        </p:spPr>
        <p:txBody>
          <a:bodyPr wrap="square" rtlCol="0">
            <a:spAutoFit/>
          </a:bodyPr>
          <a:lstStyle/>
          <a:p>
            <a:r>
              <a:rPr lang="en-US" sz="1200" dirty="0">
                <a:latin typeface="Merriweather Sans" pitchFamily="2" charset="0"/>
              </a:rPr>
              <a:t>Accumulator(16)</a:t>
            </a:r>
            <a:endParaRPr lang="en-US" sz="1200" dirty="0">
              <a:latin typeface="Merriweather Sans" pitchFamily="2" charset="0"/>
            </a:endParaRPr>
          </a:p>
        </p:txBody>
      </p:sp>
      <p:sp>
        <p:nvSpPr>
          <p:cNvPr id="125" name="TextBox 124"/>
          <p:cNvSpPr txBox="1"/>
          <p:nvPr/>
        </p:nvSpPr>
        <p:spPr>
          <a:xfrm>
            <a:off x="9664307" y="1429264"/>
            <a:ext cx="1503938" cy="276999"/>
          </a:xfrm>
          <a:prstGeom prst="rect">
            <a:avLst/>
          </a:prstGeom>
          <a:noFill/>
        </p:spPr>
        <p:txBody>
          <a:bodyPr wrap="none" rtlCol="0">
            <a:spAutoFit/>
          </a:bodyPr>
          <a:lstStyle/>
          <a:p>
            <a:r>
              <a:rPr lang="en-US" sz="1200">
                <a:latin typeface="Merriweather Sans" pitchFamily="2" charset="0"/>
              </a:rPr>
              <a:t>Processor register</a:t>
            </a:r>
            <a:endParaRPr lang="en-US" sz="1200" dirty="0">
              <a:latin typeface="Merriweather Sans" pitchFamily="2" charset="0"/>
            </a:endParaRPr>
          </a:p>
        </p:txBody>
      </p:sp>
      <p:sp>
        <p:nvSpPr>
          <p:cNvPr id="126" name="TextBox 125"/>
          <p:cNvSpPr txBox="1"/>
          <p:nvPr/>
        </p:nvSpPr>
        <p:spPr>
          <a:xfrm>
            <a:off x="9149653" y="2121025"/>
            <a:ext cx="271463" cy="307777"/>
          </a:xfrm>
          <a:prstGeom prst="rect">
            <a:avLst/>
          </a:prstGeom>
          <a:noFill/>
        </p:spPr>
        <p:txBody>
          <a:bodyPr wrap="square" rtlCol="0">
            <a:spAutoFit/>
          </a:bodyPr>
          <a:lstStyle/>
          <a:p>
            <a:pPr algn="ctr"/>
            <a:r>
              <a:rPr lang="en-US" sz="1400" dirty="0">
                <a:latin typeface="Merriweather Sans" pitchFamily="2" charset="0"/>
              </a:rPr>
              <a:t>0</a:t>
            </a:r>
            <a:endParaRPr lang="en-US" sz="1400" dirty="0">
              <a:latin typeface="Merriweather Sans" pitchFamily="2" charset="0"/>
            </a:endParaRPr>
          </a:p>
        </p:txBody>
      </p:sp>
      <p:sp>
        <p:nvSpPr>
          <p:cNvPr id="127" name="Rectangle 126"/>
          <p:cNvSpPr/>
          <p:nvPr/>
        </p:nvSpPr>
        <p:spPr>
          <a:xfrm>
            <a:off x="6622577" y="4071544"/>
            <a:ext cx="2689456" cy="198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000" dirty="0">
                <a:latin typeface="Merriweather Sans" pitchFamily="2" charset="0"/>
              </a:rPr>
              <a:t>Memory</a:t>
            </a:r>
            <a:endParaRPr lang="en-US" sz="2000" dirty="0">
              <a:latin typeface="Merriweather Sans" pitchFamily="2" charset="0"/>
            </a:endParaRPr>
          </a:p>
          <a:p>
            <a:pPr algn="ctr"/>
            <a:r>
              <a:rPr lang="en-US" sz="2000" dirty="0">
                <a:latin typeface="Merriweather Sans" pitchFamily="2" charset="0"/>
              </a:rPr>
              <a:t>4096 words</a:t>
            </a:r>
            <a:endParaRPr lang="en-US" sz="2000" dirty="0">
              <a:latin typeface="Merriweather Sans" pitchFamily="2" charset="0"/>
            </a:endParaRPr>
          </a:p>
          <a:p>
            <a:pPr algn="ctr"/>
            <a:r>
              <a:rPr lang="en-US" sz="2000" dirty="0">
                <a:latin typeface="Merriweather Sans" pitchFamily="2" charset="0"/>
              </a:rPr>
              <a:t>16 bits per word</a:t>
            </a:r>
            <a:endParaRPr lang="en-US" sz="2000" dirty="0">
              <a:latin typeface="Merriweather Sans" pitchFamily="2" charset="0"/>
            </a:endParaRPr>
          </a:p>
        </p:txBody>
      </p:sp>
      <p:sp>
        <p:nvSpPr>
          <p:cNvPr id="128" name="Rectangle 127"/>
          <p:cNvSpPr/>
          <p:nvPr/>
        </p:nvSpPr>
        <p:spPr>
          <a:xfrm>
            <a:off x="6627126" y="1287922"/>
            <a:ext cx="2700000" cy="343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000" dirty="0">
                <a:latin typeface="Merriweather Sans" pitchFamily="2" charset="0"/>
              </a:rPr>
              <a:t>AC</a:t>
            </a:r>
            <a:endParaRPr lang="en-US" sz="2000" dirty="0">
              <a:latin typeface="Merriweather Sans" pitchFamily="2" charset="0"/>
            </a:endParaRPr>
          </a:p>
        </p:txBody>
      </p:sp>
      <p:sp>
        <p:nvSpPr>
          <p:cNvPr id="129" name="TextBox 128"/>
          <p:cNvSpPr txBox="1"/>
          <p:nvPr/>
        </p:nvSpPr>
        <p:spPr>
          <a:xfrm>
            <a:off x="9158237" y="1018532"/>
            <a:ext cx="271463" cy="307777"/>
          </a:xfrm>
          <a:prstGeom prst="rect">
            <a:avLst/>
          </a:prstGeom>
          <a:noFill/>
        </p:spPr>
        <p:txBody>
          <a:bodyPr wrap="square" rtlCol="0">
            <a:spAutoFit/>
          </a:bodyPr>
          <a:lstStyle/>
          <a:p>
            <a:pPr algn="ctr"/>
            <a:r>
              <a:rPr lang="en-US" sz="1400" dirty="0">
                <a:latin typeface="Merriweather Sans" pitchFamily="2" charset="0"/>
              </a:rPr>
              <a:t>0</a:t>
            </a:r>
            <a:endParaRPr lang="en-US" sz="1400" dirty="0">
              <a:latin typeface="Merriweather Sans" pitchFamily="2" charset="0"/>
            </a:endParaRPr>
          </a:p>
        </p:txBody>
      </p:sp>
      <p:sp>
        <p:nvSpPr>
          <p:cNvPr id="130" name="TextBox 129"/>
          <p:cNvSpPr txBox="1"/>
          <p:nvPr/>
        </p:nvSpPr>
        <p:spPr>
          <a:xfrm>
            <a:off x="6472185" y="1007355"/>
            <a:ext cx="457200" cy="307777"/>
          </a:xfrm>
          <a:prstGeom prst="rect">
            <a:avLst/>
          </a:prstGeom>
          <a:noFill/>
        </p:spPr>
        <p:txBody>
          <a:bodyPr wrap="square" rtlCol="0">
            <a:spAutoFit/>
          </a:bodyPr>
          <a:lstStyle/>
          <a:p>
            <a:pPr algn="ctr"/>
            <a:r>
              <a:rPr lang="en-US" sz="1400" dirty="0">
                <a:latin typeface="Merriweather Sans" pitchFamily="2" charset="0"/>
              </a:rPr>
              <a:t>15</a:t>
            </a:r>
            <a:endParaRPr lang="en-US" sz="1400" dirty="0">
              <a:latin typeface="Merriweather San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2"/>
                                        </p:tgtEl>
                                        <p:attrNameLst>
                                          <p:attrName>style.visibility</p:attrName>
                                        </p:attrNameLst>
                                      </p:cBhvr>
                                      <p:to>
                                        <p:strVal val="visible"/>
                                      </p:to>
                                    </p:set>
                                    <p:animEffect transition="in" filter="fade">
                                      <p:cBhvr>
                                        <p:cTn id="13" dur="500"/>
                                        <p:tgtEl>
                                          <p:spTgt spid="9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9"/>
                                        </p:tgtEl>
                                        <p:attrNameLst>
                                          <p:attrName>style.visibility</p:attrName>
                                        </p:attrNameLst>
                                      </p:cBhvr>
                                      <p:to>
                                        <p:strVal val="visible"/>
                                      </p:to>
                                    </p:set>
                                    <p:animEffect transition="in" filter="fade">
                                      <p:cBhvr>
                                        <p:cTn id="16" dur="500"/>
                                        <p:tgtEl>
                                          <p:spTgt spid="9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fade">
                                      <p:cBhvr>
                                        <p:cTn id="19" dur="500"/>
                                        <p:tgtEl>
                                          <p:spTgt spid="10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6"/>
                                        </p:tgtEl>
                                        <p:attrNameLst>
                                          <p:attrName>style.visibility</p:attrName>
                                        </p:attrNameLst>
                                      </p:cBhvr>
                                      <p:to>
                                        <p:strVal val="visible"/>
                                      </p:to>
                                    </p:set>
                                    <p:animEffect transition="in" filter="fade">
                                      <p:cBhvr>
                                        <p:cTn id="24" dur="500"/>
                                        <p:tgtEl>
                                          <p:spTgt spid="9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500"/>
                                        <p:tgtEl>
                                          <p:spTgt spid="9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8"/>
                                        </p:tgtEl>
                                        <p:attrNameLst>
                                          <p:attrName>style.visibility</p:attrName>
                                        </p:attrNameLst>
                                      </p:cBhvr>
                                      <p:to>
                                        <p:strVal val="visible"/>
                                      </p:to>
                                    </p:set>
                                    <p:animEffect transition="in" filter="fade">
                                      <p:cBhvr>
                                        <p:cTn id="30" dur="500"/>
                                        <p:tgtEl>
                                          <p:spTgt spid="9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1"/>
                                        </p:tgtEl>
                                        <p:attrNameLst>
                                          <p:attrName>style.visibility</p:attrName>
                                        </p:attrNameLst>
                                      </p:cBhvr>
                                      <p:to>
                                        <p:strVal val="visible"/>
                                      </p:to>
                                    </p:set>
                                    <p:animEffect transition="in" filter="fade">
                                      <p:cBhvr>
                                        <p:cTn id="33" dur="500"/>
                                        <p:tgtEl>
                                          <p:spTgt spid="10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2"/>
                                        </p:tgtEl>
                                        <p:attrNameLst>
                                          <p:attrName>style.visibility</p:attrName>
                                        </p:attrNameLst>
                                      </p:cBhvr>
                                      <p:to>
                                        <p:strVal val="visible"/>
                                      </p:to>
                                    </p:set>
                                    <p:animEffect transition="in" filter="fade">
                                      <p:cBhvr>
                                        <p:cTn id="36" dur="500"/>
                                        <p:tgtEl>
                                          <p:spTgt spid="10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3"/>
                                        </p:tgtEl>
                                        <p:attrNameLst>
                                          <p:attrName>style.visibility</p:attrName>
                                        </p:attrNameLst>
                                      </p:cBhvr>
                                      <p:to>
                                        <p:strVal val="visible"/>
                                      </p:to>
                                    </p:set>
                                    <p:animEffect transition="in" filter="fade">
                                      <p:cBhvr>
                                        <p:cTn id="41" dur="500"/>
                                        <p:tgtEl>
                                          <p:spTgt spid="9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4"/>
                                        </p:tgtEl>
                                        <p:attrNameLst>
                                          <p:attrName>style.visibility</p:attrName>
                                        </p:attrNameLst>
                                      </p:cBhvr>
                                      <p:to>
                                        <p:strVal val="visible"/>
                                      </p:to>
                                    </p:set>
                                    <p:animEffect transition="in" filter="fade">
                                      <p:cBhvr>
                                        <p:cTn id="44" dur="500"/>
                                        <p:tgtEl>
                                          <p:spTgt spid="9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5"/>
                                        </p:tgtEl>
                                        <p:attrNameLst>
                                          <p:attrName>style.visibility</p:attrName>
                                        </p:attrNameLst>
                                      </p:cBhvr>
                                      <p:to>
                                        <p:strVal val="visible"/>
                                      </p:to>
                                    </p:set>
                                    <p:animEffect transition="in" filter="fade">
                                      <p:cBhvr>
                                        <p:cTn id="47" dur="500"/>
                                        <p:tgtEl>
                                          <p:spTgt spid="9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3"/>
                                        </p:tgtEl>
                                        <p:attrNameLst>
                                          <p:attrName>style.visibility</p:attrName>
                                        </p:attrNameLst>
                                      </p:cBhvr>
                                      <p:to>
                                        <p:strVal val="visible"/>
                                      </p:to>
                                    </p:set>
                                    <p:animEffect transition="in" filter="fade">
                                      <p:cBhvr>
                                        <p:cTn id="50" dur="500"/>
                                        <p:tgtEl>
                                          <p:spTgt spid="10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4"/>
                                        </p:tgtEl>
                                        <p:attrNameLst>
                                          <p:attrName>style.visibility</p:attrName>
                                        </p:attrNameLst>
                                      </p:cBhvr>
                                      <p:to>
                                        <p:strVal val="visible"/>
                                      </p:to>
                                    </p:set>
                                    <p:animEffect transition="in" filter="fade">
                                      <p:cBhvr>
                                        <p:cTn id="53" dur="500"/>
                                        <p:tgtEl>
                                          <p:spTgt spid="10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05"/>
                                        </p:tgtEl>
                                        <p:attrNameLst>
                                          <p:attrName>style.visibility</p:attrName>
                                        </p:attrNameLst>
                                      </p:cBhvr>
                                      <p:to>
                                        <p:strVal val="visible"/>
                                      </p:to>
                                    </p:set>
                                    <p:animEffect transition="in" filter="fade">
                                      <p:cBhvr>
                                        <p:cTn id="58" dur="500"/>
                                        <p:tgtEl>
                                          <p:spTgt spid="10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6"/>
                                        </p:tgtEl>
                                        <p:attrNameLst>
                                          <p:attrName>style.visibility</p:attrName>
                                        </p:attrNameLst>
                                      </p:cBhvr>
                                      <p:to>
                                        <p:strVal val="visible"/>
                                      </p:to>
                                    </p:set>
                                    <p:animEffect transition="in" filter="fade">
                                      <p:cBhvr>
                                        <p:cTn id="61" dur="500"/>
                                        <p:tgtEl>
                                          <p:spTgt spid="10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9"/>
                                        </p:tgtEl>
                                        <p:attrNameLst>
                                          <p:attrName>style.visibility</p:attrName>
                                        </p:attrNameLst>
                                      </p:cBhvr>
                                      <p:to>
                                        <p:strVal val="visible"/>
                                      </p:to>
                                    </p:set>
                                    <p:animEffect transition="in" filter="fade">
                                      <p:cBhvr>
                                        <p:cTn id="64" dur="500"/>
                                        <p:tgtEl>
                                          <p:spTgt spid="10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10"/>
                                        </p:tgtEl>
                                        <p:attrNameLst>
                                          <p:attrName>style.visibility</p:attrName>
                                        </p:attrNameLst>
                                      </p:cBhvr>
                                      <p:to>
                                        <p:strVal val="visible"/>
                                      </p:to>
                                    </p:set>
                                    <p:animEffect transition="in" filter="fade">
                                      <p:cBhvr>
                                        <p:cTn id="67" dur="500"/>
                                        <p:tgtEl>
                                          <p:spTgt spid="11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1"/>
                                        </p:tgtEl>
                                        <p:attrNameLst>
                                          <p:attrName>style.visibility</p:attrName>
                                        </p:attrNameLst>
                                      </p:cBhvr>
                                      <p:to>
                                        <p:strVal val="visible"/>
                                      </p:to>
                                    </p:set>
                                    <p:animEffect transition="in" filter="fade">
                                      <p:cBhvr>
                                        <p:cTn id="70" dur="500"/>
                                        <p:tgtEl>
                                          <p:spTgt spid="11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07"/>
                                        </p:tgtEl>
                                        <p:attrNameLst>
                                          <p:attrName>style.visibility</p:attrName>
                                        </p:attrNameLst>
                                      </p:cBhvr>
                                      <p:to>
                                        <p:strVal val="visible"/>
                                      </p:to>
                                    </p:set>
                                    <p:animEffect transition="in" filter="fade">
                                      <p:cBhvr>
                                        <p:cTn id="75" dur="500"/>
                                        <p:tgtEl>
                                          <p:spTgt spid="10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08"/>
                                        </p:tgtEl>
                                        <p:attrNameLst>
                                          <p:attrName>style.visibility</p:attrName>
                                        </p:attrNameLst>
                                      </p:cBhvr>
                                      <p:to>
                                        <p:strVal val="visible"/>
                                      </p:to>
                                    </p:set>
                                    <p:animEffect transition="in" filter="fade">
                                      <p:cBhvr>
                                        <p:cTn id="78" dur="500"/>
                                        <p:tgtEl>
                                          <p:spTgt spid="10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12"/>
                                        </p:tgtEl>
                                        <p:attrNameLst>
                                          <p:attrName>style.visibility</p:attrName>
                                        </p:attrNameLst>
                                      </p:cBhvr>
                                      <p:to>
                                        <p:strVal val="visible"/>
                                      </p:to>
                                    </p:set>
                                    <p:animEffect transition="in" filter="fade">
                                      <p:cBhvr>
                                        <p:cTn id="81" dur="500"/>
                                        <p:tgtEl>
                                          <p:spTgt spid="11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13"/>
                                        </p:tgtEl>
                                        <p:attrNameLst>
                                          <p:attrName>style.visibility</p:attrName>
                                        </p:attrNameLst>
                                      </p:cBhvr>
                                      <p:to>
                                        <p:strVal val="visible"/>
                                      </p:to>
                                    </p:set>
                                    <p:animEffect transition="in" filter="fade">
                                      <p:cBhvr>
                                        <p:cTn id="84" dur="500"/>
                                        <p:tgtEl>
                                          <p:spTgt spid="11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14"/>
                                        </p:tgtEl>
                                        <p:attrNameLst>
                                          <p:attrName>style.visibility</p:attrName>
                                        </p:attrNameLst>
                                      </p:cBhvr>
                                      <p:to>
                                        <p:strVal val="visible"/>
                                      </p:to>
                                    </p:set>
                                    <p:animEffect transition="in" filter="fade">
                                      <p:cBhvr>
                                        <p:cTn id="87" dur="500"/>
                                        <p:tgtEl>
                                          <p:spTgt spid="11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24"/>
                                        </p:tgtEl>
                                        <p:attrNameLst>
                                          <p:attrName>style.visibility</p:attrName>
                                        </p:attrNameLst>
                                      </p:cBhvr>
                                      <p:to>
                                        <p:strVal val="visible"/>
                                      </p:to>
                                    </p:set>
                                    <p:animEffect transition="in" filter="fade">
                                      <p:cBhvr>
                                        <p:cTn id="92" dur="500"/>
                                        <p:tgtEl>
                                          <p:spTgt spid="12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25"/>
                                        </p:tgtEl>
                                        <p:attrNameLst>
                                          <p:attrName>style.visibility</p:attrName>
                                        </p:attrNameLst>
                                      </p:cBhvr>
                                      <p:to>
                                        <p:strVal val="visible"/>
                                      </p:to>
                                    </p:set>
                                    <p:animEffect transition="in" filter="fade">
                                      <p:cBhvr>
                                        <p:cTn id="95" dur="500"/>
                                        <p:tgtEl>
                                          <p:spTgt spid="12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28"/>
                                        </p:tgtEl>
                                        <p:attrNameLst>
                                          <p:attrName>style.visibility</p:attrName>
                                        </p:attrNameLst>
                                      </p:cBhvr>
                                      <p:to>
                                        <p:strVal val="visible"/>
                                      </p:to>
                                    </p:set>
                                    <p:animEffect transition="in" filter="fade">
                                      <p:cBhvr>
                                        <p:cTn id="98" dur="500"/>
                                        <p:tgtEl>
                                          <p:spTgt spid="128"/>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29"/>
                                        </p:tgtEl>
                                        <p:attrNameLst>
                                          <p:attrName>style.visibility</p:attrName>
                                        </p:attrNameLst>
                                      </p:cBhvr>
                                      <p:to>
                                        <p:strVal val="visible"/>
                                      </p:to>
                                    </p:set>
                                    <p:animEffect transition="in" filter="fade">
                                      <p:cBhvr>
                                        <p:cTn id="101" dur="500"/>
                                        <p:tgtEl>
                                          <p:spTgt spid="129"/>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30"/>
                                        </p:tgtEl>
                                        <p:attrNameLst>
                                          <p:attrName>style.visibility</p:attrName>
                                        </p:attrNameLst>
                                      </p:cBhvr>
                                      <p:to>
                                        <p:strVal val="visible"/>
                                      </p:to>
                                    </p:set>
                                    <p:animEffect transition="in" filter="fade">
                                      <p:cBhvr>
                                        <p:cTn id="104" dur="500"/>
                                        <p:tgtEl>
                                          <p:spTgt spid="13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118"/>
                                        </p:tgtEl>
                                        <p:attrNameLst>
                                          <p:attrName>style.visibility</p:attrName>
                                        </p:attrNameLst>
                                      </p:cBhvr>
                                      <p:to>
                                        <p:strVal val="visible"/>
                                      </p:to>
                                    </p:set>
                                    <p:animEffect transition="in" filter="fade">
                                      <p:cBhvr>
                                        <p:cTn id="109" dur="500"/>
                                        <p:tgtEl>
                                          <p:spTgt spid="11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19"/>
                                        </p:tgtEl>
                                        <p:attrNameLst>
                                          <p:attrName>style.visibility</p:attrName>
                                        </p:attrNameLst>
                                      </p:cBhvr>
                                      <p:to>
                                        <p:strVal val="visible"/>
                                      </p:to>
                                    </p:set>
                                    <p:animEffect transition="in" filter="fade">
                                      <p:cBhvr>
                                        <p:cTn id="112" dur="500"/>
                                        <p:tgtEl>
                                          <p:spTgt spid="119"/>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2"/>
                                        </p:tgtEl>
                                        <p:attrNameLst>
                                          <p:attrName>style.visibility</p:attrName>
                                        </p:attrNameLst>
                                      </p:cBhvr>
                                      <p:to>
                                        <p:strVal val="visible"/>
                                      </p:to>
                                    </p:set>
                                    <p:animEffect transition="in" filter="fade">
                                      <p:cBhvr>
                                        <p:cTn id="115" dur="500"/>
                                        <p:tgtEl>
                                          <p:spTgt spid="122"/>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
                                        </p:tgtEl>
                                        <p:attrNameLst>
                                          <p:attrName>style.visibility</p:attrName>
                                        </p:attrNameLst>
                                      </p:cBhvr>
                                      <p:to>
                                        <p:strVal val="visible"/>
                                      </p:to>
                                    </p:set>
                                    <p:animEffect transition="in" filter="fade">
                                      <p:cBhvr>
                                        <p:cTn id="118" dur="500"/>
                                        <p:tgtEl>
                                          <p:spTgt spid="123"/>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6"/>
                                        </p:tgtEl>
                                        <p:attrNameLst>
                                          <p:attrName>style.visibility</p:attrName>
                                        </p:attrNameLst>
                                      </p:cBhvr>
                                      <p:to>
                                        <p:strVal val="visible"/>
                                      </p:to>
                                    </p:set>
                                    <p:animEffect transition="in" filter="fade">
                                      <p:cBhvr>
                                        <p:cTn id="121" dur="500"/>
                                        <p:tgtEl>
                                          <p:spTgt spid="126"/>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115"/>
                                        </p:tgtEl>
                                        <p:attrNameLst>
                                          <p:attrName>style.visibility</p:attrName>
                                        </p:attrNameLst>
                                      </p:cBhvr>
                                      <p:to>
                                        <p:strVal val="visible"/>
                                      </p:to>
                                    </p:set>
                                    <p:animEffect transition="in" filter="fade">
                                      <p:cBhvr>
                                        <p:cTn id="126" dur="500"/>
                                        <p:tgtEl>
                                          <p:spTgt spid="115"/>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16"/>
                                        </p:tgtEl>
                                        <p:attrNameLst>
                                          <p:attrName>style.visibility</p:attrName>
                                        </p:attrNameLst>
                                      </p:cBhvr>
                                      <p:to>
                                        <p:strVal val="visible"/>
                                      </p:to>
                                    </p:set>
                                    <p:animEffect transition="in" filter="fade">
                                      <p:cBhvr>
                                        <p:cTn id="129" dur="500"/>
                                        <p:tgtEl>
                                          <p:spTgt spid="116"/>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17"/>
                                        </p:tgtEl>
                                        <p:attrNameLst>
                                          <p:attrName>style.visibility</p:attrName>
                                        </p:attrNameLst>
                                      </p:cBhvr>
                                      <p:to>
                                        <p:strVal val="visible"/>
                                      </p:to>
                                    </p:set>
                                    <p:animEffect transition="in" filter="fade">
                                      <p:cBhvr>
                                        <p:cTn id="132" dur="500"/>
                                        <p:tgtEl>
                                          <p:spTgt spid="117"/>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20"/>
                                        </p:tgtEl>
                                        <p:attrNameLst>
                                          <p:attrName>style.visibility</p:attrName>
                                        </p:attrNameLst>
                                      </p:cBhvr>
                                      <p:to>
                                        <p:strVal val="visible"/>
                                      </p:to>
                                    </p:set>
                                    <p:animEffect transition="in" filter="fade">
                                      <p:cBhvr>
                                        <p:cTn id="135" dur="500"/>
                                        <p:tgtEl>
                                          <p:spTgt spid="120"/>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fade">
                                      <p:cBhvr>
                                        <p:cTn id="138" dur="500"/>
                                        <p:tgtEl>
                                          <p:spTgt spid="121"/>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127"/>
                                        </p:tgtEl>
                                        <p:attrNameLst>
                                          <p:attrName>style.visibility</p:attrName>
                                        </p:attrNameLst>
                                      </p:cBhvr>
                                      <p:to>
                                        <p:strVal val="visible"/>
                                      </p:to>
                                    </p:set>
                                    <p:animEffect transition="in" filter="fade">
                                      <p:cBhvr>
                                        <p:cTn id="143"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p:bldP spid="92" grpId="0"/>
      <p:bldP spid="93" grpId="0" animBg="1"/>
      <p:bldP spid="94" grpId="0"/>
      <p:bldP spid="95" grpId="0"/>
      <p:bldP spid="96" grpId="0" animBg="1"/>
      <p:bldP spid="97" grpId="0"/>
      <p:bldP spid="98" grpId="0"/>
      <p:bldP spid="99" grpId="0"/>
      <p:bldP spid="100" grpId="0"/>
      <p:bldP spid="101" grpId="0"/>
      <p:bldP spid="102" grpId="0"/>
      <p:bldP spid="103" grpId="0"/>
      <p:bldP spid="104" grpId="0"/>
      <p:bldP spid="105" grpId="0"/>
      <p:bldP spid="106" grpId="0"/>
      <p:bldP spid="107" grpId="0"/>
      <p:bldP spid="108" grpId="0"/>
      <p:bldP spid="109" grpId="0" animBg="1"/>
      <p:bldP spid="110" grpId="0"/>
      <p:bldP spid="111" grpId="0"/>
      <p:bldP spid="112" grpId="0" animBg="1"/>
      <p:bldP spid="113" grpId="0"/>
      <p:bldP spid="114" grpId="0"/>
      <p:bldP spid="115" grpId="0" animBg="1"/>
      <p:bldP spid="116" grpId="0"/>
      <p:bldP spid="117" grpId="0"/>
      <p:bldP spid="118" grpId="0" animBg="1"/>
      <p:bldP spid="119" grpId="0"/>
      <p:bldP spid="120" grpId="0"/>
      <p:bldP spid="121" grpId="0"/>
      <p:bldP spid="122" grpId="0"/>
      <p:bldP spid="123" grpId="0"/>
      <p:bldP spid="124" grpId="0"/>
      <p:bldP spid="125" grpId="0"/>
      <p:bldP spid="126" grpId="0"/>
      <p:bldP spid="127" grpId="0" animBg="1"/>
      <p:bldP spid="128" grpId="0" animBg="1"/>
      <p:bldP spid="129" grpId="0"/>
      <p:bldP spid="1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Bus System of Computer</a:t>
            </a:r>
            <a:endParaRPr lang="en-IN" dirty="0"/>
          </a:p>
        </p:txBody>
      </p:sp>
      <p:sp>
        <p:nvSpPr>
          <p:cNvPr id="4" name="Text Placeholder 3"/>
          <p:cNvSpPr>
            <a:spLocks noGrp="1"/>
          </p:cNvSpPr>
          <p:nvPr>
            <p:ph type="body" idx="1"/>
          </p:nvPr>
        </p:nvSpPr>
        <p:spPr/>
        <p:txBody>
          <a:bodyPr/>
          <a:lstStyle/>
          <a:p>
            <a:endParaRPr lang="en-IN"/>
          </a:p>
        </p:txBody>
      </p:sp>
      <p:sp>
        <p:nvSpPr>
          <p:cNvPr id="2" name="Footer Placeholder 1"/>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969818" y="6486956"/>
            <a:ext cx="7315200" cy="365125"/>
          </a:xfrm>
        </p:spPr>
        <p:txBody>
          <a:bodyPr/>
          <a:lstStyle/>
          <a:p>
            <a:r>
              <a:rPr lang="en-IN"/>
              <a:t>Marwadi University</a:t>
            </a:r>
            <a:endParaRPr lang="en-IN"/>
          </a:p>
        </p:txBody>
      </p:sp>
      <p:sp>
        <p:nvSpPr>
          <p:cNvPr id="4" name="Rectangle 3">
            <a:hlinkClick r:id="rId1" action="ppaction://hlinkpres?slideindex=17&amp;slidetitle=Computer Registers"/>
          </p:cNvPr>
          <p:cNvSpPr/>
          <p:nvPr/>
        </p:nvSpPr>
        <p:spPr>
          <a:xfrm>
            <a:off x="5962838" y="5955883"/>
            <a:ext cx="1089422" cy="21488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sz="1350" dirty="0"/>
              <a:t>OUTR</a:t>
            </a:r>
            <a:endParaRPr lang="en-US" sz="1500" dirty="0"/>
          </a:p>
        </p:txBody>
      </p:sp>
      <p:sp>
        <p:nvSpPr>
          <p:cNvPr id="5" name="TextBox 4"/>
          <p:cNvSpPr txBox="1"/>
          <p:nvPr/>
        </p:nvSpPr>
        <p:spPr>
          <a:xfrm>
            <a:off x="5965166" y="6279709"/>
            <a:ext cx="362309" cy="300082"/>
          </a:xfrm>
          <a:prstGeom prst="rect">
            <a:avLst/>
          </a:prstGeom>
          <a:noFill/>
        </p:spPr>
        <p:txBody>
          <a:bodyPr wrap="square" rtlCol="0">
            <a:spAutoFit/>
          </a:bodyPr>
          <a:lstStyle/>
          <a:p>
            <a:pPr algn="ctr"/>
            <a:r>
              <a:rPr lang="en-US" sz="1350" dirty="0"/>
              <a:t>LD</a:t>
            </a:r>
            <a:endParaRPr lang="en-US" sz="1350" dirty="0"/>
          </a:p>
        </p:txBody>
      </p:sp>
      <p:cxnSp>
        <p:nvCxnSpPr>
          <p:cNvPr id="6" name="Straight Connector 5"/>
          <p:cNvCxnSpPr/>
          <p:nvPr/>
        </p:nvCxnSpPr>
        <p:spPr>
          <a:xfrm>
            <a:off x="6146321" y="6172689"/>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Rectangle 6">
            <a:hlinkClick r:id="rId1" action="ppaction://hlinkpres?slideindex=17&amp;slidetitle=Computer Registers"/>
          </p:cNvPr>
          <p:cNvSpPr/>
          <p:nvPr/>
        </p:nvSpPr>
        <p:spPr>
          <a:xfrm>
            <a:off x="5962837" y="5343755"/>
            <a:ext cx="1595023" cy="21488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sz="1350" dirty="0"/>
              <a:t>TR</a:t>
            </a:r>
            <a:endParaRPr lang="en-US" sz="1500" dirty="0"/>
          </a:p>
        </p:txBody>
      </p:sp>
      <p:sp>
        <p:nvSpPr>
          <p:cNvPr id="8" name="TextBox 7"/>
          <p:cNvSpPr txBox="1"/>
          <p:nvPr/>
        </p:nvSpPr>
        <p:spPr>
          <a:xfrm>
            <a:off x="5965166" y="5667581"/>
            <a:ext cx="362309" cy="300082"/>
          </a:xfrm>
          <a:prstGeom prst="rect">
            <a:avLst/>
          </a:prstGeom>
          <a:noFill/>
        </p:spPr>
        <p:txBody>
          <a:bodyPr wrap="square" rtlCol="0">
            <a:spAutoFit/>
          </a:bodyPr>
          <a:lstStyle/>
          <a:p>
            <a:pPr algn="ctr"/>
            <a:r>
              <a:rPr lang="en-US" sz="1350" dirty="0"/>
              <a:t>LD</a:t>
            </a:r>
            <a:endParaRPr lang="en-US" sz="1350" dirty="0"/>
          </a:p>
        </p:txBody>
      </p:sp>
      <p:cxnSp>
        <p:nvCxnSpPr>
          <p:cNvPr id="9" name="Straight Connector 8"/>
          <p:cNvCxnSpPr/>
          <p:nvPr/>
        </p:nvCxnSpPr>
        <p:spPr>
          <a:xfrm>
            <a:off x="6146321" y="5560560"/>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65166" y="5061494"/>
            <a:ext cx="362309" cy="300082"/>
          </a:xfrm>
          <a:prstGeom prst="rect">
            <a:avLst/>
          </a:prstGeom>
          <a:noFill/>
        </p:spPr>
        <p:txBody>
          <a:bodyPr wrap="square" rtlCol="0">
            <a:spAutoFit/>
          </a:bodyPr>
          <a:lstStyle/>
          <a:p>
            <a:pPr algn="ctr"/>
            <a:r>
              <a:rPr lang="en-US" sz="1350" dirty="0"/>
              <a:t>LD</a:t>
            </a:r>
            <a:endParaRPr lang="en-US" sz="1350" dirty="0"/>
          </a:p>
        </p:txBody>
      </p:sp>
      <p:cxnSp>
        <p:nvCxnSpPr>
          <p:cNvPr id="11" name="Straight Connector 10"/>
          <p:cNvCxnSpPr/>
          <p:nvPr/>
        </p:nvCxnSpPr>
        <p:spPr>
          <a:xfrm>
            <a:off x="6146321" y="4954473"/>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Rectangle 11">
            <a:hlinkClick r:id="rId1" action="ppaction://hlinkpres?slideindex=17&amp;slidetitle=Computer Registers"/>
          </p:cNvPr>
          <p:cNvSpPr/>
          <p:nvPr/>
        </p:nvSpPr>
        <p:spPr>
          <a:xfrm>
            <a:off x="5962838" y="4260569"/>
            <a:ext cx="1089422" cy="21488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sz="1350" dirty="0"/>
              <a:t>INPR</a:t>
            </a:r>
            <a:endParaRPr lang="en-US" sz="1500" dirty="0"/>
          </a:p>
        </p:txBody>
      </p:sp>
      <p:sp>
        <p:nvSpPr>
          <p:cNvPr id="13" name="Rectangle 12"/>
          <p:cNvSpPr/>
          <p:nvPr/>
        </p:nvSpPr>
        <p:spPr>
          <a:xfrm>
            <a:off x="5962368" y="320384"/>
            <a:ext cx="1595023" cy="72969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sz="1350" dirty="0"/>
              <a:t>Memory</a:t>
            </a:r>
            <a:endParaRPr lang="en-US" sz="1350" dirty="0"/>
          </a:p>
          <a:p>
            <a:pPr algn="ctr"/>
            <a:r>
              <a:rPr lang="en-US" sz="1350" dirty="0"/>
              <a:t>4096 x 16</a:t>
            </a:r>
            <a:endParaRPr lang="en-US" sz="1350" dirty="0"/>
          </a:p>
        </p:txBody>
      </p:sp>
      <p:grpSp>
        <p:nvGrpSpPr>
          <p:cNvPr id="14" name="Group 13"/>
          <p:cNvGrpSpPr/>
          <p:nvPr/>
        </p:nvGrpSpPr>
        <p:grpSpPr>
          <a:xfrm>
            <a:off x="4200332" y="94580"/>
            <a:ext cx="4826828" cy="6668840"/>
            <a:chOff x="344426" y="109728"/>
            <a:chExt cx="6435770" cy="8891786"/>
          </a:xfrm>
        </p:grpSpPr>
        <p:sp>
          <p:nvSpPr>
            <p:cNvPr id="15" name="Rectangle 14"/>
            <p:cNvSpPr/>
            <p:nvPr/>
          </p:nvSpPr>
          <p:spPr>
            <a:xfrm>
              <a:off x="5980176" y="109728"/>
              <a:ext cx="800020" cy="803871"/>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a:p>
          </p:txBody>
        </p:sp>
        <p:sp>
          <p:nvSpPr>
            <p:cNvPr id="16" name="Rectangle 15"/>
            <p:cNvSpPr/>
            <p:nvPr/>
          </p:nvSpPr>
          <p:spPr>
            <a:xfrm>
              <a:off x="344426" y="8698057"/>
              <a:ext cx="6218373" cy="303457"/>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17" name="Rectangle 16"/>
            <p:cNvSpPr/>
            <p:nvPr/>
          </p:nvSpPr>
          <p:spPr>
            <a:xfrm>
              <a:off x="344426" y="410803"/>
              <a:ext cx="333667" cy="8570084"/>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a:p>
          </p:txBody>
        </p:sp>
        <p:sp>
          <p:nvSpPr>
            <p:cNvPr id="18" name="Rectangle 17"/>
            <p:cNvSpPr/>
            <p:nvPr/>
          </p:nvSpPr>
          <p:spPr>
            <a:xfrm>
              <a:off x="6223563" y="870891"/>
              <a:ext cx="339236" cy="8109995"/>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a:p>
          </p:txBody>
        </p:sp>
      </p:grpSp>
      <p:sp>
        <p:nvSpPr>
          <p:cNvPr id="19" name="TextBox 18"/>
          <p:cNvSpPr txBox="1"/>
          <p:nvPr/>
        </p:nvSpPr>
        <p:spPr>
          <a:xfrm>
            <a:off x="6341973" y="5672843"/>
            <a:ext cx="487819" cy="300082"/>
          </a:xfrm>
          <a:prstGeom prst="rect">
            <a:avLst/>
          </a:prstGeom>
          <a:noFill/>
        </p:spPr>
        <p:txBody>
          <a:bodyPr wrap="square" rtlCol="0">
            <a:spAutoFit/>
          </a:bodyPr>
          <a:lstStyle/>
          <a:p>
            <a:pPr algn="ctr"/>
            <a:r>
              <a:rPr lang="en-US" sz="1350" dirty="0"/>
              <a:t>INR</a:t>
            </a:r>
            <a:endParaRPr lang="en-US" sz="1350" dirty="0"/>
          </a:p>
        </p:txBody>
      </p:sp>
      <p:cxnSp>
        <p:nvCxnSpPr>
          <p:cNvPr id="20" name="Straight Connector 19"/>
          <p:cNvCxnSpPr/>
          <p:nvPr/>
        </p:nvCxnSpPr>
        <p:spPr>
          <a:xfrm>
            <a:off x="6593773" y="5565822"/>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785457" y="5663699"/>
            <a:ext cx="487819" cy="300082"/>
          </a:xfrm>
          <a:prstGeom prst="rect">
            <a:avLst/>
          </a:prstGeom>
          <a:noFill/>
        </p:spPr>
        <p:txBody>
          <a:bodyPr wrap="square" rtlCol="0">
            <a:spAutoFit/>
          </a:bodyPr>
          <a:lstStyle/>
          <a:p>
            <a:pPr algn="ctr"/>
            <a:r>
              <a:rPr lang="en-US" sz="1350" dirty="0"/>
              <a:t>CLR</a:t>
            </a:r>
            <a:endParaRPr lang="en-US" sz="1350" dirty="0"/>
          </a:p>
        </p:txBody>
      </p:sp>
      <p:cxnSp>
        <p:nvCxnSpPr>
          <p:cNvPr id="22" name="Straight Connector 21"/>
          <p:cNvCxnSpPr/>
          <p:nvPr/>
        </p:nvCxnSpPr>
        <p:spPr>
          <a:xfrm>
            <a:off x="7037257" y="5556678"/>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Rectangle 22">
            <a:hlinkClick r:id="rId1" action="ppaction://hlinkpres?slideindex=17&amp;slidetitle=Computer Registers"/>
          </p:cNvPr>
          <p:cNvSpPr/>
          <p:nvPr/>
        </p:nvSpPr>
        <p:spPr>
          <a:xfrm>
            <a:off x="5962837" y="4730972"/>
            <a:ext cx="1595023" cy="21488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sz="1350" dirty="0"/>
              <a:t>IR</a:t>
            </a:r>
            <a:endParaRPr lang="en-US" sz="1500" dirty="0"/>
          </a:p>
        </p:txBody>
      </p:sp>
      <p:sp>
        <p:nvSpPr>
          <p:cNvPr id="24" name="Rectangle 23">
            <a:hlinkClick r:id="rId1" action="ppaction://hlinkpres?slideindex=17&amp;slidetitle=Computer Registers"/>
          </p:cNvPr>
          <p:cNvSpPr/>
          <p:nvPr/>
        </p:nvSpPr>
        <p:spPr>
          <a:xfrm>
            <a:off x="5962369" y="3495710"/>
            <a:ext cx="1595023" cy="21488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sz="1350" dirty="0"/>
              <a:t>AC</a:t>
            </a:r>
            <a:endParaRPr lang="en-US" sz="1500" dirty="0"/>
          </a:p>
        </p:txBody>
      </p:sp>
      <p:sp>
        <p:nvSpPr>
          <p:cNvPr id="25" name="TextBox 24"/>
          <p:cNvSpPr txBox="1"/>
          <p:nvPr/>
        </p:nvSpPr>
        <p:spPr>
          <a:xfrm>
            <a:off x="5964698" y="3819536"/>
            <a:ext cx="362309" cy="300082"/>
          </a:xfrm>
          <a:prstGeom prst="rect">
            <a:avLst/>
          </a:prstGeom>
          <a:noFill/>
        </p:spPr>
        <p:txBody>
          <a:bodyPr wrap="square" rtlCol="0">
            <a:spAutoFit/>
          </a:bodyPr>
          <a:lstStyle/>
          <a:p>
            <a:pPr algn="ctr"/>
            <a:r>
              <a:rPr lang="en-US" sz="1350" dirty="0"/>
              <a:t>LD</a:t>
            </a:r>
            <a:endParaRPr lang="en-US" sz="1350" dirty="0"/>
          </a:p>
        </p:txBody>
      </p:sp>
      <p:cxnSp>
        <p:nvCxnSpPr>
          <p:cNvPr id="26" name="Straight Connector 25"/>
          <p:cNvCxnSpPr/>
          <p:nvPr/>
        </p:nvCxnSpPr>
        <p:spPr>
          <a:xfrm>
            <a:off x="6145852" y="3712515"/>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41504" y="3824798"/>
            <a:ext cx="487819" cy="300082"/>
          </a:xfrm>
          <a:prstGeom prst="rect">
            <a:avLst/>
          </a:prstGeom>
          <a:noFill/>
        </p:spPr>
        <p:txBody>
          <a:bodyPr wrap="square" rtlCol="0">
            <a:spAutoFit/>
          </a:bodyPr>
          <a:lstStyle/>
          <a:p>
            <a:pPr algn="ctr"/>
            <a:r>
              <a:rPr lang="en-US" sz="1350" dirty="0"/>
              <a:t>INR</a:t>
            </a:r>
            <a:endParaRPr lang="en-US" sz="1350" dirty="0"/>
          </a:p>
        </p:txBody>
      </p:sp>
      <p:cxnSp>
        <p:nvCxnSpPr>
          <p:cNvPr id="28" name="Straight Connector 27"/>
          <p:cNvCxnSpPr/>
          <p:nvPr/>
        </p:nvCxnSpPr>
        <p:spPr>
          <a:xfrm>
            <a:off x="6593304" y="3717777"/>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784988" y="3815654"/>
            <a:ext cx="487819" cy="300082"/>
          </a:xfrm>
          <a:prstGeom prst="rect">
            <a:avLst/>
          </a:prstGeom>
          <a:noFill/>
        </p:spPr>
        <p:txBody>
          <a:bodyPr wrap="square" rtlCol="0">
            <a:spAutoFit/>
          </a:bodyPr>
          <a:lstStyle/>
          <a:p>
            <a:pPr algn="ctr"/>
            <a:r>
              <a:rPr lang="en-US" sz="1350" dirty="0"/>
              <a:t>CLR</a:t>
            </a:r>
            <a:endParaRPr lang="en-US" sz="1350" dirty="0"/>
          </a:p>
        </p:txBody>
      </p:sp>
      <p:cxnSp>
        <p:nvCxnSpPr>
          <p:cNvPr id="30" name="Straight Connector 29"/>
          <p:cNvCxnSpPr/>
          <p:nvPr/>
        </p:nvCxnSpPr>
        <p:spPr>
          <a:xfrm>
            <a:off x="7036788" y="3708633"/>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Rectangle 30">
            <a:hlinkClick r:id="rId1" action="ppaction://hlinkpres?slideindex=17&amp;slidetitle=Computer Registers"/>
          </p:cNvPr>
          <p:cNvSpPr/>
          <p:nvPr/>
        </p:nvSpPr>
        <p:spPr>
          <a:xfrm>
            <a:off x="5962369" y="2687367"/>
            <a:ext cx="1595023" cy="21488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sz="1350" dirty="0"/>
              <a:t>DR</a:t>
            </a:r>
            <a:endParaRPr lang="en-US" sz="1500" dirty="0"/>
          </a:p>
        </p:txBody>
      </p:sp>
      <p:sp>
        <p:nvSpPr>
          <p:cNvPr id="32" name="TextBox 31"/>
          <p:cNvSpPr txBox="1"/>
          <p:nvPr/>
        </p:nvSpPr>
        <p:spPr>
          <a:xfrm>
            <a:off x="5964698" y="3011193"/>
            <a:ext cx="362309" cy="300082"/>
          </a:xfrm>
          <a:prstGeom prst="rect">
            <a:avLst/>
          </a:prstGeom>
          <a:noFill/>
        </p:spPr>
        <p:txBody>
          <a:bodyPr wrap="square" rtlCol="0">
            <a:spAutoFit/>
          </a:bodyPr>
          <a:lstStyle/>
          <a:p>
            <a:pPr algn="ctr"/>
            <a:r>
              <a:rPr lang="en-US" sz="1350" dirty="0"/>
              <a:t>LD</a:t>
            </a:r>
            <a:endParaRPr lang="en-US" sz="1350" dirty="0"/>
          </a:p>
        </p:txBody>
      </p:sp>
      <p:cxnSp>
        <p:nvCxnSpPr>
          <p:cNvPr id="33" name="Straight Connector 32"/>
          <p:cNvCxnSpPr/>
          <p:nvPr/>
        </p:nvCxnSpPr>
        <p:spPr>
          <a:xfrm>
            <a:off x="6145852" y="2904173"/>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41504" y="3016455"/>
            <a:ext cx="487819" cy="300082"/>
          </a:xfrm>
          <a:prstGeom prst="rect">
            <a:avLst/>
          </a:prstGeom>
          <a:noFill/>
        </p:spPr>
        <p:txBody>
          <a:bodyPr wrap="square" rtlCol="0">
            <a:spAutoFit/>
          </a:bodyPr>
          <a:lstStyle/>
          <a:p>
            <a:pPr algn="ctr"/>
            <a:r>
              <a:rPr lang="en-US" sz="1350" dirty="0"/>
              <a:t>INR</a:t>
            </a:r>
            <a:endParaRPr lang="en-US" sz="1350" dirty="0"/>
          </a:p>
        </p:txBody>
      </p:sp>
      <p:cxnSp>
        <p:nvCxnSpPr>
          <p:cNvPr id="35" name="Straight Connector 34"/>
          <p:cNvCxnSpPr/>
          <p:nvPr/>
        </p:nvCxnSpPr>
        <p:spPr>
          <a:xfrm>
            <a:off x="6593304" y="2909435"/>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784988" y="3007311"/>
            <a:ext cx="487819" cy="300082"/>
          </a:xfrm>
          <a:prstGeom prst="rect">
            <a:avLst/>
          </a:prstGeom>
          <a:noFill/>
        </p:spPr>
        <p:txBody>
          <a:bodyPr wrap="square" rtlCol="0">
            <a:spAutoFit/>
          </a:bodyPr>
          <a:lstStyle/>
          <a:p>
            <a:pPr algn="ctr"/>
            <a:r>
              <a:rPr lang="en-US" sz="1350" dirty="0"/>
              <a:t>CLR</a:t>
            </a:r>
            <a:endParaRPr lang="en-US" sz="1350" dirty="0"/>
          </a:p>
        </p:txBody>
      </p:sp>
      <p:cxnSp>
        <p:nvCxnSpPr>
          <p:cNvPr id="37" name="Straight Connector 36"/>
          <p:cNvCxnSpPr/>
          <p:nvPr/>
        </p:nvCxnSpPr>
        <p:spPr>
          <a:xfrm>
            <a:off x="7036788" y="2900291"/>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8" name="Rectangle 37">
            <a:hlinkClick r:id="rId1" action="ppaction://hlinkpres?slideindex=17&amp;slidetitle=Computer Registers"/>
          </p:cNvPr>
          <p:cNvSpPr/>
          <p:nvPr/>
        </p:nvSpPr>
        <p:spPr>
          <a:xfrm>
            <a:off x="6246953" y="2069265"/>
            <a:ext cx="1310438" cy="23030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sz="1350" dirty="0"/>
              <a:t>PC</a:t>
            </a:r>
            <a:endParaRPr lang="en-US" sz="1500" dirty="0"/>
          </a:p>
        </p:txBody>
      </p:sp>
      <p:sp>
        <p:nvSpPr>
          <p:cNvPr id="39" name="TextBox 38"/>
          <p:cNvSpPr txBox="1"/>
          <p:nvPr/>
        </p:nvSpPr>
        <p:spPr>
          <a:xfrm>
            <a:off x="6249282" y="2408514"/>
            <a:ext cx="362309" cy="300082"/>
          </a:xfrm>
          <a:prstGeom prst="rect">
            <a:avLst/>
          </a:prstGeom>
          <a:noFill/>
        </p:spPr>
        <p:txBody>
          <a:bodyPr wrap="square" rtlCol="0">
            <a:spAutoFit/>
          </a:bodyPr>
          <a:lstStyle/>
          <a:p>
            <a:pPr algn="ctr"/>
            <a:r>
              <a:rPr lang="en-US" sz="1350" dirty="0"/>
              <a:t>LD</a:t>
            </a:r>
            <a:endParaRPr lang="en-US" sz="1350" dirty="0"/>
          </a:p>
        </p:txBody>
      </p:sp>
      <p:cxnSp>
        <p:nvCxnSpPr>
          <p:cNvPr id="40" name="Straight Connector 39"/>
          <p:cNvCxnSpPr/>
          <p:nvPr/>
        </p:nvCxnSpPr>
        <p:spPr>
          <a:xfrm>
            <a:off x="6430437" y="2301494"/>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626089" y="2413776"/>
            <a:ext cx="487819" cy="300082"/>
          </a:xfrm>
          <a:prstGeom prst="rect">
            <a:avLst/>
          </a:prstGeom>
          <a:noFill/>
        </p:spPr>
        <p:txBody>
          <a:bodyPr wrap="square" rtlCol="0">
            <a:spAutoFit/>
          </a:bodyPr>
          <a:lstStyle/>
          <a:p>
            <a:pPr algn="ctr"/>
            <a:r>
              <a:rPr lang="en-US" sz="1350" dirty="0"/>
              <a:t>INR</a:t>
            </a:r>
            <a:endParaRPr lang="en-US" sz="1350" dirty="0"/>
          </a:p>
        </p:txBody>
      </p:sp>
      <p:cxnSp>
        <p:nvCxnSpPr>
          <p:cNvPr id="42" name="Straight Connector 41"/>
          <p:cNvCxnSpPr/>
          <p:nvPr/>
        </p:nvCxnSpPr>
        <p:spPr>
          <a:xfrm>
            <a:off x="6877889" y="2306756"/>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028425" y="2404632"/>
            <a:ext cx="487819" cy="300082"/>
          </a:xfrm>
          <a:prstGeom prst="rect">
            <a:avLst/>
          </a:prstGeom>
          <a:noFill/>
        </p:spPr>
        <p:txBody>
          <a:bodyPr wrap="square" rtlCol="0">
            <a:spAutoFit/>
          </a:bodyPr>
          <a:lstStyle/>
          <a:p>
            <a:pPr algn="ctr"/>
            <a:r>
              <a:rPr lang="en-US" sz="1350" dirty="0"/>
              <a:t>CLR</a:t>
            </a:r>
            <a:endParaRPr lang="en-US" sz="1350" dirty="0"/>
          </a:p>
        </p:txBody>
      </p:sp>
      <p:cxnSp>
        <p:nvCxnSpPr>
          <p:cNvPr id="44" name="Straight Connector 43"/>
          <p:cNvCxnSpPr/>
          <p:nvPr/>
        </p:nvCxnSpPr>
        <p:spPr>
          <a:xfrm>
            <a:off x="7280225" y="2297612"/>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5" name="Rectangle 44">
            <a:hlinkClick r:id="rId1" action="ppaction://hlinkpres?slideindex=17&amp;slidetitle=Computer Registers"/>
          </p:cNvPr>
          <p:cNvSpPr/>
          <p:nvPr/>
        </p:nvSpPr>
        <p:spPr>
          <a:xfrm>
            <a:off x="6249282" y="1429208"/>
            <a:ext cx="1310438" cy="23030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sz="1350" dirty="0"/>
              <a:t>AR</a:t>
            </a:r>
            <a:endParaRPr lang="en-US" sz="1500" dirty="0"/>
          </a:p>
        </p:txBody>
      </p:sp>
      <p:sp>
        <p:nvSpPr>
          <p:cNvPr id="46" name="TextBox 45"/>
          <p:cNvSpPr txBox="1"/>
          <p:nvPr/>
        </p:nvSpPr>
        <p:spPr>
          <a:xfrm>
            <a:off x="6251611" y="1768457"/>
            <a:ext cx="362309" cy="300082"/>
          </a:xfrm>
          <a:prstGeom prst="rect">
            <a:avLst/>
          </a:prstGeom>
          <a:noFill/>
        </p:spPr>
        <p:txBody>
          <a:bodyPr wrap="square" rtlCol="0">
            <a:spAutoFit/>
          </a:bodyPr>
          <a:lstStyle/>
          <a:p>
            <a:pPr algn="ctr"/>
            <a:r>
              <a:rPr lang="en-US" sz="1350" dirty="0"/>
              <a:t>LD</a:t>
            </a:r>
            <a:endParaRPr lang="en-US" sz="1350" dirty="0"/>
          </a:p>
        </p:txBody>
      </p:sp>
      <p:cxnSp>
        <p:nvCxnSpPr>
          <p:cNvPr id="47" name="Straight Connector 46"/>
          <p:cNvCxnSpPr/>
          <p:nvPr/>
        </p:nvCxnSpPr>
        <p:spPr>
          <a:xfrm>
            <a:off x="6432765" y="1661436"/>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628417" y="1773719"/>
            <a:ext cx="487819" cy="300082"/>
          </a:xfrm>
          <a:prstGeom prst="rect">
            <a:avLst/>
          </a:prstGeom>
          <a:noFill/>
        </p:spPr>
        <p:txBody>
          <a:bodyPr wrap="square" rtlCol="0">
            <a:spAutoFit/>
          </a:bodyPr>
          <a:lstStyle/>
          <a:p>
            <a:pPr algn="ctr"/>
            <a:r>
              <a:rPr lang="en-US" sz="1350" dirty="0"/>
              <a:t>INR</a:t>
            </a:r>
            <a:endParaRPr lang="en-US" sz="1350" dirty="0"/>
          </a:p>
        </p:txBody>
      </p:sp>
      <p:cxnSp>
        <p:nvCxnSpPr>
          <p:cNvPr id="49" name="Straight Connector 48"/>
          <p:cNvCxnSpPr/>
          <p:nvPr/>
        </p:nvCxnSpPr>
        <p:spPr>
          <a:xfrm>
            <a:off x="6880218" y="1666698"/>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017037" y="1764575"/>
            <a:ext cx="487819" cy="300082"/>
          </a:xfrm>
          <a:prstGeom prst="rect">
            <a:avLst/>
          </a:prstGeom>
          <a:noFill/>
        </p:spPr>
        <p:txBody>
          <a:bodyPr wrap="square" rtlCol="0">
            <a:spAutoFit/>
          </a:bodyPr>
          <a:lstStyle/>
          <a:p>
            <a:pPr algn="ctr"/>
            <a:r>
              <a:rPr lang="en-US" sz="1350" dirty="0"/>
              <a:t>CLR</a:t>
            </a:r>
            <a:endParaRPr lang="en-US" sz="1350" dirty="0"/>
          </a:p>
        </p:txBody>
      </p:sp>
      <p:cxnSp>
        <p:nvCxnSpPr>
          <p:cNvPr id="51" name="Straight Connector 50"/>
          <p:cNvCxnSpPr/>
          <p:nvPr/>
        </p:nvCxnSpPr>
        <p:spPr>
          <a:xfrm>
            <a:off x="7268838" y="1657554"/>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003284" y="1142387"/>
            <a:ext cx="584273" cy="300082"/>
          </a:xfrm>
          <a:prstGeom prst="rect">
            <a:avLst/>
          </a:prstGeom>
          <a:noFill/>
        </p:spPr>
        <p:txBody>
          <a:bodyPr wrap="square" rtlCol="0">
            <a:spAutoFit/>
          </a:bodyPr>
          <a:lstStyle/>
          <a:p>
            <a:pPr algn="ctr"/>
            <a:r>
              <a:rPr lang="en-US" sz="1350" dirty="0"/>
              <a:t>Write</a:t>
            </a:r>
            <a:endParaRPr lang="en-US" sz="1350" dirty="0"/>
          </a:p>
        </p:txBody>
      </p:sp>
      <p:cxnSp>
        <p:nvCxnSpPr>
          <p:cNvPr id="53" name="Straight Connector 52"/>
          <p:cNvCxnSpPr/>
          <p:nvPr/>
        </p:nvCxnSpPr>
        <p:spPr>
          <a:xfrm>
            <a:off x="6294167" y="1035367"/>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908912" y="1138505"/>
            <a:ext cx="536601" cy="507831"/>
          </a:xfrm>
          <a:prstGeom prst="rect">
            <a:avLst/>
          </a:prstGeom>
          <a:noFill/>
        </p:spPr>
        <p:txBody>
          <a:bodyPr wrap="square" rtlCol="0">
            <a:spAutoFit/>
          </a:bodyPr>
          <a:lstStyle/>
          <a:p>
            <a:pPr algn="ctr"/>
            <a:r>
              <a:rPr lang="en-US" sz="1350" dirty="0"/>
              <a:t>Read</a:t>
            </a:r>
            <a:endParaRPr lang="en-US" sz="1350" dirty="0"/>
          </a:p>
        </p:txBody>
      </p:sp>
      <p:cxnSp>
        <p:nvCxnSpPr>
          <p:cNvPr id="55" name="Straight Connector 54"/>
          <p:cNvCxnSpPr/>
          <p:nvPr/>
        </p:nvCxnSpPr>
        <p:spPr>
          <a:xfrm>
            <a:off x="7185103" y="1031485"/>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5000334" y="3353956"/>
            <a:ext cx="528299" cy="498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350" dirty="0"/>
              <a:t>Adder &amp; Logic</a:t>
            </a:r>
            <a:endParaRPr lang="en-US" sz="1350" dirty="0"/>
          </a:p>
        </p:txBody>
      </p:sp>
      <p:sp>
        <p:nvSpPr>
          <p:cNvPr id="57" name="Rectangle 56"/>
          <p:cNvSpPr/>
          <p:nvPr/>
        </p:nvSpPr>
        <p:spPr>
          <a:xfrm>
            <a:off x="5679723" y="3350687"/>
            <a:ext cx="149301" cy="12804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350" dirty="0"/>
              <a:t>E</a:t>
            </a:r>
            <a:endParaRPr lang="en-US" sz="1350" dirty="0"/>
          </a:p>
        </p:txBody>
      </p:sp>
      <p:grpSp>
        <p:nvGrpSpPr>
          <p:cNvPr id="58" name="Group 57"/>
          <p:cNvGrpSpPr/>
          <p:nvPr/>
        </p:nvGrpSpPr>
        <p:grpSpPr>
          <a:xfrm>
            <a:off x="6933302" y="1643901"/>
            <a:ext cx="1164659" cy="4680398"/>
            <a:chOff x="3988386" y="2189190"/>
            <a:chExt cx="1552878" cy="6240530"/>
          </a:xfrm>
        </p:grpSpPr>
        <p:cxnSp>
          <p:nvCxnSpPr>
            <p:cNvPr id="59" name="Straight Connector 58"/>
            <p:cNvCxnSpPr/>
            <p:nvPr/>
          </p:nvCxnSpPr>
          <p:spPr>
            <a:xfrm>
              <a:off x="5189203" y="2372033"/>
              <a:ext cx="0" cy="6039399"/>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988386" y="8412442"/>
              <a:ext cx="155287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3988386" y="8229600"/>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620863" y="7609276"/>
              <a:ext cx="559230" cy="0"/>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4634562" y="7412736"/>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622370" y="6778714"/>
              <a:ext cx="559230" cy="0"/>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4622370" y="6595872"/>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622370" y="5132794"/>
              <a:ext cx="559230" cy="0"/>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4622370" y="4949952"/>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614841" y="4049245"/>
              <a:ext cx="559230" cy="0"/>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4614841" y="3866403"/>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622370" y="3229947"/>
              <a:ext cx="559230" cy="0"/>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4640658" y="3047105"/>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614841" y="2372032"/>
              <a:ext cx="578951"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4633129" y="2189190"/>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74" name="Straight Arrow Connector 73"/>
          <p:cNvCxnSpPr/>
          <p:nvPr/>
        </p:nvCxnSpPr>
        <p:spPr>
          <a:xfrm flipH="1" flipV="1">
            <a:off x="4449505" y="6061039"/>
            <a:ext cx="1499617" cy="2286"/>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flipV="1">
            <a:off x="4451365" y="5458725"/>
            <a:ext cx="1499617" cy="2286"/>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flipV="1">
            <a:off x="4451365" y="4844809"/>
            <a:ext cx="1499617" cy="2286"/>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flipV="1">
            <a:off x="4454145" y="2812425"/>
            <a:ext cx="1499617" cy="2286"/>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4446055" y="2211253"/>
            <a:ext cx="1789511"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4451364" y="1544361"/>
            <a:ext cx="1789511"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flipV="1">
            <a:off x="4454145" y="695196"/>
            <a:ext cx="1499617" cy="2286"/>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7556001" y="5453612"/>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a:off x="7556001" y="4844809"/>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7556001" y="3617517"/>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7556001" y="2812425"/>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7556001" y="2211253"/>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7556001" y="1544361"/>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7556001" y="835892"/>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7565424" y="929175"/>
            <a:ext cx="598805" cy="615187"/>
            <a:chOff x="4803817" y="1222522"/>
            <a:chExt cx="798407" cy="820249"/>
          </a:xfrm>
        </p:grpSpPr>
        <p:cxnSp>
          <p:nvCxnSpPr>
            <p:cNvPr id="89" name="Straight Connector 88"/>
            <p:cNvCxnSpPr/>
            <p:nvPr/>
          </p:nvCxnSpPr>
          <p:spPr>
            <a:xfrm>
              <a:off x="5588525" y="1222522"/>
              <a:ext cx="0" cy="820249"/>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803817" y="1236221"/>
              <a:ext cx="798407" cy="0"/>
            </a:xfrm>
            <a:prstGeom prst="line">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7452025" y="978416"/>
            <a:ext cx="778732" cy="507831"/>
          </a:xfrm>
          <a:prstGeom prst="rect">
            <a:avLst/>
          </a:prstGeom>
          <a:noFill/>
        </p:spPr>
        <p:txBody>
          <a:bodyPr wrap="square" rtlCol="0">
            <a:spAutoFit/>
          </a:bodyPr>
          <a:lstStyle/>
          <a:p>
            <a:pPr algn="ctr"/>
            <a:r>
              <a:rPr lang="en-US" sz="1350" dirty="0"/>
              <a:t>Address</a:t>
            </a:r>
            <a:endParaRPr lang="en-US" sz="1350" dirty="0"/>
          </a:p>
        </p:txBody>
      </p:sp>
      <p:grpSp>
        <p:nvGrpSpPr>
          <p:cNvPr id="92" name="Group 91"/>
          <p:cNvGrpSpPr/>
          <p:nvPr/>
        </p:nvGrpSpPr>
        <p:grpSpPr>
          <a:xfrm>
            <a:off x="4651211" y="2812425"/>
            <a:ext cx="3387314" cy="666306"/>
            <a:chOff x="945598" y="3733522"/>
            <a:chExt cx="4516418" cy="888408"/>
          </a:xfrm>
        </p:grpSpPr>
        <p:cxnSp>
          <p:nvCxnSpPr>
            <p:cNvPr id="93" name="Straight Connector 92"/>
            <p:cNvCxnSpPr/>
            <p:nvPr/>
          </p:nvCxnSpPr>
          <p:spPr>
            <a:xfrm>
              <a:off x="5448317" y="3733522"/>
              <a:ext cx="0" cy="629181"/>
            </a:xfrm>
            <a:prstGeom prst="line">
              <a:avLst/>
            </a:prstGeom>
            <a:ln w="19050">
              <a:headEnd type="oval"/>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a:off x="969266" y="4356607"/>
              <a:ext cx="4492750" cy="0"/>
            </a:xfrm>
            <a:prstGeom prst="straightConnector1">
              <a:avLst/>
            </a:prstGeom>
            <a:ln w="19050">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964675" y="4344415"/>
              <a:ext cx="0" cy="277515"/>
            </a:xfrm>
            <a:prstGeom prst="line">
              <a:avLst/>
            </a:prstGeom>
            <a:ln w="19050">
              <a:headEnd type="none"/>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945598" y="4616889"/>
              <a:ext cx="483735"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4637495" y="3617518"/>
            <a:ext cx="1315068" cy="742494"/>
            <a:chOff x="927310" y="4806978"/>
            <a:chExt cx="1753423" cy="989992"/>
          </a:xfrm>
        </p:grpSpPr>
        <p:cxnSp>
          <p:nvCxnSpPr>
            <p:cNvPr id="98" name="Straight Arrow Connector 97"/>
            <p:cNvCxnSpPr/>
            <p:nvPr/>
          </p:nvCxnSpPr>
          <p:spPr>
            <a:xfrm flipH="1" flipV="1">
              <a:off x="931899" y="5796970"/>
              <a:ext cx="1748834" cy="0"/>
            </a:xfrm>
            <a:prstGeom prst="straightConnector1">
              <a:avLst/>
            </a:prstGeom>
            <a:ln w="19050">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933798" y="4806978"/>
              <a:ext cx="0" cy="989992"/>
            </a:xfrm>
            <a:prstGeom prst="line">
              <a:avLst/>
            </a:prstGeom>
            <a:ln w="19050">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927310" y="4806978"/>
              <a:ext cx="483735"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4808036" y="3622777"/>
            <a:ext cx="3230489" cy="479020"/>
            <a:chOff x="1154697" y="4813992"/>
            <a:chExt cx="4307319" cy="638693"/>
          </a:xfrm>
        </p:grpSpPr>
        <p:cxnSp>
          <p:nvCxnSpPr>
            <p:cNvPr id="102" name="Straight Arrow Connector 101"/>
            <p:cNvCxnSpPr/>
            <p:nvPr/>
          </p:nvCxnSpPr>
          <p:spPr>
            <a:xfrm flipH="1">
              <a:off x="1169177" y="5027751"/>
              <a:ext cx="241868"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169177" y="5035391"/>
              <a:ext cx="0" cy="417294"/>
            </a:xfrm>
            <a:prstGeom prst="line">
              <a:avLst/>
            </a:prstGeom>
            <a:ln w="19050">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H="1" flipV="1">
              <a:off x="1154697" y="5444556"/>
              <a:ext cx="4307319" cy="4283"/>
            </a:xfrm>
            <a:prstGeom prst="straightConnector1">
              <a:avLst/>
            </a:prstGeom>
            <a:ln w="19050">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5439139" y="4813992"/>
              <a:ext cx="0" cy="629181"/>
            </a:xfrm>
            <a:prstGeom prst="line">
              <a:avLst/>
            </a:prstGeom>
            <a:ln w="19050">
              <a:headEnd type="oval"/>
              <a:tailEnd type="none"/>
            </a:ln>
          </p:spPr>
          <p:style>
            <a:lnRef idx="1">
              <a:schemeClr val="accent1"/>
            </a:lnRef>
            <a:fillRef idx="0">
              <a:schemeClr val="accent1"/>
            </a:fillRef>
            <a:effectRef idx="0">
              <a:schemeClr val="accent1"/>
            </a:effectRef>
            <a:fontRef idx="minor">
              <a:schemeClr val="tx1"/>
            </a:fontRef>
          </p:style>
        </p:cxnSp>
      </p:grpSp>
      <p:sp>
        <p:nvSpPr>
          <p:cNvPr id="106" name="TextBox 105"/>
          <p:cNvSpPr txBox="1"/>
          <p:nvPr/>
        </p:nvSpPr>
        <p:spPr>
          <a:xfrm>
            <a:off x="7972252" y="6182357"/>
            <a:ext cx="707938" cy="300082"/>
          </a:xfrm>
          <a:prstGeom prst="rect">
            <a:avLst/>
          </a:prstGeom>
          <a:noFill/>
        </p:spPr>
        <p:txBody>
          <a:bodyPr wrap="square" rtlCol="0">
            <a:spAutoFit/>
          </a:bodyPr>
          <a:lstStyle/>
          <a:p>
            <a:pPr algn="ctr"/>
            <a:r>
              <a:rPr lang="en-US" sz="1350" dirty="0"/>
              <a:t>Clock</a:t>
            </a:r>
            <a:endParaRPr lang="en-US" sz="1350" dirty="0"/>
          </a:p>
        </p:txBody>
      </p:sp>
      <p:sp>
        <p:nvSpPr>
          <p:cNvPr id="107" name="TextBox 106"/>
          <p:cNvSpPr txBox="1"/>
          <p:nvPr/>
        </p:nvSpPr>
        <p:spPr>
          <a:xfrm>
            <a:off x="8637974" y="685851"/>
            <a:ext cx="203597" cy="323165"/>
          </a:xfrm>
          <a:prstGeom prst="rect">
            <a:avLst/>
          </a:prstGeom>
          <a:noFill/>
        </p:spPr>
        <p:txBody>
          <a:bodyPr wrap="square" rtlCol="0">
            <a:spAutoFit/>
          </a:bodyPr>
          <a:lstStyle/>
          <a:p>
            <a:pPr algn="ctr"/>
            <a:r>
              <a:rPr lang="en-US" sz="1500" dirty="0">
                <a:solidFill>
                  <a:schemeClr val="bg1"/>
                </a:solidFill>
              </a:rPr>
              <a:t>7</a:t>
            </a:r>
            <a:endParaRPr lang="en-US" sz="1500" dirty="0">
              <a:solidFill>
                <a:schemeClr val="bg1"/>
              </a:solidFill>
            </a:endParaRPr>
          </a:p>
        </p:txBody>
      </p:sp>
      <p:sp>
        <p:nvSpPr>
          <p:cNvPr id="108" name="TextBox 107"/>
          <p:cNvSpPr txBox="1"/>
          <p:nvPr/>
        </p:nvSpPr>
        <p:spPr>
          <a:xfrm>
            <a:off x="8630201" y="1394320"/>
            <a:ext cx="203597" cy="323165"/>
          </a:xfrm>
          <a:prstGeom prst="rect">
            <a:avLst/>
          </a:prstGeom>
          <a:noFill/>
        </p:spPr>
        <p:txBody>
          <a:bodyPr wrap="square" rtlCol="0">
            <a:spAutoFit/>
          </a:bodyPr>
          <a:lstStyle/>
          <a:p>
            <a:pPr algn="ctr"/>
            <a:r>
              <a:rPr lang="en-US" sz="1500" dirty="0">
                <a:solidFill>
                  <a:schemeClr val="bg1"/>
                </a:solidFill>
              </a:rPr>
              <a:t>1</a:t>
            </a:r>
            <a:endParaRPr lang="en-US" sz="1500" dirty="0">
              <a:solidFill>
                <a:schemeClr val="bg1"/>
              </a:solidFill>
            </a:endParaRPr>
          </a:p>
        </p:txBody>
      </p:sp>
      <p:sp>
        <p:nvSpPr>
          <p:cNvPr id="109" name="TextBox 108"/>
          <p:cNvSpPr txBox="1"/>
          <p:nvPr/>
        </p:nvSpPr>
        <p:spPr>
          <a:xfrm>
            <a:off x="8631861" y="2050718"/>
            <a:ext cx="203597" cy="323165"/>
          </a:xfrm>
          <a:prstGeom prst="rect">
            <a:avLst/>
          </a:prstGeom>
          <a:noFill/>
        </p:spPr>
        <p:txBody>
          <a:bodyPr wrap="square" rtlCol="0">
            <a:spAutoFit/>
          </a:bodyPr>
          <a:lstStyle/>
          <a:p>
            <a:pPr algn="ctr"/>
            <a:r>
              <a:rPr lang="en-US" sz="1500" dirty="0">
                <a:solidFill>
                  <a:schemeClr val="bg1"/>
                </a:solidFill>
              </a:rPr>
              <a:t>2</a:t>
            </a:r>
            <a:endParaRPr lang="en-US" sz="1500" dirty="0">
              <a:solidFill>
                <a:schemeClr val="bg1"/>
              </a:solidFill>
            </a:endParaRPr>
          </a:p>
        </p:txBody>
      </p:sp>
      <p:sp>
        <p:nvSpPr>
          <p:cNvPr id="110" name="TextBox 109"/>
          <p:cNvSpPr txBox="1"/>
          <p:nvPr/>
        </p:nvSpPr>
        <p:spPr>
          <a:xfrm>
            <a:off x="8631246" y="2662384"/>
            <a:ext cx="203597" cy="323165"/>
          </a:xfrm>
          <a:prstGeom prst="rect">
            <a:avLst/>
          </a:prstGeom>
          <a:noFill/>
        </p:spPr>
        <p:txBody>
          <a:bodyPr wrap="square" rtlCol="0">
            <a:spAutoFit/>
          </a:bodyPr>
          <a:lstStyle/>
          <a:p>
            <a:pPr algn="ctr"/>
            <a:r>
              <a:rPr lang="en-US" sz="1500" dirty="0">
                <a:solidFill>
                  <a:schemeClr val="bg1"/>
                </a:solidFill>
              </a:rPr>
              <a:t>3</a:t>
            </a:r>
            <a:endParaRPr lang="en-US" sz="1500" dirty="0">
              <a:solidFill>
                <a:schemeClr val="bg1"/>
              </a:solidFill>
            </a:endParaRPr>
          </a:p>
        </p:txBody>
      </p:sp>
      <p:sp>
        <p:nvSpPr>
          <p:cNvPr id="111" name="TextBox 110"/>
          <p:cNvSpPr txBox="1"/>
          <p:nvPr/>
        </p:nvSpPr>
        <p:spPr>
          <a:xfrm>
            <a:off x="8631684" y="3453990"/>
            <a:ext cx="203597" cy="323165"/>
          </a:xfrm>
          <a:prstGeom prst="rect">
            <a:avLst/>
          </a:prstGeom>
          <a:noFill/>
        </p:spPr>
        <p:txBody>
          <a:bodyPr wrap="square" rtlCol="0">
            <a:spAutoFit/>
          </a:bodyPr>
          <a:lstStyle/>
          <a:p>
            <a:pPr algn="ctr"/>
            <a:r>
              <a:rPr lang="en-US" sz="1500" dirty="0">
                <a:solidFill>
                  <a:schemeClr val="bg1"/>
                </a:solidFill>
              </a:rPr>
              <a:t>4</a:t>
            </a:r>
            <a:endParaRPr lang="en-US" sz="1500" dirty="0">
              <a:solidFill>
                <a:schemeClr val="bg1"/>
              </a:solidFill>
            </a:endParaRPr>
          </a:p>
        </p:txBody>
      </p:sp>
      <p:sp>
        <p:nvSpPr>
          <p:cNvPr id="112" name="TextBox 111"/>
          <p:cNvSpPr txBox="1"/>
          <p:nvPr/>
        </p:nvSpPr>
        <p:spPr>
          <a:xfrm>
            <a:off x="8637974" y="4686501"/>
            <a:ext cx="203597" cy="323165"/>
          </a:xfrm>
          <a:prstGeom prst="rect">
            <a:avLst/>
          </a:prstGeom>
          <a:noFill/>
        </p:spPr>
        <p:txBody>
          <a:bodyPr wrap="square" rtlCol="0">
            <a:spAutoFit/>
          </a:bodyPr>
          <a:lstStyle/>
          <a:p>
            <a:pPr algn="ctr"/>
            <a:r>
              <a:rPr lang="en-US" sz="1500" dirty="0">
                <a:solidFill>
                  <a:schemeClr val="bg1"/>
                </a:solidFill>
              </a:rPr>
              <a:t>5</a:t>
            </a:r>
            <a:endParaRPr lang="en-US" sz="1500" dirty="0">
              <a:solidFill>
                <a:schemeClr val="bg1"/>
              </a:solidFill>
            </a:endParaRPr>
          </a:p>
        </p:txBody>
      </p:sp>
      <p:sp>
        <p:nvSpPr>
          <p:cNvPr id="113" name="TextBox 112"/>
          <p:cNvSpPr txBox="1"/>
          <p:nvPr/>
        </p:nvSpPr>
        <p:spPr>
          <a:xfrm>
            <a:off x="8630201" y="5299428"/>
            <a:ext cx="203597" cy="323165"/>
          </a:xfrm>
          <a:prstGeom prst="rect">
            <a:avLst/>
          </a:prstGeom>
          <a:noFill/>
        </p:spPr>
        <p:txBody>
          <a:bodyPr wrap="square" rtlCol="0">
            <a:spAutoFit/>
          </a:bodyPr>
          <a:lstStyle/>
          <a:p>
            <a:pPr algn="ctr"/>
            <a:r>
              <a:rPr lang="en-US" sz="1500" dirty="0">
                <a:solidFill>
                  <a:schemeClr val="bg1"/>
                </a:solidFill>
              </a:rPr>
              <a:t>6</a:t>
            </a:r>
            <a:endParaRPr lang="en-US" sz="1500" dirty="0">
              <a:solidFill>
                <a:schemeClr val="bg1"/>
              </a:solidFill>
            </a:endParaRPr>
          </a:p>
        </p:txBody>
      </p:sp>
      <p:sp>
        <p:nvSpPr>
          <p:cNvPr id="114" name="TextBox 113"/>
          <p:cNvSpPr txBox="1"/>
          <p:nvPr/>
        </p:nvSpPr>
        <p:spPr>
          <a:xfrm>
            <a:off x="8497043" y="250461"/>
            <a:ext cx="485459" cy="553998"/>
          </a:xfrm>
          <a:prstGeom prst="rect">
            <a:avLst/>
          </a:prstGeom>
          <a:noFill/>
        </p:spPr>
        <p:txBody>
          <a:bodyPr wrap="square" rtlCol="0">
            <a:spAutoFit/>
          </a:bodyPr>
          <a:lstStyle/>
          <a:p>
            <a:pPr algn="ctr"/>
            <a:r>
              <a:rPr lang="en-US" sz="1500" dirty="0">
                <a:solidFill>
                  <a:schemeClr val="bg1"/>
                </a:solidFill>
              </a:rPr>
              <a:t>Bus</a:t>
            </a:r>
            <a:endParaRPr lang="en-US" sz="1500" dirty="0">
              <a:solidFill>
                <a:schemeClr val="bg1"/>
              </a:solidFill>
            </a:endParaRPr>
          </a:p>
        </p:txBody>
      </p:sp>
      <p:cxnSp>
        <p:nvCxnSpPr>
          <p:cNvPr id="115" name="Straight Arrow Connector 114"/>
          <p:cNvCxnSpPr>
            <a:stCxn id="24" idx="1"/>
          </p:cNvCxnSpPr>
          <p:nvPr/>
        </p:nvCxnSpPr>
        <p:spPr>
          <a:xfrm flipH="1">
            <a:off x="5539472" y="3603152"/>
            <a:ext cx="422897" cy="2498"/>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a:off x="5532478" y="3418194"/>
            <a:ext cx="181401"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H="1">
            <a:off x="8143682" y="250461"/>
            <a:ext cx="301412"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8139449" y="423462"/>
            <a:ext cx="301412"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H="1">
            <a:off x="8139449" y="596697"/>
            <a:ext cx="301412"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7872703" y="86461"/>
            <a:ext cx="329374" cy="438582"/>
          </a:xfrm>
          <a:prstGeom prst="rect">
            <a:avLst/>
          </a:prstGeom>
          <a:noFill/>
        </p:spPr>
        <p:txBody>
          <a:bodyPr wrap="square" rtlCol="0">
            <a:spAutoFit/>
          </a:bodyPr>
          <a:lstStyle/>
          <a:p>
            <a:pPr algn="ctr"/>
            <a:r>
              <a:rPr lang="en-US" sz="1350" dirty="0"/>
              <a:t>S</a:t>
            </a:r>
            <a:r>
              <a:rPr lang="en-US" sz="1350" baseline="-25000" dirty="0"/>
              <a:t>2</a:t>
            </a:r>
            <a:endParaRPr lang="en-US" sz="1350" baseline="-25000" dirty="0"/>
          </a:p>
        </p:txBody>
      </p:sp>
      <p:sp>
        <p:nvSpPr>
          <p:cNvPr id="121" name="TextBox 120"/>
          <p:cNvSpPr txBox="1"/>
          <p:nvPr/>
        </p:nvSpPr>
        <p:spPr>
          <a:xfrm>
            <a:off x="7877275" y="252182"/>
            <a:ext cx="329374" cy="438582"/>
          </a:xfrm>
          <a:prstGeom prst="rect">
            <a:avLst/>
          </a:prstGeom>
          <a:noFill/>
        </p:spPr>
        <p:txBody>
          <a:bodyPr wrap="square" rtlCol="0">
            <a:spAutoFit/>
          </a:bodyPr>
          <a:lstStyle/>
          <a:p>
            <a:pPr algn="ctr"/>
            <a:r>
              <a:rPr lang="en-US" sz="1350" dirty="0"/>
              <a:t>S</a:t>
            </a:r>
            <a:r>
              <a:rPr lang="en-US" sz="1350" baseline="-25000" dirty="0"/>
              <a:t>1</a:t>
            </a:r>
            <a:endParaRPr lang="en-US" sz="1350" baseline="-25000" dirty="0"/>
          </a:p>
        </p:txBody>
      </p:sp>
      <p:sp>
        <p:nvSpPr>
          <p:cNvPr id="122" name="TextBox 121"/>
          <p:cNvSpPr txBox="1"/>
          <p:nvPr/>
        </p:nvSpPr>
        <p:spPr>
          <a:xfrm>
            <a:off x="7876145" y="419086"/>
            <a:ext cx="329374" cy="438582"/>
          </a:xfrm>
          <a:prstGeom prst="rect">
            <a:avLst/>
          </a:prstGeom>
          <a:noFill/>
        </p:spPr>
        <p:txBody>
          <a:bodyPr wrap="square" rtlCol="0">
            <a:spAutoFit/>
          </a:bodyPr>
          <a:lstStyle/>
          <a:p>
            <a:pPr algn="ctr"/>
            <a:r>
              <a:rPr lang="en-US" sz="1350" dirty="0"/>
              <a:t>S</a:t>
            </a:r>
            <a:r>
              <a:rPr lang="en-US" sz="1350" baseline="-25000" dirty="0"/>
              <a:t>0</a:t>
            </a:r>
            <a:endParaRPr lang="en-US" sz="1350" baseline="-25000" dirty="0"/>
          </a:p>
        </p:txBody>
      </p:sp>
      <p:cxnSp>
        <p:nvCxnSpPr>
          <p:cNvPr id="126" name="Straight Arrow Connector 125"/>
          <p:cNvCxnSpPr/>
          <p:nvPr/>
        </p:nvCxnSpPr>
        <p:spPr>
          <a:xfrm flipH="1">
            <a:off x="7556001" y="3617517"/>
            <a:ext cx="1053684" cy="0"/>
          </a:xfrm>
          <a:prstGeom prst="straightConnector1">
            <a:avLst/>
          </a:prstGeom>
          <a:ln w="19050">
            <a:solidFill>
              <a:schemeClr val="accent6"/>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5839281" y="3003504"/>
            <a:ext cx="250250" cy="307777"/>
          </a:xfrm>
          <a:prstGeom prst="rect">
            <a:avLst/>
          </a:prstGeom>
          <a:noFill/>
        </p:spPr>
        <p:txBody>
          <a:bodyPr wrap="square" rtlCol="0">
            <a:spAutoFit/>
          </a:bodyPr>
          <a:lstStyle/>
          <a:p>
            <a:r>
              <a:rPr lang="en-US" sz="1400" b="1" dirty="0">
                <a:solidFill>
                  <a:schemeClr val="accent6"/>
                </a:solidFill>
              </a:rPr>
              <a:t>1</a:t>
            </a:r>
            <a:endParaRPr lang="en-US" sz="1400" b="1" dirty="0">
              <a:solidFill>
                <a:schemeClr val="accent6"/>
              </a:solidFill>
            </a:endParaRPr>
          </a:p>
        </p:txBody>
      </p:sp>
      <p:grpSp>
        <p:nvGrpSpPr>
          <p:cNvPr id="130" name="Group 129"/>
          <p:cNvGrpSpPr/>
          <p:nvPr/>
        </p:nvGrpSpPr>
        <p:grpSpPr>
          <a:xfrm>
            <a:off x="4651211" y="2812425"/>
            <a:ext cx="3387314" cy="666306"/>
            <a:chOff x="945598" y="3733522"/>
            <a:chExt cx="4516418" cy="888408"/>
          </a:xfrm>
        </p:grpSpPr>
        <p:cxnSp>
          <p:nvCxnSpPr>
            <p:cNvPr id="131" name="Straight Connector 130"/>
            <p:cNvCxnSpPr/>
            <p:nvPr/>
          </p:nvCxnSpPr>
          <p:spPr>
            <a:xfrm>
              <a:off x="5448317" y="3733522"/>
              <a:ext cx="0" cy="629181"/>
            </a:xfrm>
            <a:prstGeom prst="line">
              <a:avLst/>
            </a:prstGeom>
            <a:ln w="19050">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H="1">
              <a:off x="969266" y="4356607"/>
              <a:ext cx="4492750" cy="0"/>
            </a:xfrm>
            <a:prstGeom prst="straightConnector1">
              <a:avLst/>
            </a:prstGeom>
            <a:ln w="19050">
              <a:solidFill>
                <a:schemeClr val="tx2"/>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964675" y="4344415"/>
              <a:ext cx="0" cy="277515"/>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H="1">
              <a:off x="945598" y="4616889"/>
              <a:ext cx="483735" cy="0"/>
            </a:xfrm>
            <a:prstGeom prst="straightConnector1">
              <a:avLst/>
            </a:prstGeom>
            <a:ln w="19050">
              <a:solidFill>
                <a:schemeClr val="tx2"/>
              </a:solidFill>
              <a:headEnd type="stealth" w="lg" len="lg"/>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par>
                                <p:cTn id="45" presetID="10" presetClass="entr" presetSubtype="0"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fade">
                                      <p:cBhvr>
                                        <p:cTn id="47" dur="500"/>
                                        <p:tgtEl>
                                          <p:spTgt spid="5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fade">
                                      <p:cBhvr>
                                        <p:cTn id="58" dur="500"/>
                                        <p:tgtEl>
                                          <p:spTgt spid="49"/>
                                        </p:tgtEl>
                                      </p:cBhvr>
                                    </p:animEffect>
                                  </p:childTnLst>
                                </p:cTn>
                              </p:par>
                              <p:par>
                                <p:cTn id="59" presetID="10" presetClass="entr" presetSubtype="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500"/>
                                        <p:tgtEl>
                                          <p:spTgt spid="5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500"/>
                                        <p:tgtEl>
                                          <p:spTgt spid="4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fade">
                                      <p:cBhvr>
                                        <p:cTn id="70" dur="500"/>
                                        <p:tgtEl>
                                          <p:spTgt spid="5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fade">
                                      <p:cBhvr>
                                        <p:cTn id="75" dur="500"/>
                                        <p:tgtEl>
                                          <p:spTgt spid="40"/>
                                        </p:tgtEl>
                                      </p:cBhvr>
                                    </p:animEffect>
                                  </p:childTnLst>
                                </p:cTn>
                              </p:par>
                              <p:par>
                                <p:cTn id="76" presetID="10" presetClass="entr" presetSubtype="0" fill="hold"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500"/>
                                        <p:tgtEl>
                                          <p:spTgt spid="42"/>
                                        </p:tgtEl>
                                      </p:cBhvr>
                                    </p:animEffect>
                                  </p:childTnLst>
                                </p:cTn>
                              </p:par>
                              <p:par>
                                <p:cTn id="79" presetID="10" presetClass="entr" presetSubtype="0" fill="hold"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500"/>
                                        <p:tgtEl>
                                          <p:spTgt spid="4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500"/>
                                        <p:tgtEl>
                                          <p:spTgt spid="3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fade">
                                      <p:cBhvr>
                                        <p:cTn id="87" dur="500"/>
                                        <p:tgtEl>
                                          <p:spTgt spid="4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fade">
                                      <p:cBhvr>
                                        <p:cTn id="95" dur="500"/>
                                        <p:tgtEl>
                                          <p:spTgt spid="33"/>
                                        </p:tgtEl>
                                      </p:cBhvr>
                                    </p:animEffect>
                                  </p:childTnLst>
                                </p:cTn>
                              </p:par>
                              <p:par>
                                <p:cTn id="96" presetID="10" presetClass="entr" presetSubtype="0" fill="hold" nodeType="with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500"/>
                                        <p:tgtEl>
                                          <p:spTgt spid="35"/>
                                        </p:tgtEl>
                                      </p:cBhvr>
                                    </p:animEffect>
                                  </p:childTnLst>
                                </p:cTn>
                              </p:par>
                              <p:par>
                                <p:cTn id="99" presetID="10" presetClass="entr" presetSubtype="0" fill="hold"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fade">
                                      <p:cBhvr>
                                        <p:cTn id="101" dur="500"/>
                                        <p:tgtEl>
                                          <p:spTgt spid="3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fade">
                                      <p:cBhvr>
                                        <p:cTn id="104" dur="500"/>
                                        <p:tgtEl>
                                          <p:spTgt spid="3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fade">
                                      <p:cBhvr>
                                        <p:cTn id="107" dur="500"/>
                                        <p:tgtEl>
                                          <p:spTgt spid="34"/>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fade">
                                      <p:cBhvr>
                                        <p:cTn id="110" dur="500"/>
                                        <p:tgtEl>
                                          <p:spTgt spid="36"/>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26"/>
                                        </p:tgtEl>
                                        <p:attrNameLst>
                                          <p:attrName>style.visibility</p:attrName>
                                        </p:attrNameLst>
                                      </p:cBhvr>
                                      <p:to>
                                        <p:strVal val="visible"/>
                                      </p:to>
                                    </p:set>
                                    <p:animEffect transition="in" filter="fade">
                                      <p:cBhvr>
                                        <p:cTn id="115" dur="500"/>
                                        <p:tgtEl>
                                          <p:spTgt spid="26"/>
                                        </p:tgtEl>
                                      </p:cBhvr>
                                    </p:animEffect>
                                  </p:childTnLst>
                                </p:cTn>
                              </p:par>
                              <p:par>
                                <p:cTn id="116" presetID="10" presetClass="entr" presetSubtype="0" fill="hold" nodeType="with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fade">
                                      <p:cBhvr>
                                        <p:cTn id="118" dur="500"/>
                                        <p:tgtEl>
                                          <p:spTgt spid="28"/>
                                        </p:tgtEl>
                                      </p:cBhvr>
                                    </p:animEffect>
                                  </p:childTnLst>
                                </p:cTn>
                              </p:par>
                              <p:par>
                                <p:cTn id="119" presetID="10" presetClass="entr" presetSubtype="0" fill="hold"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fade">
                                      <p:cBhvr>
                                        <p:cTn id="121" dur="500"/>
                                        <p:tgtEl>
                                          <p:spTgt spid="30"/>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25"/>
                                        </p:tgtEl>
                                        <p:attrNameLst>
                                          <p:attrName>style.visibility</p:attrName>
                                        </p:attrNameLst>
                                      </p:cBhvr>
                                      <p:to>
                                        <p:strVal val="visible"/>
                                      </p:to>
                                    </p:set>
                                    <p:animEffect transition="in" filter="fade">
                                      <p:cBhvr>
                                        <p:cTn id="124" dur="500"/>
                                        <p:tgtEl>
                                          <p:spTgt spid="25"/>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fade">
                                      <p:cBhvr>
                                        <p:cTn id="127" dur="500"/>
                                        <p:tgtEl>
                                          <p:spTgt spid="2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29"/>
                                        </p:tgtEl>
                                        <p:attrNameLst>
                                          <p:attrName>style.visibility</p:attrName>
                                        </p:attrNameLst>
                                      </p:cBhvr>
                                      <p:to>
                                        <p:strVal val="visible"/>
                                      </p:to>
                                    </p:set>
                                    <p:animEffect transition="in" filter="fade">
                                      <p:cBhvr>
                                        <p:cTn id="130" dur="500"/>
                                        <p:tgtEl>
                                          <p:spTgt spid="29"/>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11"/>
                                        </p:tgtEl>
                                        <p:attrNameLst>
                                          <p:attrName>style.visibility</p:attrName>
                                        </p:attrNameLst>
                                      </p:cBhvr>
                                      <p:to>
                                        <p:strVal val="visible"/>
                                      </p:to>
                                    </p:set>
                                    <p:animEffect transition="in" filter="fade">
                                      <p:cBhvr>
                                        <p:cTn id="135" dur="500"/>
                                        <p:tgtEl>
                                          <p:spTgt spid="1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0"/>
                                        </p:tgtEl>
                                        <p:attrNameLst>
                                          <p:attrName>style.visibility</p:attrName>
                                        </p:attrNameLst>
                                      </p:cBhvr>
                                      <p:to>
                                        <p:strVal val="visible"/>
                                      </p:to>
                                    </p:set>
                                    <p:animEffect transition="in" filter="fade">
                                      <p:cBhvr>
                                        <p:cTn id="138" dur="500"/>
                                        <p:tgtEl>
                                          <p:spTgt spid="10"/>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9"/>
                                        </p:tgtEl>
                                        <p:attrNameLst>
                                          <p:attrName>style.visibility</p:attrName>
                                        </p:attrNameLst>
                                      </p:cBhvr>
                                      <p:to>
                                        <p:strVal val="visible"/>
                                      </p:to>
                                    </p:set>
                                    <p:animEffect transition="in" filter="fade">
                                      <p:cBhvr>
                                        <p:cTn id="143" dur="500"/>
                                        <p:tgtEl>
                                          <p:spTgt spid="9"/>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8"/>
                                        </p:tgtEl>
                                        <p:attrNameLst>
                                          <p:attrName>style.visibility</p:attrName>
                                        </p:attrNameLst>
                                      </p:cBhvr>
                                      <p:to>
                                        <p:strVal val="visible"/>
                                      </p:to>
                                    </p:set>
                                    <p:animEffect transition="in" filter="fade">
                                      <p:cBhvr>
                                        <p:cTn id="146" dur="500"/>
                                        <p:tgtEl>
                                          <p:spTgt spid="8"/>
                                        </p:tgtEl>
                                      </p:cBhvr>
                                    </p:animEffect>
                                  </p:childTnLst>
                                </p:cTn>
                              </p:par>
                              <p:par>
                                <p:cTn id="147" presetID="10" presetClass="entr" presetSubtype="0" fill="hold" nodeType="withEffect">
                                  <p:stCondLst>
                                    <p:cond delay="0"/>
                                  </p:stCondLst>
                                  <p:childTnLst>
                                    <p:set>
                                      <p:cBhvr>
                                        <p:cTn id="148" dur="1" fill="hold">
                                          <p:stCondLst>
                                            <p:cond delay="0"/>
                                          </p:stCondLst>
                                        </p:cTn>
                                        <p:tgtEl>
                                          <p:spTgt spid="20"/>
                                        </p:tgtEl>
                                        <p:attrNameLst>
                                          <p:attrName>style.visibility</p:attrName>
                                        </p:attrNameLst>
                                      </p:cBhvr>
                                      <p:to>
                                        <p:strVal val="visible"/>
                                      </p:to>
                                    </p:set>
                                    <p:animEffect transition="in" filter="fade">
                                      <p:cBhvr>
                                        <p:cTn id="149" dur="500"/>
                                        <p:tgtEl>
                                          <p:spTgt spid="2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9"/>
                                        </p:tgtEl>
                                        <p:attrNameLst>
                                          <p:attrName>style.visibility</p:attrName>
                                        </p:attrNameLst>
                                      </p:cBhvr>
                                      <p:to>
                                        <p:strVal val="visible"/>
                                      </p:to>
                                    </p:set>
                                    <p:animEffect transition="in" filter="fade">
                                      <p:cBhvr>
                                        <p:cTn id="152" dur="500"/>
                                        <p:tgtEl>
                                          <p:spTgt spid="19"/>
                                        </p:tgtEl>
                                      </p:cBhvr>
                                    </p:animEffect>
                                  </p:childTnLst>
                                </p:cTn>
                              </p:par>
                              <p:par>
                                <p:cTn id="153" presetID="10" presetClass="entr" presetSubtype="0" fill="hold" nodeType="withEffect">
                                  <p:stCondLst>
                                    <p:cond delay="0"/>
                                  </p:stCondLst>
                                  <p:childTnLst>
                                    <p:set>
                                      <p:cBhvr>
                                        <p:cTn id="154" dur="1" fill="hold">
                                          <p:stCondLst>
                                            <p:cond delay="0"/>
                                          </p:stCondLst>
                                        </p:cTn>
                                        <p:tgtEl>
                                          <p:spTgt spid="22"/>
                                        </p:tgtEl>
                                        <p:attrNameLst>
                                          <p:attrName>style.visibility</p:attrName>
                                        </p:attrNameLst>
                                      </p:cBhvr>
                                      <p:to>
                                        <p:strVal val="visible"/>
                                      </p:to>
                                    </p:set>
                                    <p:animEffect transition="in" filter="fade">
                                      <p:cBhvr>
                                        <p:cTn id="155" dur="500"/>
                                        <p:tgtEl>
                                          <p:spTgt spid="22"/>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6"/>
                                        </p:tgtEl>
                                        <p:attrNameLst>
                                          <p:attrName>style.visibility</p:attrName>
                                        </p:attrNameLst>
                                      </p:cBhvr>
                                      <p:to>
                                        <p:strVal val="visible"/>
                                      </p:to>
                                    </p:set>
                                    <p:animEffect transition="in" filter="fade">
                                      <p:cBhvr>
                                        <p:cTn id="163" dur="500"/>
                                        <p:tgtEl>
                                          <p:spTgt spid="6"/>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5"/>
                                        </p:tgtEl>
                                        <p:attrNameLst>
                                          <p:attrName>style.visibility</p:attrName>
                                        </p:attrNameLst>
                                      </p:cBhvr>
                                      <p:to>
                                        <p:strVal val="visible"/>
                                      </p:to>
                                    </p:set>
                                    <p:animEffect transition="in" filter="fade">
                                      <p:cBhvr>
                                        <p:cTn id="166" dur="500"/>
                                        <p:tgtEl>
                                          <p:spTgt spid="5"/>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nodeType="click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fade">
                                      <p:cBhvr>
                                        <p:cTn id="171" dur="500"/>
                                        <p:tgtEl>
                                          <p:spTgt spid="58"/>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106"/>
                                        </p:tgtEl>
                                        <p:attrNameLst>
                                          <p:attrName>style.visibility</p:attrName>
                                        </p:attrNameLst>
                                      </p:cBhvr>
                                      <p:to>
                                        <p:strVal val="visible"/>
                                      </p:to>
                                    </p:set>
                                    <p:animEffect transition="in" filter="fade">
                                      <p:cBhvr>
                                        <p:cTn id="174" dur="500"/>
                                        <p:tgtEl>
                                          <p:spTgt spid="106"/>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nodeType="clickEffect">
                                  <p:stCondLst>
                                    <p:cond delay="0"/>
                                  </p:stCondLst>
                                  <p:childTnLst>
                                    <p:set>
                                      <p:cBhvr>
                                        <p:cTn id="178" dur="1" fill="hold">
                                          <p:stCondLst>
                                            <p:cond delay="0"/>
                                          </p:stCondLst>
                                        </p:cTn>
                                        <p:tgtEl>
                                          <p:spTgt spid="87"/>
                                        </p:tgtEl>
                                        <p:attrNameLst>
                                          <p:attrName>style.visibility</p:attrName>
                                        </p:attrNameLst>
                                      </p:cBhvr>
                                      <p:to>
                                        <p:strVal val="visible"/>
                                      </p:to>
                                    </p:set>
                                    <p:animEffect transition="in" filter="fade">
                                      <p:cBhvr>
                                        <p:cTn id="179" dur="500"/>
                                        <p:tgtEl>
                                          <p:spTgt spid="87"/>
                                        </p:tgtEl>
                                      </p:cBhvr>
                                    </p:animEffect>
                                  </p:childTnLst>
                                </p:cTn>
                              </p:par>
                              <p:par>
                                <p:cTn id="180" presetID="10" presetClass="entr" presetSubtype="0" fill="hold" nodeType="withEffect">
                                  <p:stCondLst>
                                    <p:cond delay="0"/>
                                  </p:stCondLst>
                                  <p:childTnLst>
                                    <p:set>
                                      <p:cBhvr>
                                        <p:cTn id="181" dur="1" fill="hold">
                                          <p:stCondLst>
                                            <p:cond delay="0"/>
                                          </p:stCondLst>
                                        </p:cTn>
                                        <p:tgtEl>
                                          <p:spTgt spid="86"/>
                                        </p:tgtEl>
                                        <p:attrNameLst>
                                          <p:attrName>style.visibility</p:attrName>
                                        </p:attrNameLst>
                                      </p:cBhvr>
                                      <p:to>
                                        <p:strVal val="visible"/>
                                      </p:to>
                                    </p:set>
                                    <p:animEffect transition="in" filter="fade">
                                      <p:cBhvr>
                                        <p:cTn id="182" dur="500"/>
                                        <p:tgtEl>
                                          <p:spTgt spid="86"/>
                                        </p:tgtEl>
                                      </p:cBhvr>
                                    </p:animEffect>
                                  </p:childTnLst>
                                </p:cTn>
                              </p:par>
                              <p:par>
                                <p:cTn id="183" presetID="10" presetClass="entr" presetSubtype="0" fill="hold" nodeType="withEffect">
                                  <p:stCondLst>
                                    <p:cond delay="0"/>
                                  </p:stCondLst>
                                  <p:childTnLst>
                                    <p:set>
                                      <p:cBhvr>
                                        <p:cTn id="184" dur="1" fill="hold">
                                          <p:stCondLst>
                                            <p:cond delay="0"/>
                                          </p:stCondLst>
                                        </p:cTn>
                                        <p:tgtEl>
                                          <p:spTgt spid="85"/>
                                        </p:tgtEl>
                                        <p:attrNameLst>
                                          <p:attrName>style.visibility</p:attrName>
                                        </p:attrNameLst>
                                      </p:cBhvr>
                                      <p:to>
                                        <p:strVal val="visible"/>
                                      </p:to>
                                    </p:set>
                                    <p:animEffect transition="in" filter="fade">
                                      <p:cBhvr>
                                        <p:cTn id="185" dur="500"/>
                                        <p:tgtEl>
                                          <p:spTgt spid="85"/>
                                        </p:tgtEl>
                                      </p:cBhvr>
                                    </p:animEffect>
                                  </p:childTnLst>
                                </p:cTn>
                              </p:par>
                              <p:par>
                                <p:cTn id="186" presetID="10" presetClass="entr" presetSubtype="0" fill="hold" nodeType="withEffect">
                                  <p:stCondLst>
                                    <p:cond delay="0"/>
                                  </p:stCondLst>
                                  <p:childTnLst>
                                    <p:set>
                                      <p:cBhvr>
                                        <p:cTn id="187" dur="1" fill="hold">
                                          <p:stCondLst>
                                            <p:cond delay="0"/>
                                          </p:stCondLst>
                                        </p:cTn>
                                        <p:tgtEl>
                                          <p:spTgt spid="84"/>
                                        </p:tgtEl>
                                        <p:attrNameLst>
                                          <p:attrName>style.visibility</p:attrName>
                                        </p:attrNameLst>
                                      </p:cBhvr>
                                      <p:to>
                                        <p:strVal val="visible"/>
                                      </p:to>
                                    </p:set>
                                    <p:animEffect transition="in" filter="fade">
                                      <p:cBhvr>
                                        <p:cTn id="188" dur="500"/>
                                        <p:tgtEl>
                                          <p:spTgt spid="84"/>
                                        </p:tgtEl>
                                      </p:cBhvr>
                                    </p:animEffect>
                                  </p:childTnLst>
                                </p:cTn>
                              </p:par>
                              <p:par>
                                <p:cTn id="189" presetID="10" presetClass="entr" presetSubtype="0" fill="hold" nodeType="withEffect">
                                  <p:stCondLst>
                                    <p:cond delay="0"/>
                                  </p:stCondLst>
                                  <p:childTnLst>
                                    <p:set>
                                      <p:cBhvr>
                                        <p:cTn id="190" dur="1" fill="hold">
                                          <p:stCondLst>
                                            <p:cond delay="0"/>
                                          </p:stCondLst>
                                        </p:cTn>
                                        <p:tgtEl>
                                          <p:spTgt spid="83"/>
                                        </p:tgtEl>
                                        <p:attrNameLst>
                                          <p:attrName>style.visibility</p:attrName>
                                        </p:attrNameLst>
                                      </p:cBhvr>
                                      <p:to>
                                        <p:strVal val="visible"/>
                                      </p:to>
                                    </p:set>
                                    <p:animEffect transition="in" filter="fade">
                                      <p:cBhvr>
                                        <p:cTn id="191" dur="500"/>
                                        <p:tgtEl>
                                          <p:spTgt spid="83"/>
                                        </p:tgtEl>
                                      </p:cBhvr>
                                    </p:animEffect>
                                  </p:childTnLst>
                                </p:cTn>
                              </p:par>
                              <p:par>
                                <p:cTn id="192" presetID="10" presetClass="entr" presetSubtype="0" fill="hold" nodeType="withEffect">
                                  <p:stCondLst>
                                    <p:cond delay="0"/>
                                  </p:stCondLst>
                                  <p:childTnLst>
                                    <p:set>
                                      <p:cBhvr>
                                        <p:cTn id="193" dur="1" fill="hold">
                                          <p:stCondLst>
                                            <p:cond delay="0"/>
                                          </p:stCondLst>
                                        </p:cTn>
                                        <p:tgtEl>
                                          <p:spTgt spid="82"/>
                                        </p:tgtEl>
                                        <p:attrNameLst>
                                          <p:attrName>style.visibility</p:attrName>
                                        </p:attrNameLst>
                                      </p:cBhvr>
                                      <p:to>
                                        <p:strVal val="visible"/>
                                      </p:to>
                                    </p:set>
                                    <p:animEffect transition="in" filter="fade">
                                      <p:cBhvr>
                                        <p:cTn id="194" dur="500"/>
                                        <p:tgtEl>
                                          <p:spTgt spid="82"/>
                                        </p:tgtEl>
                                      </p:cBhvr>
                                    </p:animEffect>
                                  </p:childTnLst>
                                </p:cTn>
                              </p:par>
                              <p:par>
                                <p:cTn id="195" presetID="10" presetClass="entr" presetSubtype="0" fill="hold" nodeType="withEffect">
                                  <p:stCondLst>
                                    <p:cond delay="0"/>
                                  </p:stCondLst>
                                  <p:childTnLst>
                                    <p:set>
                                      <p:cBhvr>
                                        <p:cTn id="196" dur="1" fill="hold">
                                          <p:stCondLst>
                                            <p:cond delay="0"/>
                                          </p:stCondLst>
                                        </p:cTn>
                                        <p:tgtEl>
                                          <p:spTgt spid="81"/>
                                        </p:tgtEl>
                                        <p:attrNameLst>
                                          <p:attrName>style.visibility</p:attrName>
                                        </p:attrNameLst>
                                      </p:cBhvr>
                                      <p:to>
                                        <p:strVal val="visible"/>
                                      </p:to>
                                    </p:set>
                                    <p:animEffect transition="in" filter="fade">
                                      <p:cBhvr>
                                        <p:cTn id="197" dur="500"/>
                                        <p:tgtEl>
                                          <p:spTgt spid="81"/>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91"/>
                                        </p:tgtEl>
                                        <p:attrNameLst>
                                          <p:attrName>style.visibility</p:attrName>
                                        </p:attrNameLst>
                                      </p:cBhvr>
                                      <p:to>
                                        <p:strVal val="visible"/>
                                      </p:to>
                                    </p:set>
                                    <p:animEffect transition="in" filter="fade">
                                      <p:cBhvr>
                                        <p:cTn id="202" dur="500"/>
                                        <p:tgtEl>
                                          <p:spTgt spid="91"/>
                                        </p:tgtEl>
                                      </p:cBhvr>
                                    </p:animEffect>
                                  </p:childTnLst>
                                </p:cTn>
                              </p:par>
                              <p:par>
                                <p:cTn id="203" presetID="10" presetClass="entr" presetSubtype="0" fill="hold" nodeType="withEffect">
                                  <p:stCondLst>
                                    <p:cond delay="0"/>
                                  </p:stCondLst>
                                  <p:childTnLst>
                                    <p:set>
                                      <p:cBhvr>
                                        <p:cTn id="204" dur="1" fill="hold">
                                          <p:stCondLst>
                                            <p:cond delay="0"/>
                                          </p:stCondLst>
                                        </p:cTn>
                                        <p:tgtEl>
                                          <p:spTgt spid="88"/>
                                        </p:tgtEl>
                                        <p:attrNameLst>
                                          <p:attrName>style.visibility</p:attrName>
                                        </p:attrNameLst>
                                      </p:cBhvr>
                                      <p:to>
                                        <p:strVal val="visible"/>
                                      </p:to>
                                    </p:set>
                                    <p:animEffect transition="in" filter="fade">
                                      <p:cBhvr>
                                        <p:cTn id="205" dur="500"/>
                                        <p:tgtEl>
                                          <p:spTgt spid="88"/>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ntr" presetSubtype="0" fill="hold" nodeType="clickEffect">
                                  <p:stCondLst>
                                    <p:cond delay="0"/>
                                  </p:stCondLst>
                                  <p:childTnLst>
                                    <p:set>
                                      <p:cBhvr>
                                        <p:cTn id="209" dur="1" fill="hold">
                                          <p:stCondLst>
                                            <p:cond delay="0"/>
                                          </p:stCondLst>
                                        </p:cTn>
                                        <p:tgtEl>
                                          <p:spTgt spid="74"/>
                                        </p:tgtEl>
                                        <p:attrNameLst>
                                          <p:attrName>style.visibility</p:attrName>
                                        </p:attrNameLst>
                                      </p:cBhvr>
                                      <p:to>
                                        <p:strVal val="visible"/>
                                      </p:to>
                                    </p:set>
                                    <p:animEffect transition="in" filter="fade">
                                      <p:cBhvr>
                                        <p:cTn id="210" dur="500"/>
                                        <p:tgtEl>
                                          <p:spTgt spid="74"/>
                                        </p:tgtEl>
                                      </p:cBhvr>
                                    </p:animEffect>
                                  </p:childTnLst>
                                </p:cTn>
                              </p:par>
                              <p:par>
                                <p:cTn id="211" presetID="10" presetClass="entr" presetSubtype="0" fill="hold" nodeType="withEffect">
                                  <p:stCondLst>
                                    <p:cond delay="0"/>
                                  </p:stCondLst>
                                  <p:childTnLst>
                                    <p:set>
                                      <p:cBhvr>
                                        <p:cTn id="212" dur="1" fill="hold">
                                          <p:stCondLst>
                                            <p:cond delay="0"/>
                                          </p:stCondLst>
                                        </p:cTn>
                                        <p:tgtEl>
                                          <p:spTgt spid="75"/>
                                        </p:tgtEl>
                                        <p:attrNameLst>
                                          <p:attrName>style.visibility</p:attrName>
                                        </p:attrNameLst>
                                      </p:cBhvr>
                                      <p:to>
                                        <p:strVal val="visible"/>
                                      </p:to>
                                    </p:set>
                                    <p:animEffect transition="in" filter="fade">
                                      <p:cBhvr>
                                        <p:cTn id="213" dur="500"/>
                                        <p:tgtEl>
                                          <p:spTgt spid="75"/>
                                        </p:tgtEl>
                                      </p:cBhvr>
                                    </p:animEffect>
                                  </p:childTnLst>
                                </p:cTn>
                              </p:par>
                              <p:par>
                                <p:cTn id="214" presetID="10" presetClass="entr" presetSubtype="0" fill="hold" nodeType="withEffect">
                                  <p:stCondLst>
                                    <p:cond delay="0"/>
                                  </p:stCondLst>
                                  <p:childTnLst>
                                    <p:set>
                                      <p:cBhvr>
                                        <p:cTn id="215" dur="1" fill="hold">
                                          <p:stCondLst>
                                            <p:cond delay="0"/>
                                          </p:stCondLst>
                                        </p:cTn>
                                        <p:tgtEl>
                                          <p:spTgt spid="76"/>
                                        </p:tgtEl>
                                        <p:attrNameLst>
                                          <p:attrName>style.visibility</p:attrName>
                                        </p:attrNameLst>
                                      </p:cBhvr>
                                      <p:to>
                                        <p:strVal val="visible"/>
                                      </p:to>
                                    </p:set>
                                    <p:animEffect transition="in" filter="fade">
                                      <p:cBhvr>
                                        <p:cTn id="216" dur="500"/>
                                        <p:tgtEl>
                                          <p:spTgt spid="76"/>
                                        </p:tgtEl>
                                      </p:cBhvr>
                                    </p:animEffect>
                                  </p:childTnLst>
                                </p:cTn>
                              </p:par>
                              <p:par>
                                <p:cTn id="217" presetID="10" presetClass="entr" presetSubtype="0" fill="hold" nodeType="withEffect">
                                  <p:stCondLst>
                                    <p:cond delay="0"/>
                                  </p:stCondLst>
                                  <p:childTnLst>
                                    <p:set>
                                      <p:cBhvr>
                                        <p:cTn id="218" dur="1" fill="hold">
                                          <p:stCondLst>
                                            <p:cond delay="0"/>
                                          </p:stCondLst>
                                        </p:cTn>
                                        <p:tgtEl>
                                          <p:spTgt spid="77"/>
                                        </p:tgtEl>
                                        <p:attrNameLst>
                                          <p:attrName>style.visibility</p:attrName>
                                        </p:attrNameLst>
                                      </p:cBhvr>
                                      <p:to>
                                        <p:strVal val="visible"/>
                                      </p:to>
                                    </p:set>
                                    <p:animEffect transition="in" filter="fade">
                                      <p:cBhvr>
                                        <p:cTn id="219" dur="500"/>
                                        <p:tgtEl>
                                          <p:spTgt spid="77"/>
                                        </p:tgtEl>
                                      </p:cBhvr>
                                    </p:animEffect>
                                  </p:childTnLst>
                                </p:cTn>
                              </p:par>
                              <p:par>
                                <p:cTn id="220" presetID="10" presetClass="entr" presetSubtype="0" fill="hold" nodeType="withEffect">
                                  <p:stCondLst>
                                    <p:cond delay="0"/>
                                  </p:stCondLst>
                                  <p:childTnLst>
                                    <p:set>
                                      <p:cBhvr>
                                        <p:cTn id="221" dur="1" fill="hold">
                                          <p:stCondLst>
                                            <p:cond delay="0"/>
                                          </p:stCondLst>
                                        </p:cTn>
                                        <p:tgtEl>
                                          <p:spTgt spid="78"/>
                                        </p:tgtEl>
                                        <p:attrNameLst>
                                          <p:attrName>style.visibility</p:attrName>
                                        </p:attrNameLst>
                                      </p:cBhvr>
                                      <p:to>
                                        <p:strVal val="visible"/>
                                      </p:to>
                                    </p:set>
                                    <p:animEffect transition="in" filter="fade">
                                      <p:cBhvr>
                                        <p:cTn id="222" dur="500"/>
                                        <p:tgtEl>
                                          <p:spTgt spid="78"/>
                                        </p:tgtEl>
                                      </p:cBhvr>
                                    </p:animEffect>
                                  </p:childTnLst>
                                </p:cTn>
                              </p:par>
                              <p:par>
                                <p:cTn id="223" presetID="10" presetClass="entr" presetSubtype="0" fill="hold" nodeType="withEffect">
                                  <p:stCondLst>
                                    <p:cond delay="0"/>
                                  </p:stCondLst>
                                  <p:childTnLst>
                                    <p:set>
                                      <p:cBhvr>
                                        <p:cTn id="224" dur="1" fill="hold">
                                          <p:stCondLst>
                                            <p:cond delay="0"/>
                                          </p:stCondLst>
                                        </p:cTn>
                                        <p:tgtEl>
                                          <p:spTgt spid="79"/>
                                        </p:tgtEl>
                                        <p:attrNameLst>
                                          <p:attrName>style.visibility</p:attrName>
                                        </p:attrNameLst>
                                      </p:cBhvr>
                                      <p:to>
                                        <p:strVal val="visible"/>
                                      </p:to>
                                    </p:set>
                                    <p:animEffect transition="in" filter="fade">
                                      <p:cBhvr>
                                        <p:cTn id="225" dur="500"/>
                                        <p:tgtEl>
                                          <p:spTgt spid="79"/>
                                        </p:tgtEl>
                                      </p:cBhvr>
                                    </p:animEffect>
                                  </p:childTnLst>
                                </p:cTn>
                              </p:par>
                              <p:par>
                                <p:cTn id="226" presetID="10" presetClass="entr" presetSubtype="0" fill="hold" nodeType="withEffect">
                                  <p:stCondLst>
                                    <p:cond delay="0"/>
                                  </p:stCondLst>
                                  <p:childTnLst>
                                    <p:set>
                                      <p:cBhvr>
                                        <p:cTn id="227" dur="1" fill="hold">
                                          <p:stCondLst>
                                            <p:cond delay="0"/>
                                          </p:stCondLst>
                                        </p:cTn>
                                        <p:tgtEl>
                                          <p:spTgt spid="80"/>
                                        </p:tgtEl>
                                        <p:attrNameLst>
                                          <p:attrName>style.visibility</p:attrName>
                                        </p:attrNameLst>
                                      </p:cBhvr>
                                      <p:to>
                                        <p:strVal val="visible"/>
                                      </p:to>
                                    </p:set>
                                    <p:animEffect transition="in" filter="fade">
                                      <p:cBhvr>
                                        <p:cTn id="228" dur="500"/>
                                        <p:tgtEl>
                                          <p:spTgt spid="80"/>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56"/>
                                        </p:tgtEl>
                                        <p:attrNameLst>
                                          <p:attrName>style.visibility</p:attrName>
                                        </p:attrNameLst>
                                      </p:cBhvr>
                                      <p:to>
                                        <p:strVal val="visible"/>
                                      </p:to>
                                    </p:set>
                                    <p:animEffect transition="in" filter="fade">
                                      <p:cBhvr>
                                        <p:cTn id="233" dur="500"/>
                                        <p:tgtEl>
                                          <p:spTgt spid="56"/>
                                        </p:tgtEl>
                                      </p:cBhvr>
                                    </p:animEffect>
                                  </p:childTnLst>
                                </p:cTn>
                              </p:par>
                            </p:childTnLst>
                          </p:cTn>
                        </p:par>
                      </p:childTnLst>
                    </p:cTn>
                  </p:par>
                  <p:par>
                    <p:cTn id="234" fill="hold">
                      <p:stCondLst>
                        <p:cond delay="indefinite"/>
                      </p:stCondLst>
                      <p:childTnLst>
                        <p:par>
                          <p:cTn id="235" fill="hold">
                            <p:stCondLst>
                              <p:cond delay="0"/>
                            </p:stCondLst>
                            <p:childTnLst>
                              <p:par>
                                <p:cTn id="236" presetID="10" presetClass="entr" presetSubtype="0" fill="hold" nodeType="clickEffect">
                                  <p:stCondLst>
                                    <p:cond delay="0"/>
                                  </p:stCondLst>
                                  <p:childTnLst>
                                    <p:set>
                                      <p:cBhvr>
                                        <p:cTn id="237" dur="1" fill="hold">
                                          <p:stCondLst>
                                            <p:cond delay="0"/>
                                          </p:stCondLst>
                                        </p:cTn>
                                        <p:tgtEl>
                                          <p:spTgt spid="92"/>
                                        </p:tgtEl>
                                        <p:attrNameLst>
                                          <p:attrName>style.visibility</p:attrName>
                                        </p:attrNameLst>
                                      </p:cBhvr>
                                      <p:to>
                                        <p:strVal val="visible"/>
                                      </p:to>
                                    </p:set>
                                    <p:animEffect transition="in" filter="fade">
                                      <p:cBhvr>
                                        <p:cTn id="238" dur="500"/>
                                        <p:tgtEl>
                                          <p:spTgt spid="92"/>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nodeType="clickEffect">
                                  <p:stCondLst>
                                    <p:cond delay="0"/>
                                  </p:stCondLst>
                                  <p:childTnLst>
                                    <p:set>
                                      <p:cBhvr>
                                        <p:cTn id="242" dur="1" fill="hold">
                                          <p:stCondLst>
                                            <p:cond delay="0"/>
                                          </p:stCondLst>
                                        </p:cTn>
                                        <p:tgtEl>
                                          <p:spTgt spid="101"/>
                                        </p:tgtEl>
                                        <p:attrNameLst>
                                          <p:attrName>style.visibility</p:attrName>
                                        </p:attrNameLst>
                                      </p:cBhvr>
                                      <p:to>
                                        <p:strVal val="visible"/>
                                      </p:to>
                                    </p:set>
                                    <p:animEffect transition="in" filter="fade">
                                      <p:cBhvr>
                                        <p:cTn id="243" dur="500"/>
                                        <p:tgtEl>
                                          <p:spTgt spid="101"/>
                                        </p:tgtEl>
                                      </p:cBhvr>
                                    </p:animEffect>
                                  </p:childTnLst>
                                </p:cTn>
                              </p:par>
                            </p:childTnLst>
                          </p:cTn>
                        </p:par>
                      </p:childTnLst>
                    </p:cTn>
                  </p:par>
                  <p:par>
                    <p:cTn id="244" fill="hold">
                      <p:stCondLst>
                        <p:cond delay="indefinite"/>
                      </p:stCondLst>
                      <p:childTnLst>
                        <p:par>
                          <p:cTn id="245" fill="hold">
                            <p:stCondLst>
                              <p:cond delay="0"/>
                            </p:stCondLst>
                            <p:childTnLst>
                              <p:par>
                                <p:cTn id="246" presetID="10" presetClass="entr" presetSubtype="0" fill="hold" nodeType="clickEffect">
                                  <p:stCondLst>
                                    <p:cond delay="0"/>
                                  </p:stCondLst>
                                  <p:childTnLst>
                                    <p:set>
                                      <p:cBhvr>
                                        <p:cTn id="247" dur="1" fill="hold">
                                          <p:stCondLst>
                                            <p:cond delay="0"/>
                                          </p:stCondLst>
                                        </p:cTn>
                                        <p:tgtEl>
                                          <p:spTgt spid="97"/>
                                        </p:tgtEl>
                                        <p:attrNameLst>
                                          <p:attrName>style.visibility</p:attrName>
                                        </p:attrNameLst>
                                      </p:cBhvr>
                                      <p:to>
                                        <p:strVal val="visible"/>
                                      </p:to>
                                    </p:set>
                                    <p:animEffect transition="in" filter="fade">
                                      <p:cBhvr>
                                        <p:cTn id="248" dur="500"/>
                                        <p:tgtEl>
                                          <p:spTgt spid="97"/>
                                        </p:tgtEl>
                                      </p:cBhvr>
                                    </p:animEffect>
                                  </p:childTnLst>
                                </p:cTn>
                              </p:par>
                            </p:childTnLst>
                          </p:cTn>
                        </p:par>
                      </p:childTnLst>
                    </p:cTn>
                  </p:par>
                  <p:par>
                    <p:cTn id="249" fill="hold">
                      <p:stCondLst>
                        <p:cond delay="indefinite"/>
                      </p:stCondLst>
                      <p:childTnLst>
                        <p:par>
                          <p:cTn id="250" fill="hold">
                            <p:stCondLst>
                              <p:cond delay="0"/>
                            </p:stCondLst>
                            <p:childTnLst>
                              <p:par>
                                <p:cTn id="251" presetID="10" presetClass="entr" presetSubtype="0" fill="hold" nodeType="clickEffect">
                                  <p:stCondLst>
                                    <p:cond delay="0"/>
                                  </p:stCondLst>
                                  <p:childTnLst>
                                    <p:set>
                                      <p:cBhvr>
                                        <p:cTn id="252" dur="1" fill="hold">
                                          <p:stCondLst>
                                            <p:cond delay="0"/>
                                          </p:stCondLst>
                                        </p:cTn>
                                        <p:tgtEl>
                                          <p:spTgt spid="115"/>
                                        </p:tgtEl>
                                        <p:attrNameLst>
                                          <p:attrName>style.visibility</p:attrName>
                                        </p:attrNameLst>
                                      </p:cBhvr>
                                      <p:to>
                                        <p:strVal val="visible"/>
                                      </p:to>
                                    </p:set>
                                    <p:animEffect transition="in" filter="fade">
                                      <p:cBhvr>
                                        <p:cTn id="253" dur="500"/>
                                        <p:tgtEl>
                                          <p:spTgt spid="115"/>
                                        </p:tgtEl>
                                      </p:cBhvr>
                                    </p:animEffect>
                                  </p:childTnLst>
                                </p:cTn>
                              </p:par>
                            </p:childTnLst>
                          </p:cTn>
                        </p:par>
                      </p:childTnLst>
                    </p:cTn>
                  </p:par>
                  <p:par>
                    <p:cTn id="254" fill="hold">
                      <p:stCondLst>
                        <p:cond delay="indefinite"/>
                      </p:stCondLst>
                      <p:childTnLst>
                        <p:par>
                          <p:cTn id="255" fill="hold">
                            <p:stCondLst>
                              <p:cond delay="0"/>
                            </p:stCondLst>
                            <p:childTnLst>
                              <p:par>
                                <p:cTn id="256" presetID="10" presetClass="entr" presetSubtype="0" fill="hold" nodeType="clickEffect">
                                  <p:stCondLst>
                                    <p:cond delay="0"/>
                                  </p:stCondLst>
                                  <p:childTnLst>
                                    <p:set>
                                      <p:cBhvr>
                                        <p:cTn id="257" dur="1" fill="hold">
                                          <p:stCondLst>
                                            <p:cond delay="0"/>
                                          </p:stCondLst>
                                        </p:cTn>
                                        <p:tgtEl>
                                          <p:spTgt spid="116"/>
                                        </p:tgtEl>
                                        <p:attrNameLst>
                                          <p:attrName>style.visibility</p:attrName>
                                        </p:attrNameLst>
                                      </p:cBhvr>
                                      <p:to>
                                        <p:strVal val="visible"/>
                                      </p:to>
                                    </p:set>
                                    <p:animEffect transition="in" filter="fade">
                                      <p:cBhvr>
                                        <p:cTn id="258" dur="500"/>
                                        <p:tgtEl>
                                          <p:spTgt spid="116"/>
                                        </p:tgtEl>
                                      </p:cBhvr>
                                    </p:animEffect>
                                  </p:childTnLst>
                                </p:cTn>
                              </p:par>
                              <p:par>
                                <p:cTn id="259" presetID="10" presetClass="entr" presetSubtype="0" fill="hold" grpId="0" nodeType="withEffect">
                                  <p:stCondLst>
                                    <p:cond delay="0"/>
                                  </p:stCondLst>
                                  <p:childTnLst>
                                    <p:set>
                                      <p:cBhvr>
                                        <p:cTn id="260" dur="1" fill="hold">
                                          <p:stCondLst>
                                            <p:cond delay="0"/>
                                          </p:stCondLst>
                                        </p:cTn>
                                        <p:tgtEl>
                                          <p:spTgt spid="57"/>
                                        </p:tgtEl>
                                        <p:attrNameLst>
                                          <p:attrName>style.visibility</p:attrName>
                                        </p:attrNameLst>
                                      </p:cBhvr>
                                      <p:to>
                                        <p:strVal val="visible"/>
                                      </p:to>
                                    </p:set>
                                    <p:animEffect transition="in" filter="fade">
                                      <p:cBhvr>
                                        <p:cTn id="261" dur="500"/>
                                        <p:tgtEl>
                                          <p:spTgt spid="57"/>
                                        </p:tgtEl>
                                      </p:cBhvr>
                                    </p:animEffect>
                                  </p:childTnLst>
                                </p:cTn>
                              </p:par>
                            </p:childTnLst>
                          </p:cTn>
                        </p:par>
                      </p:childTnLst>
                    </p:cTn>
                  </p:par>
                  <p:par>
                    <p:cTn id="262" fill="hold">
                      <p:stCondLst>
                        <p:cond delay="indefinite"/>
                      </p:stCondLst>
                      <p:childTnLst>
                        <p:par>
                          <p:cTn id="263" fill="hold">
                            <p:stCondLst>
                              <p:cond delay="0"/>
                            </p:stCondLst>
                            <p:childTnLst>
                              <p:par>
                                <p:cTn id="264" presetID="10" presetClass="entr" presetSubtype="0" fill="hold" grpId="0" nodeType="clickEffect">
                                  <p:stCondLst>
                                    <p:cond delay="0"/>
                                  </p:stCondLst>
                                  <p:childTnLst>
                                    <p:set>
                                      <p:cBhvr>
                                        <p:cTn id="265" dur="1" fill="hold">
                                          <p:stCondLst>
                                            <p:cond delay="0"/>
                                          </p:stCondLst>
                                        </p:cTn>
                                        <p:tgtEl>
                                          <p:spTgt spid="120"/>
                                        </p:tgtEl>
                                        <p:attrNameLst>
                                          <p:attrName>style.visibility</p:attrName>
                                        </p:attrNameLst>
                                      </p:cBhvr>
                                      <p:to>
                                        <p:strVal val="visible"/>
                                      </p:to>
                                    </p:set>
                                    <p:animEffect transition="in" filter="fade">
                                      <p:cBhvr>
                                        <p:cTn id="266" dur="500"/>
                                        <p:tgtEl>
                                          <p:spTgt spid="120"/>
                                        </p:tgtEl>
                                      </p:cBhvr>
                                    </p:animEffect>
                                  </p:childTnLst>
                                </p:cTn>
                              </p:par>
                              <p:par>
                                <p:cTn id="267" presetID="10" presetClass="entr" presetSubtype="0" fill="hold" grpId="0" nodeType="withEffect">
                                  <p:stCondLst>
                                    <p:cond delay="0"/>
                                  </p:stCondLst>
                                  <p:childTnLst>
                                    <p:set>
                                      <p:cBhvr>
                                        <p:cTn id="268" dur="1" fill="hold">
                                          <p:stCondLst>
                                            <p:cond delay="0"/>
                                          </p:stCondLst>
                                        </p:cTn>
                                        <p:tgtEl>
                                          <p:spTgt spid="121"/>
                                        </p:tgtEl>
                                        <p:attrNameLst>
                                          <p:attrName>style.visibility</p:attrName>
                                        </p:attrNameLst>
                                      </p:cBhvr>
                                      <p:to>
                                        <p:strVal val="visible"/>
                                      </p:to>
                                    </p:set>
                                    <p:animEffect transition="in" filter="fade">
                                      <p:cBhvr>
                                        <p:cTn id="269" dur="500"/>
                                        <p:tgtEl>
                                          <p:spTgt spid="121"/>
                                        </p:tgtEl>
                                      </p:cBhvr>
                                    </p:animEffect>
                                  </p:childTnLst>
                                </p:cTn>
                              </p:par>
                              <p:par>
                                <p:cTn id="270" presetID="10" presetClass="entr" presetSubtype="0" fill="hold" grpId="0" nodeType="withEffect">
                                  <p:stCondLst>
                                    <p:cond delay="0"/>
                                  </p:stCondLst>
                                  <p:childTnLst>
                                    <p:set>
                                      <p:cBhvr>
                                        <p:cTn id="271" dur="1" fill="hold">
                                          <p:stCondLst>
                                            <p:cond delay="0"/>
                                          </p:stCondLst>
                                        </p:cTn>
                                        <p:tgtEl>
                                          <p:spTgt spid="122"/>
                                        </p:tgtEl>
                                        <p:attrNameLst>
                                          <p:attrName>style.visibility</p:attrName>
                                        </p:attrNameLst>
                                      </p:cBhvr>
                                      <p:to>
                                        <p:strVal val="visible"/>
                                      </p:to>
                                    </p:set>
                                    <p:animEffect transition="in" filter="fade">
                                      <p:cBhvr>
                                        <p:cTn id="272" dur="500"/>
                                        <p:tgtEl>
                                          <p:spTgt spid="122"/>
                                        </p:tgtEl>
                                      </p:cBhvr>
                                    </p:animEffect>
                                  </p:childTnLst>
                                </p:cTn>
                              </p:par>
                              <p:par>
                                <p:cTn id="273" presetID="10" presetClass="entr" presetSubtype="0" fill="hold" nodeType="withEffect">
                                  <p:stCondLst>
                                    <p:cond delay="0"/>
                                  </p:stCondLst>
                                  <p:childTnLst>
                                    <p:set>
                                      <p:cBhvr>
                                        <p:cTn id="274" dur="1" fill="hold">
                                          <p:stCondLst>
                                            <p:cond delay="0"/>
                                          </p:stCondLst>
                                        </p:cTn>
                                        <p:tgtEl>
                                          <p:spTgt spid="117"/>
                                        </p:tgtEl>
                                        <p:attrNameLst>
                                          <p:attrName>style.visibility</p:attrName>
                                        </p:attrNameLst>
                                      </p:cBhvr>
                                      <p:to>
                                        <p:strVal val="visible"/>
                                      </p:to>
                                    </p:set>
                                    <p:animEffect transition="in" filter="fade">
                                      <p:cBhvr>
                                        <p:cTn id="275" dur="500"/>
                                        <p:tgtEl>
                                          <p:spTgt spid="117"/>
                                        </p:tgtEl>
                                      </p:cBhvr>
                                    </p:animEffect>
                                  </p:childTnLst>
                                </p:cTn>
                              </p:par>
                              <p:par>
                                <p:cTn id="276" presetID="10" presetClass="entr" presetSubtype="0" fill="hold" nodeType="withEffect">
                                  <p:stCondLst>
                                    <p:cond delay="0"/>
                                  </p:stCondLst>
                                  <p:childTnLst>
                                    <p:set>
                                      <p:cBhvr>
                                        <p:cTn id="277" dur="1" fill="hold">
                                          <p:stCondLst>
                                            <p:cond delay="0"/>
                                          </p:stCondLst>
                                        </p:cTn>
                                        <p:tgtEl>
                                          <p:spTgt spid="118"/>
                                        </p:tgtEl>
                                        <p:attrNameLst>
                                          <p:attrName>style.visibility</p:attrName>
                                        </p:attrNameLst>
                                      </p:cBhvr>
                                      <p:to>
                                        <p:strVal val="visible"/>
                                      </p:to>
                                    </p:set>
                                    <p:animEffect transition="in" filter="fade">
                                      <p:cBhvr>
                                        <p:cTn id="278" dur="500"/>
                                        <p:tgtEl>
                                          <p:spTgt spid="118"/>
                                        </p:tgtEl>
                                      </p:cBhvr>
                                    </p:animEffect>
                                  </p:childTnLst>
                                </p:cTn>
                              </p:par>
                              <p:par>
                                <p:cTn id="279" presetID="10" presetClass="entr" presetSubtype="0" fill="hold" nodeType="withEffect">
                                  <p:stCondLst>
                                    <p:cond delay="0"/>
                                  </p:stCondLst>
                                  <p:childTnLst>
                                    <p:set>
                                      <p:cBhvr>
                                        <p:cTn id="280" dur="1" fill="hold">
                                          <p:stCondLst>
                                            <p:cond delay="0"/>
                                          </p:stCondLst>
                                        </p:cTn>
                                        <p:tgtEl>
                                          <p:spTgt spid="119"/>
                                        </p:tgtEl>
                                        <p:attrNameLst>
                                          <p:attrName>style.visibility</p:attrName>
                                        </p:attrNameLst>
                                      </p:cBhvr>
                                      <p:to>
                                        <p:strVal val="visible"/>
                                      </p:to>
                                    </p:set>
                                    <p:animEffect transition="in" filter="fade">
                                      <p:cBhvr>
                                        <p:cTn id="281" dur="500"/>
                                        <p:tgtEl>
                                          <p:spTgt spid="119"/>
                                        </p:tgtEl>
                                      </p:cBhvr>
                                    </p:animEffect>
                                  </p:childTnLst>
                                </p:cTn>
                              </p:par>
                            </p:childTnLst>
                          </p:cTn>
                        </p:par>
                      </p:childTnLst>
                    </p:cTn>
                  </p:par>
                  <p:par>
                    <p:cTn id="282" fill="hold">
                      <p:stCondLst>
                        <p:cond delay="indefinite"/>
                      </p:stCondLst>
                      <p:childTnLst>
                        <p:par>
                          <p:cTn id="283" fill="hold">
                            <p:stCondLst>
                              <p:cond delay="0"/>
                            </p:stCondLst>
                            <p:childTnLst>
                              <p:par>
                                <p:cTn id="284" presetID="10" presetClass="entr" presetSubtype="0" fill="hold" grpId="0" nodeType="clickEffect">
                                  <p:stCondLst>
                                    <p:cond delay="0"/>
                                  </p:stCondLst>
                                  <p:childTnLst>
                                    <p:set>
                                      <p:cBhvr>
                                        <p:cTn id="285" dur="1" fill="hold">
                                          <p:stCondLst>
                                            <p:cond delay="0"/>
                                          </p:stCondLst>
                                        </p:cTn>
                                        <p:tgtEl>
                                          <p:spTgt spid="110"/>
                                        </p:tgtEl>
                                        <p:attrNameLst>
                                          <p:attrName>style.visibility</p:attrName>
                                        </p:attrNameLst>
                                      </p:cBhvr>
                                      <p:to>
                                        <p:strVal val="visible"/>
                                      </p:to>
                                    </p:set>
                                    <p:animEffect transition="in" filter="fade">
                                      <p:cBhvr>
                                        <p:cTn id="286" dur="500"/>
                                        <p:tgtEl>
                                          <p:spTgt spid="110"/>
                                        </p:tgtEl>
                                      </p:cBhvr>
                                    </p:animEffect>
                                  </p:childTnLst>
                                </p:cTn>
                              </p:par>
                            </p:childTnLst>
                          </p:cTn>
                        </p:par>
                      </p:childTnLst>
                    </p:cTn>
                  </p:par>
                  <p:par>
                    <p:cTn id="287" fill="hold">
                      <p:stCondLst>
                        <p:cond delay="indefinite"/>
                      </p:stCondLst>
                      <p:childTnLst>
                        <p:par>
                          <p:cTn id="288" fill="hold">
                            <p:stCondLst>
                              <p:cond delay="0"/>
                            </p:stCondLst>
                            <p:childTnLst>
                              <p:par>
                                <p:cTn id="289" presetID="10" presetClass="entr" presetSubtype="0" fill="hold" grpId="0" nodeType="clickEffect">
                                  <p:stCondLst>
                                    <p:cond delay="0"/>
                                  </p:stCondLst>
                                  <p:childTnLst>
                                    <p:set>
                                      <p:cBhvr>
                                        <p:cTn id="290" dur="1" fill="hold">
                                          <p:stCondLst>
                                            <p:cond delay="0"/>
                                          </p:stCondLst>
                                        </p:cTn>
                                        <p:tgtEl>
                                          <p:spTgt spid="107"/>
                                        </p:tgtEl>
                                        <p:attrNameLst>
                                          <p:attrName>style.visibility</p:attrName>
                                        </p:attrNameLst>
                                      </p:cBhvr>
                                      <p:to>
                                        <p:strVal val="visible"/>
                                      </p:to>
                                    </p:set>
                                    <p:animEffect transition="in" filter="fade">
                                      <p:cBhvr>
                                        <p:cTn id="291" dur="500"/>
                                        <p:tgtEl>
                                          <p:spTgt spid="107"/>
                                        </p:tgtEl>
                                      </p:cBhvr>
                                    </p:animEffect>
                                  </p:childTnLst>
                                </p:cTn>
                              </p:par>
                            </p:childTnLst>
                          </p:cTn>
                        </p:par>
                      </p:childTnLst>
                    </p:cTn>
                  </p:par>
                  <p:par>
                    <p:cTn id="292" fill="hold">
                      <p:stCondLst>
                        <p:cond delay="indefinite"/>
                      </p:stCondLst>
                      <p:childTnLst>
                        <p:par>
                          <p:cTn id="293" fill="hold">
                            <p:stCondLst>
                              <p:cond delay="0"/>
                            </p:stCondLst>
                            <p:childTnLst>
                              <p:par>
                                <p:cTn id="294" presetID="10" presetClass="entr" presetSubtype="0" fill="hold" grpId="0" nodeType="clickEffect">
                                  <p:stCondLst>
                                    <p:cond delay="0"/>
                                  </p:stCondLst>
                                  <p:childTnLst>
                                    <p:set>
                                      <p:cBhvr>
                                        <p:cTn id="295" dur="1" fill="hold">
                                          <p:stCondLst>
                                            <p:cond delay="0"/>
                                          </p:stCondLst>
                                        </p:cTn>
                                        <p:tgtEl>
                                          <p:spTgt spid="108"/>
                                        </p:tgtEl>
                                        <p:attrNameLst>
                                          <p:attrName>style.visibility</p:attrName>
                                        </p:attrNameLst>
                                      </p:cBhvr>
                                      <p:to>
                                        <p:strVal val="visible"/>
                                      </p:to>
                                    </p:set>
                                    <p:animEffect transition="in" filter="fade">
                                      <p:cBhvr>
                                        <p:cTn id="296" dur="500"/>
                                        <p:tgtEl>
                                          <p:spTgt spid="108"/>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109"/>
                                        </p:tgtEl>
                                        <p:attrNameLst>
                                          <p:attrName>style.visibility</p:attrName>
                                        </p:attrNameLst>
                                      </p:cBhvr>
                                      <p:to>
                                        <p:strVal val="visible"/>
                                      </p:to>
                                    </p:set>
                                    <p:animEffect transition="in" filter="fade">
                                      <p:cBhvr>
                                        <p:cTn id="301" dur="500"/>
                                        <p:tgtEl>
                                          <p:spTgt spid="109"/>
                                        </p:tgtEl>
                                      </p:cBhvr>
                                    </p:animEffect>
                                  </p:childTnLst>
                                </p:cTn>
                              </p:par>
                            </p:childTnLst>
                          </p:cTn>
                        </p:par>
                      </p:childTnLst>
                    </p:cTn>
                  </p:par>
                  <p:par>
                    <p:cTn id="302" fill="hold">
                      <p:stCondLst>
                        <p:cond delay="indefinite"/>
                      </p:stCondLst>
                      <p:childTnLst>
                        <p:par>
                          <p:cTn id="303" fill="hold">
                            <p:stCondLst>
                              <p:cond delay="0"/>
                            </p:stCondLst>
                            <p:childTnLst>
                              <p:par>
                                <p:cTn id="304" presetID="10" presetClass="entr" presetSubtype="0" fill="hold" grpId="0" nodeType="clickEffect">
                                  <p:stCondLst>
                                    <p:cond delay="0"/>
                                  </p:stCondLst>
                                  <p:childTnLst>
                                    <p:set>
                                      <p:cBhvr>
                                        <p:cTn id="305" dur="1" fill="hold">
                                          <p:stCondLst>
                                            <p:cond delay="0"/>
                                          </p:stCondLst>
                                        </p:cTn>
                                        <p:tgtEl>
                                          <p:spTgt spid="111"/>
                                        </p:tgtEl>
                                        <p:attrNameLst>
                                          <p:attrName>style.visibility</p:attrName>
                                        </p:attrNameLst>
                                      </p:cBhvr>
                                      <p:to>
                                        <p:strVal val="visible"/>
                                      </p:to>
                                    </p:set>
                                    <p:animEffect transition="in" filter="fade">
                                      <p:cBhvr>
                                        <p:cTn id="306" dur="500"/>
                                        <p:tgtEl>
                                          <p:spTgt spid="111"/>
                                        </p:tgtEl>
                                      </p:cBhvr>
                                    </p:animEffect>
                                  </p:childTnLst>
                                </p:cTn>
                              </p:par>
                            </p:childTnLst>
                          </p:cTn>
                        </p:par>
                      </p:childTnLst>
                    </p:cTn>
                  </p:par>
                  <p:par>
                    <p:cTn id="307" fill="hold">
                      <p:stCondLst>
                        <p:cond delay="indefinite"/>
                      </p:stCondLst>
                      <p:childTnLst>
                        <p:par>
                          <p:cTn id="308" fill="hold">
                            <p:stCondLst>
                              <p:cond delay="0"/>
                            </p:stCondLst>
                            <p:childTnLst>
                              <p:par>
                                <p:cTn id="309" presetID="10" presetClass="entr" presetSubtype="0" fill="hold" grpId="0" nodeType="clickEffect">
                                  <p:stCondLst>
                                    <p:cond delay="0"/>
                                  </p:stCondLst>
                                  <p:childTnLst>
                                    <p:set>
                                      <p:cBhvr>
                                        <p:cTn id="310" dur="1" fill="hold">
                                          <p:stCondLst>
                                            <p:cond delay="0"/>
                                          </p:stCondLst>
                                        </p:cTn>
                                        <p:tgtEl>
                                          <p:spTgt spid="112"/>
                                        </p:tgtEl>
                                        <p:attrNameLst>
                                          <p:attrName>style.visibility</p:attrName>
                                        </p:attrNameLst>
                                      </p:cBhvr>
                                      <p:to>
                                        <p:strVal val="visible"/>
                                      </p:to>
                                    </p:set>
                                    <p:animEffect transition="in" filter="fade">
                                      <p:cBhvr>
                                        <p:cTn id="311" dur="500"/>
                                        <p:tgtEl>
                                          <p:spTgt spid="112"/>
                                        </p:tgtEl>
                                      </p:cBhvr>
                                    </p:animEffect>
                                  </p:childTnLst>
                                </p:cTn>
                              </p:par>
                            </p:childTnLst>
                          </p:cTn>
                        </p:par>
                      </p:childTnLst>
                    </p:cTn>
                  </p:par>
                  <p:par>
                    <p:cTn id="312" fill="hold">
                      <p:stCondLst>
                        <p:cond delay="indefinite"/>
                      </p:stCondLst>
                      <p:childTnLst>
                        <p:par>
                          <p:cTn id="313" fill="hold">
                            <p:stCondLst>
                              <p:cond delay="0"/>
                            </p:stCondLst>
                            <p:childTnLst>
                              <p:par>
                                <p:cTn id="314" presetID="10" presetClass="entr" presetSubtype="0" fill="hold" grpId="0" nodeType="clickEffect">
                                  <p:stCondLst>
                                    <p:cond delay="0"/>
                                  </p:stCondLst>
                                  <p:childTnLst>
                                    <p:set>
                                      <p:cBhvr>
                                        <p:cTn id="315" dur="1" fill="hold">
                                          <p:stCondLst>
                                            <p:cond delay="0"/>
                                          </p:stCondLst>
                                        </p:cTn>
                                        <p:tgtEl>
                                          <p:spTgt spid="113"/>
                                        </p:tgtEl>
                                        <p:attrNameLst>
                                          <p:attrName>style.visibility</p:attrName>
                                        </p:attrNameLst>
                                      </p:cBhvr>
                                      <p:to>
                                        <p:strVal val="visible"/>
                                      </p:to>
                                    </p:set>
                                    <p:animEffect transition="in" filter="fade">
                                      <p:cBhvr>
                                        <p:cTn id="316" dur="500"/>
                                        <p:tgtEl>
                                          <p:spTgt spid="113"/>
                                        </p:tgtEl>
                                      </p:cBhvr>
                                    </p:animEffect>
                                  </p:childTnLst>
                                </p:cTn>
                              </p:par>
                            </p:childTnLst>
                          </p:cTn>
                        </p:par>
                      </p:childTnLst>
                    </p:cTn>
                  </p:par>
                  <p:par>
                    <p:cTn id="317" fill="hold">
                      <p:stCondLst>
                        <p:cond delay="indefinite"/>
                      </p:stCondLst>
                      <p:childTnLst>
                        <p:par>
                          <p:cTn id="318" fill="hold">
                            <p:stCondLst>
                              <p:cond delay="0"/>
                            </p:stCondLst>
                            <p:childTnLst>
                              <p:par>
                                <p:cTn id="319" presetID="10" presetClass="entr" presetSubtype="0" fill="hold" nodeType="clickEffect">
                                  <p:stCondLst>
                                    <p:cond delay="0"/>
                                  </p:stCondLst>
                                  <p:childTnLst>
                                    <p:set>
                                      <p:cBhvr>
                                        <p:cTn id="320" dur="1" fill="hold">
                                          <p:stCondLst>
                                            <p:cond delay="0"/>
                                          </p:stCondLst>
                                        </p:cTn>
                                        <p:tgtEl>
                                          <p:spTgt spid="126"/>
                                        </p:tgtEl>
                                        <p:attrNameLst>
                                          <p:attrName>style.visibility</p:attrName>
                                        </p:attrNameLst>
                                      </p:cBhvr>
                                      <p:to>
                                        <p:strVal val="visible"/>
                                      </p:to>
                                    </p:set>
                                    <p:animEffect transition="in" filter="fade">
                                      <p:cBhvr>
                                        <p:cTn id="321" dur="500"/>
                                        <p:tgtEl>
                                          <p:spTgt spid="126"/>
                                        </p:tgtEl>
                                      </p:cBhvr>
                                    </p:animEffect>
                                  </p:childTnLst>
                                </p:cTn>
                              </p:par>
                            </p:childTnLst>
                          </p:cTn>
                        </p:par>
                      </p:childTnLst>
                    </p:cTn>
                  </p:par>
                  <p:par>
                    <p:cTn id="322" fill="hold">
                      <p:stCondLst>
                        <p:cond delay="indefinite"/>
                      </p:stCondLst>
                      <p:childTnLst>
                        <p:par>
                          <p:cTn id="323" fill="hold">
                            <p:stCondLst>
                              <p:cond delay="0"/>
                            </p:stCondLst>
                            <p:childTnLst>
                              <p:par>
                                <p:cTn id="324" presetID="10" presetClass="entr" presetSubtype="0" fill="hold" grpId="0" nodeType="clickEffect">
                                  <p:stCondLst>
                                    <p:cond delay="0"/>
                                  </p:stCondLst>
                                  <p:childTnLst>
                                    <p:set>
                                      <p:cBhvr>
                                        <p:cTn id="325" dur="1" fill="hold">
                                          <p:stCondLst>
                                            <p:cond delay="0"/>
                                          </p:stCondLst>
                                        </p:cTn>
                                        <p:tgtEl>
                                          <p:spTgt spid="128"/>
                                        </p:tgtEl>
                                        <p:attrNameLst>
                                          <p:attrName>style.visibility</p:attrName>
                                        </p:attrNameLst>
                                      </p:cBhvr>
                                      <p:to>
                                        <p:strVal val="visible"/>
                                      </p:to>
                                    </p:set>
                                    <p:animEffect transition="in" filter="fade">
                                      <p:cBhvr>
                                        <p:cTn id="326" dur="500"/>
                                        <p:tgtEl>
                                          <p:spTgt spid="128"/>
                                        </p:tgtEl>
                                      </p:cBhvr>
                                    </p:animEffect>
                                  </p:childTnLst>
                                </p:cTn>
                              </p:par>
                            </p:childTnLst>
                          </p:cTn>
                        </p:par>
                      </p:childTnLst>
                    </p:cTn>
                  </p:par>
                  <p:par>
                    <p:cTn id="327" fill="hold">
                      <p:stCondLst>
                        <p:cond delay="indefinite"/>
                      </p:stCondLst>
                      <p:childTnLst>
                        <p:par>
                          <p:cTn id="328" fill="hold">
                            <p:stCondLst>
                              <p:cond delay="0"/>
                            </p:stCondLst>
                            <p:childTnLst>
                              <p:par>
                                <p:cTn id="329" presetID="10" presetClass="entr" presetSubtype="0" fill="hold" nodeType="clickEffect">
                                  <p:stCondLst>
                                    <p:cond delay="0"/>
                                  </p:stCondLst>
                                  <p:childTnLst>
                                    <p:set>
                                      <p:cBhvr>
                                        <p:cTn id="330" dur="1" fill="hold">
                                          <p:stCondLst>
                                            <p:cond delay="0"/>
                                          </p:stCondLst>
                                        </p:cTn>
                                        <p:tgtEl>
                                          <p:spTgt spid="130"/>
                                        </p:tgtEl>
                                        <p:attrNameLst>
                                          <p:attrName>style.visibility</p:attrName>
                                        </p:attrNameLst>
                                      </p:cBhvr>
                                      <p:to>
                                        <p:strVal val="visible"/>
                                      </p:to>
                                    </p:set>
                                    <p:animEffect transition="in" filter="fade">
                                      <p:cBhvr>
                                        <p:cTn id="331"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p:bldP spid="10" grpId="0"/>
      <p:bldP spid="12" grpId="0" animBg="1"/>
      <p:bldP spid="13" grpId="0" animBg="1"/>
      <p:bldP spid="19" grpId="0"/>
      <p:bldP spid="21" grpId="0"/>
      <p:bldP spid="23" grpId="0" animBg="1"/>
      <p:bldP spid="24" grpId="0" animBg="1"/>
      <p:bldP spid="25" grpId="0"/>
      <p:bldP spid="27" grpId="0"/>
      <p:bldP spid="29" grpId="0"/>
      <p:bldP spid="31" grpId="0" animBg="1"/>
      <p:bldP spid="32" grpId="0"/>
      <p:bldP spid="34" grpId="0"/>
      <p:bldP spid="36" grpId="0"/>
      <p:bldP spid="38" grpId="0" animBg="1"/>
      <p:bldP spid="39" grpId="0"/>
      <p:bldP spid="41" grpId="0"/>
      <p:bldP spid="43" grpId="0"/>
      <p:bldP spid="45" grpId="0" animBg="1"/>
      <p:bldP spid="46" grpId="0"/>
      <p:bldP spid="48" grpId="0"/>
      <p:bldP spid="50" grpId="0"/>
      <p:bldP spid="52" grpId="0"/>
      <p:bldP spid="54" grpId="0"/>
      <p:bldP spid="56" grpId="0" animBg="1"/>
      <p:bldP spid="57" grpId="0" animBg="1"/>
      <p:bldP spid="91" grpId="0"/>
      <p:bldP spid="106" grpId="0"/>
      <p:bldP spid="107" grpId="0"/>
      <p:bldP spid="108" grpId="0"/>
      <p:bldP spid="109" grpId="0"/>
      <p:bldP spid="110" grpId="0"/>
      <p:bldP spid="111" grpId="0"/>
      <p:bldP spid="112" grpId="0"/>
      <p:bldP spid="113" grpId="0"/>
      <p:bldP spid="120" grpId="0"/>
      <p:bldP spid="121" grpId="0"/>
      <p:bldP spid="122" grpId="0"/>
      <p:bldP spid="1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Instruction Codes</a:t>
            </a:r>
            <a:endParaRPr lang="en-IN" dirty="0"/>
          </a:p>
        </p:txBody>
      </p:sp>
      <p:sp>
        <p:nvSpPr>
          <p:cNvPr id="3" name="Content Placeholder 2"/>
          <p:cNvSpPr>
            <a:spLocks noGrp="1"/>
          </p:cNvSpPr>
          <p:nvPr>
            <p:ph idx="1"/>
          </p:nvPr>
        </p:nvSpPr>
        <p:spPr/>
        <p:txBody>
          <a:bodyPr>
            <a:normAutofit/>
          </a:bodyPr>
          <a:lstStyle/>
          <a:p>
            <a:pPr algn="just"/>
            <a:r>
              <a:rPr lang="en-US" b="1" dirty="0"/>
              <a:t>Computer Instruction</a:t>
            </a:r>
            <a:endParaRPr lang="en-US" b="1" dirty="0"/>
          </a:p>
          <a:p>
            <a:pPr lvl="1"/>
            <a:r>
              <a:rPr lang="en-US" dirty="0"/>
              <a:t>A computer instruction is a binary code that specifies a sequence of micro-operations for the computer.</a:t>
            </a:r>
            <a:endParaRPr lang="en-US" dirty="0"/>
          </a:p>
          <a:p>
            <a:pPr lvl="1"/>
            <a:r>
              <a:rPr lang="en-US" dirty="0"/>
              <a:t>The computer reads each instruction from memory and places it in a control register.</a:t>
            </a:r>
            <a:endParaRPr lang="en-US" dirty="0"/>
          </a:p>
          <a:p>
            <a:pPr lvl="1"/>
            <a:r>
              <a:rPr lang="en-US" dirty="0"/>
              <a:t>The control then interprets the binary code of the instruction and proceeds to execute it by issuing a sequence of micro-operations.</a:t>
            </a:r>
            <a:endParaRPr lang="en-US" dirty="0"/>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Control Organization</a:t>
            </a:r>
            <a:endParaRPr lang="en-IN" dirty="0"/>
          </a:p>
        </p:txBody>
      </p:sp>
      <p:sp>
        <p:nvSpPr>
          <p:cNvPr id="4" name="Text Placeholder 3"/>
          <p:cNvSpPr>
            <a:spLocks noGrp="1"/>
          </p:cNvSpPr>
          <p:nvPr>
            <p:ph type="body" idx="1"/>
          </p:nvPr>
        </p:nvSpPr>
        <p:spPr/>
        <p:txBody>
          <a:bodyPr/>
          <a:lstStyle/>
          <a:p>
            <a:endParaRPr lang="en-IN"/>
          </a:p>
        </p:txBody>
      </p:sp>
      <p:sp>
        <p:nvSpPr>
          <p:cNvPr id="2" name="Footer Placeholder 1"/>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Control Organization</a:t>
            </a:r>
            <a:endParaRPr lang="en-IN" dirty="0"/>
          </a:p>
        </p:txBody>
      </p:sp>
      <p:sp>
        <p:nvSpPr>
          <p:cNvPr id="5" name="Content Placeholder 4"/>
          <p:cNvSpPr>
            <a:spLocks noGrp="1"/>
          </p:cNvSpPr>
          <p:nvPr>
            <p:ph idx="1"/>
          </p:nvPr>
        </p:nvSpPr>
        <p:spPr/>
        <p:txBody>
          <a:bodyPr>
            <a:normAutofit/>
          </a:bodyPr>
          <a:lstStyle/>
          <a:p>
            <a:r>
              <a:rPr lang="en-US" dirty="0"/>
              <a:t>Hardwired Control</a:t>
            </a:r>
            <a:endParaRPr lang="en-US" dirty="0"/>
          </a:p>
          <a:p>
            <a:pPr lvl="1"/>
            <a:r>
              <a:rPr lang="en-US" dirty="0"/>
              <a:t>The control logic is implemented with gates, flips-flops, decoders and other digital circuits.</a:t>
            </a:r>
            <a:endParaRPr lang="en-US" dirty="0"/>
          </a:p>
          <a:p>
            <a:pPr lvl="1"/>
            <a:r>
              <a:rPr lang="en-US" dirty="0"/>
              <a:t>It can be optimized to produce a fast mode of operation.</a:t>
            </a:r>
            <a:endParaRPr lang="en-US" dirty="0"/>
          </a:p>
          <a:p>
            <a:pPr lvl="1"/>
            <a:r>
              <a:rPr lang="en-US" dirty="0"/>
              <a:t>It requires changes in the wiring among the various components if the design has to be modified or changed.</a:t>
            </a:r>
            <a:endParaRPr lang="en-US" dirty="0"/>
          </a:p>
        </p:txBody>
      </p:sp>
      <p:sp>
        <p:nvSpPr>
          <p:cNvPr id="2" name="Footer Placeholder 1"/>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Control Organization</a:t>
            </a:r>
            <a:endParaRPr lang="en-IN" dirty="0"/>
          </a:p>
        </p:txBody>
      </p:sp>
      <p:sp>
        <p:nvSpPr>
          <p:cNvPr id="5" name="Content Placeholder 4"/>
          <p:cNvSpPr>
            <a:spLocks noGrp="1"/>
          </p:cNvSpPr>
          <p:nvPr>
            <p:ph idx="1"/>
          </p:nvPr>
        </p:nvSpPr>
        <p:spPr/>
        <p:txBody>
          <a:bodyPr>
            <a:normAutofit/>
          </a:bodyPr>
          <a:lstStyle/>
          <a:p>
            <a:r>
              <a:rPr lang="en-US" dirty="0"/>
              <a:t>Microprogrammed Control</a:t>
            </a:r>
            <a:endParaRPr lang="en-US" dirty="0"/>
          </a:p>
          <a:p>
            <a:pPr lvl="1"/>
            <a:r>
              <a:rPr lang="en-US" dirty="0"/>
              <a:t>The control information is stored in a control memory.</a:t>
            </a:r>
            <a:endParaRPr lang="en-US" dirty="0"/>
          </a:p>
          <a:p>
            <a:pPr lvl="1"/>
            <a:r>
              <a:rPr lang="en-US" dirty="0"/>
              <a:t>The control memory is programmed to initiate the required sequence of micro-operations.</a:t>
            </a:r>
            <a:endParaRPr lang="en-US" dirty="0"/>
          </a:p>
          <a:p>
            <a:pPr lvl="1"/>
            <a:r>
              <a:rPr lang="en-US" dirty="0"/>
              <a:t>Any required changes or modifications can be done by updating the microprogram in control memory.</a:t>
            </a:r>
            <a:endParaRPr lang="en-US" dirty="0"/>
          </a:p>
          <a:p>
            <a:endParaRPr lang="en-IN" dirty="0"/>
          </a:p>
        </p:txBody>
      </p:sp>
      <p:sp>
        <p:nvSpPr>
          <p:cNvPr id="2" name="Footer Placeholder 1"/>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Unit of Basic Computer</a:t>
            </a:r>
            <a:endParaRPr lang="en-IN" dirty="0"/>
          </a:p>
        </p:txBody>
      </p:sp>
      <p:sp>
        <p:nvSpPr>
          <p:cNvPr id="6" name="Text Placeholder 5"/>
          <p:cNvSpPr>
            <a:spLocks noGrp="1"/>
          </p:cNvSpPr>
          <p:nvPr>
            <p:ph type="body" idx="1"/>
          </p:nvPr>
        </p:nvSpPr>
        <p:spPr/>
        <p:txBody>
          <a:bodyPr/>
          <a:lstStyle/>
          <a:p>
            <a:endParaRPr lang="en-IN"/>
          </a:p>
        </p:txBody>
      </p:sp>
      <p:sp>
        <p:nvSpPr>
          <p:cNvPr id="4" name="Footer Placeholder 3"/>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z="1000"/>
              <a:t>Marwadi University</a:t>
            </a:r>
            <a:endParaRPr lang="en-IN" sz="1000"/>
          </a:p>
        </p:txBody>
      </p:sp>
      <p:graphicFrame>
        <p:nvGraphicFramePr>
          <p:cNvPr id="5" name="Table 4"/>
          <p:cNvGraphicFramePr>
            <a:graphicFrameLocks noGrp="1"/>
          </p:cNvGraphicFramePr>
          <p:nvPr/>
        </p:nvGraphicFramePr>
        <p:xfrm>
          <a:off x="2320571" y="913130"/>
          <a:ext cx="5964447" cy="579120"/>
        </p:xfrm>
        <a:graphic>
          <a:graphicData uri="http://schemas.openxmlformats.org/drawingml/2006/table">
            <a:tbl>
              <a:tblPr firstRow="1" bandRow="1">
                <a:tableStyleId>{5C22544A-7EE6-4342-B048-85BDC9FD1C3A}</a:tableStyleId>
              </a:tblPr>
              <a:tblGrid>
                <a:gridCol w="501365"/>
                <a:gridCol w="738675"/>
                <a:gridCol w="762000"/>
                <a:gridCol w="838200"/>
                <a:gridCol w="3124207"/>
              </a:tblGrid>
              <a:tr h="579120">
                <a:tc>
                  <a:txBody>
                    <a:bodyPr/>
                    <a:lstStyle/>
                    <a:p>
                      <a:pPr algn="ctr"/>
                      <a:r>
                        <a:rPr lang="en-US" sz="2400" b="0" dirty="0"/>
                        <a:t>15</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14</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13</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12</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11 - 0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4058373" y="532132"/>
            <a:ext cx="2488835" cy="307777"/>
          </a:xfrm>
          <a:prstGeom prst="rect">
            <a:avLst/>
          </a:prstGeom>
          <a:noFill/>
        </p:spPr>
        <p:txBody>
          <a:bodyPr wrap="square" rtlCol="0">
            <a:spAutoFit/>
          </a:bodyPr>
          <a:lstStyle/>
          <a:p>
            <a:pPr algn="ctr"/>
            <a:r>
              <a:rPr lang="en-US" sz="1400" dirty="0">
                <a:latin typeface="Merriweather Sans" pitchFamily="2" charset="0"/>
              </a:rPr>
              <a:t>Instruction Register</a:t>
            </a:r>
            <a:endParaRPr lang="en-US" sz="1400" dirty="0">
              <a:latin typeface="Merriweather Sans" pitchFamily="2" charset="0"/>
            </a:endParaRPr>
          </a:p>
        </p:txBody>
      </p:sp>
      <p:sp>
        <p:nvSpPr>
          <p:cNvPr id="7" name="Rectangle 6"/>
          <p:cNvSpPr/>
          <p:nvPr/>
        </p:nvSpPr>
        <p:spPr>
          <a:xfrm>
            <a:off x="8589811" y="1598930"/>
            <a:ext cx="1676400" cy="3276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erriweather Sans" pitchFamily="2" charset="0"/>
              </a:rPr>
              <a:t>Control Logic Gates</a:t>
            </a:r>
            <a:endParaRPr lang="en-US" dirty="0">
              <a:latin typeface="Merriweather Sans" pitchFamily="2" charset="0"/>
            </a:endParaRPr>
          </a:p>
        </p:txBody>
      </p:sp>
      <p:grpSp>
        <p:nvGrpSpPr>
          <p:cNvPr id="8" name="Group 7"/>
          <p:cNvGrpSpPr/>
          <p:nvPr/>
        </p:nvGrpSpPr>
        <p:grpSpPr>
          <a:xfrm>
            <a:off x="6608611" y="1492250"/>
            <a:ext cx="1981200" cy="487680"/>
            <a:chOff x="4419600" y="1874520"/>
            <a:chExt cx="1981200" cy="487680"/>
          </a:xfrm>
        </p:grpSpPr>
        <p:cxnSp>
          <p:nvCxnSpPr>
            <p:cNvPr id="9" name="Straight Connector 8"/>
            <p:cNvCxnSpPr/>
            <p:nvPr/>
          </p:nvCxnSpPr>
          <p:spPr>
            <a:xfrm>
              <a:off x="4419600" y="1874520"/>
              <a:ext cx="0" cy="4876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19600" y="2362200"/>
              <a:ext cx="1981200"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p:nvCxnSpPr>
        <p:spPr>
          <a:xfrm>
            <a:off x="9428011" y="1111250"/>
            <a:ext cx="0" cy="48768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265176" y="3122930"/>
            <a:ext cx="567771"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179611" y="1475106"/>
            <a:ext cx="0" cy="437184"/>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941611" y="1475106"/>
            <a:ext cx="0" cy="437184"/>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779811" y="1475106"/>
            <a:ext cx="0" cy="437184"/>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2817660" y="2761437"/>
            <a:ext cx="5757863" cy="590093"/>
            <a:chOff x="4405312" y="1894027"/>
            <a:chExt cx="5757863" cy="590093"/>
          </a:xfrm>
        </p:grpSpPr>
        <p:cxnSp>
          <p:nvCxnSpPr>
            <p:cNvPr id="17" name="Straight Connector 16"/>
            <p:cNvCxnSpPr/>
            <p:nvPr/>
          </p:nvCxnSpPr>
          <p:spPr>
            <a:xfrm>
              <a:off x="4419600" y="1894027"/>
              <a:ext cx="0" cy="59009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405312" y="2484120"/>
              <a:ext cx="5757863"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5098899" y="2735130"/>
            <a:ext cx="3490912" cy="206824"/>
            <a:chOff x="4400551" y="1887227"/>
            <a:chExt cx="3490912" cy="206824"/>
          </a:xfrm>
        </p:grpSpPr>
        <p:cxnSp>
          <p:nvCxnSpPr>
            <p:cNvPr id="20" name="Straight Connector 19"/>
            <p:cNvCxnSpPr/>
            <p:nvPr/>
          </p:nvCxnSpPr>
          <p:spPr>
            <a:xfrm>
              <a:off x="4419600" y="1887227"/>
              <a:ext cx="0" cy="2068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400551" y="2094051"/>
              <a:ext cx="3490912"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a:off x="4841723" y="274193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503587" y="274193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70211" y="274193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836835" y="274193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484411" y="274193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160563" y="274193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2722411" y="1903730"/>
            <a:ext cx="2667000" cy="838200"/>
            <a:chOff x="990600" y="2514600"/>
            <a:chExt cx="2667000" cy="838200"/>
          </a:xfrm>
        </p:grpSpPr>
        <p:sp>
          <p:nvSpPr>
            <p:cNvPr id="29" name="Rectangle 28"/>
            <p:cNvSpPr/>
            <p:nvPr/>
          </p:nvSpPr>
          <p:spPr>
            <a:xfrm>
              <a:off x="990600" y="2514600"/>
              <a:ext cx="2667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Merriweather Sans" pitchFamily="2" charset="0"/>
                </a:rPr>
                <a:t>3 x 8</a:t>
              </a:r>
              <a:endParaRPr lang="en-US" sz="1200" dirty="0">
                <a:latin typeface="Merriweather Sans" pitchFamily="2" charset="0"/>
              </a:endParaRPr>
            </a:p>
            <a:p>
              <a:pPr algn="ctr"/>
              <a:r>
                <a:rPr lang="en-US" sz="1200" dirty="0">
                  <a:latin typeface="Merriweather Sans" pitchFamily="2" charset="0"/>
                </a:rPr>
                <a:t>Decoder</a:t>
              </a:r>
              <a:endParaRPr lang="en-US" sz="1200" dirty="0">
                <a:latin typeface="Merriweather Sans" pitchFamily="2" charset="0"/>
              </a:endParaRPr>
            </a:p>
            <a:p>
              <a:pPr algn="ctr"/>
              <a:endParaRPr lang="en-US" sz="1200" dirty="0">
                <a:latin typeface="Merriweather Sans" pitchFamily="2" charset="0"/>
              </a:endParaRPr>
            </a:p>
          </p:txBody>
        </p:sp>
        <p:sp>
          <p:nvSpPr>
            <p:cNvPr id="30" name="TextBox 29"/>
            <p:cNvSpPr txBox="1"/>
            <p:nvPr/>
          </p:nvSpPr>
          <p:spPr>
            <a:xfrm>
              <a:off x="990600" y="3047567"/>
              <a:ext cx="2667000" cy="276999"/>
            </a:xfrm>
            <a:prstGeom prst="rect">
              <a:avLst/>
            </a:prstGeom>
            <a:noFill/>
          </p:spPr>
          <p:txBody>
            <a:bodyPr wrap="square" rtlCol="0">
              <a:spAutoFit/>
            </a:bodyPr>
            <a:lstStyle/>
            <a:p>
              <a:r>
                <a:rPr lang="en-US" sz="1200" dirty="0">
                  <a:solidFill>
                    <a:schemeClr val="bg1"/>
                  </a:solidFill>
                  <a:latin typeface="Merriweather Sans" pitchFamily="2" charset="0"/>
                </a:rPr>
                <a:t>7   6    5    4     3    2    1   0</a:t>
              </a:r>
              <a:endParaRPr lang="en-US" sz="1200" dirty="0">
                <a:solidFill>
                  <a:schemeClr val="bg1"/>
                </a:solidFill>
                <a:latin typeface="Merriweather Sans" pitchFamily="2" charset="0"/>
              </a:endParaRPr>
            </a:p>
          </p:txBody>
        </p:sp>
      </p:grpSp>
      <p:grpSp>
        <p:nvGrpSpPr>
          <p:cNvPr id="31" name="Group 30"/>
          <p:cNvGrpSpPr/>
          <p:nvPr/>
        </p:nvGrpSpPr>
        <p:grpSpPr>
          <a:xfrm>
            <a:off x="2722411" y="4342130"/>
            <a:ext cx="2667000" cy="850301"/>
            <a:chOff x="990600" y="2502499"/>
            <a:chExt cx="2667000" cy="850301"/>
          </a:xfrm>
        </p:grpSpPr>
        <p:sp>
          <p:nvSpPr>
            <p:cNvPr id="32" name="Rectangle 31"/>
            <p:cNvSpPr/>
            <p:nvPr/>
          </p:nvSpPr>
          <p:spPr>
            <a:xfrm>
              <a:off x="990600" y="2514600"/>
              <a:ext cx="2667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erriweather Sans" pitchFamily="2" charset="0"/>
              </a:endParaRPr>
            </a:p>
            <a:p>
              <a:pPr algn="ctr"/>
              <a:r>
                <a:rPr lang="en-US" sz="1200" dirty="0">
                  <a:latin typeface="Merriweather Sans" pitchFamily="2" charset="0"/>
                </a:rPr>
                <a:t>4 x 16</a:t>
              </a:r>
              <a:endParaRPr lang="en-US" sz="1200" dirty="0">
                <a:latin typeface="Merriweather Sans" pitchFamily="2" charset="0"/>
              </a:endParaRPr>
            </a:p>
            <a:p>
              <a:pPr algn="ctr"/>
              <a:r>
                <a:rPr lang="en-US" sz="1200" dirty="0">
                  <a:latin typeface="Merriweather Sans" pitchFamily="2" charset="0"/>
                </a:rPr>
                <a:t>Decoder</a:t>
              </a:r>
              <a:endParaRPr lang="en-US" sz="1200" dirty="0">
                <a:latin typeface="Merriweather Sans" pitchFamily="2" charset="0"/>
              </a:endParaRPr>
            </a:p>
          </p:txBody>
        </p:sp>
        <p:sp>
          <p:nvSpPr>
            <p:cNvPr id="33" name="TextBox 32"/>
            <p:cNvSpPr txBox="1"/>
            <p:nvPr/>
          </p:nvSpPr>
          <p:spPr>
            <a:xfrm>
              <a:off x="990600" y="2502499"/>
              <a:ext cx="2667000" cy="276999"/>
            </a:xfrm>
            <a:prstGeom prst="rect">
              <a:avLst/>
            </a:prstGeom>
            <a:noFill/>
          </p:spPr>
          <p:txBody>
            <a:bodyPr wrap="square" rtlCol="0">
              <a:spAutoFit/>
            </a:bodyPr>
            <a:lstStyle/>
            <a:p>
              <a:r>
                <a:rPr lang="en-US" sz="1200" dirty="0">
                  <a:solidFill>
                    <a:schemeClr val="bg1"/>
                  </a:solidFill>
                  <a:latin typeface="Merriweather Sans" pitchFamily="2" charset="0"/>
                </a:rPr>
                <a:t>15   14        . . .       2    1    0</a:t>
              </a:r>
              <a:endParaRPr lang="en-US" sz="1200" dirty="0">
                <a:solidFill>
                  <a:schemeClr val="bg1"/>
                </a:solidFill>
                <a:latin typeface="Merriweather Sans" pitchFamily="2" charset="0"/>
              </a:endParaRPr>
            </a:p>
          </p:txBody>
        </p:sp>
      </p:grpSp>
      <p:grpSp>
        <p:nvGrpSpPr>
          <p:cNvPr id="34" name="Group 33"/>
          <p:cNvGrpSpPr/>
          <p:nvPr/>
        </p:nvGrpSpPr>
        <p:grpSpPr>
          <a:xfrm>
            <a:off x="2379484" y="1475106"/>
            <a:ext cx="6210327" cy="2133600"/>
            <a:chOff x="647673" y="1857376"/>
            <a:chExt cx="6210327" cy="2133600"/>
          </a:xfrm>
        </p:grpSpPr>
        <p:cxnSp>
          <p:nvCxnSpPr>
            <p:cNvPr id="35" name="Straight Connector 34"/>
            <p:cNvCxnSpPr>
              <a:endCxn id="36" idx="0"/>
            </p:cNvCxnSpPr>
            <p:nvPr/>
          </p:nvCxnSpPr>
          <p:spPr>
            <a:xfrm flipH="1">
              <a:off x="828974" y="1857376"/>
              <a:ext cx="9226" cy="1419224"/>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47673" y="3276600"/>
              <a:ext cx="362601" cy="361991"/>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erriweather Sans" pitchFamily="2" charset="0"/>
                </a:rPr>
                <a:t>I</a:t>
              </a:r>
              <a:endParaRPr lang="en-US" sz="1200" dirty="0">
                <a:latin typeface="Merriweather Sans" pitchFamily="2" charset="0"/>
              </a:endParaRPr>
            </a:p>
          </p:txBody>
        </p:sp>
        <p:grpSp>
          <p:nvGrpSpPr>
            <p:cNvPr id="37" name="Group 36"/>
            <p:cNvGrpSpPr/>
            <p:nvPr/>
          </p:nvGrpSpPr>
          <p:grpSpPr>
            <a:xfrm>
              <a:off x="823913" y="3624575"/>
              <a:ext cx="6034087" cy="366401"/>
              <a:chOff x="4391025" y="1879825"/>
              <a:chExt cx="6034087" cy="366401"/>
            </a:xfrm>
          </p:grpSpPr>
          <p:cxnSp>
            <p:nvCxnSpPr>
              <p:cNvPr id="38" name="Straight Connector 37"/>
              <p:cNvCxnSpPr/>
              <p:nvPr/>
            </p:nvCxnSpPr>
            <p:spPr>
              <a:xfrm>
                <a:off x="4400552" y="1879825"/>
                <a:ext cx="0" cy="36640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91025" y="2246226"/>
                <a:ext cx="6034087"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5201906" y="4127818"/>
            <a:ext cx="3387905" cy="214312"/>
            <a:chOff x="4387773" y="1931737"/>
            <a:chExt cx="3387905" cy="214312"/>
          </a:xfrm>
        </p:grpSpPr>
        <p:cxnSp>
          <p:nvCxnSpPr>
            <p:cNvPr id="41" name="Straight Connector 40"/>
            <p:cNvCxnSpPr/>
            <p:nvPr/>
          </p:nvCxnSpPr>
          <p:spPr>
            <a:xfrm>
              <a:off x="4394302" y="1939225"/>
              <a:ext cx="0" cy="2068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387773" y="1931737"/>
              <a:ext cx="3387905"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846236" y="3883026"/>
            <a:ext cx="5757863" cy="487680"/>
            <a:chOff x="4419600" y="2015948"/>
            <a:chExt cx="5757863" cy="487680"/>
          </a:xfrm>
        </p:grpSpPr>
        <p:cxnSp>
          <p:nvCxnSpPr>
            <p:cNvPr id="44" name="Straight Connector 43"/>
            <p:cNvCxnSpPr/>
            <p:nvPr/>
          </p:nvCxnSpPr>
          <p:spPr>
            <a:xfrm>
              <a:off x="4419600" y="2015948"/>
              <a:ext cx="0" cy="4876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419600" y="2017852"/>
              <a:ext cx="5757863"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3003589" y="5522228"/>
            <a:ext cx="2028444" cy="572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Merriweather Sans" pitchFamily="2" charset="0"/>
              </a:rPr>
              <a:t>4-bit sequence counter (SC)</a:t>
            </a:r>
            <a:endParaRPr lang="en-US" sz="1200" dirty="0">
              <a:latin typeface="Merriweather Sans" pitchFamily="2" charset="0"/>
            </a:endParaRPr>
          </a:p>
        </p:txBody>
      </p:sp>
      <p:cxnSp>
        <p:nvCxnSpPr>
          <p:cNvPr id="47" name="Straight Connector 46"/>
          <p:cNvCxnSpPr/>
          <p:nvPr/>
        </p:nvCxnSpPr>
        <p:spPr>
          <a:xfrm>
            <a:off x="3298644" y="5180330"/>
            <a:ext cx="0" cy="361309"/>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713011" y="5180330"/>
            <a:ext cx="0" cy="361309"/>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170211" y="5180330"/>
            <a:ext cx="0" cy="361309"/>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627411" y="5180330"/>
            <a:ext cx="0" cy="361309"/>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706308" y="741620"/>
            <a:ext cx="1545370" cy="307777"/>
          </a:xfrm>
          <a:prstGeom prst="rect">
            <a:avLst/>
          </a:prstGeom>
          <a:noFill/>
        </p:spPr>
        <p:txBody>
          <a:bodyPr wrap="square" rtlCol="0">
            <a:spAutoFit/>
          </a:bodyPr>
          <a:lstStyle/>
          <a:p>
            <a:pPr algn="ctr"/>
            <a:r>
              <a:rPr lang="en-US" sz="1400" dirty="0">
                <a:latin typeface="Merriweather Sans" pitchFamily="2" charset="0"/>
              </a:rPr>
              <a:t>Other inputs</a:t>
            </a:r>
            <a:endParaRPr lang="en-US" sz="1400" dirty="0">
              <a:latin typeface="Merriweather Sans" pitchFamily="2" charset="0"/>
            </a:endParaRPr>
          </a:p>
        </p:txBody>
      </p:sp>
      <p:sp>
        <p:nvSpPr>
          <p:cNvPr id="52" name="TextBox 51"/>
          <p:cNvSpPr txBox="1"/>
          <p:nvPr/>
        </p:nvSpPr>
        <p:spPr>
          <a:xfrm>
            <a:off x="10141602" y="2538155"/>
            <a:ext cx="872321" cy="430887"/>
          </a:xfrm>
          <a:prstGeom prst="rect">
            <a:avLst/>
          </a:prstGeom>
          <a:noFill/>
        </p:spPr>
        <p:txBody>
          <a:bodyPr wrap="square" rtlCol="0">
            <a:spAutoFit/>
          </a:bodyPr>
          <a:lstStyle/>
          <a:p>
            <a:pPr algn="ctr"/>
            <a:r>
              <a:rPr lang="en-US" sz="1100" dirty="0">
                <a:latin typeface="Merriweather Sans" pitchFamily="2" charset="0"/>
              </a:rPr>
              <a:t>Control O/p</a:t>
            </a:r>
            <a:endParaRPr lang="en-US" sz="1100" dirty="0">
              <a:latin typeface="Merriweather Sans" pitchFamily="2" charset="0"/>
            </a:endParaRPr>
          </a:p>
        </p:txBody>
      </p:sp>
      <p:sp>
        <p:nvSpPr>
          <p:cNvPr id="53" name="TextBox 52"/>
          <p:cNvSpPr txBox="1"/>
          <p:nvPr/>
        </p:nvSpPr>
        <p:spPr>
          <a:xfrm>
            <a:off x="7843277" y="2570420"/>
            <a:ext cx="447638" cy="307777"/>
          </a:xfrm>
          <a:prstGeom prst="rect">
            <a:avLst/>
          </a:prstGeom>
          <a:noFill/>
        </p:spPr>
        <p:txBody>
          <a:bodyPr wrap="square" rtlCol="0">
            <a:spAutoFit/>
          </a:bodyPr>
          <a:lstStyle/>
          <a:p>
            <a:pPr algn="ctr"/>
            <a:r>
              <a:rPr lang="en-US" sz="1400" i="1" dirty="0">
                <a:latin typeface="Merriweather Sans" pitchFamily="2" charset="0"/>
              </a:rPr>
              <a:t>D</a:t>
            </a:r>
            <a:r>
              <a:rPr lang="en-US" sz="1400" i="1" baseline="-25000" dirty="0">
                <a:latin typeface="Merriweather Sans" pitchFamily="2" charset="0"/>
              </a:rPr>
              <a:t>0</a:t>
            </a:r>
            <a:endParaRPr lang="en-US" sz="1400" i="1" baseline="-25000" dirty="0">
              <a:latin typeface="Merriweather Sans" pitchFamily="2" charset="0"/>
            </a:endParaRPr>
          </a:p>
        </p:txBody>
      </p:sp>
      <p:sp>
        <p:nvSpPr>
          <p:cNvPr id="54" name="TextBox 53"/>
          <p:cNvSpPr txBox="1"/>
          <p:nvPr/>
        </p:nvSpPr>
        <p:spPr>
          <a:xfrm>
            <a:off x="7842099" y="2970530"/>
            <a:ext cx="447638" cy="307777"/>
          </a:xfrm>
          <a:prstGeom prst="rect">
            <a:avLst/>
          </a:prstGeom>
          <a:noFill/>
        </p:spPr>
        <p:txBody>
          <a:bodyPr wrap="square" rtlCol="0">
            <a:spAutoFit/>
          </a:bodyPr>
          <a:lstStyle/>
          <a:p>
            <a:pPr algn="ctr"/>
            <a:r>
              <a:rPr lang="en-US" sz="1400" i="1" dirty="0">
                <a:latin typeface="Merriweather Sans" pitchFamily="2" charset="0"/>
              </a:rPr>
              <a:t>D</a:t>
            </a:r>
            <a:r>
              <a:rPr lang="en-US" sz="1400" i="1" baseline="-25000" dirty="0">
                <a:latin typeface="Merriweather Sans" pitchFamily="2" charset="0"/>
              </a:rPr>
              <a:t>7</a:t>
            </a:r>
            <a:endParaRPr lang="en-US" sz="1400" i="1" baseline="-25000" dirty="0">
              <a:latin typeface="Merriweather Sans" pitchFamily="2" charset="0"/>
            </a:endParaRPr>
          </a:p>
        </p:txBody>
      </p:sp>
      <p:sp>
        <p:nvSpPr>
          <p:cNvPr id="55" name="TextBox 54"/>
          <p:cNvSpPr txBox="1"/>
          <p:nvPr/>
        </p:nvSpPr>
        <p:spPr>
          <a:xfrm>
            <a:off x="2417611" y="3813889"/>
            <a:ext cx="492402" cy="307777"/>
          </a:xfrm>
          <a:prstGeom prst="rect">
            <a:avLst/>
          </a:prstGeom>
          <a:noFill/>
        </p:spPr>
        <p:txBody>
          <a:bodyPr wrap="square" rtlCol="0">
            <a:spAutoFit/>
          </a:bodyPr>
          <a:lstStyle/>
          <a:p>
            <a:pPr algn="ctr"/>
            <a:r>
              <a:rPr lang="en-US" sz="1400" i="1" dirty="0">
                <a:latin typeface="Merriweather Sans" pitchFamily="2" charset="0"/>
              </a:rPr>
              <a:t>T</a:t>
            </a:r>
            <a:r>
              <a:rPr lang="en-US" sz="1400" i="1" baseline="-25000" dirty="0">
                <a:latin typeface="Merriweather Sans" pitchFamily="2" charset="0"/>
              </a:rPr>
              <a:t>15</a:t>
            </a:r>
            <a:endParaRPr lang="en-US" sz="1400" i="1" baseline="-25000" dirty="0">
              <a:latin typeface="Merriweather Sans" pitchFamily="2" charset="0"/>
            </a:endParaRPr>
          </a:p>
        </p:txBody>
      </p:sp>
      <p:sp>
        <p:nvSpPr>
          <p:cNvPr id="56" name="TextBox 55"/>
          <p:cNvSpPr txBox="1"/>
          <p:nvPr/>
        </p:nvSpPr>
        <p:spPr>
          <a:xfrm>
            <a:off x="5389411" y="4094420"/>
            <a:ext cx="447638" cy="307777"/>
          </a:xfrm>
          <a:prstGeom prst="rect">
            <a:avLst/>
          </a:prstGeom>
          <a:noFill/>
        </p:spPr>
        <p:txBody>
          <a:bodyPr wrap="square" rtlCol="0">
            <a:spAutoFit/>
          </a:bodyPr>
          <a:lstStyle/>
          <a:p>
            <a:pPr algn="ctr"/>
            <a:r>
              <a:rPr lang="en-US" sz="1400" i="1" dirty="0">
                <a:latin typeface="Merriweather Sans" pitchFamily="2" charset="0"/>
              </a:rPr>
              <a:t>T</a:t>
            </a:r>
            <a:r>
              <a:rPr lang="en-US" sz="1400" i="1" baseline="-25000" dirty="0">
                <a:latin typeface="Merriweather Sans" pitchFamily="2" charset="0"/>
              </a:rPr>
              <a:t>0</a:t>
            </a:r>
            <a:endParaRPr lang="en-US" sz="1400" i="1" baseline="-25000" dirty="0">
              <a:latin typeface="Merriweather Sans" pitchFamily="2" charset="0"/>
            </a:endParaRPr>
          </a:p>
        </p:txBody>
      </p:sp>
      <p:cxnSp>
        <p:nvCxnSpPr>
          <p:cNvPr id="57" name="Straight Connector 56"/>
          <p:cNvCxnSpPr/>
          <p:nvPr/>
        </p:nvCxnSpPr>
        <p:spPr>
          <a:xfrm>
            <a:off x="5036987" y="5637530"/>
            <a:ext cx="778063" cy="0"/>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036987" y="5789930"/>
            <a:ext cx="1571624" cy="0"/>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39972" y="5942330"/>
            <a:ext cx="778063" cy="0"/>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779207" y="5408930"/>
            <a:ext cx="1699907" cy="276999"/>
          </a:xfrm>
          <a:prstGeom prst="rect">
            <a:avLst/>
          </a:prstGeom>
          <a:noFill/>
        </p:spPr>
        <p:txBody>
          <a:bodyPr wrap="square" rtlCol="0">
            <a:spAutoFit/>
          </a:bodyPr>
          <a:lstStyle/>
          <a:p>
            <a:pPr algn="ctr"/>
            <a:r>
              <a:rPr lang="en-US" sz="1200" dirty="0">
                <a:latin typeface="Merriweather Sans" pitchFamily="2" charset="0"/>
              </a:rPr>
              <a:t>Increment (INR)</a:t>
            </a:r>
            <a:endParaRPr lang="en-US" sz="1200" dirty="0">
              <a:latin typeface="Merriweather Sans" pitchFamily="2" charset="0"/>
            </a:endParaRPr>
          </a:p>
        </p:txBody>
      </p:sp>
      <p:sp>
        <p:nvSpPr>
          <p:cNvPr id="61" name="TextBox 60"/>
          <p:cNvSpPr txBox="1"/>
          <p:nvPr/>
        </p:nvSpPr>
        <p:spPr>
          <a:xfrm>
            <a:off x="6518123" y="5618482"/>
            <a:ext cx="1277165" cy="276999"/>
          </a:xfrm>
          <a:prstGeom prst="rect">
            <a:avLst/>
          </a:prstGeom>
          <a:noFill/>
        </p:spPr>
        <p:txBody>
          <a:bodyPr wrap="square" rtlCol="0">
            <a:spAutoFit/>
          </a:bodyPr>
          <a:lstStyle/>
          <a:p>
            <a:pPr algn="ctr"/>
            <a:r>
              <a:rPr lang="en-US" sz="1200" dirty="0">
                <a:latin typeface="Merriweather Sans" pitchFamily="2" charset="0"/>
              </a:rPr>
              <a:t>Clear (CLR)</a:t>
            </a:r>
            <a:endParaRPr lang="en-US" sz="1200" dirty="0">
              <a:latin typeface="Merriweather Sans" pitchFamily="2" charset="0"/>
            </a:endParaRPr>
          </a:p>
        </p:txBody>
      </p:sp>
      <p:sp>
        <p:nvSpPr>
          <p:cNvPr id="62" name="TextBox 61"/>
          <p:cNvSpPr txBox="1"/>
          <p:nvPr/>
        </p:nvSpPr>
        <p:spPr>
          <a:xfrm>
            <a:off x="5739392" y="5758734"/>
            <a:ext cx="793019" cy="276999"/>
          </a:xfrm>
          <a:prstGeom prst="rect">
            <a:avLst/>
          </a:prstGeom>
          <a:noFill/>
        </p:spPr>
        <p:txBody>
          <a:bodyPr wrap="square" rtlCol="0">
            <a:spAutoFit/>
          </a:bodyPr>
          <a:lstStyle/>
          <a:p>
            <a:pPr algn="ctr"/>
            <a:r>
              <a:rPr lang="en-US" sz="1200" dirty="0">
                <a:latin typeface="Merriweather Sans" pitchFamily="2" charset="0"/>
              </a:rPr>
              <a:t>Clock</a:t>
            </a:r>
            <a:endParaRPr lang="en-US" sz="1200" dirty="0">
              <a:latin typeface="Merriweather Sans" pitchFamily="2" charset="0"/>
            </a:endParaRPr>
          </a:p>
        </p:txBody>
      </p:sp>
      <p:cxnSp>
        <p:nvCxnSpPr>
          <p:cNvPr id="63" name="Straight Connector 62"/>
          <p:cNvCxnSpPr/>
          <p:nvPr/>
        </p:nvCxnSpPr>
        <p:spPr>
          <a:xfrm>
            <a:off x="4870299" y="4135306"/>
            <a:ext cx="0" cy="206824"/>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551211" y="4127818"/>
            <a:ext cx="0" cy="206824"/>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298675" y="4127818"/>
            <a:ext cx="0" cy="206824"/>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graphicFrame>
        <p:nvGraphicFramePr>
          <p:cNvPr id="66" name="Table 65"/>
          <p:cNvGraphicFramePr>
            <a:graphicFrameLocks noGrp="1"/>
          </p:cNvGraphicFramePr>
          <p:nvPr/>
        </p:nvGraphicFramePr>
        <p:xfrm>
          <a:off x="2320571" y="427354"/>
          <a:ext cx="5964454" cy="457200"/>
        </p:xfrm>
        <a:graphic>
          <a:graphicData uri="http://schemas.openxmlformats.org/drawingml/2006/table">
            <a:tbl>
              <a:tblPr firstRow="1" bandRow="1">
                <a:tableStyleId>{5C22544A-7EE6-4342-B048-85BDC9FD1C3A}</a:tableStyleId>
              </a:tblPr>
              <a:tblGrid>
                <a:gridCol w="478040"/>
                <a:gridCol w="762001"/>
                <a:gridCol w="762001"/>
                <a:gridCol w="838200"/>
                <a:gridCol w="260351"/>
                <a:gridCol w="260351"/>
                <a:gridCol w="260351"/>
                <a:gridCol w="260351"/>
                <a:gridCol w="260351"/>
                <a:gridCol w="260351"/>
                <a:gridCol w="260351"/>
                <a:gridCol w="260351"/>
                <a:gridCol w="260351"/>
                <a:gridCol w="260351"/>
                <a:gridCol w="260351"/>
                <a:gridCol w="260351"/>
              </a:tblGrid>
              <a:tr h="352423">
                <a:tc>
                  <a:txBody>
                    <a:bodyPr/>
                    <a:lstStyle/>
                    <a:p>
                      <a:pPr algn="ctr"/>
                      <a:r>
                        <a:rPr lang="en-US" sz="2400" b="0" dirty="0">
                          <a:solidFill>
                            <a:schemeClr val="accent6"/>
                          </a:solidFill>
                        </a:rPr>
                        <a:t>0</a:t>
                      </a:r>
                      <a:endParaRPr lang="en-US" sz="2400" b="0" dirty="0">
                        <a:solidFill>
                          <a:schemeClr val="accent6"/>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0</a:t>
                      </a:r>
                      <a:endParaRPr lang="en-US" sz="2400" b="0" dirty="0">
                        <a:solidFill>
                          <a:schemeClr val="accent6"/>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0</a:t>
                      </a:r>
                      <a:endParaRPr lang="en-US" sz="2400" b="0" dirty="0">
                        <a:solidFill>
                          <a:schemeClr val="accent6"/>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1</a:t>
                      </a:r>
                      <a:endParaRPr lang="en-US" sz="2400" b="0" dirty="0">
                        <a:solidFill>
                          <a:schemeClr val="accent6"/>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0</a:t>
                      </a:r>
                      <a:endParaRPr lang="en-US" sz="2400" b="0" dirty="0">
                        <a:solidFill>
                          <a:schemeClr val="accent6"/>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1</a:t>
                      </a:r>
                      <a:endParaRPr lang="en-US" sz="2400" b="0" dirty="0">
                        <a:solidFill>
                          <a:schemeClr val="accent6"/>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0</a:t>
                      </a:r>
                      <a:endParaRPr lang="en-US" sz="2400" b="0" dirty="0">
                        <a:solidFill>
                          <a:schemeClr val="accent6"/>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0</a:t>
                      </a:r>
                      <a:endParaRPr lang="en-US" sz="2400" b="0" dirty="0">
                        <a:solidFill>
                          <a:schemeClr val="accent6"/>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0</a:t>
                      </a:r>
                      <a:endParaRPr lang="en-US" sz="2400" b="0" dirty="0">
                        <a:solidFill>
                          <a:schemeClr val="accent6"/>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1</a:t>
                      </a:r>
                      <a:endParaRPr lang="en-US" sz="2400" b="0" dirty="0">
                        <a:solidFill>
                          <a:schemeClr val="accent6"/>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0</a:t>
                      </a:r>
                      <a:endParaRPr lang="en-US" sz="2400" b="0" dirty="0">
                        <a:solidFill>
                          <a:schemeClr val="accent6"/>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1</a:t>
                      </a:r>
                      <a:endParaRPr lang="en-US" sz="2400" b="0" dirty="0">
                        <a:solidFill>
                          <a:schemeClr val="accent6"/>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0</a:t>
                      </a:r>
                      <a:endParaRPr lang="en-US" sz="2400" b="0" dirty="0">
                        <a:solidFill>
                          <a:schemeClr val="accent6"/>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1</a:t>
                      </a:r>
                      <a:endParaRPr lang="en-US" sz="2400" b="0" dirty="0">
                        <a:solidFill>
                          <a:schemeClr val="accent6"/>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1</a:t>
                      </a:r>
                      <a:endParaRPr lang="en-US" sz="2400" b="0" dirty="0">
                        <a:solidFill>
                          <a:schemeClr val="accent6"/>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1</a:t>
                      </a:r>
                      <a:endParaRPr lang="en-US" sz="2400" b="0" dirty="0">
                        <a:solidFill>
                          <a:schemeClr val="accent6"/>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cxnSp>
        <p:nvCxnSpPr>
          <p:cNvPr id="67" name="Straight Connector 66"/>
          <p:cNvCxnSpPr/>
          <p:nvPr/>
        </p:nvCxnSpPr>
        <p:spPr>
          <a:xfrm>
            <a:off x="4841723" y="2741930"/>
            <a:ext cx="0" cy="250257"/>
          </a:xfrm>
          <a:prstGeom prst="line">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655987" y="2951420"/>
            <a:ext cx="447638" cy="307777"/>
          </a:xfrm>
          <a:prstGeom prst="rect">
            <a:avLst/>
          </a:prstGeom>
          <a:noFill/>
        </p:spPr>
        <p:txBody>
          <a:bodyPr wrap="square" rtlCol="0">
            <a:spAutoFit/>
          </a:bodyPr>
          <a:lstStyle/>
          <a:p>
            <a:pPr algn="ctr"/>
            <a:r>
              <a:rPr lang="en-US" sz="1400" i="1" dirty="0">
                <a:solidFill>
                  <a:schemeClr val="accent6"/>
                </a:solidFill>
                <a:latin typeface="Merriweather Sans" pitchFamily="2" charset="0"/>
              </a:rPr>
              <a:t>D</a:t>
            </a:r>
            <a:r>
              <a:rPr lang="en-US" sz="1400" i="1" baseline="-25000" dirty="0">
                <a:solidFill>
                  <a:schemeClr val="accent6"/>
                </a:solidFill>
                <a:latin typeface="Merriweather Sans" pitchFamily="2" charset="0"/>
              </a:rPr>
              <a:t>1</a:t>
            </a:r>
            <a:endParaRPr lang="en-US" sz="1400" i="1" baseline="-25000" dirty="0">
              <a:solidFill>
                <a:schemeClr val="accent6"/>
              </a:solidFill>
              <a:latin typeface="Merriweather Sans" pitchFamily="2" charset="0"/>
            </a:endParaRPr>
          </a:p>
        </p:txBody>
      </p:sp>
      <p:sp>
        <p:nvSpPr>
          <p:cNvPr id="69" name="TextBox 68"/>
          <p:cNvSpPr txBox="1"/>
          <p:nvPr/>
        </p:nvSpPr>
        <p:spPr>
          <a:xfrm>
            <a:off x="4779811" y="1475076"/>
            <a:ext cx="447638" cy="307777"/>
          </a:xfrm>
          <a:prstGeom prst="rect">
            <a:avLst/>
          </a:prstGeom>
          <a:noFill/>
        </p:spPr>
        <p:txBody>
          <a:bodyPr wrap="square" rtlCol="0">
            <a:spAutoFit/>
          </a:bodyPr>
          <a:lstStyle/>
          <a:p>
            <a:pPr algn="ctr"/>
            <a:r>
              <a:rPr lang="en-US" sz="1400" dirty="0">
                <a:solidFill>
                  <a:schemeClr val="accent6"/>
                </a:solidFill>
                <a:latin typeface="Merriweather Sans" pitchFamily="2" charset="0"/>
              </a:rPr>
              <a:t>1</a:t>
            </a:r>
            <a:endParaRPr lang="en-US" sz="1400" baseline="-25000" dirty="0">
              <a:solidFill>
                <a:schemeClr val="accent6"/>
              </a:solidFill>
              <a:latin typeface="Merriweather Sans" pitchFamily="2" charset="0"/>
            </a:endParaRPr>
          </a:p>
        </p:txBody>
      </p:sp>
      <p:sp>
        <p:nvSpPr>
          <p:cNvPr id="70" name="TextBox 69"/>
          <p:cNvSpPr txBox="1"/>
          <p:nvPr/>
        </p:nvSpPr>
        <p:spPr>
          <a:xfrm>
            <a:off x="3941611" y="1464884"/>
            <a:ext cx="447638" cy="307777"/>
          </a:xfrm>
          <a:prstGeom prst="rect">
            <a:avLst/>
          </a:prstGeom>
          <a:noFill/>
        </p:spPr>
        <p:txBody>
          <a:bodyPr wrap="square" rtlCol="0">
            <a:spAutoFit/>
          </a:bodyPr>
          <a:lstStyle/>
          <a:p>
            <a:pPr algn="ctr"/>
            <a:r>
              <a:rPr lang="en-US" sz="1400" dirty="0">
                <a:solidFill>
                  <a:schemeClr val="accent6"/>
                </a:solidFill>
                <a:latin typeface="Merriweather Sans" pitchFamily="2" charset="0"/>
              </a:rPr>
              <a:t>0</a:t>
            </a:r>
            <a:endParaRPr lang="en-US" sz="1400" baseline="-25000" dirty="0">
              <a:solidFill>
                <a:schemeClr val="accent6"/>
              </a:solidFill>
              <a:latin typeface="Merriweather Sans" pitchFamily="2" charset="0"/>
            </a:endParaRPr>
          </a:p>
        </p:txBody>
      </p:sp>
      <p:sp>
        <p:nvSpPr>
          <p:cNvPr id="71" name="TextBox 70"/>
          <p:cNvSpPr txBox="1"/>
          <p:nvPr/>
        </p:nvSpPr>
        <p:spPr>
          <a:xfrm>
            <a:off x="3189173" y="1464946"/>
            <a:ext cx="447638" cy="307777"/>
          </a:xfrm>
          <a:prstGeom prst="rect">
            <a:avLst/>
          </a:prstGeom>
          <a:noFill/>
        </p:spPr>
        <p:txBody>
          <a:bodyPr wrap="square" rtlCol="0">
            <a:spAutoFit/>
          </a:bodyPr>
          <a:lstStyle/>
          <a:p>
            <a:pPr algn="ctr"/>
            <a:r>
              <a:rPr lang="en-US" sz="1400" dirty="0">
                <a:solidFill>
                  <a:schemeClr val="accent6"/>
                </a:solidFill>
                <a:latin typeface="Merriweather Sans" pitchFamily="2" charset="0"/>
              </a:rPr>
              <a:t>0</a:t>
            </a:r>
            <a:endParaRPr lang="en-US" sz="1400" baseline="-25000" dirty="0">
              <a:solidFill>
                <a:schemeClr val="accent6"/>
              </a:solidFill>
              <a:latin typeface="Merriweather Sans" pitchFamily="2" charset="0"/>
            </a:endParaRPr>
          </a:p>
        </p:txBody>
      </p:sp>
      <p:sp>
        <p:nvSpPr>
          <p:cNvPr id="72" name="TextBox 71"/>
          <p:cNvSpPr txBox="1"/>
          <p:nvPr/>
        </p:nvSpPr>
        <p:spPr>
          <a:xfrm>
            <a:off x="2503373" y="1461046"/>
            <a:ext cx="447638" cy="307777"/>
          </a:xfrm>
          <a:prstGeom prst="rect">
            <a:avLst/>
          </a:prstGeom>
          <a:noFill/>
        </p:spPr>
        <p:txBody>
          <a:bodyPr wrap="square" rtlCol="0">
            <a:spAutoFit/>
          </a:bodyPr>
          <a:lstStyle/>
          <a:p>
            <a:pPr algn="ctr"/>
            <a:r>
              <a:rPr lang="en-US" sz="1400" dirty="0">
                <a:solidFill>
                  <a:schemeClr val="accent6"/>
                </a:solidFill>
                <a:latin typeface="Merriweather Sans" pitchFamily="2" charset="0"/>
              </a:rPr>
              <a:t>0</a:t>
            </a:r>
            <a:endParaRPr lang="en-US" sz="1400" baseline="-25000" dirty="0">
              <a:solidFill>
                <a:schemeClr val="accent6"/>
              </a:solidFill>
              <a:latin typeface="Merriweather San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500"/>
                                        <p:tgtEl>
                                          <p:spTgt spid="6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500"/>
                                        <p:tgtEl>
                                          <p:spTgt spid="62"/>
                                        </p:tgtEl>
                                      </p:cBhvr>
                                    </p:animEffect>
                                  </p:childTnLst>
                                </p:cTn>
                              </p:par>
                              <p:par>
                                <p:cTn id="32" presetID="10" presetClass="entr" presetSubtype="0" fill="hold"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500"/>
                                        <p:tgtEl>
                                          <p:spTgt spid="59"/>
                                        </p:tgtEl>
                                      </p:cBhvr>
                                    </p:animEffect>
                                  </p:childTnLst>
                                </p:cTn>
                              </p:par>
                              <p:par>
                                <p:cTn id="35" presetID="10" presetClass="entr" presetSubtype="0"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par>
                                <p:cTn id="38" presetID="10" presetClass="entr" presetSubtype="0" fill="hold"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500"/>
                                        <p:tgtEl>
                                          <p:spTgt spid="5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par>
                                <p:cTn id="51" presetID="10"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fade">
                                      <p:cBhvr>
                                        <p:cTn id="53" dur="500"/>
                                        <p:tgtEl>
                                          <p:spTgt spid="47"/>
                                        </p:tgtEl>
                                      </p:cBhvr>
                                    </p:animEffect>
                                  </p:childTnLst>
                                </p:cTn>
                              </p:par>
                              <p:par>
                                <p:cTn id="54" presetID="10" presetClass="entr" presetSubtype="0" fill="hold"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par>
                                <p:cTn id="57" presetID="10"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500"/>
                                        <p:tgtEl>
                                          <p:spTgt spid="56"/>
                                        </p:tgtEl>
                                      </p:cBhvr>
                                    </p:animEffect>
                                  </p:childTnLst>
                                </p:cTn>
                              </p:par>
                              <p:par>
                                <p:cTn id="68" presetID="10" presetClass="entr" presetSubtype="0" fill="hold"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500"/>
                                        <p:tgtEl>
                                          <p:spTgt spid="63"/>
                                        </p:tgtEl>
                                      </p:cBhvr>
                                    </p:animEffect>
                                  </p:childTnLst>
                                </p:cTn>
                              </p:par>
                              <p:par>
                                <p:cTn id="71" presetID="10"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fade">
                                      <p:cBhvr>
                                        <p:cTn id="73" dur="500"/>
                                        <p:tgtEl>
                                          <p:spTgt spid="64"/>
                                        </p:tgtEl>
                                      </p:cBhvr>
                                    </p:animEffect>
                                  </p:childTnLst>
                                </p:cTn>
                              </p:par>
                              <p:par>
                                <p:cTn id="74" presetID="10" presetClass="entr" presetSubtype="0" fill="hold"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fade">
                                      <p:cBhvr>
                                        <p:cTn id="76" dur="500"/>
                                        <p:tgtEl>
                                          <p:spTgt spid="65"/>
                                        </p:tgtEl>
                                      </p:cBhvr>
                                    </p:animEffect>
                                  </p:childTnLst>
                                </p:cTn>
                              </p:par>
                              <p:par>
                                <p:cTn id="77" presetID="10" presetClass="entr" presetSubtype="0" fill="hold"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fade">
                                      <p:cBhvr>
                                        <p:cTn id="82" dur="500"/>
                                        <p:tgtEl>
                                          <p:spTgt spid="5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fade">
                                      <p:cBhvr>
                                        <p:cTn id="87" dur="500"/>
                                        <p:tgtEl>
                                          <p:spTgt spid="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fade">
                                      <p:cBhvr>
                                        <p:cTn id="92" dur="500"/>
                                        <p:tgtEl>
                                          <p:spTgt spid="15"/>
                                        </p:tgtEl>
                                      </p:cBhvr>
                                    </p:animEffect>
                                  </p:childTnLst>
                                </p:cTn>
                              </p:par>
                              <p:par>
                                <p:cTn id="93" presetID="10" presetClass="entr" presetSubtype="0" fill="hold" nodeType="with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fade">
                                      <p:cBhvr>
                                        <p:cTn id="95" dur="500"/>
                                        <p:tgtEl>
                                          <p:spTgt spid="14"/>
                                        </p:tgtEl>
                                      </p:cBhvr>
                                    </p:animEffect>
                                  </p:childTnLst>
                                </p:cTn>
                              </p:par>
                              <p:par>
                                <p:cTn id="96" presetID="10" presetClass="entr" presetSubtype="0" fill="hold"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fade">
                                      <p:cBhvr>
                                        <p:cTn id="98" dur="500"/>
                                        <p:tgtEl>
                                          <p:spTgt spid="13"/>
                                        </p:tgtEl>
                                      </p:cBhvr>
                                    </p:animEffect>
                                  </p:childTnLst>
                                </p:cTn>
                              </p:par>
                              <p:par>
                                <p:cTn id="99" presetID="10" presetClass="entr" presetSubtype="0" fill="hold" nodeType="with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fade">
                                      <p:cBhvr>
                                        <p:cTn id="101" dur="500"/>
                                        <p:tgtEl>
                                          <p:spTgt spid="28"/>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9"/>
                                        </p:tgtEl>
                                        <p:attrNameLst>
                                          <p:attrName>style.visibility</p:attrName>
                                        </p:attrNameLst>
                                      </p:cBhvr>
                                      <p:to>
                                        <p:strVal val="visible"/>
                                      </p:to>
                                    </p:set>
                                    <p:animEffect transition="in" filter="fade">
                                      <p:cBhvr>
                                        <p:cTn id="106" dur="500"/>
                                        <p:tgtEl>
                                          <p:spTgt spid="19"/>
                                        </p:tgtEl>
                                      </p:cBhvr>
                                    </p:animEffect>
                                  </p:childTnLst>
                                </p:cTn>
                              </p:par>
                              <p:par>
                                <p:cTn id="107" presetID="10" presetClass="entr" presetSubtype="0" fill="hold" nodeType="withEffect">
                                  <p:stCondLst>
                                    <p:cond delay="0"/>
                                  </p:stCondLst>
                                  <p:childTnLst>
                                    <p:set>
                                      <p:cBhvr>
                                        <p:cTn id="108" dur="1" fill="hold">
                                          <p:stCondLst>
                                            <p:cond delay="0"/>
                                          </p:stCondLst>
                                        </p:cTn>
                                        <p:tgtEl>
                                          <p:spTgt spid="22"/>
                                        </p:tgtEl>
                                        <p:attrNameLst>
                                          <p:attrName>style.visibility</p:attrName>
                                        </p:attrNameLst>
                                      </p:cBhvr>
                                      <p:to>
                                        <p:strVal val="visible"/>
                                      </p:to>
                                    </p:set>
                                    <p:animEffect transition="in" filter="fade">
                                      <p:cBhvr>
                                        <p:cTn id="109" dur="500"/>
                                        <p:tgtEl>
                                          <p:spTgt spid="22"/>
                                        </p:tgtEl>
                                      </p:cBhvr>
                                    </p:animEffect>
                                  </p:childTnLst>
                                </p:cTn>
                              </p:par>
                              <p:par>
                                <p:cTn id="110" presetID="10" presetClass="entr" presetSubtype="0" fill="hold"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500"/>
                                        <p:tgtEl>
                                          <p:spTgt spid="23"/>
                                        </p:tgtEl>
                                      </p:cBhvr>
                                    </p:animEffect>
                                  </p:childTnLst>
                                </p:cTn>
                              </p:par>
                              <p:par>
                                <p:cTn id="113" presetID="10" presetClass="entr" presetSubtype="0" fill="hold" nodeType="withEffect">
                                  <p:stCondLst>
                                    <p:cond delay="0"/>
                                  </p:stCondLst>
                                  <p:childTnLst>
                                    <p:set>
                                      <p:cBhvr>
                                        <p:cTn id="114" dur="1" fill="hold">
                                          <p:stCondLst>
                                            <p:cond delay="0"/>
                                          </p:stCondLst>
                                        </p:cTn>
                                        <p:tgtEl>
                                          <p:spTgt spid="24"/>
                                        </p:tgtEl>
                                        <p:attrNameLst>
                                          <p:attrName>style.visibility</p:attrName>
                                        </p:attrNameLst>
                                      </p:cBhvr>
                                      <p:to>
                                        <p:strVal val="visible"/>
                                      </p:to>
                                    </p:set>
                                    <p:animEffect transition="in" filter="fade">
                                      <p:cBhvr>
                                        <p:cTn id="115" dur="500"/>
                                        <p:tgtEl>
                                          <p:spTgt spid="24"/>
                                        </p:tgtEl>
                                      </p:cBhvr>
                                    </p:animEffect>
                                  </p:childTnLst>
                                </p:cTn>
                              </p:par>
                              <p:par>
                                <p:cTn id="116" presetID="10" presetClass="entr" presetSubtype="0" fill="hold" nodeType="with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fade">
                                      <p:cBhvr>
                                        <p:cTn id="118" dur="500"/>
                                        <p:tgtEl>
                                          <p:spTgt spid="25"/>
                                        </p:tgtEl>
                                      </p:cBhvr>
                                    </p:animEffect>
                                  </p:childTnLst>
                                </p:cTn>
                              </p:par>
                              <p:par>
                                <p:cTn id="119" presetID="10" presetClass="entr" presetSubtype="0" fill="hold" nodeType="with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fade">
                                      <p:cBhvr>
                                        <p:cTn id="121" dur="500"/>
                                        <p:tgtEl>
                                          <p:spTgt spid="26"/>
                                        </p:tgtEl>
                                      </p:cBhvr>
                                    </p:animEffect>
                                  </p:childTnLst>
                                </p:cTn>
                              </p:par>
                              <p:par>
                                <p:cTn id="122" presetID="10" presetClass="entr" presetSubtype="0" fill="hold"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500"/>
                                        <p:tgtEl>
                                          <p:spTgt spid="27"/>
                                        </p:tgtEl>
                                      </p:cBhvr>
                                    </p:animEffect>
                                  </p:childTnLst>
                                </p:cTn>
                              </p:par>
                              <p:par>
                                <p:cTn id="125" presetID="10" presetClass="entr" presetSubtype="0" fill="hold" nodeType="withEffect">
                                  <p:stCondLst>
                                    <p:cond delay="0"/>
                                  </p:stCondLst>
                                  <p:childTnLst>
                                    <p:set>
                                      <p:cBhvr>
                                        <p:cTn id="126" dur="1" fill="hold">
                                          <p:stCondLst>
                                            <p:cond delay="0"/>
                                          </p:stCondLst>
                                        </p:cTn>
                                        <p:tgtEl>
                                          <p:spTgt spid="16"/>
                                        </p:tgtEl>
                                        <p:attrNameLst>
                                          <p:attrName>style.visibility</p:attrName>
                                        </p:attrNameLst>
                                      </p:cBhvr>
                                      <p:to>
                                        <p:strVal val="visible"/>
                                      </p:to>
                                    </p:set>
                                    <p:animEffect transition="in" filter="fade">
                                      <p:cBhvr>
                                        <p:cTn id="127" dur="500"/>
                                        <p:tgtEl>
                                          <p:spTgt spid="16"/>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53"/>
                                        </p:tgtEl>
                                        <p:attrNameLst>
                                          <p:attrName>style.visibility</p:attrName>
                                        </p:attrNameLst>
                                      </p:cBhvr>
                                      <p:to>
                                        <p:strVal val="visible"/>
                                      </p:to>
                                    </p:set>
                                    <p:animEffect transition="in" filter="fade">
                                      <p:cBhvr>
                                        <p:cTn id="130" dur="500"/>
                                        <p:tgtEl>
                                          <p:spTgt spid="53"/>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fade">
                                      <p:cBhvr>
                                        <p:cTn id="133" dur="500"/>
                                        <p:tgtEl>
                                          <p:spTgt spid="54"/>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34"/>
                                        </p:tgtEl>
                                        <p:attrNameLst>
                                          <p:attrName>style.visibility</p:attrName>
                                        </p:attrNameLst>
                                      </p:cBhvr>
                                      <p:to>
                                        <p:strVal val="visible"/>
                                      </p:to>
                                    </p:set>
                                    <p:animEffect transition="in" filter="fade">
                                      <p:cBhvr>
                                        <p:cTn id="138" dur="500"/>
                                        <p:tgtEl>
                                          <p:spTgt spid="34"/>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11"/>
                                        </p:tgtEl>
                                        <p:attrNameLst>
                                          <p:attrName>style.visibility</p:attrName>
                                        </p:attrNameLst>
                                      </p:cBhvr>
                                      <p:to>
                                        <p:strVal val="visible"/>
                                      </p:to>
                                    </p:set>
                                    <p:animEffect transition="in" filter="fade">
                                      <p:cBhvr>
                                        <p:cTn id="143" dur="500"/>
                                        <p:tgtEl>
                                          <p:spTgt spid="11"/>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51"/>
                                        </p:tgtEl>
                                        <p:attrNameLst>
                                          <p:attrName>style.visibility</p:attrName>
                                        </p:attrNameLst>
                                      </p:cBhvr>
                                      <p:to>
                                        <p:strVal val="visible"/>
                                      </p:to>
                                    </p:set>
                                    <p:animEffect transition="in" filter="fade">
                                      <p:cBhvr>
                                        <p:cTn id="146" dur="500"/>
                                        <p:tgtEl>
                                          <p:spTgt spid="51"/>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12"/>
                                        </p:tgtEl>
                                        <p:attrNameLst>
                                          <p:attrName>style.visibility</p:attrName>
                                        </p:attrNameLst>
                                      </p:cBhvr>
                                      <p:to>
                                        <p:strVal val="visible"/>
                                      </p:to>
                                    </p:set>
                                    <p:animEffect transition="in" filter="fade">
                                      <p:cBhvr>
                                        <p:cTn id="151" dur="500"/>
                                        <p:tgtEl>
                                          <p:spTgt spid="12"/>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52"/>
                                        </p:tgtEl>
                                        <p:attrNameLst>
                                          <p:attrName>style.visibility</p:attrName>
                                        </p:attrNameLst>
                                      </p:cBhvr>
                                      <p:to>
                                        <p:strVal val="visible"/>
                                      </p:to>
                                    </p:set>
                                    <p:animEffect transition="in" filter="fade">
                                      <p:cBhvr>
                                        <p:cTn id="154" dur="500"/>
                                        <p:tgtEl>
                                          <p:spTgt spid="52"/>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nodeType="clickEffect">
                                  <p:stCondLst>
                                    <p:cond delay="0"/>
                                  </p:stCondLst>
                                  <p:childTnLst>
                                    <p:set>
                                      <p:cBhvr>
                                        <p:cTn id="158" dur="1" fill="hold">
                                          <p:stCondLst>
                                            <p:cond delay="0"/>
                                          </p:stCondLst>
                                        </p:cTn>
                                        <p:tgtEl>
                                          <p:spTgt spid="66"/>
                                        </p:tgtEl>
                                        <p:attrNameLst>
                                          <p:attrName>style.visibility</p:attrName>
                                        </p:attrNameLst>
                                      </p:cBhvr>
                                      <p:to>
                                        <p:strVal val="visible"/>
                                      </p:to>
                                    </p:set>
                                    <p:animEffect transition="in" filter="fade">
                                      <p:cBhvr>
                                        <p:cTn id="159" dur="500"/>
                                        <p:tgtEl>
                                          <p:spTgt spid="66"/>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69"/>
                                        </p:tgtEl>
                                        <p:attrNameLst>
                                          <p:attrName>style.visibility</p:attrName>
                                        </p:attrNameLst>
                                      </p:cBhvr>
                                      <p:to>
                                        <p:strVal val="visible"/>
                                      </p:to>
                                    </p:set>
                                    <p:animEffect transition="in" filter="fade">
                                      <p:cBhvr>
                                        <p:cTn id="164" dur="500"/>
                                        <p:tgtEl>
                                          <p:spTgt spid="69"/>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70"/>
                                        </p:tgtEl>
                                        <p:attrNameLst>
                                          <p:attrName>style.visibility</p:attrName>
                                        </p:attrNameLst>
                                      </p:cBhvr>
                                      <p:to>
                                        <p:strVal val="visible"/>
                                      </p:to>
                                    </p:set>
                                    <p:animEffect transition="in" filter="fade">
                                      <p:cBhvr>
                                        <p:cTn id="167" dur="500"/>
                                        <p:tgtEl>
                                          <p:spTgt spid="70"/>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71"/>
                                        </p:tgtEl>
                                        <p:attrNameLst>
                                          <p:attrName>style.visibility</p:attrName>
                                        </p:attrNameLst>
                                      </p:cBhvr>
                                      <p:to>
                                        <p:strVal val="visible"/>
                                      </p:to>
                                    </p:set>
                                    <p:animEffect transition="in" filter="fade">
                                      <p:cBhvr>
                                        <p:cTn id="170" dur="500"/>
                                        <p:tgtEl>
                                          <p:spTgt spid="71"/>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67"/>
                                        </p:tgtEl>
                                        <p:attrNameLst>
                                          <p:attrName>style.visibility</p:attrName>
                                        </p:attrNameLst>
                                      </p:cBhvr>
                                      <p:to>
                                        <p:strVal val="visible"/>
                                      </p:to>
                                    </p:set>
                                    <p:animEffect transition="in" filter="fade">
                                      <p:cBhvr>
                                        <p:cTn id="175" dur="500"/>
                                        <p:tgtEl>
                                          <p:spTgt spid="67"/>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68"/>
                                        </p:tgtEl>
                                        <p:attrNameLst>
                                          <p:attrName>style.visibility</p:attrName>
                                        </p:attrNameLst>
                                      </p:cBhvr>
                                      <p:to>
                                        <p:strVal val="visible"/>
                                      </p:to>
                                    </p:set>
                                    <p:animEffect transition="in" filter="fade">
                                      <p:cBhvr>
                                        <p:cTn id="178" dur="500"/>
                                        <p:tgtEl>
                                          <p:spTgt spid="68"/>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72"/>
                                        </p:tgtEl>
                                        <p:attrNameLst>
                                          <p:attrName>style.visibility</p:attrName>
                                        </p:attrNameLst>
                                      </p:cBhvr>
                                      <p:to>
                                        <p:strVal val="visible"/>
                                      </p:to>
                                    </p:set>
                                    <p:animEffect transition="in" filter="fade">
                                      <p:cBhvr>
                                        <p:cTn id="1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46" grpId="0" animBg="1"/>
      <p:bldP spid="51" grpId="0"/>
      <p:bldP spid="52" grpId="0"/>
      <p:bldP spid="53" grpId="0"/>
      <p:bldP spid="54" grpId="0"/>
      <p:bldP spid="55" grpId="0"/>
      <p:bldP spid="56" grpId="0"/>
      <p:bldP spid="60" grpId="0"/>
      <p:bldP spid="61" grpId="0"/>
      <p:bldP spid="62" grpId="0"/>
      <p:bldP spid="68" grpId="0"/>
      <p:bldP spid="69" grpId="0"/>
      <p:bldP spid="70" grpId="0"/>
      <p:bldP spid="71" grpId="0"/>
      <p:bldP spid="7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Unit of Basic Computer</a:t>
            </a:r>
            <a:endParaRPr lang="en-IN" dirty="0"/>
          </a:p>
        </p:txBody>
      </p:sp>
      <p:sp>
        <p:nvSpPr>
          <p:cNvPr id="3" name="Content Placeholder 2"/>
          <p:cNvSpPr>
            <a:spLocks noGrp="1"/>
          </p:cNvSpPr>
          <p:nvPr>
            <p:ph idx="1"/>
          </p:nvPr>
        </p:nvSpPr>
        <p:spPr/>
        <p:txBody>
          <a:bodyPr>
            <a:normAutofit/>
          </a:bodyPr>
          <a:lstStyle/>
          <a:p>
            <a:pPr lvl="0" algn="just"/>
            <a:r>
              <a:rPr lang="en-US" dirty="0"/>
              <a:t>An instruction read from memory is placed in the instruction register (IR).</a:t>
            </a:r>
            <a:endParaRPr lang="en-US" dirty="0"/>
          </a:p>
          <a:p>
            <a:pPr lvl="0" algn="just"/>
            <a:r>
              <a:rPr lang="en-US" dirty="0"/>
              <a:t>In control unit the IR is divided into three parts: I bit, the operation code (12-14)bit, and bits 0 through 11.</a:t>
            </a:r>
            <a:endParaRPr lang="en-US" dirty="0"/>
          </a:p>
          <a:p>
            <a:pPr algn="just"/>
            <a:r>
              <a:rPr lang="en-US" dirty="0"/>
              <a:t>The operation code in bits 12 through 14 are decoded with a 3 x 8 decoder.</a:t>
            </a:r>
            <a:endParaRPr lang="en-US" dirty="0"/>
          </a:p>
          <a:p>
            <a:pPr lvl="0" algn="just"/>
            <a:endParaRPr lang="en-US" dirty="0"/>
          </a:p>
        </p:txBody>
      </p:sp>
      <p:sp>
        <p:nvSpPr>
          <p:cNvPr id="4" name="Footer Placeholder 3"/>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Unit of Basic Computer</a:t>
            </a:r>
            <a:endParaRPr lang="en-IN" dirty="0"/>
          </a:p>
        </p:txBody>
      </p:sp>
      <p:sp>
        <p:nvSpPr>
          <p:cNvPr id="3" name="Content Placeholder 2"/>
          <p:cNvSpPr>
            <a:spLocks noGrp="1"/>
          </p:cNvSpPr>
          <p:nvPr>
            <p:ph idx="1"/>
          </p:nvPr>
        </p:nvSpPr>
        <p:spPr/>
        <p:txBody>
          <a:bodyPr>
            <a:normAutofit/>
          </a:bodyPr>
          <a:lstStyle/>
          <a:p>
            <a:pPr lvl="0" algn="just"/>
            <a:r>
              <a:rPr lang="en-US" dirty="0"/>
              <a:t>Bit-15 of the instruction is transferred to a flip-flop designated by the symbol I.</a:t>
            </a:r>
            <a:endParaRPr lang="en-US" dirty="0"/>
          </a:p>
          <a:p>
            <a:pPr lvl="0" algn="just"/>
            <a:r>
              <a:rPr lang="en-US" dirty="0"/>
              <a:t>The eight outputs of the decoder are designated by the symbols D</a:t>
            </a:r>
            <a:r>
              <a:rPr lang="en-US" baseline="-25000" dirty="0"/>
              <a:t>0</a:t>
            </a:r>
            <a:r>
              <a:rPr lang="en-US" dirty="0"/>
              <a:t> through D</a:t>
            </a:r>
            <a:r>
              <a:rPr lang="en-US" baseline="-25000" dirty="0"/>
              <a:t>7</a:t>
            </a:r>
            <a:r>
              <a:rPr lang="en-US" dirty="0"/>
              <a:t>. </a:t>
            </a:r>
            <a:endParaRPr lang="en-US" dirty="0"/>
          </a:p>
          <a:p>
            <a:pPr lvl="0" algn="just"/>
            <a:r>
              <a:rPr lang="en-US" dirty="0"/>
              <a:t>Bits 0 through 11 are applied to the control logic gates.</a:t>
            </a:r>
            <a:endParaRPr lang="en-US" dirty="0"/>
          </a:p>
          <a:p>
            <a:pPr lvl="0" algn="just"/>
            <a:endParaRPr lang="en-US" dirty="0"/>
          </a:p>
        </p:txBody>
      </p:sp>
      <p:sp>
        <p:nvSpPr>
          <p:cNvPr id="4" name="Footer Placeholder 3"/>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Unit of Basic Computer</a:t>
            </a:r>
            <a:endParaRPr lang="en-IN" dirty="0"/>
          </a:p>
        </p:txBody>
      </p:sp>
      <p:sp>
        <p:nvSpPr>
          <p:cNvPr id="3" name="Content Placeholder 2"/>
          <p:cNvSpPr>
            <a:spLocks noGrp="1"/>
          </p:cNvSpPr>
          <p:nvPr>
            <p:ph idx="1"/>
          </p:nvPr>
        </p:nvSpPr>
        <p:spPr/>
        <p:txBody>
          <a:bodyPr>
            <a:normAutofit/>
          </a:bodyPr>
          <a:lstStyle/>
          <a:p>
            <a:pPr lvl="0" algn="just"/>
            <a:r>
              <a:rPr lang="en-US" dirty="0"/>
              <a:t>The 4‐bit sequence counter can count in binary from 0 through 15. The outputs of counter are decoded into 16 timing signals T</a:t>
            </a:r>
            <a:r>
              <a:rPr lang="en-US" baseline="-25000" dirty="0"/>
              <a:t>0 </a:t>
            </a:r>
            <a:r>
              <a:rPr lang="en-US" dirty="0"/>
              <a:t>through T</a:t>
            </a:r>
            <a:r>
              <a:rPr lang="en-US" baseline="-25000" dirty="0"/>
              <a:t>15</a:t>
            </a:r>
            <a:r>
              <a:rPr lang="en-US" dirty="0"/>
              <a:t>.</a:t>
            </a:r>
            <a:endParaRPr lang="en-US" dirty="0"/>
          </a:p>
          <a:p>
            <a:r>
              <a:rPr lang="en-US" dirty="0"/>
              <a:t>The sequence counter SC can be incremented or cleared synchronously.</a:t>
            </a:r>
            <a:endParaRPr lang="en-US" dirty="0"/>
          </a:p>
          <a:p>
            <a:endParaRPr lang="en-IN" dirty="0"/>
          </a:p>
        </p:txBody>
      </p:sp>
      <p:sp>
        <p:nvSpPr>
          <p:cNvPr id="4" name="Footer Placeholder 3"/>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Unit of Basic Computer</a:t>
            </a:r>
            <a:endParaRPr lang="en-IN" dirty="0"/>
          </a:p>
        </p:txBody>
      </p:sp>
      <p:sp>
        <p:nvSpPr>
          <p:cNvPr id="3" name="Content Placeholder 2"/>
          <p:cNvSpPr>
            <a:spLocks noGrp="1"/>
          </p:cNvSpPr>
          <p:nvPr>
            <p:ph idx="1"/>
          </p:nvPr>
        </p:nvSpPr>
        <p:spPr/>
        <p:txBody>
          <a:bodyPr>
            <a:normAutofit/>
          </a:bodyPr>
          <a:lstStyle/>
          <a:p>
            <a:pPr lvl="0" algn="just"/>
            <a:r>
              <a:rPr lang="en-US" dirty="0"/>
              <a:t>Most of the time, the counter is incremented to provide the sequence of timing signals out of 4 X 16 decoder.</a:t>
            </a:r>
            <a:endParaRPr lang="en-US" dirty="0"/>
          </a:p>
          <a:p>
            <a:pPr lvl="0" algn="just"/>
            <a:r>
              <a:rPr lang="en-US" dirty="0"/>
              <a:t>Once in awhile, the counter is cleared to 0, causing the next timing signal to be T</a:t>
            </a:r>
            <a:r>
              <a:rPr lang="en-US" baseline="-25000" dirty="0"/>
              <a:t>0</a:t>
            </a:r>
            <a:r>
              <a:rPr lang="en-US" dirty="0"/>
              <a:t>.</a:t>
            </a:r>
            <a:endParaRPr lang="en-US" dirty="0"/>
          </a:p>
        </p:txBody>
      </p:sp>
      <p:sp>
        <p:nvSpPr>
          <p:cNvPr id="4" name="Footer Placeholder 3"/>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and Control Example</a:t>
            </a:r>
            <a:endParaRPr lang="en-IN" dirty="0"/>
          </a:p>
        </p:txBody>
      </p:sp>
      <p:sp>
        <p:nvSpPr>
          <p:cNvPr id="3" name="Content Placeholder 2"/>
          <p:cNvSpPr>
            <a:spLocks noGrp="1"/>
          </p:cNvSpPr>
          <p:nvPr>
            <p:ph idx="1"/>
          </p:nvPr>
        </p:nvSpPr>
        <p:spPr/>
        <p:txBody>
          <a:bodyPr>
            <a:normAutofit/>
          </a:bodyPr>
          <a:lstStyle/>
          <a:p>
            <a:r>
              <a:rPr lang="en-US" dirty="0"/>
              <a:t>As an example, consider the case where SC is incremented to provide timing signals T</a:t>
            </a:r>
            <a:r>
              <a:rPr lang="en-US" baseline="-25000" dirty="0"/>
              <a:t>0</a:t>
            </a:r>
            <a:r>
              <a:rPr lang="en-US" dirty="0"/>
              <a:t>, T</a:t>
            </a:r>
            <a:r>
              <a:rPr lang="en-US" baseline="-25000" dirty="0"/>
              <a:t>1</a:t>
            </a:r>
            <a:r>
              <a:rPr lang="en-US" dirty="0"/>
              <a:t>, T</a:t>
            </a:r>
            <a:r>
              <a:rPr lang="en-US" baseline="-25000" dirty="0"/>
              <a:t>2</a:t>
            </a:r>
            <a:r>
              <a:rPr lang="en-US" dirty="0"/>
              <a:t>, T</a:t>
            </a:r>
            <a:r>
              <a:rPr lang="en-US" baseline="-25000" dirty="0"/>
              <a:t>3</a:t>
            </a:r>
            <a:r>
              <a:rPr lang="en-US" dirty="0"/>
              <a:t> and T</a:t>
            </a:r>
            <a:r>
              <a:rPr lang="en-US" baseline="-25000" dirty="0"/>
              <a:t>4</a:t>
            </a:r>
            <a:r>
              <a:rPr lang="en-US" dirty="0"/>
              <a:t> in sequence. At time T</a:t>
            </a:r>
            <a:r>
              <a:rPr lang="en-US" baseline="-25000" dirty="0"/>
              <a:t>4</a:t>
            </a:r>
            <a:r>
              <a:rPr lang="en-US" dirty="0"/>
              <a:t>, SC is cleared to 0 if decoder output D</a:t>
            </a:r>
            <a:r>
              <a:rPr lang="en-US" baseline="-25000" dirty="0"/>
              <a:t>3</a:t>
            </a:r>
            <a:r>
              <a:rPr lang="en-US" dirty="0"/>
              <a:t> is active. This is expressed symbolically by the statement </a:t>
            </a:r>
            <a:endParaRPr lang="en-US" dirty="0"/>
          </a:p>
          <a:p>
            <a:pPr marL="0" indent="0" algn="ctr">
              <a:buNone/>
            </a:pPr>
            <a:r>
              <a:rPr lang="en-US" dirty="0"/>
              <a:t>D</a:t>
            </a:r>
            <a:r>
              <a:rPr lang="en-US" baseline="-25000" dirty="0"/>
              <a:t>3</a:t>
            </a:r>
            <a:r>
              <a:rPr lang="en-US" dirty="0"/>
              <a:t>T</a:t>
            </a:r>
            <a:r>
              <a:rPr lang="en-US" baseline="-25000" dirty="0"/>
              <a:t>4</a:t>
            </a:r>
            <a:r>
              <a:rPr lang="en-US" dirty="0"/>
              <a:t>:  SC ← 0</a:t>
            </a:r>
            <a:endParaRPr lang="en-US" dirty="0"/>
          </a:p>
          <a:p>
            <a:pPr lvl="0" algn="just"/>
            <a:r>
              <a:rPr lang="en-US" dirty="0"/>
              <a:t>Initially, the CLR input of SC is active.</a:t>
            </a:r>
            <a:endParaRPr lang="en-US" dirty="0"/>
          </a:p>
        </p:txBody>
      </p:sp>
      <p:sp>
        <p:nvSpPr>
          <p:cNvPr id="4" name="Footer Placeholder 3"/>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Instruction Codes</a:t>
            </a:r>
            <a:endParaRPr lang="en-IN" dirty="0"/>
          </a:p>
        </p:txBody>
      </p:sp>
      <p:sp>
        <p:nvSpPr>
          <p:cNvPr id="3" name="Content Placeholder 2"/>
          <p:cNvSpPr>
            <a:spLocks noGrp="1"/>
          </p:cNvSpPr>
          <p:nvPr>
            <p:ph idx="1"/>
          </p:nvPr>
        </p:nvSpPr>
        <p:spPr/>
        <p:txBody>
          <a:bodyPr>
            <a:normAutofit/>
          </a:bodyPr>
          <a:lstStyle/>
          <a:p>
            <a:pPr algn="just"/>
            <a:r>
              <a:rPr lang="en-US" b="1" dirty="0"/>
              <a:t>Instruction Code</a:t>
            </a:r>
            <a:endParaRPr lang="en-US" b="1" dirty="0"/>
          </a:p>
          <a:p>
            <a:pPr lvl="1"/>
            <a:r>
              <a:rPr lang="en-US" dirty="0"/>
              <a:t>An instruction code is a group of bits that instruct the computer to perform a specific operation.</a:t>
            </a:r>
            <a:endParaRPr lang="en-US" dirty="0"/>
          </a:p>
          <a:p>
            <a:pPr lvl="1"/>
            <a:r>
              <a:rPr lang="en-US" dirty="0"/>
              <a:t>Example</a:t>
            </a:r>
            <a:endParaRPr lang="en-US" dirty="0"/>
          </a:p>
        </p:txBody>
      </p:sp>
      <p:sp>
        <p:nvSpPr>
          <p:cNvPr id="4" name="Footer Placeholder 3"/>
          <p:cNvSpPr>
            <a:spLocks noGrp="1"/>
          </p:cNvSpPr>
          <p:nvPr>
            <p:ph type="ftr" sz="quarter" idx="11"/>
          </p:nvPr>
        </p:nvSpPr>
        <p:spPr/>
        <p:txBody>
          <a:bodyPr/>
          <a:lstStyle/>
          <a:p>
            <a:r>
              <a:rPr lang="en-IN"/>
              <a:t>Marwadi University</a:t>
            </a:r>
            <a:endParaRPr lang="en-IN"/>
          </a:p>
        </p:txBody>
      </p:sp>
      <p:sp>
        <p:nvSpPr>
          <p:cNvPr id="5" name="Rectangle 4"/>
          <p:cNvSpPr/>
          <p:nvPr/>
        </p:nvSpPr>
        <p:spPr>
          <a:xfrm>
            <a:off x="1778711" y="4092818"/>
            <a:ext cx="2848707" cy="81768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4000" dirty="0">
                <a:latin typeface="Merriweather Sans"/>
              </a:rPr>
              <a:t>ADD 1022</a:t>
            </a:r>
            <a:endParaRPr lang="en-IN" sz="4000" dirty="0">
              <a:latin typeface="Merriweather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and Control Example</a:t>
            </a:r>
            <a:endParaRPr lang="en-IN" dirty="0"/>
          </a:p>
        </p:txBody>
      </p:sp>
      <p:sp>
        <p:nvSpPr>
          <p:cNvPr id="3" name="Content Placeholder 2"/>
          <p:cNvSpPr>
            <a:spLocks noGrp="1"/>
          </p:cNvSpPr>
          <p:nvPr>
            <p:ph idx="1"/>
          </p:nvPr>
        </p:nvSpPr>
        <p:spPr/>
        <p:txBody>
          <a:bodyPr>
            <a:normAutofit/>
          </a:bodyPr>
          <a:lstStyle/>
          <a:p>
            <a:pPr lvl="0" algn="just"/>
            <a:r>
              <a:rPr lang="en-US" dirty="0"/>
              <a:t>The first positive transition of the clock clears SC to 0, which in turn activates the timing T</a:t>
            </a:r>
            <a:r>
              <a:rPr lang="en-US" baseline="-25000" dirty="0"/>
              <a:t>0</a:t>
            </a:r>
            <a:r>
              <a:rPr lang="en-US" dirty="0"/>
              <a:t> out of the decoder.</a:t>
            </a:r>
            <a:endParaRPr lang="en-US" dirty="0"/>
          </a:p>
          <a:p>
            <a:pPr lvl="0" algn="just"/>
            <a:r>
              <a:rPr lang="en-US" dirty="0"/>
              <a:t>T</a:t>
            </a:r>
            <a:r>
              <a:rPr lang="en-US" baseline="-25000" dirty="0"/>
              <a:t>0</a:t>
            </a:r>
            <a:r>
              <a:rPr lang="en-US" dirty="0"/>
              <a:t> is active during one clock cycle.</a:t>
            </a:r>
            <a:endParaRPr lang="en-US" dirty="0"/>
          </a:p>
          <a:p>
            <a:r>
              <a:rPr lang="en-US" dirty="0"/>
              <a:t>The positive clock transition labeled T</a:t>
            </a:r>
            <a:r>
              <a:rPr lang="en-US" baseline="-25000" dirty="0"/>
              <a:t>0</a:t>
            </a:r>
            <a:r>
              <a:rPr lang="en-US" dirty="0"/>
              <a:t> in the diagram will trigger only those registers whose control inputs are connected to timing signal T</a:t>
            </a:r>
            <a:r>
              <a:rPr lang="en-US" baseline="-25000" dirty="0"/>
              <a:t>0</a:t>
            </a:r>
            <a:r>
              <a:rPr lang="en-US" dirty="0"/>
              <a:t>.</a:t>
            </a:r>
            <a:endParaRPr lang="en-US" dirty="0"/>
          </a:p>
        </p:txBody>
      </p:sp>
      <p:sp>
        <p:nvSpPr>
          <p:cNvPr id="4" name="Footer Placeholder 3"/>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Marwadi University</a:t>
            </a:r>
            <a:endParaRPr lang="en-IN"/>
          </a:p>
        </p:txBody>
      </p:sp>
      <p:cxnSp>
        <p:nvCxnSpPr>
          <p:cNvPr id="5" name="Straight Connector 4"/>
          <p:cNvCxnSpPr/>
          <p:nvPr/>
        </p:nvCxnSpPr>
        <p:spPr>
          <a:xfrm>
            <a:off x="3832711" y="1339148"/>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618687" y="1339148"/>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404662" y="1339148"/>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190637" y="1339148"/>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978412" y="1339148"/>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762587" y="1339148"/>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550360" y="1339148"/>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3483389" y="1092416"/>
            <a:ext cx="5851146" cy="432418"/>
            <a:chOff x="1837469" y="1295615"/>
            <a:chExt cx="5851146" cy="432418"/>
          </a:xfrm>
        </p:grpSpPr>
        <p:cxnSp>
          <p:nvCxnSpPr>
            <p:cNvPr id="13" name="Elbow Connector 11"/>
            <p:cNvCxnSpPr/>
            <p:nvPr/>
          </p:nvCxnSpPr>
          <p:spPr>
            <a:xfrm>
              <a:off x="2186791" y="1295615"/>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4" name="Elbow Connector 62"/>
            <p:cNvCxnSpPr/>
            <p:nvPr/>
          </p:nvCxnSpPr>
          <p:spPr>
            <a:xfrm>
              <a:off x="2988073" y="1295615"/>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5" name="Elbow Connector 63"/>
            <p:cNvCxnSpPr/>
            <p:nvPr/>
          </p:nvCxnSpPr>
          <p:spPr>
            <a:xfrm>
              <a:off x="3758742" y="1316812"/>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6" name="Elbow Connector 64"/>
            <p:cNvCxnSpPr/>
            <p:nvPr/>
          </p:nvCxnSpPr>
          <p:spPr>
            <a:xfrm>
              <a:off x="4544717" y="1295615"/>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7" name="Elbow Connector 65"/>
            <p:cNvCxnSpPr/>
            <p:nvPr/>
          </p:nvCxnSpPr>
          <p:spPr>
            <a:xfrm>
              <a:off x="5330691" y="1316812"/>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8" name="Elbow Connector 66"/>
            <p:cNvCxnSpPr/>
            <p:nvPr/>
          </p:nvCxnSpPr>
          <p:spPr>
            <a:xfrm>
              <a:off x="6122066" y="1295615"/>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9" name="Elbow Connector 67"/>
            <p:cNvCxnSpPr/>
            <p:nvPr/>
          </p:nvCxnSpPr>
          <p:spPr>
            <a:xfrm>
              <a:off x="6902639" y="1316812"/>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837469" y="1706836"/>
              <a:ext cx="349323"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2186791"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974567"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758742"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544717"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330691"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116667"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902645" y="1316812"/>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483389" y="1914858"/>
            <a:ext cx="4279198" cy="328978"/>
            <a:chOff x="1837469" y="2118057"/>
            <a:chExt cx="4279198" cy="328978"/>
          </a:xfrm>
        </p:grpSpPr>
        <p:cxnSp>
          <p:nvCxnSpPr>
            <p:cNvPr id="29" name="Straight Connector 28"/>
            <p:cNvCxnSpPr/>
            <p:nvPr/>
          </p:nvCxnSpPr>
          <p:spPr>
            <a:xfrm flipH="1">
              <a:off x="1837469" y="2447034"/>
              <a:ext cx="349323"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186791" y="2118057"/>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2274122" y="2118057"/>
              <a:ext cx="713951"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3087100" y="2447034"/>
              <a:ext cx="3029567"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977488" y="2118057"/>
              <a:ext cx="109613"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3476165" y="2490409"/>
            <a:ext cx="5841995" cy="328977"/>
            <a:chOff x="1830245" y="2693608"/>
            <a:chExt cx="5841995" cy="328977"/>
          </a:xfrm>
        </p:grpSpPr>
        <p:cxnSp>
          <p:nvCxnSpPr>
            <p:cNvPr id="35" name="Straight Connector 34"/>
            <p:cNvCxnSpPr/>
            <p:nvPr/>
          </p:nvCxnSpPr>
          <p:spPr>
            <a:xfrm flipH="1" flipV="1">
              <a:off x="1830245" y="3016387"/>
              <a:ext cx="1154220" cy="254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2983394" y="2693608"/>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054350" y="2693608"/>
              <a:ext cx="683783"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3883703" y="3022585"/>
              <a:ext cx="3788537"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746423" y="2693608"/>
              <a:ext cx="137280"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3476165" y="3214234"/>
            <a:ext cx="5870514" cy="328979"/>
            <a:chOff x="1830245" y="3417433"/>
            <a:chExt cx="5870514" cy="328979"/>
          </a:xfrm>
        </p:grpSpPr>
        <p:cxnSp>
          <p:nvCxnSpPr>
            <p:cNvPr id="41" name="Straight Connector 40"/>
            <p:cNvCxnSpPr/>
            <p:nvPr/>
          </p:nvCxnSpPr>
          <p:spPr>
            <a:xfrm flipH="1">
              <a:off x="1830245" y="3746411"/>
              <a:ext cx="1940638"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3770883" y="3417434"/>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3858215" y="3417434"/>
              <a:ext cx="695944"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4671192" y="3746411"/>
              <a:ext cx="3029567"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554158" y="3417433"/>
              <a:ext cx="117033" cy="328978"/>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3476165" y="3814956"/>
            <a:ext cx="5854138" cy="328978"/>
            <a:chOff x="1830245" y="4018155"/>
            <a:chExt cx="5854138" cy="328978"/>
          </a:xfrm>
        </p:grpSpPr>
        <p:cxnSp>
          <p:nvCxnSpPr>
            <p:cNvPr id="47" name="Straight Connector 46"/>
            <p:cNvCxnSpPr/>
            <p:nvPr/>
          </p:nvCxnSpPr>
          <p:spPr>
            <a:xfrm flipH="1">
              <a:off x="1830245" y="4347132"/>
              <a:ext cx="2714472"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552361" y="4018155"/>
              <a:ext cx="89128"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641490" y="4018155"/>
              <a:ext cx="689201"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438093" y="4347132"/>
              <a:ext cx="2246290"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338332" y="4018155"/>
              <a:ext cx="116135"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476165" y="4365350"/>
            <a:ext cx="5841995" cy="328978"/>
            <a:chOff x="1830245" y="4568549"/>
            <a:chExt cx="5841995" cy="328978"/>
          </a:xfrm>
        </p:grpSpPr>
        <p:cxnSp>
          <p:nvCxnSpPr>
            <p:cNvPr id="53" name="Straight Connector 52"/>
            <p:cNvCxnSpPr/>
            <p:nvPr/>
          </p:nvCxnSpPr>
          <p:spPr>
            <a:xfrm flipH="1">
              <a:off x="1830245" y="4897526"/>
              <a:ext cx="3500446"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338332" y="4568549"/>
              <a:ext cx="108050"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430009" y="4568549"/>
              <a:ext cx="681981"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6198421" y="4897526"/>
              <a:ext cx="1473819"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22066" y="4568549"/>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3470829" y="5003201"/>
            <a:ext cx="5875850" cy="328977"/>
            <a:chOff x="1824909" y="5206400"/>
            <a:chExt cx="5875850" cy="328977"/>
          </a:xfrm>
        </p:grpSpPr>
        <p:cxnSp>
          <p:nvCxnSpPr>
            <p:cNvPr id="59" name="Straight Connector 58"/>
            <p:cNvCxnSpPr/>
            <p:nvPr/>
          </p:nvCxnSpPr>
          <p:spPr>
            <a:xfrm flipH="1">
              <a:off x="1824909" y="5535377"/>
              <a:ext cx="2714472"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547025" y="5206400"/>
              <a:ext cx="89128"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636154" y="5206400"/>
              <a:ext cx="3064605"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3470829" y="5557109"/>
            <a:ext cx="5858370" cy="330283"/>
            <a:chOff x="1824909" y="5760308"/>
            <a:chExt cx="5858370" cy="330283"/>
          </a:xfrm>
        </p:grpSpPr>
        <p:cxnSp>
          <p:nvCxnSpPr>
            <p:cNvPr id="63" name="Straight Connector 62"/>
            <p:cNvCxnSpPr/>
            <p:nvPr/>
          </p:nvCxnSpPr>
          <p:spPr>
            <a:xfrm flipH="1">
              <a:off x="2308260" y="6089284"/>
              <a:ext cx="3017098"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5332996" y="5760308"/>
              <a:ext cx="108050"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5441048" y="5760308"/>
              <a:ext cx="681981"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209460" y="6089284"/>
              <a:ext cx="1473819"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116730" y="5760308"/>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1824909" y="5761614"/>
              <a:ext cx="359575"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192125" y="5761614"/>
              <a:ext cx="116135"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2712720" y="1188166"/>
            <a:ext cx="888533" cy="398628"/>
          </a:xfrm>
          <a:prstGeom prst="rect">
            <a:avLst/>
          </a:prstGeom>
          <a:noFill/>
        </p:spPr>
        <p:txBody>
          <a:bodyPr wrap="square" rtlCol="0">
            <a:spAutoFit/>
          </a:bodyPr>
          <a:lstStyle/>
          <a:p>
            <a:r>
              <a:rPr lang="en-IN" dirty="0"/>
              <a:t>Clock</a:t>
            </a:r>
            <a:endParaRPr lang="en-IN" dirty="0"/>
          </a:p>
        </p:txBody>
      </p:sp>
      <mc:AlternateContent xmlns:mc="http://schemas.openxmlformats.org/markup-compatibility/2006">
        <mc:Choice xmlns:a14="http://schemas.microsoft.com/office/drawing/2010/main" Requires="a14">
          <p:sp>
            <p:nvSpPr>
              <p:cNvPr id="71" name="TextBox 70"/>
              <p:cNvSpPr txBox="1"/>
              <p:nvPr/>
            </p:nvSpPr>
            <p:spPr>
              <a:xfrm>
                <a:off x="2986409" y="1938371"/>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0</m:t>
                          </m:r>
                        </m:sub>
                      </m:sSub>
                    </m:oMath>
                  </m:oMathPara>
                </a14:m>
                <a:endParaRPr lang="en-IN" dirty="0"/>
              </a:p>
            </p:txBody>
          </p:sp>
        </mc:Choice>
        <mc:Fallback>
          <p:sp>
            <p:nvSpPr>
              <p:cNvPr id="71" name="TextBox 70"/>
              <p:cNvSpPr txBox="1">
                <a:spLocks noRot="1" noChangeAspect="1" noMove="1" noResize="1" noEditPoints="1" noAdjustHandles="1" noChangeArrowheads="1" noChangeShapeType="1" noTextEdit="1"/>
              </p:cNvSpPr>
              <p:nvPr/>
            </p:nvSpPr>
            <p:spPr>
              <a:xfrm>
                <a:off x="2986409" y="1938371"/>
                <a:ext cx="611314" cy="398628"/>
              </a:xfrm>
              <a:prstGeom prst="rect">
                <a:avLst/>
              </a:prstGeom>
              <a:blipFill rotWithShape="1">
                <a:blip r:embed="rId1"/>
                <a:stretch>
                  <a:fillRect l="-1" t="-88" r="73" b="5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72" name="TextBox 71"/>
              <p:cNvSpPr txBox="1"/>
              <p:nvPr/>
            </p:nvSpPr>
            <p:spPr>
              <a:xfrm>
                <a:off x="2977042" y="2533167"/>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1</m:t>
                          </m:r>
                        </m:sub>
                      </m:sSub>
                    </m:oMath>
                  </m:oMathPara>
                </a14:m>
                <a:endParaRPr lang="en-IN" dirty="0"/>
              </a:p>
            </p:txBody>
          </p:sp>
        </mc:Choice>
        <mc:Fallback>
          <p:sp>
            <p:nvSpPr>
              <p:cNvPr id="72" name="TextBox 71"/>
              <p:cNvSpPr txBox="1">
                <a:spLocks noRot="1" noChangeAspect="1" noMove="1" noResize="1" noEditPoints="1" noAdjustHandles="1" noChangeArrowheads="1" noChangeShapeType="1" noTextEdit="1"/>
              </p:cNvSpPr>
              <p:nvPr/>
            </p:nvSpPr>
            <p:spPr>
              <a:xfrm>
                <a:off x="2977042" y="2533167"/>
                <a:ext cx="611314" cy="398628"/>
              </a:xfrm>
              <a:prstGeom prst="rect">
                <a:avLst/>
              </a:prstGeom>
              <a:blipFill rotWithShape="1">
                <a:blip r:embed="rId2"/>
                <a:stretch>
                  <a:fillRect l="-27" t="-38" r="9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73" name="TextBox 72"/>
              <p:cNvSpPr txBox="1"/>
              <p:nvPr/>
            </p:nvSpPr>
            <p:spPr>
              <a:xfrm>
                <a:off x="2986409" y="3212789"/>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2</m:t>
                          </m:r>
                        </m:sub>
                      </m:sSub>
                    </m:oMath>
                  </m:oMathPara>
                </a14:m>
                <a:endParaRPr lang="en-IN" dirty="0"/>
              </a:p>
            </p:txBody>
          </p:sp>
        </mc:Choice>
        <mc:Fallback>
          <p:sp>
            <p:nvSpPr>
              <p:cNvPr id="73" name="TextBox 72"/>
              <p:cNvSpPr txBox="1">
                <a:spLocks noRot="1" noChangeAspect="1" noMove="1" noResize="1" noEditPoints="1" noAdjustHandles="1" noChangeArrowheads="1" noChangeShapeType="1" noTextEdit="1"/>
              </p:cNvSpPr>
              <p:nvPr/>
            </p:nvSpPr>
            <p:spPr>
              <a:xfrm>
                <a:off x="2986409" y="3212789"/>
                <a:ext cx="611314" cy="398628"/>
              </a:xfrm>
              <a:prstGeom prst="rect">
                <a:avLst/>
              </a:prstGeom>
              <a:blipFill rotWithShape="1">
                <a:blip r:embed="rId3"/>
                <a:stretch>
                  <a:fillRect l="-1" t="-81" r="73" b="4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74" name="TextBox 73"/>
              <p:cNvSpPr txBox="1"/>
              <p:nvPr/>
            </p:nvSpPr>
            <p:spPr>
              <a:xfrm>
                <a:off x="2993533" y="3853112"/>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3</m:t>
                          </m:r>
                        </m:sub>
                      </m:sSub>
                    </m:oMath>
                  </m:oMathPara>
                </a14:m>
                <a:endParaRPr lang="en-IN" dirty="0"/>
              </a:p>
            </p:txBody>
          </p:sp>
        </mc:Choice>
        <mc:Fallback>
          <p:sp>
            <p:nvSpPr>
              <p:cNvPr id="74" name="TextBox 73"/>
              <p:cNvSpPr txBox="1">
                <a:spLocks noRot="1" noChangeAspect="1" noMove="1" noResize="1" noEditPoints="1" noAdjustHandles="1" noChangeArrowheads="1" noChangeShapeType="1" noTextEdit="1"/>
              </p:cNvSpPr>
              <p:nvPr/>
            </p:nvSpPr>
            <p:spPr>
              <a:xfrm>
                <a:off x="2993533" y="3853112"/>
                <a:ext cx="611314" cy="398628"/>
              </a:xfrm>
              <a:prstGeom prst="rect">
                <a:avLst/>
              </a:prstGeom>
              <a:blipFill rotWithShape="1">
                <a:blip r:embed="rId4"/>
                <a:stretch>
                  <a:fillRect l="-23" t="-142" r="96" b="10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75" name="TextBox 74"/>
              <p:cNvSpPr txBox="1"/>
              <p:nvPr/>
            </p:nvSpPr>
            <p:spPr>
              <a:xfrm>
                <a:off x="2993533" y="4387207"/>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4</m:t>
                          </m:r>
                        </m:sub>
                      </m:sSub>
                    </m:oMath>
                  </m:oMathPara>
                </a14:m>
                <a:endParaRPr lang="en-IN" dirty="0"/>
              </a:p>
            </p:txBody>
          </p:sp>
        </mc:Choice>
        <mc:Fallback>
          <p:sp>
            <p:nvSpPr>
              <p:cNvPr id="75" name="TextBox 74"/>
              <p:cNvSpPr txBox="1">
                <a:spLocks noRot="1" noChangeAspect="1" noMove="1" noResize="1" noEditPoints="1" noAdjustHandles="1" noChangeArrowheads="1" noChangeShapeType="1" noTextEdit="1"/>
              </p:cNvSpPr>
              <p:nvPr/>
            </p:nvSpPr>
            <p:spPr>
              <a:xfrm>
                <a:off x="2993533" y="4387207"/>
                <a:ext cx="611314" cy="398628"/>
              </a:xfrm>
              <a:prstGeom prst="rect">
                <a:avLst/>
              </a:prstGeom>
              <a:blipFill rotWithShape="1">
                <a:blip r:embed="rId5"/>
                <a:stretch>
                  <a:fillRect l="-23" t="-157" r="96" b="11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76" name="TextBox 75"/>
              <p:cNvSpPr txBox="1"/>
              <p:nvPr/>
            </p:nvSpPr>
            <p:spPr>
              <a:xfrm>
                <a:off x="2995946" y="4988982"/>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𝐷</m:t>
                          </m:r>
                        </m:e>
                        <m:sub>
                          <m:r>
                            <a:rPr lang="en-IN" b="0" i="1" smtClean="0">
                              <a:latin typeface="Cambria Math" panose="02040503050406030204" pitchFamily="18" charset="0"/>
                            </a:rPr>
                            <m:t>3</m:t>
                          </m:r>
                        </m:sub>
                      </m:sSub>
                    </m:oMath>
                  </m:oMathPara>
                </a14:m>
                <a:endParaRPr lang="en-IN" dirty="0"/>
              </a:p>
            </p:txBody>
          </p:sp>
        </mc:Choice>
        <mc:Fallback>
          <p:sp>
            <p:nvSpPr>
              <p:cNvPr id="76" name="TextBox 75"/>
              <p:cNvSpPr txBox="1">
                <a:spLocks noRot="1" noChangeAspect="1" noMove="1" noResize="1" noEditPoints="1" noAdjustHandles="1" noChangeArrowheads="1" noChangeShapeType="1" noTextEdit="1"/>
              </p:cNvSpPr>
              <p:nvPr/>
            </p:nvSpPr>
            <p:spPr>
              <a:xfrm>
                <a:off x="2995946" y="4988982"/>
                <a:ext cx="611314" cy="398628"/>
              </a:xfrm>
              <a:prstGeom prst="rect">
                <a:avLst/>
              </a:prstGeom>
              <a:blipFill rotWithShape="1">
                <a:blip r:embed="rId6"/>
                <a:stretch>
                  <a:fillRect l="-3" t="-106" r="75" b="68"/>
                </a:stretch>
              </a:blipFill>
            </p:spPr>
            <p:txBody>
              <a:bodyPr/>
              <a:lstStyle/>
              <a:p>
                <a:r>
                  <a:rPr lang="en-US" altLang="en-US">
                    <a:noFill/>
                  </a:rPr>
                  <a:t> </a:t>
                </a:r>
              </a:p>
            </p:txBody>
          </p:sp>
        </mc:Fallback>
      </mc:AlternateContent>
      <p:sp>
        <p:nvSpPr>
          <p:cNvPr id="77" name="TextBox 76"/>
          <p:cNvSpPr txBox="1"/>
          <p:nvPr/>
        </p:nvSpPr>
        <p:spPr>
          <a:xfrm>
            <a:off x="2614266" y="5582443"/>
            <a:ext cx="895025" cy="369332"/>
          </a:xfrm>
          <a:prstGeom prst="rect">
            <a:avLst/>
          </a:prstGeom>
          <a:noFill/>
        </p:spPr>
        <p:txBody>
          <a:bodyPr wrap="square" rtlCol="0">
            <a:spAutoFit/>
          </a:bodyPr>
          <a:lstStyle/>
          <a:p>
            <a:pPr algn="r"/>
            <a:r>
              <a:rPr lang="en-IN" dirty="0"/>
              <a:t>CLR SC</a:t>
            </a:r>
            <a:endParaRPr lang="en-IN" dirty="0"/>
          </a:p>
        </p:txBody>
      </p:sp>
      <mc:AlternateContent xmlns:mc="http://schemas.openxmlformats.org/markup-compatibility/2006">
        <mc:Choice xmlns:a14="http://schemas.microsoft.com/office/drawing/2010/main" Requires="a14">
          <p:sp>
            <p:nvSpPr>
              <p:cNvPr id="78" name="TextBox 77"/>
              <p:cNvSpPr txBox="1"/>
              <p:nvPr/>
            </p:nvSpPr>
            <p:spPr>
              <a:xfrm>
                <a:off x="4324728" y="711201"/>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0</m:t>
                          </m:r>
                        </m:sub>
                      </m:sSub>
                    </m:oMath>
                  </m:oMathPara>
                </a14:m>
                <a:endParaRPr lang="en-IN" dirty="0"/>
              </a:p>
            </p:txBody>
          </p:sp>
        </mc:Choice>
        <mc:Fallback>
          <p:sp>
            <p:nvSpPr>
              <p:cNvPr id="78" name="TextBox 77"/>
              <p:cNvSpPr txBox="1">
                <a:spLocks noRot="1" noChangeAspect="1" noMove="1" noResize="1" noEditPoints="1" noAdjustHandles="1" noChangeArrowheads="1" noChangeShapeType="1" noTextEdit="1"/>
              </p:cNvSpPr>
              <p:nvPr/>
            </p:nvSpPr>
            <p:spPr>
              <a:xfrm>
                <a:off x="4324728" y="711201"/>
                <a:ext cx="611314" cy="398628"/>
              </a:xfrm>
              <a:prstGeom prst="rect">
                <a:avLst/>
              </a:prstGeom>
              <a:blipFill rotWithShape="1">
                <a:blip r:embed="rId1"/>
                <a:stretch>
                  <a:fillRect l="-62" r="31" b="121"/>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79" name="TextBox 78"/>
              <p:cNvSpPr txBox="1"/>
              <p:nvPr/>
            </p:nvSpPr>
            <p:spPr>
              <a:xfrm>
                <a:off x="5142671" y="711201"/>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1</m:t>
                          </m:r>
                        </m:sub>
                      </m:sSub>
                    </m:oMath>
                  </m:oMathPara>
                </a14:m>
                <a:endParaRPr lang="en-IN" dirty="0"/>
              </a:p>
            </p:txBody>
          </p:sp>
        </mc:Choice>
        <mc:Fallback>
          <p:sp>
            <p:nvSpPr>
              <p:cNvPr id="79" name="TextBox 78"/>
              <p:cNvSpPr txBox="1">
                <a:spLocks noRot="1" noChangeAspect="1" noMove="1" noResize="1" noEditPoints="1" noAdjustHandles="1" noChangeArrowheads="1" noChangeShapeType="1" noTextEdit="1"/>
              </p:cNvSpPr>
              <p:nvPr/>
            </p:nvSpPr>
            <p:spPr>
              <a:xfrm>
                <a:off x="5142671" y="711201"/>
                <a:ext cx="611314" cy="398628"/>
              </a:xfrm>
              <a:prstGeom prst="rect">
                <a:avLst/>
              </a:prstGeom>
              <a:blipFill rotWithShape="1">
                <a:blip r:embed="rId2"/>
                <a:stretch>
                  <a:fillRect l="-72" r="41" b="121"/>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0" name="TextBox 79"/>
              <p:cNvSpPr txBox="1"/>
              <p:nvPr/>
            </p:nvSpPr>
            <p:spPr>
              <a:xfrm>
                <a:off x="5926845" y="711960"/>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2</m:t>
                          </m:r>
                        </m:sub>
                      </m:sSub>
                    </m:oMath>
                  </m:oMathPara>
                </a14:m>
                <a:endParaRPr lang="en-IN" dirty="0"/>
              </a:p>
            </p:txBody>
          </p:sp>
        </mc:Choice>
        <mc:Fallback>
          <p:sp>
            <p:nvSpPr>
              <p:cNvPr id="80" name="TextBox 79"/>
              <p:cNvSpPr txBox="1">
                <a:spLocks noRot="1" noChangeAspect="1" noMove="1" noResize="1" noEditPoints="1" noAdjustHandles="1" noChangeArrowheads="1" noChangeShapeType="1" noTextEdit="1"/>
              </p:cNvSpPr>
              <p:nvPr/>
            </p:nvSpPr>
            <p:spPr>
              <a:xfrm>
                <a:off x="5926845" y="711960"/>
                <a:ext cx="611314" cy="398628"/>
              </a:xfrm>
              <a:prstGeom prst="rect">
                <a:avLst/>
              </a:prstGeom>
              <a:blipFill rotWithShape="1">
                <a:blip r:embed="rId3"/>
                <a:stretch>
                  <a:fillRect l="-64" t="-31" r="33" b="15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1" name="TextBox 80"/>
              <p:cNvSpPr txBox="1"/>
              <p:nvPr/>
            </p:nvSpPr>
            <p:spPr>
              <a:xfrm>
                <a:off x="6711019" y="732778"/>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3</m:t>
                          </m:r>
                        </m:sub>
                      </m:sSub>
                    </m:oMath>
                  </m:oMathPara>
                </a14:m>
                <a:endParaRPr lang="en-IN" dirty="0"/>
              </a:p>
            </p:txBody>
          </p:sp>
        </mc:Choice>
        <mc:Fallback>
          <p:sp>
            <p:nvSpPr>
              <p:cNvPr id="81" name="TextBox 80"/>
              <p:cNvSpPr txBox="1">
                <a:spLocks noRot="1" noChangeAspect="1" noMove="1" noResize="1" noEditPoints="1" noAdjustHandles="1" noChangeArrowheads="1" noChangeShapeType="1" noTextEdit="1"/>
              </p:cNvSpPr>
              <p:nvPr/>
            </p:nvSpPr>
            <p:spPr>
              <a:xfrm>
                <a:off x="6711019" y="732778"/>
                <a:ext cx="611314" cy="398628"/>
              </a:xfrm>
              <a:prstGeom prst="rect">
                <a:avLst/>
              </a:prstGeom>
              <a:blipFill rotWithShape="1">
                <a:blip r:embed="rId4"/>
                <a:stretch>
                  <a:fillRect l="-55" t="-156" r="24" b="11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2" name="TextBox 81"/>
              <p:cNvSpPr txBox="1"/>
              <p:nvPr/>
            </p:nvSpPr>
            <p:spPr>
              <a:xfrm>
                <a:off x="7500658" y="733420"/>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4</m:t>
                          </m:r>
                        </m:sub>
                      </m:sSub>
                    </m:oMath>
                  </m:oMathPara>
                </a14:m>
                <a:endParaRPr lang="en-IN" dirty="0"/>
              </a:p>
            </p:txBody>
          </p:sp>
        </mc:Choice>
        <mc:Fallback>
          <p:sp>
            <p:nvSpPr>
              <p:cNvPr id="82" name="TextBox 81"/>
              <p:cNvSpPr txBox="1">
                <a:spLocks noRot="1" noChangeAspect="1" noMove="1" noResize="1" noEditPoints="1" noAdjustHandles="1" noChangeArrowheads="1" noChangeShapeType="1" noTextEdit="1"/>
              </p:cNvSpPr>
              <p:nvPr/>
            </p:nvSpPr>
            <p:spPr>
              <a:xfrm>
                <a:off x="7500658" y="733420"/>
                <a:ext cx="611314" cy="398628"/>
              </a:xfrm>
              <a:prstGeom prst="rect">
                <a:avLst/>
              </a:prstGeom>
              <a:blipFill rotWithShape="1">
                <a:blip r:embed="rId5"/>
                <a:stretch>
                  <a:fillRect l="-6" t="-158" r="79" b="12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3" name="TextBox 82"/>
              <p:cNvSpPr txBox="1"/>
              <p:nvPr/>
            </p:nvSpPr>
            <p:spPr>
              <a:xfrm>
                <a:off x="8286632" y="726205"/>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5</m:t>
                          </m:r>
                        </m:sub>
                      </m:sSub>
                    </m:oMath>
                  </m:oMathPara>
                </a14:m>
                <a:endParaRPr lang="en-IN" dirty="0"/>
              </a:p>
            </p:txBody>
          </p:sp>
        </mc:Choice>
        <mc:Fallback>
          <p:sp>
            <p:nvSpPr>
              <p:cNvPr id="83" name="TextBox 82"/>
              <p:cNvSpPr txBox="1">
                <a:spLocks noRot="1" noChangeAspect="1" noMove="1" noResize="1" noEditPoints="1" noAdjustHandles="1" noChangeArrowheads="1" noChangeShapeType="1" noTextEdit="1"/>
              </p:cNvSpPr>
              <p:nvPr/>
            </p:nvSpPr>
            <p:spPr>
              <a:xfrm>
                <a:off x="8286632" y="726205"/>
                <a:ext cx="611314" cy="398628"/>
              </a:xfrm>
              <a:prstGeom prst="rect">
                <a:avLst/>
              </a:prstGeom>
              <a:blipFill rotWithShape="1">
                <a:blip r:embed="rId7"/>
                <a:stretch>
                  <a:fillRect l="-85" t="-100" r="53" b="62"/>
                </a:stretch>
              </a:blipFill>
            </p:spPr>
            <p:txBody>
              <a:bodyPr/>
              <a:lstStyle/>
              <a:p>
                <a:r>
                  <a:rPr lang="en-US" altLang="en-US">
                    <a:noFill/>
                  </a:rPr>
                  <a:t> </a:t>
                </a:r>
              </a:p>
            </p:txBody>
          </p:sp>
        </mc:Fallback>
      </mc:AlternateContent>
      <p:grpSp>
        <p:nvGrpSpPr>
          <p:cNvPr id="84" name="Group 83"/>
          <p:cNvGrpSpPr/>
          <p:nvPr/>
        </p:nvGrpSpPr>
        <p:grpSpPr>
          <a:xfrm>
            <a:off x="7757910" y="1906835"/>
            <a:ext cx="1643395" cy="337000"/>
            <a:chOff x="6111990" y="2110034"/>
            <a:chExt cx="1643395" cy="337000"/>
          </a:xfrm>
        </p:grpSpPr>
        <p:cxnSp>
          <p:nvCxnSpPr>
            <p:cNvPr id="85" name="Straight Connector 84"/>
            <p:cNvCxnSpPr/>
            <p:nvPr/>
          </p:nvCxnSpPr>
          <p:spPr>
            <a:xfrm flipH="1">
              <a:off x="6195346" y="2118057"/>
              <a:ext cx="720000"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6111990" y="2118057"/>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flipV="1">
              <a:off x="7014265" y="2436437"/>
              <a:ext cx="741120" cy="1059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6904653" y="2110034"/>
              <a:ext cx="109613"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cxnSp>
        <p:nvCxnSpPr>
          <p:cNvPr id="89" name="Curved Connector 16"/>
          <p:cNvCxnSpPr/>
          <p:nvPr/>
        </p:nvCxnSpPr>
        <p:spPr>
          <a:xfrm rot="5400000">
            <a:off x="6861243" y="4604495"/>
            <a:ext cx="1135813" cy="657523"/>
          </a:xfrm>
          <a:prstGeom prst="curvedConnector3">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Curved Connector 19"/>
          <p:cNvCxnSpPr/>
          <p:nvPr/>
        </p:nvCxnSpPr>
        <p:spPr>
          <a:xfrm rot="5400000">
            <a:off x="7380303" y="5123556"/>
            <a:ext cx="497962" cy="257252"/>
          </a:xfrm>
          <a:prstGeom prst="curvedConnector3">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fade">
                                      <p:cBhvr>
                                        <p:cTn id="31" dur="500"/>
                                        <p:tgtEl>
                                          <p:spTgt spid="7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fade">
                                      <p:cBhvr>
                                        <p:cTn id="34" dur="500"/>
                                        <p:tgtEl>
                                          <p:spTgt spid="7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fade">
                                      <p:cBhvr>
                                        <p:cTn id="37" dur="500"/>
                                        <p:tgtEl>
                                          <p:spTgt spid="8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1"/>
                                        </p:tgtEl>
                                        <p:attrNameLst>
                                          <p:attrName>style.visibility</p:attrName>
                                        </p:attrNameLst>
                                      </p:cBhvr>
                                      <p:to>
                                        <p:strVal val="visible"/>
                                      </p:to>
                                    </p:set>
                                    <p:animEffect transition="in" filter="fade">
                                      <p:cBhvr>
                                        <p:cTn id="40" dur="500"/>
                                        <p:tgtEl>
                                          <p:spTgt spid="8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fade">
                                      <p:cBhvr>
                                        <p:cTn id="43" dur="500"/>
                                        <p:tgtEl>
                                          <p:spTgt spid="8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3"/>
                                        </p:tgtEl>
                                        <p:attrNameLst>
                                          <p:attrName>style.visibility</p:attrName>
                                        </p:attrNameLst>
                                      </p:cBhvr>
                                      <p:to>
                                        <p:strVal val="visible"/>
                                      </p:to>
                                    </p:set>
                                    <p:animEffect transition="in" filter="fade">
                                      <p:cBhvr>
                                        <p:cTn id="46" dur="500"/>
                                        <p:tgtEl>
                                          <p:spTgt spid="8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1"/>
                                        </p:tgtEl>
                                        <p:attrNameLst>
                                          <p:attrName>style.visibility</p:attrName>
                                        </p:attrNameLst>
                                      </p:cBhvr>
                                      <p:to>
                                        <p:strVal val="visible"/>
                                      </p:to>
                                    </p:set>
                                    <p:animEffect transition="in" filter="fade">
                                      <p:cBhvr>
                                        <p:cTn id="57" dur="500"/>
                                        <p:tgtEl>
                                          <p:spTgt spid="7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500"/>
                                        <p:tgtEl>
                                          <p:spTgt spid="7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3"/>
                                        </p:tgtEl>
                                        <p:attrNameLst>
                                          <p:attrName>style.visibility</p:attrName>
                                        </p:attrNameLst>
                                      </p:cBhvr>
                                      <p:to>
                                        <p:strVal val="visible"/>
                                      </p:to>
                                    </p:set>
                                    <p:animEffect transition="in" filter="fade">
                                      <p:cBhvr>
                                        <p:cTn id="73" dur="500"/>
                                        <p:tgtEl>
                                          <p:spTgt spid="7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fade">
                                      <p:cBhvr>
                                        <p:cTn id="78" dur="500"/>
                                        <p:tgtEl>
                                          <p:spTgt spid="4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74"/>
                                        </p:tgtEl>
                                        <p:attrNameLst>
                                          <p:attrName>style.visibility</p:attrName>
                                        </p:attrNameLst>
                                      </p:cBhvr>
                                      <p:to>
                                        <p:strVal val="visible"/>
                                      </p:to>
                                    </p:set>
                                    <p:animEffect transition="in" filter="fade">
                                      <p:cBhvr>
                                        <p:cTn id="81" dur="500"/>
                                        <p:tgtEl>
                                          <p:spTgt spid="7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fade">
                                      <p:cBhvr>
                                        <p:cTn id="86" dur="500"/>
                                        <p:tgtEl>
                                          <p:spTgt spid="5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5"/>
                                        </p:tgtEl>
                                        <p:attrNameLst>
                                          <p:attrName>style.visibility</p:attrName>
                                        </p:attrNameLst>
                                      </p:cBhvr>
                                      <p:to>
                                        <p:strVal val="visible"/>
                                      </p:to>
                                    </p:set>
                                    <p:animEffect transition="in" filter="fade">
                                      <p:cBhvr>
                                        <p:cTn id="89" dur="500"/>
                                        <p:tgtEl>
                                          <p:spTgt spid="7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fade">
                                      <p:cBhvr>
                                        <p:cTn id="94" dur="500"/>
                                        <p:tgtEl>
                                          <p:spTgt spid="5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animEffect transition="in" filter="fade">
                                      <p:cBhvr>
                                        <p:cTn id="97" dur="500"/>
                                        <p:tgtEl>
                                          <p:spTgt spid="76"/>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62"/>
                                        </p:tgtEl>
                                        <p:attrNameLst>
                                          <p:attrName>style.visibility</p:attrName>
                                        </p:attrNameLst>
                                      </p:cBhvr>
                                      <p:to>
                                        <p:strVal val="visible"/>
                                      </p:to>
                                    </p:set>
                                    <p:animEffect transition="in" filter="fade">
                                      <p:cBhvr>
                                        <p:cTn id="102" dur="500"/>
                                        <p:tgtEl>
                                          <p:spTgt spid="6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7"/>
                                        </p:tgtEl>
                                        <p:attrNameLst>
                                          <p:attrName>style.visibility</p:attrName>
                                        </p:attrNameLst>
                                      </p:cBhvr>
                                      <p:to>
                                        <p:strVal val="visible"/>
                                      </p:to>
                                    </p:set>
                                    <p:animEffect transition="in" filter="fade">
                                      <p:cBhvr>
                                        <p:cTn id="105" dur="500"/>
                                        <p:tgtEl>
                                          <p:spTgt spid="77"/>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89"/>
                                        </p:tgtEl>
                                        <p:attrNameLst>
                                          <p:attrName>style.visibility</p:attrName>
                                        </p:attrNameLst>
                                      </p:cBhvr>
                                      <p:to>
                                        <p:strVal val="visible"/>
                                      </p:to>
                                    </p:set>
                                    <p:animEffect transition="in" filter="fade">
                                      <p:cBhvr>
                                        <p:cTn id="110" dur="500"/>
                                        <p:tgtEl>
                                          <p:spTgt spid="89"/>
                                        </p:tgtEl>
                                      </p:cBhvr>
                                    </p:animEffect>
                                  </p:childTnLst>
                                </p:cTn>
                              </p:par>
                              <p:par>
                                <p:cTn id="111" presetID="10" presetClass="entr" presetSubtype="0" fill="hold" nodeType="withEffect">
                                  <p:stCondLst>
                                    <p:cond delay="0"/>
                                  </p:stCondLst>
                                  <p:childTnLst>
                                    <p:set>
                                      <p:cBhvr>
                                        <p:cTn id="112" dur="1" fill="hold">
                                          <p:stCondLst>
                                            <p:cond delay="0"/>
                                          </p:stCondLst>
                                        </p:cTn>
                                        <p:tgtEl>
                                          <p:spTgt spid="90"/>
                                        </p:tgtEl>
                                        <p:attrNameLst>
                                          <p:attrName>style.visibility</p:attrName>
                                        </p:attrNameLst>
                                      </p:cBhvr>
                                      <p:to>
                                        <p:strVal val="visible"/>
                                      </p:to>
                                    </p:set>
                                    <p:animEffect transition="in" filter="fade">
                                      <p:cBhvr>
                                        <p:cTn id="113" dur="500"/>
                                        <p:tgtEl>
                                          <p:spTgt spid="90"/>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84"/>
                                        </p:tgtEl>
                                        <p:attrNameLst>
                                          <p:attrName>style.visibility</p:attrName>
                                        </p:attrNameLst>
                                      </p:cBhvr>
                                      <p:to>
                                        <p:strVal val="visible"/>
                                      </p:to>
                                    </p:set>
                                    <p:animEffect transition="in" filter="fade">
                                      <p:cBhvr>
                                        <p:cTn id="118"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Cycle</a:t>
            </a:r>
            <a:endParaRPr lang="en-IN" dirty="0"/>
          </a:p>
        </p:txBody>
      </p:sp>
      <p:sp>
        <p:nvSpPr>
          <p:cNvPr id="3" name="Content Placeholder 2"/>
          <p:cNvSpPr>
            <a:spLocks noGrp="1"/>
          </p:cNvSpPr>
          <p:nvPr>
            <p:ph type="body" idx="1"/>
          </p:nvPr>
        </p:nvSpPr>
        <p:spPr/>
        <p:txBody>
          <a:bodyPr>
            <a:normAutofit/>
          </a:bodyPr>
          <a:lstStyle/>
          <a:p>
            <a:pPr lvl="0" algn="just"/>
            <a:endParaRPr lang="en-US" dirty="0"/>
          </a:p>
        </p:txBody>
      </p:sp>
      <p:sp>
        <p:nvSpPr>
          <p:cNvPr id="4" name="Footer Placeholder 3"/>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Cycle</a:t>
            </a:r>
            <a:endParaRPr lang="en-IN" dirty="0"/>
          </a:p>
        </p:txBody>
      </p:sp>
      <p:sp>
        <p:nvSpPr>
          <p:cNvPr id="5" name="Content Placeholder 4"/>
          <p:cNvSpPr>
            <a:spLocks noGrp="1"/>
          </p:cNvSpPr>
          <p:nvPr>
            <p:ph idx="1"/>
          </p:nvPr>
        </p:nvSpPr>
        <p:spPr/>
        <p:txBody>
          <a:bodyPr/>
          <a:lstStyle/>
          <a:p>
            <a:r>
              <a:rPr lang="en-US" dirty="0"/>
              <a:t>Program is stored in memory as an sequence of instructions. Each instruction cycle consists of below phases</a:t>
            </a:r>
            <a:endParaRPr lang="en-US" dirty="0"/>
          </a:p>
          <a:p>
            <a:pPr lvl="1"/>
            <a:r>
              <a:rPr lang="en-US" dirty="0"/>
              <a:t>Fetch instruction from memory</a:t>
            </a:r>
            <a:endParaRPr lang="en-US" dirty="0"/>
          </a:p>
          <a:p>
            <a:pPr lvl="1"/>
            <a:r>
              <a:rPr lang="en-US" dirty="0"/>
              <a:t>Decode instruction</a:t>
            </a:r>
            <a:endParaRPr lang="en-US" dirty="0"/>
          </a:p>
          <a:p>
            <a:pPr lvl="1"/>
            <a:r>
              <a:rPr lang="en-US" dirty="0"/>
              <a:t>Read effective address if instruction has indirect address</a:t>
            </a:r>
            <a:endParaRPr lang="en-US" dirty="0"/>
          </a:p>
          <a:p>
            <a:pPr lvl="1"/>
            <a:r>
              <a:rPr lang="en-US" dirty="0"/>
              <a:t>Execute instruction.</a:t>
            </a:r>
            <a:endParaRPr lang="en-IN" dirty="0"/>
          </a:p>
        </p:txBody>
      </p:sp>
      <p:sp>
        <p:nvSpPr>
          <p:cNvPr id="4" name="Footer Placeholder 3"/>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Cycle</a:t>
            </a:r>
            <a:endParaRPr lang="en-IN" dirty="0"/>
          </a:p>
        </p:txBody>
      </p:sp>
      <p:sp>
        <p:nvSpPr>
          <p:cNvPr id="5" name="Content Placeholder 4"/>
          <p:cNvSpPr>
            <a:spLocks noGrp="1"/>
          </p:cNvSpPr>
          <p:nvPr>
            <p:ph idx="1"/>
          </p:nvPr>
        </p:nvSpPr>
        <p:spPr/>
        <p:txBody>
          <a:bodyPr>
            <a:normAutofit/>
          </a:bodyPr>
          <a:lstStyle/>
          <a:p>
            <a:r>
              <a:rPr lang="en-US" dirty="0"/>
              <a:t>These four steps are repeated for each instruction and process ends when it encounter HALT instruction.</a:t>
            </a:r>
            <a:endParaRPr lang="en-US" dirty="0"/>
          </a:p>
        </p:txBody>
      </p:sp>
      <p:sp>
        <p:nvSpPr>
          <p:cNvPr id="4" name="Footer Placeholder 3"/>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Cycle</a:t>
            </a:r>
            <a:endParaRPr lang="en-IN"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normAutofit fontScale="92500" lnSpcReduction="10000"/>
              </a:bodyPr>
              <a:lstStyle/>
              <a:p>
                <a:r>
                  <a:rPr lang="en-US" dirty="0"/>
                  <a:t>Fetch and Decode</a:t>
                </a:r>
                <a:endParaRPr lang="en-US" dirty="0"/>
              </a:p>
              <a:p>
                <a:pPr lvl="1"/>
                <a:r>
                  <a:rPr lang="en-US" dirty="0"/>
                  <a:t>PC (Program Counter) is loaded with first instruction of program.</a:t>
                </a:r>
                <a:endParaRPr lang="en-US" dirty="0"/>
              </a:p>
              <a:p>
                <a:pPr lvl="1"/>
                <a:r>
                  <a:rPr lang="en-US" dirty="0"/>
                  <a:t>Below is the micro operation for fetch and decode.</a:t>
                </a:r>
                <a:endParaRPr lang="en-US" dirty="0"/>
              </a:p>
              <a:p>
                <a14:m>
                  <m:oMath xmlns:m="http://schemas.openxmlformats.org/officeDocument/2006/math">
                    <m:sSub>
                      <m:sSubPr>
                        <m:ctrlPr>
                          <a:rPr lang="en-US" b="1" i="1" smtClean="0">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𝑻</m:t>
                        </m:r>
                      </m:e>
                      <m:sub>
                        <m:r>
                          <a:rPr lang="en-US" b="1" i="1">
                            <a:solidFill>
                              <a:schemeClr val="tx1"/>
                            </a:solidFill>
                            <a:latin typeface="Cambria Math" panose="02040503050406030204" pitchFamily="18" charset="0"/>
                          </a:rPr>
                          <m:t>𝟎</m:t>
                        </m:r>
                      </m:sub>
                    </m:sSub>
                    <m:r>
                      <a:rPr lang="en-US" b="1" i="1">
                        <a:solidFill>
                          <a:schemeClr val="tx1"/>
                        </a:solidFill>
                        <a:latin typeface="Cambria Math" panose="02040503050406030204" pitchFamily="18" charset="0"/>
                      </a:rPr>
                      <m:t> : </m:t>
                    </m:r>
                    <m:r>
                      <a:rPr lang="en-US" b="1" i="1">
                        <a:solidFill>
                          <a:schemeClr val="tx1"/>
                        </a:solidFill>
                        <a:latin typeface="Cambria Math" panose="02040503050406030204" pitchFamily="18" charset="0"/>
                      </a:rPr>
                      <m:t>𝑨𝑹</m:t>
                    </m:r>
                    <m:r>
                      <a:rPr lang="en-US" b="1" i="1">
                        <a:solidFill>
                          <a:schemeClr val="tx1"/>
                        </a:solidFill>
                        <a:latin typeface="Cambria Math" panose="02040503050406030204" pitchFamily="18" charset="0"/>
                        <a:ea typeface="Cambria Math" panose="02040503050406030204" pitchFamily="18" charset="0"/>
                      </a:rPr>
                      <m:t>←</m:t>
                    </m:r>
                    <m:r>
                      <a:rPr lang="en-US" b="1" i="1">
                        <a:solidFill>
                          <a:schemeClr val="tx1"/>
                        </a:solidFill>
                        <a:latin typeface="Cambria Math" panose="02040503050406030204" pitchFamily="18" charset="0"/>
                        <a:ea typeface="Cambria Math" panose="02040503050406030204" pitchFamily="18" charset="0"/>
                      </a:rPr>
                      <m:t>𝑷𝑪</m:t>
                    </m:r>
                  </m:oMath>
                </a14:m>
                <a:endParaRPr lang="en-US" b="1" dirty="0">
                  <a:solidFill>
                    <a:schemeClr val="tx1"/>
                  </a:solidFill>
                </a:endParaRPr>
              </a:p>
              <a:p>
                <a14:m>
                  <m:oMath xmlns:m="http://schemas.openxmlformats.org/officeDocument/2006/math">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𝑻</m:t>
                        </m:r>
                      </m:e>
                      <m:sub>
                        <m:r>
                          <a:rPr lang="en-US" b="1" i="1">
                            <a:solidFill>
                              <a:schemeClr val="tx1"/>
                            </a:solidFill>
                            <a:latin typeface="Cambria Math" panose="02040503050406030204" pitchFamily="18" charset="0"/>
                          </a:rPr>
                          <m:t>𝟏</m:t>
                        </m:r>
                      </m:sub>
                    </m:sSub>
                    <m:r>
                      <a:rPr lang="en-US" b="1"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𝑰𝑹</m:t>
                    </m:r>
                    <m:r>
                      <a:rPr lang="en-US" b="1" i="1">
                        <a:solidFill>
                          <a:schemeClr val="tx1"/>
                        </a:solidFill>
                        <a:latin typeface="Cambria Math" panose="02040503050406030204" pitchFamily="18" charset="0"/>
                        <a:ea typeface="Cambria Math" panose="02040503050406030204" pitchFamily="18" charset="0"/>
                      </a:rPr>
                      <m:t>←</m:t>
                    </m:r>
                    <m:r>
                      <a:rPr lang="en-US" b="1" i="1">
                        <a:solidFill>
                          <a:schemeClr val="tx1"/>
                        </a:solidFill>
                        <a:latin typeface="Cambria Math" panose="02040503050406030204" pitchFamily="18" charset="0"/>
                        <a:ea typeface="Cambria Math" panose="02040503050406030204" pitchFamily="18" charset="0"/>
                      </a:rPr>
                      <m:t>𝑴</m:t>
                    </m:r>
                    <m:d>
                      <m:dPr>
                        <m:begChr m:val="["/>
                        <m:endChr m:val="]"/>
                        <m:ctrlPr>
                          <a:rPr lang="en-US" b="1" i="1">
                            <a:solidFill>
                              <a:schemeClr val="tx1"/>
                            </a:solidFill>
                            <a:latin typeface="Cambria Math" panose="02040503050406030204" pitchFamily="18" charset="0"/>
                            <a:ea typeface="Cambria Math" panose="02040503050406030204" pitchFamily="18" charset="0"/>
                          </a:rPr>
                        </m:ctrlPr>
                      </m:dPr>
                      <m:e>
                        <m:r>
                          <a:rPr lang="en-US" b="1" i="1">
                            <a:solidFill>
                              <a:schemeClr val="tx1"/>
                            </a:solidFill>
                            <a:latin typeface="Cambria Math" panose="02040503050406030204" pitchFamily="18" charset="0"/>
                          </a:rPr>
                          <m:t>𝑨𝑹</m:t>
                        </m:r>
                      </m:e>
                    </m:d>
                    <m:r>
                      <a:rPr lang="en-US" b="1"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𝑷𝑪</m:t>
                    </m:r>
                    <m:r>
                      <a:rPr lang="en-US" b="1" i="1">
                        <a:solidFill>
                          <a:schemeClr val="tx1"/>
                        </a:solidFill>
                        <a:latin typeface="Cambria Math" panose="02040503050406030204" pitchFamily="18" charset="0"/>
                        <a:ea typeface="Cambria Math" panose="02040503050406030204" pitchFamily="18" charset="0"/>
                      </a:rPr>
                      <m:t>←</m:t>
                    </m:r>
                    <m:r>
                      <a:rPr lang="en-US" b="1" i="1">
                        <a:solidFill>
                          <a:schemeClr val="tx1"/>
                        </a:solidFill>
                        <a:latin typeface="Cambria Math" panose="02040503050406030204" pitchFamily="18" charset="0"/>
                        <a:ea typeface="Cambria Math" panose="02040503050406030204" pitchFamily="18" charset="0"/>
                      </a:rPr>
                      <m:t>𝑷𝑪</m:t>
                    </m:r>
                    <m:r>
                      <a:rPr lang="en-US" b="1" i="1">
                        <a:solidFill>
                          <a:schemeClr val="tx1"/>
                        </a:solidFill>
                        <a:latin typeface="Cambria Math" panose="02040503050406030204" pitchFamily="18" charset="0"/>
                        <a:ea typeface="Cambria Math" panose="02040503050406030204" pitchFamily="18" charset="0"/>
                      </a:rPr>
                      <m:t>+</m:t>
                    </m:r>
                    <m:r>
                      <a:rPr lang="en-US" b="1" i="1">
                        <a:solidFill>
                          <a:schemeClr val="tx1"/>
                        </a:solidFill>
                        <a:latin typeface="Cambria Math" panose="02040503050406030204" pitchFamily="18" charset="0"/>
                        <a:ea typeface="Cambria Math" panose="02040503050406030204" pitchFamily="18" charset="0"/>
                      </a:rPr>
                      <m:t>𝟏</m:t>
                    </m:r>
                  </m:oMath>
                </a14:m>
                <a:endParaRPr lang="en-IN" b="1" dirty="0">
                  <a:solidFill>
                    <a:schemeClr val="tx1"/>
                  </a:solidFill>
                </a:endParaRPr>
              </a:p>
              <a:p>
                <a14:m>
                  <m:oMath xmlns:m="http://schemas.openxmlformats.org/officeDocument/2006/math">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𝑻</m:t>
                        </m:r>
                      </m:e>
                      <m:sub>
                        <m:r>
                          <a:rPr lang="en-US" b="1" i="1">
                            <a:solidFill>
                              <a:schemeClr val="tx1"/>
                            </a:solidFill>
                            <a:latin typeface="Cambria Math" panose="02040503050406030204" pitchFamily="18" charset="0"/>
                          </a:rPr>
                          <m:t>𝟐</m:t>
                        </m:r>
                      </m:sub>
                    </m:sSub>
                    <m:r>
                      <a:rPr lang="en-US" b="1" i="1">
                        <a:solidFill>
                          <a:schemeClr val="tx1"/>
                        </a:solidFill>
                        <a:latin typeface="Cambria Math" panose="02040503050406030204" pitchFamily="18" charset="0"/>
                      </a:rPr>
                      <m:t> :</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𝑫</m:t>
                        </m:r>
                      </m:e>
                      <m:sub>
                        <m:r>
                          <a:rPr lang="en-US" b="1" i="1">
                            <a:solidFill>
                              <a:schemeClr val="tx1"/>
                            </a:solidFill>
                            <a:latin typeface="Cambria Math" panose="02040503050406030204" pitchFamily="18" charset="0"/>
                          </a:rPr>
                          <m:t>𝟎</m:t>
                        </m:r>
                      </m:sub>
                    </m:sSub>
                    <m:r>
                      <a:rPr lang="en-US" b="1" i="1">
                        <a:solidFill>
                          <a:schemeClr val="tx1"/>
                        </a:solidFill>
                        <a:latin typeface="Cambria Math" panose="02040503050406030204" pitchFamily="18" charset="0"/>
                      </a:rPr>
                      <m:t>,…,</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𝑫</m:t>
                        </m:r>
                      </m:e>
                      <m:sub>
                        <m:r>
                          <a:rPr lang="en-US" b="1" i="1">
                            <a:solidFill>
                              <a:schemeClr val="tx1"/>
                            </a:solidFill>
                            <a:latin typeface="Cambria Math" panose="02040503050406030204" pitchFamily="18" charset="0"/>
                          </a:rPr>
                          <m:t>𝟕</m:t>
                        </m:r>
                      </m:sub>
                    </m:sSub>
                    <m:r>
                      <a:rPr lang="en-US" b="1" i="1">
                        <a:solidFill>
                          <a:schemeClr val="tx1"/>
                        </a:solidFill>
                        <a:latin typeface="Cambria Math" panose="02040503050406030204" pitchFamily="18" charset="0"/>
                        <a:ea typeface="Cambria Math" panose="02040503050406030204" pitchFamily="18" charset="0"/>
                      </a:rPr>
                      <m:t>←</m:t>
                    </m:r>
                    <m:r>
                      <a:rPr lang="en-US" b="1" i="1">
                        <a:solidFill>
                          <a:schemeClr val="tx1"/>
                        </a:solidFill>
                        <a:latin typeface="Cambria Math" panose="02040503050406030204" pitchFamily="18" charset="0"/>
                        <a:ea typeface="Cambria Math" panose="02040503050406030204" pitchFamily="18" charset="0"/>
                      </a:rPr>
                      <m:t>𝑫𝒆𝒄𝒐𝒅𝒆</m:t>
                    </m:r>
                    <m:r>
                      <a:rPr lang="en-US" b="1" i="1">
                        <a:solidFill>
                          <a:schemeClr val="tx1"/>
                        </a:solidFill>
                        <a:latin typeface="Cambria Math" panose="02040503050406030204" pitchFamily="18" charset="0"/>
                        <a:ea typeface="Cambria Math" panose="02040503050406030204" pitchFamily="18" charset="0"/>
                      </a:rPr>
                      <m:t> </m:t>
                    </m:r>
                    <m:r>
                      <a:rPr lang="en-US" b="1" i="1">
                        <a:solidFill>
                          <a:schemeClr val="tx1"/>
                        </a:solidFill>
                        <a:latin typeface="Cambria Math" panose="02040503050406030204" pitchFamily="18" charset="0"/>
                        <a:ea typeface="Cambria Math" panose="02040503050406030204" pitchFamily="18" charset="0"/>
                      </a:rPr>
                      <m:t>𝑰𝑹</m:t>
                    </m:r>
                    <m:d>
                      <m:dPr>
                        <m:ctrlPr>
                          <a:rPr lang="en-US" b="1" i="1">
                            <a:solidFill>
                              <a:schemeClr val="tx1"/>
                            </a:solidFill>
                            <a:latin typeface="Cambria Math" panose="02040503050406030204" pitchFamily="18" charset="0"/>
                            <a:ea typeface="Cambria Math" panose="02040503050406030204" pitchFamily="18" charset="0"/>
                          </a:rPr>
                        </m:ctrlPr>
                      </m:dPr>
                      <m:e>
                        <m:r>
                          <a:rPr lang="en-US" b="1" i="1">
                            <a:solidFill>
                              <a:schemeClr val="tx1"/>
                            </a:solidFill>
                            <a:latin typeface="Cambria Math" panose="02040503050406030204" pitchFamily="18" charset="0"/>
                            <a:ea typeface="Cambria Math" panose="02040503050406030204" pitchFamily="18" charset="0"/>
                          </a:rPr>
                          <m:t>𝟏𝟐</m:t>
                        </m:r>
                        <m:r>
                          <a:rPr lang="en-US" b="1" i="1">
                            <a:solidFill>
                              <a:schemeClr val="tx1"/>
                            </a:solidFill>
                            <a:latin typeface="Cambria Math" panose="02040503050406030204" pitchFamily="18" charset="0"/>
                            <a:ea typeface="Cambria Math" panose="02040503050406030204" pitchFamily="18" charset="0"/>
                          </a:rPr>
                          <m:t>−</m:t>
                        </m:r>
                        <m:r>
                          <a:rPr lang="en-US" b="1" i="1">
                            <a:solidFill>
                              <a:schemeClr val="tx1"/>
                            </a:solidFill>
                            <a:latin typeface="Cambria Math" panose="02040503050406030204" pitchFamily="18" charset="0"/>
                            <a:ea typeface="Cambria Math" panose="02040503050406030204" pitchFamily="18" charset="0"/>
                          </a:rPr>
                          <m:t>𝟏𝟒</m:t>
                        </m:r>
                      </m:e>
                    </m:d>
                    <m:r>
                      <a:rPr lang="en-US" b="1" i="1">
                        <a:solidFill>
                          <a:schemeClr val="tx1"/>
                        </a:solidFill>
                        <a:latin typeface="Cambria Math" panose="02040503050406030204" pitchFamily="18" charset="0"/>
                        <a:ea typeface="Cambria Math" panose="02040503050406030204" pitchFamily="18" charset="0"/>
                      </a:rPr>
                      <m:t>,  </m:t>
                    </m:r>
                    <m:r>
                      <a:rPr lang="en-US" b="1" i="1">
                        <a:solidFill>
                          <a:schemeClr val="tx1"/>
                        </a:solidFill>
                        <a:latin typeface="Cambria Math" panose="02040503050406030204" pitchFamily="18" charset="0"/>
                        <a:ea typeface="Cambria Math" panose="02040503050406030204" pitchFamily="18" charset="0"/>
                      </a:rPr>
                      <m:t>𝑨𝑹</m:t>
                    </m:r>
                    <m:r>
                      <a:rPr lang="en-US" b="1" i="1">
                        <a:solidFill>
                          <a:schemeClr val="tx1"/>
                        </a:solidFill>
                        <a:latin typeface="Cambria Math" panose="02040503050406030204" pitchFamily="18" charset="0"/>
                        <a:ea typeface="Cambria Math" panose="02040503050406030204" pitchFamily="18" charset="0"/>
                      </a:rPr>
                      <m:t>←</m:t>
                    </m:r>
                    <m:r>
                      <a:rPr lang="en-US" b="1" i="1">
                        <a:solidFill>
                          <a:schemeClr val="tx1"/>
                        </a:solidFill>
                        <a:latin typeface="Cambria Math" panose="02040503050406030204" pitchFamily="18" charset="0"/>
                        <a:ea typeface="Cambria Math" panose="02040503050406030204" pitchFamily="18" charset="0"/>
                      </a:rPr>
                      <m:t>𝑰𝑹</m:t>
                    </m:r>
                    <m:d>
                      <m:dPr>
                        <m:ctrlPr>
                          <a:rPr lang="en-US" b="1" i="1">
                            <a:solidFill>
                              <a:schemeClr val="tx1"/>
                            </a:solidFill>
                            <a:latin typeface="Cambria Math" panose="02040503050406030204" pitchFamily="18" charset="0"/>
                            <a:ea typeface="Cambria Math" panose="02040503050406030204" pitchFamily="18" charset="0"/>
                          </a:rPr>
                        </m:ctrlPr>
                      </m:dPr>
                      <m:e>
                        <m:r>
                          <a:rPr lang="en-US" b="1" i="1">
                            <a:solidFill>
                              <a:schemeClr val="tx1"/>
                            </a:solidFill>
                            <a:latin typeface="Cambria Math" panose="02040503050406030204" pitchFamily="18" charset="0"/>
                            <a:ea typeface="Cambria Math" panose="02040503050406030204" pitchFamily="18" charset="0"/>
                          </a:rPr>
                          <m:t>𝟎</m:t>
                        </m:r>
                        <m:r>
                          <a:rPr lang="en-US" b="1" i="1">
                            <a:solidFill>
                              <a:schemeClr val="tx1"/>
                            </a:solidFill>
                            <a:latin typeface="Cambria Math" panose="02040503050406030204" pitchFamily="18" charset="0"/>
                            <a:ea typeface="Cambria Math" panose="02040503050406030204" pitchFamily="18" charset="0"/>
                          </a:rPr>
                          <m:t>−</m:t>
                        </m:r>
                        <m:r>
                          <a:rPr lang="en-US" b="1" i="1">
                            <a:solidFill>
                              <a:schemeClr val="tx1"/>
                            </a:solidFill>
                            <a:latin typeface="Cambria Math" panose="02040503050406030204" pitchFamily="18" charset="0"/>
                            <a:ea typeface="Cambria Math" panose="02040503050406030204" pitchFamily="18" charset="0"/>
                          </a:rPr>
                          <m:t>𝟏𝟏</m:t>
                        </m:r>
                      </m:e>
                    </m:d>
                    <m:r>
                      <a:rPr lang="en-US" b="1" i="1">
                        <a:solidFill>
                          <a:schemeClr val="tx1"/>
                        </a:solidFill>
                        <a:latin typeface="Cambria Math" panose="02040503050406030204" pitchFamily="18" charset="0"/>
                        <a:ea typeface="Cambria Math" panose="02040503050406030204" pitchFamily="18" charset="0"/>
                      </a:rPr>
                      <m:t>,  </m:t>
                    </m:r>
                    <m:r>
                      <a:rPr lang="en-US" b="1" i="1">
                        <a:solidFill>
                          <a:schemeClr val="tx1"/>
                        </a:solidFill>
                        <a:latin typeface="Cambria Math" panose="02040503050406030204" pitchFamily="18" charset="0"/>
                        <a:ea typeface="Cambria Math" panose="02040503050406030204" pitchFamily="18" charset="0"/>
                      </a:rPr>
                      <m:t>𝑰</m:t>
                    </m:r>
                    <m:r>
                      <a:rPr lang="en-US" b="1" i="1">
                        <a:solidFill>
                          <a:schemeClr val="tx1"/>
                        </a:solidFill>
                        <a:latin typeface="Cambria Math" panose="02040503050406030204" pitchFamily="18" charset="0"/>
                        <a:ea typeface="Cambria Math" panose="02040503050406030204" pitchFamily="18" charset="0"/>
                      </a:rPr>
                      <m:t>←</m:t>
                    </m:r>
                    <m:r>
                      <a:rPr lang="en-US" b="1" i="1">
                        <a:solidFill>
                          <a:schemeClr val="tx1"/>
                        </a:solidFill>
                        <a:latin typeface="Cambria Math" panose="02040503050406030204" pitchFamily="18" charset="0"/>
                        <a:ea typeface="Cambria Math" panose="02040503050406030204" pitchFamily="18" charset="0"/>
                      </a:rPr>
                      <m:t>𝑰𝑹</m:t>
                    </m:r>
                    <m:r>
                      <a:rPr lang="en-US" b="1" i="1">
                        <a:solidFill>
                          <a:schemeClr val="tx1"/>
                        </a:solidFill>
                        <a:latin typeface="Cambria Math" panose="02040503050406030204" pitchFamily="18" charset="0"/>
                        <a:ea typeface="Cambria Math" panose="02040503050406030204" pitchFamily="18" charset="0"/>
                      </a:rPr>
                      <m:t>(</m:t>
                    </m:r>
                    <m:r>
                      <a:rPr lang="en-US" b="1" i="1">
                        <a:solidFill>
                          <a:schemeClr val="tx1"/>
                        </a:solidFill>
                        <a:latin typeface="Cambria Math" panose="02040503050406030204" pitchFamily="18" charset="0"/>
                        <a:ea typeface="Cambria Math" panose="02040503050406030204" pitchFamily="18" charset="0"/>
                      </a:rPr>
                      <m:t>𝟏𝟓</m:t>
                    </m:r>
                    <m:r>
                      <a:rPr lang="en-US" b="1" i="1">
                        <a:solidFill>
                          <a:schemeClr val="tx1"/>
                        </a:solidFill>
                        <a:latin typeface="Cambria Math" panose="02040503050406030204" pitchFamily="18" charset="0"/>
                        <a:ea typeface="Cambria Math" panose="02040503050406030204" pitchFamily="18" charset="0"/>
                      </a:rPr>
                      <m:t>)</m:t>
                    </m:r>
                  </m:oMath>
                </a14:m>
                <a:endParaRPr lang="en-IN" b="1" dirty="0">
                  <a:solidFill>
                    <a:schemeClr val="tx1"/>
                  </a:solidFill>
                </a:endParaRPr>
              </a:p>
              <a:p>
                <a:endParaRPr lang="en-US" dirty="0"/>
              </a:p>
            </p:txBody>
          </p:sp>
        </mc:Choice>
        <mc:Fallback>
          <p:sp>
            <p:nvSpPr>
              <p:cNvPr id="5" name="Content Placeholder 4"/>
              <p:cNvSpPr>
                <a:spLocks noRot="1" noChangeAspect="1" noMove="1" noResize="1" noEditPoints="1" noAdjustHandles="1" noChangeArrowheads="1" noChangeShapeType="1" noTextEdit="1"/>
              </p:cNvSpPr>
              <p:nvPr>
                <p:ph idx="1"/>
              </p:nvPr>
            </p:nvSpPr>
            <p:spPr>
              <a:blipFill rotWithShape="1">
                <a:blip r:embed="rId1"/>
                <a:stretch>
                  <a:fillRect l="-2" t="-431" r="1" b="-6180"/>
                </a:stretch>
              </a:blipFill>
            </p:spPr>
            <p:txBody>
              <a:bodyPr/>
              <a:lstStyle/>
              <a:p>
                <a:r>
                  <a:rPr lang="en-US" altLang="en-US">
                    <a:noFill/>
                  </a:rPr>
                  <a:t> </a:t>
                </a:r>
              </a:p>
            </p:txBody>
          </p:sp>
        </mc:Fallback>
      </mc:AlternateContent>
      <p:sp>
        <p:nvSpPr>
          <p:cNvPr id="4" name="Footer Placeholder 3"/>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Cycle</a:t>
            </a:r>
            <a:endParaRPr lang="en-IN" dirty="0"/>
          </a:p>
        </p:txBody>
      </p:sp>
      <p:sp>
        <p:nvSpPr>
          <p:cNvPr id="5" name="Content Placeholder 4"/>
          <p:cNvSpPr>
            <a:spLocks noGrp="1"/>
          </p:cNvSpPr>
          <p:nvPr>
            <p:ph idx="1"/>
          </p:nvPr>
        </p:nvSpPr>
        <p:spPr/>
        <p:txBody>
          <a:bodyPr>
            <a:normAutofit/>
          </a:bodyPr>
          <a:lstStyle/>
          <a:p>
            <a:r>
              <a:rPr lang="en-US" dirty="0"/>
              <a:t>Determine type of instruction</a:t>
            </a:r>
            <a:endParaRPr lang="en-US" dirty="0"/>
          </a:p>
          <a:p>
            <a:pPr lvl="1"/>
            <a:r>
              <a:rPr lang="en-US" dirty="0"/>
              <a:t>During time 𝑇3, the control unit determines the type of instruction i.e. Memory reference, Register reference or Input-Output instruction.</a:t>
            </a:r>
            <a:endParaRPr lang="en-US" dirty="0"/>
          </a:p>
          <a:p>
            <a:pPr lvl="1"/>
            <a:r>
              <a:rPr lang="en-US" dirty="0"/>
              <a:t>If 𝐷7=1 then instruction must be register reference or input-output else memory reference instruction.</a:t>
            </a:r>
            <a:endParaRPr lang="en-US" dirty="0"/>
          </a:p>
        </p:txBody>
      </p:sp>
      <p:sp>
        <p:nvSpPr>
          <p:cNvPr id="4" name="Footer Placeholder 3"/>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Marwadi University</a:t>
            </a:r>
            <a:endParaRPr lang="en-IN"/>
          </a:p>
        </p:txBody>
      </p:sp>
      <p:sp>
        <p:nvSpPr>
          <p:cNvPr id="5" name="Rectangle 4"/>
          <p:cNvSpPr/>
          <p:nvPr/>
        </p:nvSpPr>
        <p:spPr>
          <a:xfrm>
            <a:off x="5474041" y="92090"/>
            <a:ext cx="1085850" cy="37719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erriweather Sans" pitchFamily="2" charset="0"/>
              </a:rPr>
              <a:t>Start</a:t>
            </a:r>
            <a:endParaRPr lang="en-US" sz="1100" dirty="0">
              <a:latin typeface="Merriweather Sans" pitchFamily="2" charset="0"/>
            </a:endParaRPr>
          </a:p>
          <a:p>
            <a:pPr algn="ctr"/>
            <a:r>
              <a:rPr lang="en-US" sz="1100" dirty="0">
                <a:latin typeface="Merriweather Sans" pitchFamily="2" charset="0"/>
              </a:rPr>
              <a:t>SC </a:t>
            </a:r>
            <a:r>
              <a:rPr lang="en-US" sz="1100" dirty="0">
                <a:latin typeface="Merriweather Sans" pitchFamily="2" charset="0"/>
                <a:ea typeface="Cambria Math" panose="02040503050406030204" pitchFamily="18" charset="0"/>
              </a:rPr>
              <a:t>← 0</a:t>
            </a:r>
            <a:endParaRPr lang="en-US" sz="1100" dirty="0">
              <a:latin typeface="Merriweather Sans" pitchFamily="2" charset="0"/>
            </a:endParaRPr>
          </a:p>
        </p:txBody>
      </p:sp>
      <p:sp>
        <p:nvSpPr>
          <p:cNvPr id="6" name="Rectangle 5"/>
          <p:cNvSpPr/>
          <p:nvPr/>
        </p:nvSpPr>
        <p:spPr>
          <a:xfrm>
            <a:off x="5475141" y="859997"/>
            <a:ext cx="1085850" cy="31172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erriweather Sans" pitchFamily="2" charset="0"/>
              </a:rPr>
              <a:t>AR </a:t>
            </a:r>
            <a:r>
              <a:rPr lang="en-US" sz="1100" dirty="0">
                <a:latin typeface="Merriweather Sans" pitchFamily="2" charset="0"/>
                <a:ea typeface="Cambria Math" panose="02040503050406030204" pitchFamily="18" charset="0"/>
              </a:rPr>
              <a:t>← PC</a:t>
            </a:r>
            <a:endParaRPr lang="en-US" sz="1100" dirty="0">
              <a:latin typeface="Merriweather Sans" pitchFamily="2" charset="0"/>
            </a:endParaRPr>
          </a:p>
        </p:txBody>
      </p:sp>
      <p:sp>
        <p:nvSpPr>
          <p:cNvPr id="7" name="Rectangle 6"/>
          <p:cNvSpPr/>
          <p:nvPr/>
        </p:nvSpPr>
        <p:spPr>
          <a:xfrm>
            <a:off x="4958959" y="1505292"/>
            <a:ext cx="2116015" cy="31172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erriweather Sans" pitchFamily="2" charset="0"/>
              </a:rPr>
              <a:t>IR </a:t>
            </a:r>
            <a:r>
              <a:rPr lang="en-US" sz="1100" dirty="0">
                <a:latin typeface="Merriweather Sans" pitchFamily="2" charset="0"/>
                <a:ea typeface="Cambria Math" panose="02040503050406030204" pitchFamily="18" charset="0"/>
              </a:rPr>
              <a:t>← M[AR], PC ← PC + 1</a:t>
            </a:r>
            <a:endParaRPr lang="en-US" sz="1100" dirty="0">
              <a:latin typeface="Merriweather Sans" pitchFamily="2" charset="0"/>
            </a:endParaRPr>
          </a:p>
        </p:txBody>
      </p:sp>
      <p:sp>
        <p:nvSpPr>
          <p:cNvPr id="8" name="Rectangle 7"/>
          <p:cNvSpPr/>
          <p:nvPr/>
        </p:nvSpPr>
        <p:spPr>
          <a:xfrm>
            <a:off x="4467938" y="2172605"/>
            <a:ext cx="3098057" cy="4564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erriweather Sans" pitchFamily="2" charset="0"/>
              </a:rPr>
              <a:t>Decode operation code in IR(12-14)</a:t>
            </a:r>
            <a:endParaRPr lang="en-US" sz="1100" dirty="0">
              <a:latin typeface="Merriweather Sans" pitchFamily="2" charset="0"/>
            </a:endParaRPr>
          </a:p>
          <a:p>
            <a:pPr algn="ctr"/>
            <a:r>
              <a:rPr lang="en-US" sz="1100" dirty="0">
                <a:latin typeface="Merriweather Sans" pitchFamily="2" charset="0"/>
                <a:ea typeface="Cambria Math" panose="02040503050406030204" pitchFamily="18" charset="0"/>
              </a:rPr>
              <a:t>AR ← IR(0-11), I ← IR(15)</a:t>
            </a:r>
            <a:endParaRPr lang="en-US" sz="1100" dirty="0">
              <a:latin typeface="Merriweather Sans" pitchFamily="2" charset="0"/>
            </a:endParaRPr>
          </a:p>
        </p:txBody>
      </p:sp>
      <p:sp>
        <p:nvSpPr>
          <p:cNvPr id="9" name="Diamond 8"/>
          <p:cNvSpPr/>
          <p:nvPr/>
        </p:nvSpPr>
        <p:spPr>
          <a:xfrm>
            <a:off x="5637296" y="2919424"/>
            <a:ext cx="759338" cy="415637"/>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Merriweather Sans" pitchFamily="2" charset="0"/>
              </a:rPr>
              <a:t>D</a:t>
            </a:r>
            <a:r>
              <a:rPr lang="en-US" sz="1050" baseline="-25000" dirty="0">
                <a:latin typeface="Merriweather Sans" pitchFamily="2" charset="0"/>
              </a:rPr>
              <a:t>7</a:t>
            </a:r>
            <a:endParaRPr lang="en-US" sz="1050" baseline="-25000" dirty="0">
              <a:latin typeface="Merriweather Sans" pitchFamily="2" charset="0"/>
            </a:endParaRPr>
          </a:p>
        </p:txBody>
      </p:sp>
      <p:sp>
        <p:nvSpPr>
          <p:cNvPr id="10" name="Diamond 9"/>
          <p:cNvSpPr/>
          <p:nvPr/>
        </p:nvSpPr>
        <p:spPr>
          <a:xfrm>
            <a:off x="4533647" y="3383886"/>
            <a:ext cx="471488" cy="415637"/>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erriweather Sans" pitchFamily="2" charset="0"/>
              </a:rPr>
              <a:t>I</a:t>
            </a:r>
            <a:endParaRPr lang="en-US" sz="1100" baseline="-25000" dirty="0">
              <a:latin typeface="Merriweather Sans" pitchFamily="2" charset="0"/>
            </a:endParaRPr>
          </a:p>
        </p:txBody>
      </p:sp>
      <p:sp>
        <p:nvSpPr>
          <p:cNvPr id="11" name="Diamond 10"/>
          <p:cNvSpPr/>
          <p:nvPr/>
        </p:nvSpPr>
        <p:spPr>
          <a:xfrm>
            <a:off x="7564730" y="3383886"/>
            <a:ext cx="471488" cy="415637"/>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erriweather Sans" pitchFamily="2" charset="0"/>
              </a:rPr>
              <a:t>I</a:t>
            </a:r>
            <a:endParaRPr lang="en-US" sz="1100" baseline="-25000" dirty="0">
              <a:latin typeface="Merriweather Sans" pitchFamily="2" charset="0"/>
            </a:endParaRPr>
          </a:p>
        </p:txBody>
      </p:sp>
      <p:sp>
        <p:nvSpPr>
          <p:cNvPr id="12" name="Rectangle 11"/>
          <p:cNvSpPr/>
          <p:nvPr/>
        </p:nvSpPr>
        <p:spPr>
          <a:xfrm>
            <a:off x="3520978" y="4281158"/>
            <a:ext cx="1194435" cy="88939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erriweather Sans" pitchFamily="2" charset="0"/>
              </a:rPr>
              <a:t>Execute input-output instruction</a:t>
            </a:r>
            <a:endParaRPr lang="en-US" sz="1100" dirty="0">
              <a:latin typeface="Merriweather Sans" pitchFamily="2" charset="0"/>
            </a:endParaRPr>
          </a:p>
          <a:p>
            <a:pPr algn="ctr"/>
            <a:r>
              <a:rPr lang="en-US" sz="1100" dirty="0">
                <a:latin typeface="Merriweather Sans" pitchFamily="2" charset="0"/>
              </a:rPr>
              <a:t>SC </a:t>
            </a:r>
            <a:r>
              <a:rPr lang="en-US" sz="1100" dirty="0">
                <a:latin typeface="Merriweather Sans" pitchFamily="2" charset="0"/>
                <a:ea typeface="Cambria Math" panose="02040503050406030204" pitchFamily="18" charset="0"/>
              </a:rPr>
              <a:t>←</a:t>
            </a:r>
            <a:r>
              <a:rPr lang="en-US" sz="1100" dirty="0">
                <a:latin typeface="Merriweather Sans" pitchFamily="2" charset="0"/>
              </a:rPr>
              <a:t> 0</a:t>
            </a:r>
            <a:endParaRPr lang="en-US" sz="1100" dirty="0">
              <a:latin typeface="Merriweather Sans" pitchFamily="2" charset="0"/>
            </a:endParaRPr>
          </a:p>
        </p:txBody>
      </p:sp>
      <p:sp>
        <p:nvSpPr>
          <p:cNvPr id="13" name="Rectangle 12"/>
          <p:cNvSpPr/>
          <p:nvPr/>
        </p:nvSpPr>
        <p:spPr>
          <a:xfrm>
            <a:off x="4819486" y="4281158"/>
            <a:ext cx="1589793" cy="88939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erriweather Sans" pitchFamily="2" charset="0"/>
              </a:rPr>
              <a:t>Execute </a:t>
            </a:r>
            <a:endParaRPr lang="en-US" sz="1100" dirty="0">
              <a:latin typeface="Merriweather Sans" pitchFamily="2" charset="0"/>
            </a:endParaRPr>
          </a:p>
          <a:p>
            <a:pPr algn="ctr"/>
            <a:r>
              <a:rPr lang="en-US" sz="1100" dirty="0">
                <a:latin typeface="Merriweather Sans" pitchFamily="2" charset="0"/>
              </a:rPr>
              <a:t>register-reference instruction</a:t>
            </a:r>
            <a:endParaRPr lang="en-US" sz="1100" dirty="0">
              <a:latin typeface="Merriweather Sans" pitchFamily="2" charset="0"/>
            </a:endParaRPr>
          </a:p>
          <a:p>
            <a:pPr algn="ctr"/>
            <a:r>
              <a:rPr lang="en-US" sz="1100" dirty="0">
                <a:latin typeface="Merriweather Sans" pitchFamily="2" charset="0"/>
              </a:rPr>
              <a:t>SC </a:t>
            </a:r>
            <a:r>
              <a:rPr lang="en-US" sz="1100" dirty="0">
                <a:latin typeface="Merriweather Sans" pitchFamily="2" charset="0"/>
                <a:ea typeface="Cambria Math" panose="02040503050406030204" pitchFamily="18" charset="0"/>
              </a:rPr>
              <a:t>←</a:t>
            </a:r>
            <a:r>
              <a:rPr lang="en-US" sz="1100" dirty="0">
                <a:latin typeface="Merriweather Sans" pitchFamily="2" charset="0"/>
              </a:rPr>
              <a:t> 0</a:t>
            </a:r>
            <a:endParaRPr lang="en-US" sz="1100" dirty="0">
              <a:latin typeface="Merriweather Sans" pitchFamily="2" charset="0"/>
            </a:endParaRPr>
          </a:p>
        </p:txBody>
      </p:sp>
      <p:sp>
        <p:nvSpPr>
          <p:cNvPr id="14" name="Rectangle 13"/>
          <p:cNvSpPr/>
          <p:nvPr/>
        </p:nvSpPr>
        <p:spPr>
          <a:xfrm>
            <a:off x="6567804" y="4376449"/>
            <a:ext cx="1194436" cy="31172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erriweather Sans" pitchFamily="2" charset="0"/>
              </a:rPr>
              <a:t>AR </a:t>
            </a:r>
            <a:r>
              <a:rPr lang="en-US" sz="1100" dirty="0">
                <a:latin typeface="Merriweather Sans" pitchFamily="2" charset="0"/>
                <a:ea typeface="Cambria Math" panose="02040503050406030204" pitchFamily="18" charset="0"/>
              </a:rPr>
              <a:t>← M[AR]</a:t>
            </a:r>
            <a:endParaRPr lang="en-US" sz="1100" dirty="0">
              <a:latin typeface="Merriweather Sans" pitchFamily="2" charset="0"/>
            </a:endParaRPr>
          </a:p>
        </p:txBody>
      </p:sp>
      <p:sp>
        <p:nvSpPr>
          <p:cNvPr id="15" name="Rectangle 14"/>
          <p:cNvSpPr/>
          <p:nvPr/>
        </p:nvSpPr>
        <p:spPr>
          <a:xfrm>
            <a:off x="8013224" y="4379188"/>
            <a:ext cx="815816" cy="31172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erriweather Sans" pitchFamily="2" charset="0"/>
              </a:rPr>
              <a:t>Nothing</a:t>
            </a:r>
            <a:endParaRPr lang="en-US" sz="1100" dirty="0">
              <a:latin typeface="Merriweather Sans" pitchFamily="2" charset="0"/>
            </a:endParaRPr>
          </a:p>
        </p:txBody>
      </p:sp>
      <p:sp>
        <p:nvSpPr>
          <p:cNvPr id="16" name="Rectangle 15"/>
          <p:cNvSpPr/>
          <p:nvPr/>
        </p:nvSpPr>
        <p:spPr>
          <a:xfrm>
            <a:off x="6543040" y="5222526"/>
            <a:ext cx="2327615" cy="97833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erriweather Sans" pitchFamily="2" charset="0"/>
              </a:rPr>
              <a:t>Execute </a:t>
            </a:r>
            <a:endParaRPr lang="en-US" sz="1100" dirty="0">
              <a:latin typeface="Merriweather Sans" pitchFamily="2" charset="0"/>
            </a:endParaRPr>
          </a:p>
          <a:p>
            <a:pPr algn="ctr"/>
            <a:r>
              <a:rPr lang="en-US" sz="1100" dirty="0">
                <a:latin typeface="Merriweather Sans" pitchFamily="2" charset="0"/>
              </a:rPr>
              <a:t>memory-reference instruction</a:t>
            </a:r>
            <a:endParaRPr lang="en-US" sz="1100" dirty="0">
              <a:latin typeface="Merriweather Sans" pitchFamily="2" charset="0"/>
            </a:endParaRPr>
          </a:p>
          <a:p>
            <a:pPr algn="ctr"/>
            <a:r>
              <a:rPr lang="en-US" sz="1100" dirty="0">
                <a:latin typeface="Merriweather Sans" pitchFamily="2" charset="0"/>
              </a:rPr>
              <a:t>SC </a:t>
            </a:r>
            <a:r>
              <a:rPr lang="en-US" sz="1100" dirty="0">
                <a:latin typeface="Merriweather Sans" pitchFamily="2" charset="0"/>
                <a:ea typeface="Cambria Math" panose="02040503050406030204" pitchFamily="18" charset="0"/>
              </a:rPr>
              <a:t>←</a:t>
            </a:r>
            <a:r>
              <a:rPr lang="en-US" sz="1100" dirty="0">
                <a:latin typeface="Merriweather Sans" pitchFamily="2" charset="0"/>
              </a:rPr>
              <a:t> 0</a:t>
            </a:r>
            <a:endParaRPr lang="en-US" sz="1100" dirty="0">
              <a:latin typeface="Merriweather Sans" pitchFamily="2" charset="0"/>
            </a:endParaRPr>
          </a:p>
        </p:txBody>
      </p:sp>
      <p:cxnSp>
        <p:nvCxnSpPr>
          <p:cNvPr id="17" name="Straight Arrow Connector 16"/>
          <p:cNvCxnSpPr>
            <a:stCxn id="5" idx="2"/>
            <a:endCxn id="6" idx="0"/>
          </p:cNvCxnSpPr>
          <p:nvPr/>
        </p:nvCxnSpPr>
        <p:spPr>
          <a:xfrm>
            <a:off x="6016966" y="469280"/>
            <a:ext cx="1100" cy="390718"/>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2"/>
            <a:endCxn id="7" idx="0"/>
          </p:cNvCxnSpPr>
          <p:nvPr/>
        </p:nvCxnSpPr>
        <p:spPr>
          <a:xfrm flipH="1">
            <a:off x="6016967" y="1171725"/>
            <a:ext cx="1099" cy="333568"/>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0"/>
          </p:cNvCxnSpPr>
          <p:nvPr/>
        </p:nvCxnSpPr>
        <p:spPr>
          <a:xfrm flipH="1">
            <a:off x="6016966" y="1817019"/>
            <a:ext cx="1" cy="355586"/>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9" idx="0"/>
          </p:cNvCxnSpPr>
          <p:nvPr/>
        </p:nvCxnSpPr>
        <p:spPr>
          <a:xfrm flipH="1">
            <a:off x="6016965" y="2629005"/>
            <a:ext cx="2" cy="290419"/>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1" name="Elbow Connector 29"/>
          <p:cNvCxnSpPr>
            <a:stCxn id="9" idx="1"/>
            <a:endCxn id="10" idx="0"/>
          </p:cNvCxnSpPr>
          <p:nvPr/>
        </p:nvCxnSpPr>
        <p:spPr>
          <a:xfrm rot="10800000" flipV="1">
            <a:off x="4769392" y="3127242"/>
            <a:ext cx="867905" cy="256643"/>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2" name="Elbow Connector 31"/>
          <p:cNvCxnSpPr>
            <a:stCxn id="9" idx="3"/>
            <a:endCxn id="11" idx="0"/>
          </p:cNvCxnSpPr>
          <p:nvPr/>
        </p:nvCxnSpPr>
        <p:spPr>
          <a:xfrm>
            <a:off x="6396634" y="3127243"/>
            <a:ext cx="1403840" cy="256643"/>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3" name="Elbow Connector 32"/>
          <p:cNvCxnSpPr>
            <a:stCxn id="10" idx="1"/>
            <a:endCxn id="12" idx="0"/>
          </p:cNvCxnSpPr>
          <p:nvPr/>
        </p:nvCxnSpPr>
        <p:spPr>
          <a:xfrm rot="10800000" flipV="1">
            <a:off x="4118197" y="3591704"/>
            <a:ext cx="415451" cy="689453"/>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4" name="Elbow Connector 35"/>
          <p:cNvCxnSpPr>
            <a:stCxn id="10" idx="3"/>
            <a:endCxn id="13" idx="0"/>
          </p:cNvCxnSpPr>
          <p:nvPr/>
        </p:nvCxnSpPr>
        <p:spPr>
          <a:xfrm>
            <a:off x="5005135" y="3591705"/>
            <a:ext cx="609248" cy="689453"/>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5" name="Elbow Connector 38"/>
          <p:cNvCxnSpPr>
            <a:stCxn id="11" idx="1"/>
            <a:endCxn id="14" idx="0"/>
          </p:cNvCxnSpPr>
          <p:nvPr/>
        </p:nvCxnSpPr>
        <p:spPr>
          <a:xfrm rot="10800000" flipV="1">
            <a:off x="7165022" y="3591705"/>
            <a:ext cx="399708" cy="784744"/>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6" name="Elbow Connector 39"/>
          <p:cNvCxnSpPr>
            <a:stCxn id="11" idx="3"/>
            <a:endCxn id="15" idx="0"/>
          </p:cNvCxnSpPr>
          <p:nvPr/>
        </p:nvCxnSpPr>
        <p:spPr>
          <a:xfrm>
            <a:off x="8036218" y="3591705"/>
            <a:ext cx="384914" cy="787483"/>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162914" y="4686212"/>
            <a:ext cx="0" cy="54000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8423210" y="4708818"/>
            <a:ext cx="0" cy="54000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2"/>
          </p:cNvCxnSpPr>
          <p:nvPr/>
        </p:nvCxnSpPr>
        <p:spPr>
          <a:xfrm>
            <a:off x="4118196" y="5170552"/>
            <a:ext cx="0" cy="1355026"/>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2"/>
          </p:cNvCxnSpPr>
          <p:nvPr/>
        </p:nvCxnSpPr>
        <p:spPr>
          <a:xfrm>
            <a:off x="5614383" y="5170552"/>
            <a:ext cx="0" cy="1355026"/>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2"/>
          </p:cNvCxnSpPr>
          <p:nvPr/>
        </p:nvCxnSpPr>
        <p:spPr>
          <a:xfrm>
            <a:off x="7706848" y="6200860"/>
            <a:ext cx="0" cy="324718"/>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885440" y="6511290"/>
            <a:ext cx="4824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69"/>
          <p:cNvCxnSpPr>
            <a:endCxn id="6" idx="1"/>
          </p:cNvCxnSpPr>
          <p:nvPr/>
        </p:nvCxnSpPr>
        <p:spPr>
          <a:xfrm rot="5400000" flipH="1" flipV="1">
            <a:off x="1425141" y="2473861"/>
            <a:ext cx="5508000" cy="2592000"/>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Rectangle 33"/>
              <p:cNvSpPr/>
              <p:nvPr/>
            </p:nvSpPr>
            <p:spPr>
              <a:xfrm>
                <a:off x="6289700" y="586567"/>
                <a:ext cx="343684" cy="2616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050" i="1">
                              <a:latin typeface="Cambria Math" panose="02040503050406030204" pitchFamily="18" charset="0"/>
                            </a:rPr>
                          </m:ctrlPr>
                        </m:sSubPr>
                        <m:e>
                          <m:r>
                            <a:rPr lang="en-US" sz="1050" i="1">
                              <a:latin typeface="Cambria Math" panose="02040503050406030204" pitchFamily="18" charset="0"/>
                            </a:rPr>
                            <m:t>𝑇</m:t>
                          </m:r>
                        </m:e>
                        <m:sub>
                          <m:r>
                            <a:rPr lang="en-US" sz="1050" i="1">
                              <a:latin typeface="Cambria Math" panose="02040503050406030204" pitchFamily="18" charset="0"/>
                            </a:rPr>
                            <m:t>0</m:t>
                          </m:r>
                        </m:sub>
                      </m:sSub>
                    </m:oMath>
                  </m:oMathPara>
                </a14:m>
                <a:endParaRPr lang="en-US" sz="1050" dirty="0">
                  <a:latin typeface="Merriweather Sans" pitchFamily="2" charset="0"/>
                </a:endParaRPr>
              </a:p>
            </p:txBody>
          </p:sp>
        </mc:Choice>
        <mc:Fallback>
          <p:sp>
            <p:nvSpPr>
              <p:cNvPr id="34" name="Rectangle 33"/>
              <p:cNvSpPr>
                <a:spLocks noRot="1" noChangeAspect="1" noMove="1" noResize="1" noEditPoints="1" noAdjustHandles="1" noChangeArrowheads="1" noChangeShapeType="1" noTextEdit="1"/>
              </p:cNvSpPr>
              <p:nvPr/>
            </p:nvSpPr>
            <p:spPr>
              <a:xfrm>
                <a:off x="6289700" y="586567"/>
                <a:ext cx="343684" cy="261610"/>
              </a:xfrm>
              <a:prstGeom prst="rect">
                <a:avLst/>
              </a:prstGeom>
              <a:blipFill rotWithShape="1">
                <a:blip r:embed="rId1"/>
                <a:stretch>
                  <a:fillRect l="-7" t="-177" r="51" b="17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5" name="Rectangle 34"/>
              <p:cNvSpPr/>
              <p:nvPr/>
            </p:nvSpPr>
            <p:spPr>
              <a:xfrm>
                <a:off x="6814002" y="1228293"/>
                <a:ext cx="340413" cy="2616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050" i="1">
                              <a:latin typeface="Cambria Math" panose="02040503050406030204" pitchFamily="18" charset="0"/>
                            </a:rPr>
                          </m:ctrlPr>
                        </m:sSubPr>
                        <m:e>
                          <m:r>
                            <a:rPr lang="en-US" sz="1050" i="1">
                              <a:latin typeface="Cambria Math" panose="02040503050406030204" pitchFamily="18" charset="0"/>
                            </a:rPr>
                            <m:t>𝑇</m:t>
                          </m:r>
                        </m:e>
                        <m:sub>
                          <m:r>
                            <a:rPr lang="en-US" sz="1050" i="1">
                              <a:latin typeface="Cambria Math" panose="02040503050406030204" pitchFamily="18" charset="0"/>
                            </a:rPr>
                            <m:t>1</m:t>
                          </m:r>
                        </m:sub>
                      </m:sSub>
                    </m:oMath>
                  </m:oMathPara>
                </a14:m>
                <a:endParaRPr lang="en-US" sz="1050" dirty="0">
                  <a:latin typeface="Merriweather Sans" pitchFamily="2" charset="0"/>
                </a:endParaRPr>
              </a:p>
            </p:txBody>
          </p:sp>
        </mc:Choice>
        <mc:Fallback>
          <p:sp>
            <p:nvSpPr>
              <p:cNvPr id="35" name="Rectangle 34"/>
              <p:cNvSpPr>
                <a:spLocks noRot="1" noChangeAspect="1" noMove="1" noResize="1" noEditPoints="1" noAdjustHandles="1" noChangeArrowheads="1" noChangeShapeType="1" noTextEdit="1"/>
              </p:cNvSpPr>
              <p:nvPr/>
            </p:nvSpPr>
            <p:spPr>
              <a:xfrm>
                <a:off x="6814002" y="1228293"/>
                <a:ext cx="340413" cy="261610"/>
              </a:xfrm>
              <a:prstGeom prst="rect">
                <a:avLst/>
              </a:prstGeom>
              <a:blipFill rotWithShape="1">
                <a:blip r:embed="rId2"/>
                <a:stretch>
                  <a:fillRect l="-133" t="-78" r="148" b="7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6" name="Rectangle 35"/>
              <p:cNvSpPr/>
              <p:nvPr/>
            </p:nvSpPr>
            <p:spPr>
              <a:xfrm>
                <a:off x="7287711" y="1905031"/>
                <a:ext cx="343684" cy="2616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050" i="1">
                              <a:latin typeface="Cambria Math" panose="02040503050406030204" pitchFamily="18" charset="0"/>
                            </a:rPr>
                          </m:ctrlPr>
                        </m:sSubPr>
                        <m:e>
                          <m:r>
                            <a:rPr lang="en-US" sz="1050" i="1">
                              <a:latin typeface="Cambria Math" panose="02040503050406030204" pitchFamily="18" charset="0"/>
                            </a:rPr>
                            <m:t>𝑇</m:t>
                          </m:r>
                        </m:e>
                        <m:sub>
                          <m:r>
                            <a:rPr lang="en-US" sz="1050" i="1">
                              <a:latin typeface="Cambria Math" panose="02040503050406030204" pitchFamily="18" charset="0"/>
                            </a:rPr>
                            <m:t>2</m:t>
                          </m:r>
                        </m:sub>
                      </m:sSub>
                    </m:oMath>
                  </m:oMathPara>
                </a14:m>
                <a:endParaRPr lang="en-US" sz="1050" dirty="0">
                  <a:latin typeface="Merriweather Sans" pitchFamily="2" charset="0"/>
                </a:endParaRPr>
              </a:p>
            </p:txBody>
          </p:sp>
        </mc:Choice>
        <mc:Fallback>
          <p:sp>
            <p:nvSpPr>
              <p:cNvPr id="36" name="Rectangle 35"/>
              <p:cNvSpPr>
                <a:spLocks noRot="1" noChangeAspect="1" noMove="1" noResize="1" noEditPoints="1" noAdjustHandles="1" noChangeArrowheads="1" noChangeShapeType="1" noTextEdit="1"/>
              </p:cNvSpPr>
              <p:nvPr/>
            </p:nvSpPr>
            <p:spPr>
              <a:xfrm>
                <a:off x="7287711" y="1905031"/>
                <a:ext cx="343684" cy="261610"/>
              </a:xfrm>
              <a:prstGeom prst="rect">
                <a:avLst/>
              </a:prstGeom>
              <a:blipFill rotWithShape="1">
                <a:blip r:embed="rId3"/>
                <a:stretch>
                  <a:fillRect l="-131" t="-12" r="175" b="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7" name="Rectangle 36"/>
              <p:cNvSpPr/>
              <p:nvPr/>
            </p:nvSpPr>
            <p:spPr>
              <a:xfrm>
                <a:off x="4440262" y="4024296"/>
                <a:ext cx="343684" cy="2616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050" i="1">
                              <a:latin typeface="Cambria Math" panose="02040503050406030204" pitchFamily="18" charset="0"/>
                            </a:rPr>
                          </m:ctrlPr>
                        </m:sSubPr>
                        <m:e>
                          <m:r>
                            <a:rPr lang="en-US" sz="1050" i="1">
                              <a:latin typeface="Cambria Math" panose="02040503050406030204" pitchFamily="18" charset="0"/>
                            </a:rPr>
                            <m:t>𝑇</m:t>
                          </m:r>
                        </m:e>
                        <m:sub>
                          <m:r>
                            <a:rPr lang="en-US" sz="1050" i="1">
                              <a:latin typeface="Cambria Math" panose="02040503050406030204" pitchFamily="18" charset="0"/>
                            </a:rPr>
                            <m:t>3</m:t>
                          </m:r>
                        </m:sub>
                      </m:sSub>
                    </m:oMath>
                  </m:oMathPara>
                </a14:m>
                <a:endParaRPr lang="en-US" sz="1050" dirty="0">
                  <a:latin typeface="Merriweather Sans" pitchFamily="2" charset="0"/>
                </a:endParaRPr>
              </a:p>
            </p:txBody>
          </p:sp>
        </mc:Choice>
        <mc:Fallback>
          <p:sp>
            <p:nvSpPr>
              <p:cNvPr id="37" name="Rectangle 36"/>
              <p:cNvSpPr>
                <a:spLocks noRot="1" noChangeAspect="1" noMove="1" noResize="1" noEditPoints="1" noAdjustHandles="1" noChangeArrowheads="1" noChangeShapeType="1" noTextEdit="1"/>
              </p:cNvSpPr>
              <p:nvPr/>
            </p:nvSpPr>
            <p:spPr>
              <a:xfrm>
                <a:off x="4440262" y="4024296"/>
                <a:ext cx="343684" cy="261610"/>
              </a:xfrm>
              <a:prstGeom prst="rect">
                <a:avLst/>
              </a:prstGeom>
              <a:blipFill rotWithShape="1">
                <a:blip r:embed="rId4"/>
                <a:stretch>
                  <a:fillRect l="-100" t="-115" r="143" b="111"/>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8" name="Rectangle 37"/>
              <p:cNvSpPr/>
              <p:nvPr/>
            </p:nvSpPr>
            <p:spPr>
              <a:xfrm>
                <a:off x="6131644" y="4024296"/>
                <a:ext cx="343684" cy="2616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050" i="1">
                              <a:latin typeface="Cambria Math" panose="02040503050406030204" pitchFamily="18" charset="0"/>
                            </a:rPr>
                          </m:ctrlPr>
                        </m:sSubPr>
                        <m:e>
                          <m:r>
                            <a:rPr lang="en-US" sz="1050" i="1">
                              <a:latin typeface="Cambria Math" panose="02040503050406030204" pitchFamily="18" charset="0"/>
                            </a:rPr>
                            <m:t>𝑇</m:t>
                          </m:r>
                        </m:e>
                        <m:sub>
                          <m:r>
                            <a:rPr lang="en-US" sz="1050" i="1">
                              <a:latin typeface="Cambria Math" panose="02040503050406030204" pitchFamily="18" charset="0"/>
                            </a:rPr>
                            <m:t>3</m:t>
                          </m:r>
                        </m:sub>
                      </m:sSub>
                    </m:oMath>
                  </m:oMathPara>
                </a14:m>
                <a:endParaRPr lang="en-US" sz="1050" dirty="0">
                  <a:latin typeface="Merriweather Sans" pitchFamily="2" charset="0"/>
                </a:endParaRPr>
              </a:p>
            </p:txBody>
          </p:sp>
        </mc:Choice>
        <mc:Fallback>
          <p:sp>
            <p:nvSpPr>
              <p:cNvPr id="38" name="Rectangle 37"/>
              <p:cNvSpPr>
                <a:spLocks noRot="1" noChangeAspect="1" noMove="1" noResize="1" noEditPoints="1" noAdjustHandles="1" noChangeArrowheads="1" noChangeShapeType="1" noTextEdit="1"/>
              </p:cNvSpPr>
              <p:nvPr/>
            </p:nvSpPr>
            <p:spPr>
              <a:xfrm>
                <a:off x="6131644" y="4024296"/>
                <a:ext cx="343684" cy="261610"/>
              </a:xfrm>
              <a:prstGeom prst="rect">
                <a:avLst/>
              </a:prstGeom>
              <a:blipFill rotWithShape="1">
                <a:blip r:embed="rId4"/>
                <a:stretch>
                  <a:fillRect l="-24" t="-115" r="68" b="111"/>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9" name="Rectangle 38"/>
              <p:cNvSpPr/>
              <p:nvPr/>
            </p:nvSpPr>
            <p:spPr>
              <a:xfrm>
                <a:off x="7498536" y="4036459"/>
                <a:ext cx="343684" cy="2616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050" i="1">
                              <a:latin typeface="Cambria Math" panose="02040503050406030204" pitchFamily="18" charset="0"/>
                            </a:rPr>
                          </m:ctrlPr>
                        </m:sSubPr>
                        <m:e>
                          <m:r>
                            <a:rPr lang="en-US" sz="1050" i="1">
                              <a:latin typeface="Cambria Math" panose="02040503050406030204" pitchFamily="18" charset="0"/>
                            </a:rPr>
                            <m:t>𝑇</m:t>
                          </m:r>
                        </m:e>
                        <m:sub>
                          <m:r>
                            <a:rPr lang="en-US" sz="1050" i="1">
                              <a:latin typeface="Cambria Math" panose="02040503050406030204" pitchFamily="18" charset="0"/>
                            </a:rPr>
                            <m:t>3</m:t>
                          </m:r>
                        </m:sub>
                      </m:sSub>
                    </m:oMath>
                  </m:oMathPara>
                </a14:m>
                <a:endParaRPr lang="en-US" sz="1050" dirty="0">
                  <a:latin typeface="Merriweather Sans" pitchFamily="2" charset="0"/>
                </a:endParaRPr>
              </a:p>
            </p:txBody>
          </p:sp>
        </mc:Choice>
        <mc:Fallback>
          <p:sp>
            <p:nvSpPr>
              <p:cNvPr id="39" name="Rectangle 38"/>
              <p:cNvSpPr>
                <a:spLocks noRot="1" noChangeAspect="1" noMove="1" noResize="1" noEditPoints="1" noAdjustHandles="1" noChangeArrowheads="1" noChangeShapeType="1" noTextEdit="1"/>
              </p:cNvSpPr>
              <p:nvPr/>
            </p:nvSpPr>
            <p:spPr>
              <a:xfrm>
                <a:off x="7498536" y="4036459"/>
                <a:ext cx="343684" cy="261610"/>
              </a:xfrm>
              <a:prstGeom prst="rect">
                <a:avLst/>
              </a:prstGeom>
              <a:blipFill rotWithShape="1">
                <a:blip r:embed="rId4"/>
                <a:stretch>
                  <a:fillRect l="-133" t="-153" r="176" b="14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0" name="Rectangle 39"/>
              <p:cNvSpPr/>
              <p:nvPr/>
            </p:nvSpPr>
            <p:spPr>
              <a:xfrm>
                <a:off x="8558281" y="4061944"/>
                <a:ext cx="343684" cy="2616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050" i="1">
                              <a:latin typeface="Cambria Math" panose="02040503050406030204" pitchFamily="18" charset="0"/>
                            </a:rPr>
                          </m:ctrlPr>
                        </m:sSubPr>
                        <m:e>
                          <m:r>
                            <a:rPr lang="en-US" sz="1050" i="1">
                              <a:latin typeface="Cambria Math" panose="02040503050406030204" pitchFamily="18" charset="0"/>
                            </a:rPr>
                            <m:t>𝑇</m:t>
                          </m:r>
                        </m:e>
                        <m:sub>
                          <m:r>
                            <a:rPr lang="en-US" sz="1050" i="1">
                              <a:latin typeface="Cambria Math" panose="02040503050406030204" pitchFamily="18" charset="0"/>
                            </a:rPr>
                            <m:t>3</m:t>
                          </m:r>
                        </m:sub>
                      </m:sSub>
                    </m:oMath>
                  </m:oMathPara>
                </a14:m>
                <a:endParaRPr lang="en-US" sz="1050" dirty="0">
                  <a:latin typeface="Merriweather Sans" pitchFamily="2" charset="0"/>
                </a:endParaRPr>
              </a:p>
            </p:txBody>
          </p:sp>
        </mc:Choice>
        <mc:Fallback>
          <p:sp>
            <p:nvSpPr>
              <p:cNvPr id="40" name="Rectangle 39"/>
              <p:cNvSpPr>
                <a:spLocks noRot="1" noChangeAspect="1" noMove="1" noResize="1" noEditPoints="1" noAdjustHandles="1" noChangeArrowheads="1" noChangeShapeType="1" noTextEdit="1"/>
              </p:cNvSpPr>
              <p:nvPr/>
            </p:nvSpPr>
            <p:spPr>
              <a:xfrm>
                <a:off x="8558281" y="4061944"/>
                <a:ext cx="343684" cy="261610"/>
              </a:xfrm>
              <a:prstGeom prst="rect">
                <a:avLst/>
              </a:prstGeom>
              <a:blipFill rotWithShape="1">
                <a:blip r:embed="rId4"/>
                <a:stretch>
                  <a:fillRect l="-112" t="-185" r="156" b="181"/>
                </a:stretch>
              </a:blipFill>
            </p:spPr>
            <p:txBody>
              <a:bodyPr/>
              <a:lstStyle/>
              <a:p>
                <a:r>
                  <a:rPr lang="en-US" altLang="en-US">
                    <a:noFill/>
                  </a:rPr>
                  <a:t> </a:t>
                </a:r>
              </a:p>
            </p:txBody>
          </p:sp>
        </mc:Fallback>
      </mc:AlternateContent>
      <p:sp>
        <p:nvSpPr>
          <p:cNvPr id="41" name="Rectangle 40"/>
          <p:cNvSpPr/>
          <p:nvPr/>
        </p:nvSpPr>
        <p:spPr>
          <a:xfrm>
            <a:off x="4256807" y="2852362"/>
            <a:ext cx="1476686" cy="261610"/>
          </a:xfrm>
          <a:prstGeom prst="rect">
            <a:avLst/>
          </a:prstGeom>
        </p:spPr>
        <p:txBody>
          <a:bodyPr wrap="none">
            <a:spAutoFit/>
          </a:bodyPr>
          <a:lstStyle/>
          <a:p>
            <a:r>
              <a:rPr lang="en-US" sz="1050" dirty="0">
                <a:latin typeface="Merriweather Sans" pitchFamily="2" charset="0"/>
              </a:rPr>
              <a:t>(Register or I/O) = 1</a:t>
            </a:r>
            <a:endParaRPr lang="en-US" sz="1050" dirty="0">
              <a:latin typeface="Merriweather Sans" pitchFamily="2" charset="0"/>
            </a:endParaRPr>
          </a:p>
        </p:txBody>
      </p:sp>
      <p:sp>
        <p:nvSpPr>
          <p:cNvPr id="42" name="Rectangle 41"/>
          <p:cNvSpPr/>
          <p:nvPr/>
        </p:nvSpPr>
        <p:spPr>
          <a:xfrm>
            <a:off x="6253044" y="2852362"/>
            <a:ext cx="1758815" cy="253916"/>
          </a:xfrm>
          <a:prstGeom prst="rect">
            <a:avLst/>
          </a:prstGeom>
        </p:spPr>
        <p:txBody>
          <a:bodyPr wrap="none">
            <a:spAutoFit/>
          </a:bodyPr>
          <a:lstStyle/>
          <a:p>
            <a:r>
              <a:rPr lang="en-US" sz="1050" dirty="0">
                <a:latin typeface="Merriweather Sans" pitchFamily="2" charset="0"/>
              </a:rPr>
              <a:t>= 0 (Memory-reference)</a:t>
            </a:r>
            <a:endParaRPr lang="en-US" sz="1050" dirty="0">
              <a:latin typeface="Merriweather Sans" pitchFamily="2" charset="0"/>
            </a:endParaRPr>
          </a:p>
        </p:txBody>
      </p:sp>
      <p:sp>
        <p:nvSpPr>
          <p:cNvPr id="43" name="Rectangle 42"/>
          <p:cNvSpPr/>
          <p:nvPr/>
        </p:nvSpPr>
        <p:spPr>
          <a:xfrm>
            <a:off x="3865265" y="3336370"/>
            <a:ext cx="723275" cy="261610"/>
          </a:xfrm>
          <a:prstGeom prst="rect">
            <a:avLst/>
          </a:prstGeom>
        </p:spPr>
        <p:txBody>
          <a:bodyPr wrap="none">
            <a:spAutoFit/>
          </a:bodyPr>
          <a:lstStyle/>
          <a:p>
            <a:r>
              <a:rPr lang="en-US" sz="1050" dirty="0">
                <a:latin typeface="Merriweather Sans" pitchFamily="2" charset="0"/>
              </a:rPr>
              <a:t>(I/O) = 1</a:t>
            </a:r>
            <a:endParaRPr lang="en-US" sz="1050" dirty="0">
              <a:latin typeface="Merriweather Sans" pitchFamily="2" charset="0"/>
            </a:endParaRPr>
          </a:p>
        </p:txBody>
      </p:sp>
      <p:sp>
        <p:nvSpPr>
          <p:cNvPr id="44" name="Rectangle 43"/>
          <p:cNvSpPr/>
          <p:nvPr/>
        </p:nvSpPr>
        <p:spPr>
          <a:xfrm>
            <a:off x="4921507" y="3336370"/>
            <a:ext cx="1063112" cy="261610"/>
          </a:xfrm>
          <a:prstGeom prst="rect">
            <a:avLst/>
          </a:prstGeom>
        </p:spPr>
        <p:txBody>
          <a:bodyPr wrap="none">
            <a:spAutoFit/>
          </a:bodyPr>
          <a:lstStyle/>
          <a:p>
            <a:r>
              <a:rPr lang="en-US" sz="1050" dirty="0">
                <a:latin typeface="Merriweather Sans" pitchFamily="2" charset="0"/>
              </a:rPr>
              <a:t>= 0 (register)</a:t>
            </a:r>
            <a:endParaRPr lang="en-US" sz="1050" dirty="0">
              <a:latin typeface="Merriweather Sans" pitchFamily="2" charset="0"/>
            </a:endParaRPr>
          </a:p>
        </p:txBody>
      </p:sp>
      <p:sp>
        <p:nvSpPr>
          <p:cNvPr id="45" name="Rectangle 44"/>
          <p:cNvSpPr/>
          <p:nvPr/>
        </p:nvSpPr>
        <p:spPr>
          <a:xfrm>
            <a:off x="6604397" y="3338659"/>
            <a:ext cx="1029449" cy="261610"/>
          </a:xfrm>
          <a:prstGeom prst="rect">
            <a:avLst/>
          </a:prstGeom>
        </p:spPr>
        <p:txBody>
          <a:bodyPr wrap="none">
            <a:spAutoFit/>
          </a:bodyPr>
          <a:lstStyle/>
          <a:p>
            <a:r>
              <a:rPr lang="en-US" sz="1050" dirty="0">
                <a:latin typeface="Merriweather Sans" pitchFamily="2" charset="0"/>
              </a:rPr>
              <a:t>(indirect) = 1</a:t>
            </a:r>
            <a:endParaRPr lang="en-US" sz="1050" dirty="0">
              <a:latin typeface="Merriweather Sans" pitchFamily="2" charset="0"/>
            </a:endParaRPr>
          </a:p>
        </p:txBody>
      </p:sp>
      <p:sp>
        <p:nvSpPr>
          <p:cNvPr id="46" name="Rectangle 45"/>
          <p:cNvSpPr/>
          <p:nvPr/>
        </p:nvSpPr>
        <p:spPr>
          <a:xfrm>
            <a:off x="8031243" y="3338659"/>
            <a:ext cx="931665" cy="261610"/>
          </a:xfrm>
          <a:prstGeom prst="rect">
            <a:avLst/>
          </a:prstGeom>
        </p:spPr>
        <p:txBody>
          <a:bodyPr wrap="none">
            <a:spAutoFit/>
          </a:bodyPr>
          <a:lstStyle/>
          <a:p>
            <a:r>
              <a:rPr lang="en-US" sz="1050" dirty="0">
                <a:latin typeface="Merriweather Sans" pitchFamily="2" charset="0"/>
              </a:rPr>
              <a:t>= 0 (direct)</a:t>
            </a:r>
            <a:endParaRPr lang="en-US" sz="1050" dirty="0">
              <a:latin typeface="Merriweather San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500"/>
                                        <p:tgtEl>
                                          <p:spTgt spid="1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500"/>
                                        <p:tgtEl>
                                          <p:spTgt spid="2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500"/>
                                        <p:tgtEl>
                                          <p:spTgt spid="12"/>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500"/>
                                        <p:tgtEl>
                                          <p:spTgt spid="37"/>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fade">
                                      <p:cBhvr>
                                        <p:cTn id="90" dur="500"/>
                                        <p:tgtEl>
                                          <p:spTgt spid="29"/>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fade">
                                      <p:cBhvr>
                                        <p:cTn id="98" dur="500"/>
                                        <p:tgtEl>
                                          <p:spTgt spid="44"/>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3"/>
                                        </p:tgtEl>
                                        <p:attrNameLst>
                                          <p:attrName>style.visibility</p:attrName>
                                        </p:attrNameLst>
                                      </p:cBhvr>
                                      <p:to>
                                        <p:strVal val="visible"/>
                                      </p:to>
                                    </p:set>
                                    <p:animEffect transition="in" filter="fade">
                                      <p:cBhvr>
                                        <p:cTn id="103" dur="500"/>
                                        <p:tgtEl>
                                          <p:spTgt spid="1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fade">
                                      <p:cBhvr>
                                        <p:cTn id="106" dur="500"/>
                                        <p:tgtEl>
                                          <p:spTgt spid="38"/>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fade">
                                      <p:cBhvr>
                                        <p:cTn id="111" dur="500"/>
                                        <p:tgtEl>
                                          <p:spTgt spid="30"/>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22"/>
                                        </p:tgtEl>
                                        <p:attrNameLst>
                                          <p:attrName>style.visibility</p:attrName>
                                        </p:attrNameLst>
                                      </p:cBhvr>
                                      <p:to>
                                        <p:strVal val="visible"/>
                                      </p:to>
                                    </p:set>
                                    <p:animEffect transition="in" filter="fade">
                                      <p:cBhvr>
                                        <p:cTn id="116" dur="500"/>
                                        <p:tgtEl>
                                          <p:spTgt spid="22"/>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fade">
                                      <p:cBhvr>
                                        <p:cTn id="119" dur="500"/>
                                        <p:tgtEl>
                                          <p:spTgt spid="42"/>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11"/>
                                        </p:tgtEl>
                                        <p:attrNameLst>
                                          <p:attrName>style.visibility</p:attrName>
                                        </p:attrNameLst>
                                      </p:cBhvr>
                                      <p:to>
                                        <p:strVal val="visible"/>
                                      </p:to>
                                    </p:set>
                                    <p:animEffect transition="in" filter="fade">
                                      <p:cBhvr>
                                        <p:cTn id="124" dur="500"/>
                                        <p:tgtEl>
                                          <p:spTgt spid="11"/>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fade">
                                      <p:cBhvr>
                                        <p:cTn id="132" dur="500"/>
                                        <p:tgtEl>
                                          <p:spTgt spid="45"/>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39"/>
                                        </p:tgtEl>
                                        <p:attrNameLst>
                                          <p:attrName>style.visibility</p:attrName>
                                        </p:attrNameLst>
                                      </p:cBhvr>
                                      <p:to>
                                        <p:strVal val="visible"/>
                                      </p:to>
                                    </p:set>
                                    <p:animEffect transition="in" filter="fade">
                                      <p:cBhvr>
                                        <p:cTn id="137" dur="500"/>
                                        <p:tgtEl>
                                          <p:spTgt spid="39"/>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4"/>
                                        </p:tgtEl>
                                        <p:attrNameLst>
                                          <p:attrName>style.visibility</p:attrName>
                                        </p:attrNameLst>
                                      </p:cBhvr>
                                      <p:to>
                                        <p:strVal val="visible"/>
                                      </p:to>
                                    </p:set>
                                    <p:animEffect transition="in" filter="fade">
                                      <p:cBhvr>
                                        <p:cTn id="140" dur="500"/>
                                        <p:tgtEl>
                                          <p:spTgt spid="14"/>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27"/>
                                        </p:tgtEl>
                                        <p:attrNameLst>
                                          <p:attrName>style.visibility</p:attrName>
                                        </p:attrNameLst>
                                      </p:cBhvr>
                                      <p:to>
                                        <p:strVal val="visible"/>
                                      </p:to>
                                    </p:set>
                                    <p:animEffect transition="in" filter="fade">
                                      <p:cBhvr>
                                        <p:cTn id="145" dur="500"/>
                                        <p:tgtEl>
                                          <p:spTgt spid="27"/>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16"/>
                                        </p:tgtEl>
                                        <p:attrNameLst>
                                          <p:attrName>style.visibility</p:attrName>
                                        </p:attrNameLst>
                                      </p:cBhvr>
                                      <p:to>
                                        <p:strVal val="visible"/>
                                      </p:to>
                                    </p:set>
                                    <p:animEffect transition="in" filter="fade">
                                      <p:cBhvr>
                                        <p:cTn id="150" dur="500"/>
                                        <p:tgtEl>
                                          <p:spTgt spid="16"/>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26"/>
                                        </p:tgtEl>
                                        <p:attrNameLst>
                                          <p:attrName>style.visibility</p:attrName>
                                        </p:attrNameLst>
                                      </p:cBhvr>
                                      <p:to>
                                        <p:strVal val="visible"/>
                                      </p:to>
                                    </p:set>
                                    <p:animEffect transition="in" filter="fade">
                                      <p:cBhvr>
                                        <p:cTn id="155" dur="500"/>
                                        <p:tgtEl>
                                          <p:spTgt spid="26"/>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46"/>
                                        </p:tgtEl>
                                        <p:attrNameLst>
                                          <p:attrName>style.visibility</p:attrName>
                                        </p:attrNameLst>
                                      </p:cBhvr>
                                      <p:to>
                                        <p:strVal val="visible"/>
                                      </p:to>
                                    </p:set>
                                    <p:animEffect transition="in" filter="fade">
                                      <p:cBhvr>
                                        <p:cTn id="158" dur="500"/>
                                        <p:tgtEl>
                                          <p:spTgt spid="46"/>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15"/>
                                        </p:tgtEl>
                                        <p:attrNameLst>
                                          <p:attrName>style.visibility</p:attrName>
                                        </p:attrNameLst>
                                      </p:cBhvr>
                                      <p:to>
                                        <p:strVal val="visible"/>
                                      </p:to>
                                    </p:set>
                                    <p:animEffect transition="in" filter="fade">
                                      <p:cBhvr>
                                        <p:cTn id="163" dur="500"/>
                                        <p:tgtEl>
                                          <p:spTgt spid="15"/>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0"/>
                                        </p:tgtEl>
                                        <p:attrNameLst>
                                          <p:attrName>style.visibility</p:attrName>
                                        </p:attrNameLst>
                                      </p:cBhvr>
                                      <p:to>
                                        <p:strVal val="visible"/>
                                      </p:to>
                                    </p:set>
                                    <p:animEffect transition="in" filter="fade">
                                      <p:cBhvr>
                                        <p:cTn id="166" dur="500"/>
                                        <p:tgtEl>
                                          <p:spTgt spid="40"/>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nodeType="clickEffect">
                                  <p:stCondLst>
                                    <p:cond delay="0"/>
                                  </p:stCondLst>
                                  <p:childTnLst>
                                    <p:set>
                                      <p:cBhvr>
                                        <p:cTn id="170" dur="1" fill="hold">
                                          <p:stCondLst>
                                            <p:cond delay="0"/>
                                          </p:stCondLst>
                                        </p:cTn>
                                        <p:tgtEl>
                                          <p:spTgt spid="28"/>
                                        </p:tgtEl>
                                        <p:attrNameLst>
                                          <p:attrName>style.visibility</p:attrName>
                                        </p:attrNameLst>
                                      </p:cBhvr>
                                      <p:to>
                                        <p:strVal val="visible"/>
                                      </p:to>
                                    </p:set>
                                    <p:animEffect transition="in" filter="fade">
                                      <p:cBhvr>
                                        <p:cTn id="171" dur="500"/>
                                        <p:tgtEl>
                                          <p:spTgt spid="28"/>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nodeType="clickEffect">
                                  <p:stCondLst>
                                    <p:cond delay="0"/>
                                  </p:stCondLst>
                                  <p:childTnLst>
                                    <p:set>
                                      <p:cBhvr>
                                        <p:cTn id="175" dur="1" fill="hold">
                                          <p:stCondLst>
                                            <p:cond delay="0"/>
                                          </p:stCondLst>
                                        </p:cTn>
                                        <p:tgtEl>
                                          <p:spTgt spid="31"/>
                                        </p:tgtEl>
                                        <p:attrNameLst>
                                          <p:attrName>style.visibility</p:attrName>
                                        </p:attrNameLst>
                                      </p:cBhvr>
                                      <p:to>
                                        <p:strVal val="visible"/>
                                      </p:to>
                                    </p:set>
                                    <p:animEffect transition="in" filter="fade">
                                      <p:cBhvr>
                                        <p:cTn id="176" dur="500"/>
                                        <p:tgtEl>
                                          <p:spTgt spid="31"/>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nodeType="clickEffect">
                                  <p:stCondLst>
                                    <p:cond delay="0"/>
                                  </p:stCondLst>
                                  <p:childTnLst>
                                    <p:set>
                                      <p:cBhvr>
                                        <p:cTn id="180" dur="1" fill="hold">
                                          <p:stCondLst>
                                            <p:cond delay="0"/>
                                          </p:stCondLst>
                                        </p:cTn>
                                        <p:tgtEl>
                                          <p:spTgt spid="32"/>
                                        </p:tgtEl>
                                        <p:attrNameLst>
                                          <p:attrName>style.visibility</p:attrName>
                                        </p:attrNameLst>
                                      </p:cBhvr>
                                      <p:to>
                                        <p:strVal val="visible"/>
                                      </p:to>
                                    </p:set>
                                    <p:animEffect transition="in" filter="fade">
                                      <p:cBhvr>
                                        <p:cTn id="181" dur="500"/>
                                        <p:tgtEl>
                                          <p:spTgt spid="32"/>
                                        </p:tgtEl>
                                      </p:cBhvr>
                                    </p:animEffect>
                                  </p:childTnLst>
                                </p:cTn>
                              </p:par>
                              <p:par>
                                <p:cTn id="182" presetID="10" presetClass="entr" presetSubtype="0" fill="hold" nodeType="withEffect">
                                  <p:stCondLst>
                                    <p:cond delay="0"/>
                                  </p:stCondLst>
                                  <p:childTnLst>
                                    <p:set>
                                      <p:cBhvr>
                                        <p:cTn id="183" dur="1" fill="hold">
                                          <p:stCondLst>
                                            <p:cond delay="0"/>
                                          </p:stCondLst>
                                        </p:cTn>
                                        <p:tgtEl>
                                          <p:spTgt spid="33"/>
                                        </p:tgtEl>
                                        <p:attrNameLst>
                                          <p:attrName>style.visibility</p:attrName>
                                        </p:attrNameLst>
                                      </p:cBhvr>
                                      <p:to>
                                        <p:strVal val="visible"/>
                                      </p:to>
                                    </p:set>
                                    <p:animEffect transition="in" filter="fade">
                                      <p:cBhvr>
                                        <p:cTn id="18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34" grpId="0"/>
      <p:bldP spid="35" grpId="0"/>
      <p:bldP spid="36" grpId="0"/>
      <p:bldP spid="37" grpId="0"/>
      <p:bldP spid="38" grpId="0"/>
      <p:bldP spid="39" grpId="0"/>
      <p:bldP spid="40" grpId="0"/>
      <p:bldP spid="41" grpId="0"/>
      <p:bldP spid="42" grpId="0"/>
      <p:bldP spid="43" grpId="0"/>
      <p:bldP spid="44" grpId="0"/>
      <p:bldP spid="45" grpId="0"/>
      <p:bldP spid="4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Input-output</a:t>
            </a:r>
            <a:endParaRPr lang="en-IN" dirty="0"/>
          </a:p>
        </p:txBody>
      </p:sp>
      <p:sp>
        <p:nvSpPr>
          <p:cNvPr id="4" name="Text Placeholder 3"/>
          <p:cNvSpPr>
            <a:spLocks noGrp="1"/>
          </p:cNvSpPr>
          <p:nvPr>
            <p:ph type="body" idx="1"/>
          </p:nvPr>
        </p:nvSpPr>
        <p:spPr/>
        <p:txBody>
          <a:bodyPr/>
          <a:lstStyle/>
          <a:p>
            <a:endParaRPr lang="en-IN"/>
          </a:p>
        </p:txBody>
      </p:sp>
      <p:sp>
        <p:nvSpPr>
          <p:cNvPr id="2" name="Footer Placeholder 1"/>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Marwadi University</a:t>
            </a:r>
            <a:endParaRPr lang="en-IN"/>
          </a:p>
        </p:txBody>
      </p:sp>
      <p:sp>
        <p:nvSpPr>
          <p:cNvPr id="39" name="Rectangle 2"/>
          <p:cNvSpPr>
            <a:spLocks noChangeArrowheads="1"/>
          </p:cNvSpPr>
          <p:nvPr/>
        </p:nvSpPr>
        <p:spPr bwMode="auto">
          <a:xfrm>
            <a:off x="1757680" y="-555209"/>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sz="1400">
              <a:latin typeface="Merriweather Sans" pitchFamily="2" charset="0"/>
              <a:ea typeface="Open Sans" panose="020B0606030504020204" pitchFamily="34" charset="0"/>
              <a:cs typeface="Open Sans" panose="020B0606030504020204" pitchFamily="34" charset="0"/>
            </a:endParaRPr>
          </a:p>
        </p:txBody>
      </p:sp>
      <p:sp>
        <p:nvSpPr>
          <p:cNvPr id="40" name="Rectangle 39"/>
          <p:cNvSpPr/>
          <p:nvPr/>
        </p:nvSpPr>
        <p:spPr>
          <a:xfrm>
            <a:off x="2443480" y="508508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erriweather Sans" pitchFamily="2" charset="0"/>
                <a:ea typeface="Open Sans" panose="020B0606030504020204" pitchFamily="34" charset="0"/>
                <a:cs typeface="Open Sans" panose="020B0606030504020204" pitchFamily="34" charset="0"/>
              </a:rPr>
              <a:t>Keyboard</a:t>
            </a:r>
            <a:endParaRPr lang="en-US" sz="1400" dirty="0">
              <a:latin typeface="Merriweather Sans" pitchFamily="2" charset="0"/>
              <a:ea typeface="Open Sans" panose="020B0606030504020204" pitchFamily="34" charset="0"/>
              <a:cs typeface="Open Sans" panose="020B0606030504020204" pitchFamily="34" charset="0"/>
            </a:endParaRPr>
          </a:p>
        </p:txBody>
      </p:sp>
      <p:sp>
        <p:nvSpPr>
          <p:cNvPr id="41" name="Rectangle 40"/>
          <p:cNvSpPr/>
          <p:nvPr/>
        </p:nvSpPr>
        <p:spPr>
          <a:xfrm>
            <a:off x="4729480" y="508508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erriweather Sans" pitchFamily="2" charset="0"/>
                <a:ea typeface="Open Sans" panose="020B0606030504020204" pitchFamily="34" charset="0"/>
                <a:cs typeface="Open Sans" panose="020B0606030504020204" pitchFamily="34" charset="0"/>
              </a:rPr>
              <a:t>Transmitter Interface</a:t>
            </a:r>
            <a:endParaRPr lang="en-US" sz="1400" dirty="0">
              <a:latin typeface="Merriweather Sans" pitchFamily="2" charset="0"/>
              <a:ea typeface="Open Sans" panose="020B0606030504020204" pitchFamily="34" charset="0"/>
              <a:cs typeface="Open Sans" panose="020B0606030504020204" pitchFamily="34" charset="0"/>
            </a:endParaRPr>
          </a:p>
        </p:txBody>
      </p:sp>
      <p:sp>
        <p:nvSpPr>
          <p:cNvPr id="42" name="Rectangle 41"/>
          <p:cNvSpPr/>
          <p:nvPr/>
        </p:nvSpPr>
        <p:spPr>
          <a:xfrm>
            <a:off x="7034530" y="516128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erriweather Sans" pitchFamily="2" charset="0"/>
                <a:ea typeface="Open Sans" panose="020B0606030504020204" pitchFamily="34" charset="0"/>
                <a:cs typeface="Open Sans" panose="020B0606030504020204" pitchFamily="34" charset="0"/>
              </a:rPr>
              <a:t>INPR</a:t>
            </a:r>
            <a:endParaRPr lang="en-US" sz="1400" dirty="0">
              <a:latin typeface="Merriweather Sans" pitchFamily="2" charset="0"/>
              <a:ea typeface="Open Sans" panose="020B0606030504020204" pitchFamily="34" charset="0"/>
              <a:cs typeface="Open Sans" panose="020B0606030504020204" pitchFamily="34" charset="0"/>
            </a:endParaRPr>
          </a:p>
        </p:txBody>
      </p:sp>
      <p:sp>
        <p:nvSpPr>
          <p:cNvPr id="43" name="Rectangle 42"/>
          <p:cNvSpPr/>
          <p:nvPr/>
        </p:nvSpPr>
        <p:spPr>
          <a:xfrm>
            <a:off x="7029768" y="394208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erriweather Sans" pitchFamily="2" charset="0"/>
                <a:ea typeface="Open Sans" panose="020B0606030504020204" pitchFamily="34" charset="0"/>
                <a:cs typeface="Open Sans" panose="020B0606030504020204" pitchFamily="34" charset="0"/>
              </a:rPr>
              <a:t>AC</a:t>
            </a:r>
            <a:endParaRPr lang="en-US" sz="1400" dirty="0">
              <a:latin typeface="Merriweather Sans" pitchFamily="2" charset="0"/>
              <a:ea typeface="Open Sans" panose="020B0606030504020204" pitchFamily="34" charset="0"/>
              <a:cs typeface="Open Sans" panose="020B0606030504020204" pitchFamily="34" charset="0"/>
            </a:endParaRPr>
          </a:p>
        </p:txBody>
      </p:sp>
      <p:sp>
        <p:nvSpPr>
          <p:cNvPr id="44" name="Rectangle 43"/>
          <p:cNvSpPr/>
          <p:nvPr/>
        </p:nvSpPr>
        <p:spPr>
          <a:xfrm>
            <a:off x="7029768" y="279908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erriweather Sans" pitchFamily="2" charset="0"/>
                <a:ea typeface="Open Sans" panose="020B0606030504020204" pitchFamily="34" charset="0"/>
                <a:cs typeface="Open Sans" panose="020B0606030504020204" pitchFamily="34" charset="0"/>
              </a:rPr>
              <a:t>OUTR</a:t>
            </a:r>
            <a:endParaRPr lang="en-US" sz="1400" dirty="0">
              <a:latin typeface="Merriweather Sans" pitchFamily="2" charset="0"/>
              <a:ea typeface="Open Sans" panose="020B0606030504020204" pitchFamily="34" charset="0"/>
              <a:cs typeface="Open Sans" panose="020B0606030504020204" pitchFamily="34" charset="0"/>
            </a:endParaRPr>
          </a:p>
        </p:txBody>
      </p:sp>
      <p:sp>
        <p:nvSpPr>
          <p:cNvPr id="45" name="Rectangle 44"/>
          <p:cNvSpPr/>
          <p:nvPr/>
        </p:nvSpPr>
        <p:spPr>
          <a:xfrm>
            <a:off x="7380538" y="1884680"/>
            <a:ext cx="94628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erriweather Sans" pitchFamily="2" charset="0"/>
                <a:ea typeface="Open Sans" panose="020B0606030504020204" pitchFamily="34" charset="0"/>
                <a:cs typeface="Open Sans" panose="020B0606030504020204" pitchFamily="34" charset="0"/>
              </a:rPr>
              <a:t>FGO</a:t>
            </a:r>
            <a:endParaRPr lang="en-US" sz="1400" dirty="0">
              <a:latin typeface="Merriweather Sans" pitchFamily="2" charset="0"/>
              <a:ea typeface="Open Sans" panose="020B0606030504020204" pitchFamily="34" charset="0"/>
              <a:cs typeface="Open Sans" panose="020B0606030504020204" pitchFamily="34" charset="0"/>
            </a:endParaRPr>
          </a:p>
        </p:txBody>
      </p:sp>
      <p:sp>
        <p:nvSpPr>
          <p:cNvPr id="46" name="Rectangle 45"/>
          <p:cNvSpPr/>
          <p:nvPr/>
        </p:nvSpPr>
        <p:spPr>
          <a:xfrm>
            <a:off x="7396480" y="5923280"/>
            <a:ext cx="94628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erriweather Sans" pitchFamily="2" charset="0"/>
                <a:ea typeface="Open Sans" panose="020B0606030504020204" pitchFamily="34" charset="0"/>
                <a:cs typeface="Open Sans" panose="020B0606030504020204" pitchFamily="34" charset="0"/>
              </a:rPr>
              <a:t>FGI</a:t>
            </a:r>
            <a:endParaRPr lang="en-US" sz="1400" dirty="0">
              <a:latin typeface="Merriweather Sans" pitchFamily="2" charset="0"/>
              <a:ea typeface="Open Sans" panose="020B0606030504020204" pitchFamily="34" charset="0"/>
              <a:cs typeface="Open Sans" panose="020B0606030504020204" pitchFamily="34" charset="0"/>
            </a:endParaRPr>
          </a:p>
        </p:txBody>
      </p:sp>
      <p:sp>
        <p:nvSpPr>
          <p:cNvPr id="47" name="Rectangle 46"/>
          <p:cNvSpPr/>
          <p:nvPr/>
        </p:nvSpPr>
        <p:spPr>
          <a:xfrm>
            <a:off x="2443480" y="272288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erriweather Sans" pitchFamily="2" charset="0"/>
                <a:ea typeface="Open Sans" panose="020B0606030504020204" pitchFamily="34" charset="0"/>
                <a:cs typeface="Open Sans" panose="020B0606030504020204" pitchFamily="34" charset="0"/>
              </a:rPr>
              <a:t>Printer</a:t>
            </a:r>
            <a:endParaRPr lang="en-US" sz="1400" dirty="0">
              <a:latin typeface="Merriweather Sans" pitchFamily="2" charset="0"/>
              <a:ea typeface="Open Sans" panose="020B0606030504020204" pitchFamily="34" charset="0"/>
              <a:cs typeface="Open Sans" panose="020B0606030504020204" pitchFamily="34" charset="0"/>
            </a:endParaRPr>
          </a:p>
        </p:txBody>
      </p:sp>
      <p:sp>
        <p:nvSpPr>
          <p:cNvPr id="48" name="Rectangle 47"/>
          <p:cNvSpPr/>
          <p:nvPr/>
        </p:nvSpPr>
        <p:spPr>
          <a:xfrm>
            <a:off x="4729480" y="272288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erriweather Sans" pitchFamily="2" charset="0"/>
                <a:ea typeface="Open Sans" panose="020B0606030504020204" pitchFamily="34" charset="0"/>
                <a:cs typeface="Open Sans" panose="020B0606030504020204" pitchFamily="34" charset="0"/>
              </a:rPr>
              <a:t>Receiver Interface</a:t>
            </a:r>
            <a:endParaRPr lang="en-US" sz="1400" dirty="0">
              <a:latin typeface="Merriweather Sans" pitchFamily="2" charset="0"/>
              <a:ea typeface="Open Sans" panose="020B0606030504020204" pitchFamily="34" charset="0"/>
              <a:cs typeface="Open Sans" panose="020B0606030504020204" pitchFamily="34" charset="0"/>
            </a:endParaRPr>
          </a:p>
        </p:txBody>
      </p:sp>
      <p:cxnSp>
        <p:nvCxnSpPr>
          <p:cNvPr id="49" name="Straight Arrow Connector 48"/>
          <p:cNvCxnSpPr>
            <a:stCxn id="40" idx="3"/>
            <a:endCxn id="41" idx="1"/>
          </p:cNvCxnSpPr>
          <p:nvPr/>
        </p:nvCxnSpPr>
        <p:spPr>
          <a:xfrm>
            <a:off x="4119880" y="5389880"/>
            <a:ext cx="6096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1" idx="3"/>
            <a:endCxn id="42" idx="1"/>
          </p:cNvCxnSpPr>
          <p:nvPr/>
        </p:nvCxnSpPr>
        <p:spPr>
          <a:xfrm>
            <a:off x="6405880" y="5389880"/>
            <a:ext cx="62865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4" idx="1"/>
            <a:endCxn id="48" idx="3"/>
          </p:cNvCxnSpPr>
          <p:nvPr/>
        </p:nvCxnSpPr>
        <p:spPr>
          <a:xfrm flipH="1">
            <a:off x="6405880" y="3027680"/>
            <a:ext cx="623888"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1"/>
            <a:endCxn id="47" idx="3"/>
          </p:cNvCxnSpPr>
          <p:nvPr/>
        </p:nvCxnSpPr>
        <p:spPr>
          <a:xfrm flipH="1">
            <a:off x="4119880" y="3027680"/>
            <a:ext cx="6096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53" name="Elbow Connector 26"/>
          <p:cNvCxnSpPr>
            <a:stCxn id="42" idx="3"/>
            <a:endCxn id="43" idx="1"/>
          </p:cNvCxnSpPr>
          <p:nvPr/>
        </p:nvCxnSpPr>
        <p:spPr>
          <a:xfrm flipH="1" flipV="1">
            <a:off x="7029768" y="4170680"/>
            <a:ext cx="1681162" cy="1219200"/>
          </a:xfrm>
          <a:prstGeom prst="bentConnector5">
            <a:avLst>
              <a:gd name="adj1" fmla="val -13598"/>
              <a:gd name="adj2" fmla="val 50000"/>
              <a:gd name="adj3" fmla="val 113598"/>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54" name="Elbow Connector 28"/>
          <p:cNvCxnSpPr>
            <a:stCxn id="43" idx="3"/>
            <a:endCxn id="44" idx="3"/>
          </p:cNvCxnSpPr>
          <p:nvPr/>
        </p:nvCxnSpPr>
        <p:spPr>
          <a:xfrm flipV="1">
            <a:off x="8706168" y="3027680"/>
            <a:ext cx="12700" cy="1143000"/>
          </a:xfrm>
          <a:prstGeom prst="bentConnector3">
            <a:avLst>
              <a:gd name="adj1" fmla="val 4050000"/>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443480" y="1122680"/>
            <a:ext cx="1676400" cy="523220"/>
          </a:xfrm>
          <a:prstGeom prst="rect">
            <a:avLst/>
          </a:prstGeom>
          <a:noFill/>
          <a:ln>
            <a:noFill/>
          </a:ln>
        </p:spPr>
        <p:txBody>
          <a:bodyPr wrap="square" rtlCol="0">
            <a:spAutoFit/>
          </a:bodyPr>
          <a:lstStyle/>
          <a:p>
            <a:pPr algn="ctr"/>
            <a:r>
              <a:rPr lang="en-US" sz="1400" dirty="0">
                <a:latin typeface="Merriweather Sans" pitchFamily="2" charset="0"/>
                <a:ea typeface="Open Sans" panose="020B0606030504020204" pitchFamily="34" charset="0"/>
                <a:cs typeface="Open Sans" panose="020B0606030504020204" pitchFamily="34" charset="0"/>
              </a:rPr>
              <a:t>Input-Output terminal</a:t>
            </a:r>
            <a:endParaRPr lang="en-US" sz="1400" dirty="0">
              <a:latin typeface="Merriweather Sans" pitchFamily="2" charset="0"/>
              <a:ea typeface="Open Sans" panose="020B0606030504020204" pitchFamily="34" charset="0"/>
              <a:cs typeface="Open Sans" panose="020B0606030504020204" pitchFamily="34" charset="0"/>
            </a:endParaRPr>
          </a:p>
        </p:txBody>
      </p:sp>
      <p:sp>
        <p:nvSpPr>
          <p:cNvPr id="56" name="TextBox 55"/>
          <p:cNvSpPr txBox="1"/>
          <p:nvPr/>
        </p:nvSpPr>
        <p:spPr>
          <a:xfrm>
            <a:off x="4653280" y="1046480"/>
            <a:ext cx="1676400" cy="738664"/>
          </a:xfrm>
          <a:prstGeom prst="rect">
            <a:avLst/>
          </a:prstGeom>
          <a:noFill/>
          <a:ln>
            <a:noFill/>
          </a:ln>
        </p:spPr>
        <p:txBody>
          <a:bodyPr wrap="square" rtlCol="0">
            <a:spAutoFit/>
          </a:bodyPr>
          <a:lstStyle/>
          <a:p>
            <a:pPr algn="ctr"/>
            <a:r>
              <a:rPr lang="en-US" sz="1400" dirty="0">
                <a:latin typeface="Merriweather Sans" pitchFamily="2" charset="0"/>
                <a:ea typeface="Open Sans" panose="020B0606030504020204" pitchFamily="34" charset="0"/>
                <a:cs typeface="Open Sans" panose="020B0606030504020204" pitchFamily="34" charset="0"/>
              </a:rPr>
              <a:t>Serial communication interface</a:t>
            </a:r>
            <a:endParaRPr lang="en-US" sz="1400" dirty="0">
              <a:latin typeface="Merriweather Sans" pitchFamily="2" charset="0"/>
              <a:ea typeface="Open Sans" panose="020B0606030504020204" pitchFamily="34" charset="0"/>
              <a:cs typeface="Open Sans" panose="020B0606030504020204" pitchFamily="34" charset="0"/>
            </a:endParaRPr>
          </a:p>
        </p:txBody>
      </p:sp>
      <p:sp>
        <p:nvSpPr>
          <p:cNvPr id="57" name="TextBox 56"/>
          <p:cNvSpPr txBox="1"/>
          <p:nvPr/>
        </p:nvSpPr>
        <p:spPr>
          <a:xfrm>
            <a:off x="6863080" y="1122680"/>
            <a:ext cx="1981200" cy="523220"/>
          </a:xfrm>
          <a:prstGeom prst="rect">
            <a:avLst/>
          </a:prstGeom>
          <a:noFill/>
          <a:ln>
            <a:noFill/>
          </a:ln>
        </p:spPr>
        <p:txBody>
          <a:bodyPr wrap="square" rtlCol="0">
            <a:spAutoFit/>
          </a:bodyPr>
          <a:lstStyle/>
          <a:p>
            <a:pPr algn="ctr"/>
            <a:r>
              <a:rPr lang="en-US" sz="1400" dirty="0">
                <a:latin typeface="Merriweather Sans" pitchFamily="2" charset="0"/>
                <a:ea typeface="Open Sans" panose="020B0606030504020204" pitchFamily="34" charset="0"/>
                <a:cs typeface="Open Sans" panose="020B0606030504020204" pitchFamily="34" charset="0"/>
              </a:rPr>
              <a:t>Computer registers and flip-flop</a:t>
            </a:r>
            <a:endParaRPr lang="en-US" sz="1400" dirty="0">
              <a:latin typeface="Merriweather Sans" pitchFamily="2" charset="0"/>
              <a:ea typeface="Open Sans" panose="020B0606030504020204" pitchFamily="34" charset="0"/>
              <a:cs typeface="Open Sans" panose="020B0606030504020204" pitchFamily="34" charset="0"/>
            </a:endParaRPr>
          </a:p>
        </p:txBody>
      </p:sp>
      <p:cxnSp>
        <p:nvCxnSpPr>
          <p:cNvPr id="58" name="Straight Connector 57"/>
          <p:cNvCxnSpPr/>
          <p:nvPr/>
        </p:nvCxnSpPr>
        <p:spPr>
          <a:xfrm>
            <a:off x="2643504" y="1760856"/>
            <a:ext cx="129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719382" y="1960880"/>
            <a:ext cx="15674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953568" y="1732280"/>
            <a:ext cx="18965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4119880" y="5389880"/>
            <a:ext cx="609600"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405880" y="5389880"/>
            <a:ext cx="628650"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8539479" y="5951856"/>
            <a:ext cx="613817" cy="307777"/>
          </a:xfrm>
          <a:prstGeom prst="rect">
            <a:avLst/>
          </a:prstGeom>
          <a:noFill/>
        </p:spPr>
        <p:txBody>
          <a:bodyPr wrap="square" rtlCol="0">
            <a:spAutoFit/>
          </a:bodyPr>
          <a:lstStyle/>
          <a:p>
            <a:r>
              <a:rPr lang="en-US" sz="1400" dirty="0">
                <a:latin typeface="Merriweather Sans" pitchFamily="2" charset="0"/>
                <a:ea typeface="Open Sans" panose="020B0606030504020204" pitchFamily="34" charset="0"/>
                <a:cs typeface="Open Sans" panose="020B0606030504020204" pitchFamily="34" charset="0"/>
              </a:rPr>
              <a:t>=0</a:t>
            </a:r>
            <a:endParaRPr lang="en-US" sz="1400" dirty="0">
              <a:latin typeface="Merriweather Sans" pitchFamily="2" charset="0"/>
              <a:ea typeface="Open Sans" panose="020B0606030504020204" pitchFamily="34" charset="0"/>
              <a:cs typeface="Open Sans" panose="020B0606030504020204" pitchFamily="34" charset="0"/>
            </a:endParaRPr>
          </a:p>
        </p:txBody>
      </p:sp>
      <p:sp>
        <p:nvSpPr>
          <p:cNvPr id="64" name="TextBox 63"/>
          <p:cNvSpPr txBox="1"/>
          <p:nvPr/>
        </p:nvSpPr>
        <p:spPr>
          <a:xfrm>
            <a:off x="8844280" y="5951856"/>
            <a:ext cx="388248" cy="307777"/>
          </a:xfrm>
          <a:prstGeom prst="rect">
            <a:avLst/>
          </a:prstGeom>
          <a:noFill/>
        </p:spPr>
        <p:txBody>
          <a:bodyPr wrap="none" rtlCol="0">
            <a:spAutoFit/>
          </a:bodyPr>
          <a:lstStyle/>
          <a:p>
            <a:r>
              <a:rPr lang="en-US" sz="1400" dirty="0">
                <a:latin typeface="Merriweather Sans" pitchFamily="2" charset="0"/>
                <a:ea typeface="Open Sans" panose="020B0606030504020204" pitchFamily="34" charset="0"/>
                <a:cs typeface="Open Sans" panose="020B0606030504020204" pitchFamily="34" charset="0"/>
              </a:rPr>
              <a:t>=1</a:t>
            </a:r>
            <a:endParaRPr lang="en-US" sz="1400" dirty="0">
              <a:latin typeface="Merriweather Sans" pitchFamily="2" charset="0"/>
              <a:ea typeface="Open Sans" panose="020B0606030504020204" pitchFamily="34" charset="0"/>
              <a:cs typeface="Open Sans" panose="020B0606030504020204" pitchFamily="34" charset="0"/>
            </a:endParaRPr>
          </a:p>
        </p:txBody>
      </p:sp>
      <p:cxnSp>
        <p:nvCxnSpPr>
          <p:cNvPr id="65" name="Elbow Connector 29"/>
          <p:cNvCxnSpPr/>
          <p:nvPr/>
        </p:nvCxnSpPr>
        <p:spPr>
          <a:xfrm flipH="1" flipV="1">
            <a:off x="7029768" y="4170680"/>
            <a:ext cx="1681162" cy="1219200"/>
          </a:xfrm>
          <a:prstGeom prst="bentConnector5">
            <a:avLst>
              <a:gd name="adj1" fmla="val -13598"/>
              <a:gd name="adj2" fmla="val 50000"/>
              <a:gd name="adj3" fmla="val 113598"/>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441122" y="1915398"/>
            <a:ext cx="613817" cy="307777"/>
          </a:xfrm>
          <a:prstGeom prst="rect">
            <a:avLst/>
          </a:prstGeom>
          <a:noFill/>
        </p:spPr>
        <p:txBody>
          <a:bodyPr wrap="square" rtlCol="0">
            <a:spAutoFit/>
          </a:bodyPr>
          <a:lstStyle/>
          <a:p>
            <a:r>
              <a:rPr lang="en-US" sz="1400" dirty="0">
                <a:latin typeface="Merriweather Sans" pitchFamily="2" charset="0"/>
                <a:ea typeface="Open Sans" panose="020B0606030504020204" pitchFamily="34" charset="0"/>
                <a:cs typeface="Open Sans" panose="020B0606030504020204" pitchFamily="34" charset="0"/>
              </a:rPr>
              <a:t>=1</a:t>
            </a:r>
            <a:endParaRPr lang="en-US" sz="1400" dirty="0">
              <a:latin typeface="Merriweather Sans" pitchFamily="2" charset="0"/>
              <a:ea typeface="Open Sans" panose="020B0606030504020204" pitchFamily="34" charset="0"/>
              <a:cs typeface="Open Sans" panose="020B0606030504020204" pitchFamily="34" charset="0"/>
            </a:endParaRPr>
          </a:p>
        </p:txBody>
      </p:sp>
      <p:cxnSp>
        <p:nvCxnSpPr>
          <p:cNvPr id="67" name="Elbow Connector 37"/>
          <p:cNvCxnSpPr/>
          <p:nvPr/>
        </p:nvCxnSpPr>
        <p:spPr>
          <a:xfrm flipV="1">
            <a:off x="8702242" y="3027680"/>
            <a:ext cx="12700" cy="1143000"/>
          </a:xfrm>
          <a:prstGeom prst="bentConnector3">
            <a:avLst>
              <a:gd name="adj1" fmla="val 4050000"/>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8705282" y="1916646"/>
            <a:ext cx="429926" cy="307777"/>
          </a:xfrm>
          <a:prstGeom prst="rect">
            <a:avLst/>
          </a:prstGeom>
          <a:noFill/>
        </p:spPr>
        <p:txBody>
          <a:bodyPr wrap="none" rtlCol="0">
            <a:spAutoFit/>
          </a:bodyPr>
          <a:lstStyle/>
          <a:p>
            <a:r>
              <a:rPr lang="en-US" sz="1400" dirty="0">
                <a:latin typeface="Merriweather Sans" pitchFamily="2" charset="0"/>
                <a:ea typeface="Open Sans" panose="020B0606030504020204" pitchFamily="34" charset="0"/>
                <a:cs typeface="Open Sans" panose="020B0606030504020204" pitchFamily="34" charset="0"/>
              </a:rPr>
              <a:t>=0</a:t>
            </a:r>
            <a:endParaRPr lang="en-US" sz="1400" dirty="0">
              <a:latin typeface="Merriweather Sans" pitchFamily="2" charset="0"/>
              <a:ea typeface="Open Sans" panose="020B0606030504020204" pitchFamily="34" charset="0"/>
              <a:cs typeface="Open Sans" panose="020B0606030504020204" pitchFamily="34" charset="0"/>
            </a:endParaRPr>
          </a:p>
        </p:txBody>
      </p:sp>
      <p:cxnSp>
        <p:nvCxnSpPr>
          <p:cNvPr id="69" name="Straight Arrow Connector 68"/>
          <p:cNvCxnSpPr/>
          <p:nvPr/>
        </p:nvCxnSpPr>
        <p:spPr>
          <a:xfrm flipH="1">
            <a:off x="6401866" y="3027680"/>
            <a:ext cx="623888"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4119880" y="3027680"/>
            <a:ext cx="609600"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500"/>
                                        <p:tgtEl>
                                          <p:spTgt spid="4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fade">
                                      <p:cBhvr>
                                        <p:cTn id="62" dur="500"/>
                                        <p:tgtEl>
                                          <p:spTgt spid="5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500"/>
                                        <p:tgtEl>
                                          <p:spTgt spid="4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fade">
                                      <p:cBhvr>
                                        <p:cTn id="70" dur="500"/>
                                        <p:tgtEl>
                                          <p:spTgt spid="5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fade">
                                      <p:cBhvr>
                                        <p:cTn id="73" dur="500"/>
                                        <p:tgtEl>
                                          <p:spTgt spid="5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fade">
                                      <p:cBhvr>
                                        <p:cTn id="78" dur="500"/>
                                        <p:tgtEl>
                                          <p:spTgt spid="5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fade">
                                      <p:cBhvr>
                                        <p:cTn id="81" dur="500"/>
                                        <p:tgtEl>
                                          <p:spTgt spid="56"/>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fade">
                                      <p:cBhvr>
                                        <p:cTn id="86" dur="500"/>
                                        <p:tgtEl>
                                          <p:spTgt spid="6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7"/>
                                        </p:tgtEl>
                                        <p:attrNameLst>
                                          <p:attrName>style.visibility</p:attrName>
                                        </p:attrNameLst>
                                      </p:cBhvr>
                                      <p:to>
                                        <p:strVal val="visible"/>
                                      </p:to>
                                    </p:set>
                                    <p:animEffect transition="in" filter="fade">
                                      <p:cBhvr>
                                        <p:cTn id="89" dur="500"/>
                                        <p:tgtEl>
                                          <p:spTgt spid="57"/>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63"/>
                                        </p:tgtEl>
                                        <p:attrNameLst>
                                          <p:attrName>style.visibility</p:attrName>
                                        </p:attrNameLst>
                                      </p:cBhvr>
                                      <p:to>
                                        <p:strVal val="visible"/>
                                      </p:to>
                                    </p:set>
                                    <p:animEffect transition="in" filter="fade">
                                      <p:cBhvr>
                                        <p:cTn id="94" dur="500"/>
                                        <p:tgtEl>
                                          <p:spTgt spid="6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61"/>
                                        </p:tgtEl>
                                        <p:attrNameLst>
                                          <p:attrName>style.visibility</p:attrName>
                                        </p:attrNameLst>
                                      </p:cBhvr>
                                      <p:to>
                                        <p:strVal val="visible"/>
                                      </p:to>
                                    </p:set>
                                    <p:animEffect transition="in" filter="fade">
                                      <p:cBhvr>
                                        <p:cTn id="99" dur="500"/>
                                        <p:tgtEl>
                                          <p:spTgt spid="6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62"/>
                                        </p:tgtEl>
                                        <p:attrNameLst>
                                          <p:attrName>style.visibility</p:attrName>
                                        </p:attrNameLst>
                                      </p:cBhvr>
                                      <p:to>
                                        <p:strVal val="visible"/>
                                      </p:to>
                                    </p:set>
                                    <p:animEffect transition="in" filter="fade">
                                      <p:cBhvr>
                                        <p:cTn id="104" dur="500"/>
                                        <p:tgtEl>
                                          <p:spTgt spid="62"/>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64"/>
                                        </p:tgtEl>
                                        <p:attrNameLst>
                                          <p:attrName>style.visibility</p:attrName>
                                        </p:attrNameLst>
                                      </p:cBhvr>
                                      <p:to>
                                        <p:strVal val="visible"/>
                                      </p:to>
                                    </p:set>
                                    <p:animEffect transition="in" filter="fade">
                                      <p:cBhvr>
                                        <p:cTn id="109" dur="500"/>
                                        <p:tgtEl>
                                          <p:spTgt spid="64"/>
                                        </p:tgtEl>
                                      </p:cBhvr>
                                    </p:animEffect>
                                  </p:childTnLst>
                                </p:cTn>
                              </p:par>
                              <p:par>
                                <p:cTn id="110" presetID="10" presetClass="exit" presetSubtype="0" fill="hold" grpId="1" nodeType="withEffect">
                                  <p:stCondLst>
                                    <p:cond delay="0"/>
                                  </p:stCondLst>
                                  <p:childTnLst>
                                    <p:animEffect transition="out" filter="fade">
                                      <p:cBhvr>
                                        <p:cTn id="111" dur="500"/>
                                        <p:tgtEl>
                                          <p:spTgt spid="63"/>
                                        </p:tgtEl>
                                      </p:cBhvr>
                                    </p:animEffect>
                                    <p:set>
                                      <p:cBhvr>
                                        <p:cTn id="112" dur="1" fill="hold">
                                          <p:stCondLst>
                                            <p:cond delay="499"/>
                                          </p:stCondLst>
                                        </p:cTn>
                                        <p:tgtEl>
                                          <p:spTgt spid="6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65"/>
                                        </p:tgtEl>
                                        <p:attrNameLst>
                                          <p:attrName>style.visibility</p:attrName>
                                        </p:attrNameLst>
                                      </p:cBhvr>
                                      <p:to>
                                        <p:strVal val="visible"/>
                                      </p:to>
                                    </p:set>
                                    <p:animEffect transition="in" filter="fade">
                                      <p:cBhvr>
                                        <p:cTn id="117" dur="500"/>
                                        <p:tgtEl>
                                          <p:spTgt spid="65"/>
                                        </p:tgtEl>
                                      </p:cBhvr>
                                    </p:animEffect>
                                  </p:childTnLst>
                                </p:cTn>
                              </p:par>
                              <p:par>
                                <p:cTn id="118" presetID="10" presetClass="exit" presetSubtype="0" fill="hold" grpId="1" nodeType="withEffect">
                                  <p:stCondLst>
                                    <p:cond delay="0"/>
                                  </p:stCondLst>
                                  <p:childTnLst>
                                    <p:animEffect transition="out" filter="fade">
                                      <p:cBhvr>
                                        <p:cTn id="119" dur="500"/>
                                        <p:tgtEl>
                                          <p:spTgt spid="64"/>
                                        </p:tgtEl>
                                      </p:cBhvr>
                                    </p:animEffect>
                                    <p:set>
                                      <p:cBhvr>
                                        <p:cTn id="120" dur="1" fill="hold">
                                          <p:stCondLst>
                                            <p:cond delay="499"/>
                                          </p:stCondLst>
                                        </p:cTn>
                                        <p:tgtEl>
                                          <p:spTgt spid="64"/>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2" nodeType="clickEffect">
                                  <p:stCondLst>
                                    <p:cond delay="0"/>
                                  </p:stCondLst>
                                  <p:childTnLst>
                                    <p:set>
                                      <p:cBhvr>
                                        <p:cTn id="124" dur="1" fill="hold">
                                          <p:stCondLst>
                                            <p:cond delay="0"/>
                                          </p:stCondLst>
                                        </p:cTn>
                                        <p:tgtEl>
                                          <p:spTgt spid="63"/>
                                        </p:tgtEl>
                                        <p:attrNameLst>
                                          <p:attrName>style.visibility</p:attrName>
                                        </p:attrNameLst>
                                      </p:cBhvr>
                                      <p:to>
                                        <p:strVal val="visible"/>
                                      </p:to>
                                    </p:set>
                                    <p:animEffect transition="in" filter="fade">
                                      <p:cBhvr>
                                        <p:cTn id="125" dur="500"/>
                                        <p:tgtEl>
                                          <p:spTgt spid="63"/>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66"/>
                                        </p:tgtEl>
                                        <p:attrNameLst>
                                          <p:attrName>style.visibility</p:attrName>
                                        </p:attrNameLst>
                                      </p:cBhvr>
                                      <p:to>
                                        <p:strVal val="visible"/>
                                      </p:to>
                                    </p:set>
                                    <p:animEffect transition="in" filter="fade">
                                      <p:cBhvr>
                                        <p:cTn id="130" dur="500"/>
                                        <p:tgtEl>
                                          <p:spTgt spid="66"/>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67"/>
                                        </p:tgtEl>
                                        <p:attrNameLst>
                                          <p:attrName>style.visibility</p:attrName>
                                        </p:attrNameLst>
                                      </p:cBhvr>
                                      <p:to>
                                        <p:strVal val="visible"/>
                                      </p:to>
                                    </p:set>
                                    <p:animEffect transition="in" filter="fade">
                                      <p:cBhvr>
                                        <p:cTn id="135" dur="500"/>
                                        <p:tgtEl>
                                          <p:spTgt spid="67"/>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xit" presetSubtype="0" fill="hold" grpId="1" nodeType="clickEffect">
                                  <p:stCondLst>
                                    <p:cond delay="0"/>
                                  </p:stCondLst>
                                  <p:childTnLst>
                                    <p:animEffect transition="out" filter="fade">
                                      <p:cBhvr>
                                        <p:cTn id="139" dur="500"/>
                                        <p:tgtEl>
                                          <p:spTgt spid="66"/>
                                        </p:tgtEl>
                                      </p:cBhvr>
                                    </p:animEffect>
                                    <p:set>
                                      <p:cBhvr>
                                        <p:cTn id="140" dur="1" fill="hold">
                                          <p:stCondLst>
                                            <p:cond delay="499"/>
                                          </p:stCondLst>
                                        </p:cTn>
                                        <p:tgtEl>
                                          <p:spTgt spid="66"/>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68"/>
                                        </p:tgtEl>
                                        <p:attrNameLst>
                                          <p:attrName>style.visibility</p:attrName>
                                        </p:attrNameLst>
                                      </p:cBhvr>
                                      <p:to>
                                        <p:strVal val="visible"/>
                                      </p:to>
                                    </p:set>
                                    <p:animEffect transition="in" filter="fade">
                                      <p:cBhvr>
                                        <p:cTn id="145" dur="500"/>
                                        <p:tgtEl>
                                          <p:spTgt spid="68"/>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69"/>
                                        </p:tgtEl>
                                        <p:attrNameLst>
                                          <p:attrName>style.visibility</p:attrName>
                                        </p:attrNameLst>
                                      </p:cBhvr>
                                      <p:to>
                                        <p:strVal val="visible"/>
                                      </p:to>
                                    </p:set>
                                    <p:animEffect transition="in" filter="fade">
                                      <p:cBhvr>
                                        <p:cTn id="150" dur="500"/>
                                        <p:tgtEl>
                                          <p:spTgt spid="69"/>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xit" presetSubtype="0" fill="hold" grpId="1" nodeType="clickEffect">
                                  <p:stCondLst>
                                    <p:cond delay="0"/>
                                  </p:stCondLst>
                                  <p:childTnLst>
                                    <p:animEffect transition="out" filter="fade">
                                      <p:cBhvr>
                                        <p:cTn id="154" dur="500"/>
                                        <p:tgtEl>
                                          <p:spTgt spid="68"/>
                                        </p:tgtEl>
                                      </p:cBhvr>
                                    </p:animEffect>
                                    <p:set>
                                      <p:cBhvr>
                                        <p:cTn id="155" dur="1" fill="hold">
                                          <p:stCondLst>
                                            <p:cond delay="499"/>
                                          </p:stCondLst>
                                        </p:cTn>
                                        <p:tgtEl>
                                          <p:spTgt spid="6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2" nodeType="clickEffect">
                                  <p:stCondLst>
                                    <p:cond delay="0"/>
                                  </p:stCondLst>
                                  <p:childTnLst>
                                    <p:set>
                                      <p:cBhvr>
                                        <p:cTn id="159" dur="1" fill="hold">
                                          <p:stCondLst>
                                            <p:cond delay="0"/>
                                          </p:stCondLst>
                                        </p:cTn>
                                        <p:tgtEl>
                                          <p:spTgt spid="66"/>
                                        </p:tgtEl>
                                        <p:attrNameLst>
                                          <p:attrName>style.visibility</p:attrName>
                                        </p:attrNameLst>
                                      </p:cBhvr>
                                      <p:to>
                                        <p:strVal val="visible"/>
                                      </p:to>
                                    </p:set>
                                    <p:animEffect transition="in" filter="fade">
                                      <p:cBhvr>
                                        <p:cTn id="160" dur="500"/>
                                        <p:tgtEl>
                                          <p:spTgt spid="66"/>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70"/>
                                        </p:tgtEl>
                                        <p:attrNameLst>
                                          <p:attrName>style.visibility</p:attrName>
                                        </p:attrNameLst>
                                      </p:cBhvr>
                                      <p:to>
                                        <p:strVal val="visible"/>
                                      </p:to>
                                    </p:set>
                                    <p:animEffect transition="in" filter="fade">
                                      <p:cBhvr>
                                        <p:cTn id="165"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45" grpId="0" animBg="1"/>
      <p:bldP spid="46" grpId="0" animBg="1"/>
      <p:bldP spid="47" grpId="0" animBg="1"/>
      <p:bldP spid="48" grpId="0" animBg="1"/>
      <p:bldP spid="55" grpId="0"/>
      <p:bldP spid="56" grpId="0"/>
      <p:bldP spid="57" grpId="0"/>
      <p:bldP spid="63" grpId="0"/>
      <p:bldP spid="63" grpId="1"/>
      <p:bldP spid="63" grpId="2"/>
      <p:bldP spid="64" grpId="0"/>
      <p:bldP spid="64" grpId="1"/>
      <p:bldP spid="66" grpId="0"/>
      <p:bldP spid="66" grpId="1"/>
      <p:bldP spid="66" grpId="2"/>
      <p:bldP spid="68" grpId="0"/>
      <p:bldP spid="6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Instruction Codes</a:t>
            </a:r>
            <a:endParaRPr lang="en-IN" dirty="0"/>
          </a:p>
        </p:txBody>
      </p:sp>
      <p:sp>
        <p:nvSpPr>
          <p:cNvPr id="3" name="Content Placeholder 2"/>
          <p:cNvSpPr>
            <a:spLocks noGrp="1"/>
          </p:cNvSpPr>
          <p:nvPr>
            <p:ph idx="1"/>
          </p:nvPr>
        </p:nvSpPr>
        <p:spPr/>
        <p:txBody>
          <a:bodyPr>
            <a:normAutofit lnSpcReduction="10000"/>
          </a:bodyPr>
          <a:lstStyle/>
          <a:p>
            <a:pPr algn="just"/>
            <a:r>
              <a:rPr lang="en-US" b="1" dirty="0"/>
              <a:t>Operation Code (Opcode)</a:t>
            </a:r>
            <a:endParaRPr lang="en-US" b="1" dirty="0"/>
          </a:p>
          <a:p>
            <a:pPr lvl="1"/>
            <a:r>
              <a:rPr lang="en-US" dirty="0"/>
              <a:t>The operation code of an instruction is a group of bits that define such operations as add, subtract, multiply, shift, and complement.</a:t>
            </a:r>
            <a:endParaRPr lang="en-US" dirty="0"/>
          </a:p>
          <a:p>
            <a:pPr lvl="1"/>
            <a:r>
              <a:rPr lang="en-US" dirty="0"/>
              <a:t>The number of bits required for the operation code of an instruction depends on the total number of operations available in the computer.</a:t>
            </a:r>
            <a:endParaRPr lang="en-US" dirty="0"/>
          </a:p>
          <a:p>
            <a:pPr lvl="1"/>
            <a:r>
              <a:rPr lang="en-US" dirty="0"/>
              <a:t>The operation code must consist of at least n bits for a given 2</a:t>
            </a:r>
            <a:r>
              <a:rPr lang="en-US" baseline="30000" dirty="0"/>
              <a:t>n</a:t>
            </a:r>
            <a:r>
              <a:rPr lang="en-US" dirty="0"/>
              <a:t> (or less) distinct operations.</a:t>
            </a:r>
            <a:endParaRPr lang="en-US" dirty="0"/>
          </a:p>
        </p:txBody>
      </p:sp>
      <p:sp>
        <p:nvSpPr>
          <p:cNvPr id="4" name="Footer Placeholder 3"/>
          <p:cNvSpPr>
            <a:spLocks noGrp="1"/>
          </p:cNvSpPr>
          <p:nvPr>
            <p:ph type="ftr" sz="quarter" idx="11"/>
          </p:nvPr>
        </p:nvSpPr>
        <p:spPr/>
        <p:txBody>
          <a:bodyPr/>
          <a:lstStyle/>
          <a:p>
            <a:r>
              <a:rPr lang="en-IN"/>
              <a:t>Marwadi University</a:t>
            </a:r>
            <a:endParaRPr lang="en-IN"/>
          </a:p>
        </p:txBody>
      </p:sp>
      <p:sp>
        <p:nvSpPr>
          <p:cNvPr id="5" name="Rectangle 4"/>
          <p:cNvSpPr/>
          <p:nvPr/>
        </p:nvSpPr>
        <p:spPr>
          <a:xfrm>
            <a:off x="6494663" y="1407817"/>
            <a:ext cx="2848707" cy="81768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4000" dirty="0">
                <a:latin typeface="Merriweather Sans"/>
              </a:rPr>
              <a:t>ADD 1022</a:t>
            </a:r>
            <a:endParaRPr lang="en-IN" sz="4000" dirty="0">
              <a:latin typeface="Merriweather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Interrupt Cycle</a:t>
            </a:r>
            <a:endParaRPr lang="en-IN" dirty="0"/>
          </a:p>
        </p:txBody>
      </p:sp>
      <p:sp>
        <p:nvSpPr>
          <p:cNvPr id="4" name="Text Placeholder 3"/>
          <p:cNvSpPr>
            <a:spLocks noGrp="1"/>
          </p:cNvSpPr>
          <p:nvPr>
            <p:ph type="body" idx="1"/>
          </p:nvPr>
        </p:nvSpPr>
        <p:spPr/>
        <p:txBody>
          <a:bodyPr/>
          <a:lstStyle/>
          <a:p>
            <a:endParaRPr lang="en-IN"/>
          </a:p>
        </p:txBody>
      </p:sp>
      <p:sp>
        <p:nvSpPr>
          <p:cNvPr id="2" name="Footer Placeholder 1"/>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Marwadi University</a:t>
            </a:r>
            <a:endParaRPr lang="en-IN"/>
          </a:p>
        </p:txBody>
      </p:sp>
      <p:sp>
        <p:nvSpPr>
          <p:cNvPr id="5" name="Flowchart: Decision 4"/>
          <p:cNvSpPr/>
          <p:nvPr/>
        </p:nvSpPr>
        <p:spPr>
          <a:xfrm>
            <a:off x="5979160" y="1183640"/>
            <a:ext cx="762000"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erriweather Sans" pitchFamily="2" charset="0"/>
              </a:rPr>
              <a:t>R</a:t>
            </a:r>
            <a:endParaRPr lang="en-US" sz="1400" dirty="0">
              <a:latin typeface="Merriweather Sans" pitchFamily="2" charset="0"/>
            </a:endParaRPr>
          </a:p>
        </p:txBody>
      </p:sp>
      <p:sp>
        <p:nvSpPr>
          <p:cNvPr id="6" name="Rectangle 5"/>
          <p:cNvSpPr/>
          <p:nvPr/>
        </p:nvSpPr>
        <p:spPr>
          <a:xfrm>
            <a:off x="3388360" y="2210626"/>
            <a:ext cx="2454417" cy="56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erriweather Sans" pitchFamily="2" charset="0"/>
              </a:rPr>
              <a:t>Fetch &amp; Decode instruction</a:t>
            </a:r>
            <a:endParaRPr lang="en-US" sz="1400" dirty="0">
              <a:latin typeface="Merriweather Sans" pitchFamily="2" charset="0"/>
            </a:endParaRPr>
          </a:p>
        </p:txBody>
      </p:sp>
      <p:sp>
        <p:nvSpPr>
          <p:cNvPr id="7" name="Rectangle 6"/>
          <p:cNvSpPr/>
          <p:nvPr/>
        </p:nvSpPr>
        <p:spPr>
          <a:xfrm>
            <a:off x="7157136" y="2179983"/>
            <a:ext cx="2231288" cy="832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erriweather Sans" pitchFamily="2" charset="0"/>
              </a:rPr>
              <a:t>Store return address in location 0</a:t>
            </a:r>
            <a:endParaRPr lang="en-US" sz="1400" dirty="0">
              <a:latin typeface="Merriweather Sans" pitchFamily="2" charset="0"/>
            </a:endParaRPr>
          </a:p>
          <a:p>
            <a:pPr algn="ctr"/>
            <a:r>
              <a:rPr lang="en-US" sz="1400" dirty="0">
                <a:latin typeface="Merriweather Sans" pitchFamily="2" charset="0"/>
              </a:rPr>
              <a:t>M[0] </a:t>
            </a:r>
            <a:r>
              <a:rPr lang="en-US" sz="1400" dirty="0">
                <a:latin typeface="Merriweather Sans" pitchFamily="2" charset="0"/>
                <a:ea typeface="Cambria Math" panose="02040503050406030204" pitchFamily="18" charset="0"/>
              </a:rPr>
              <a:t>← PC</a:t>
            </a:r>
            <a:endParaRPr lang="en-US" sz="1400" dirty="0">
              <a:latin typeface="Merriweather Sans" pitchFamily="2" charset="0"/>
            </a:endParaRPr>
          </a:p>
        </p:txBody>
      </p:sp>
      <p:sp>
        <p:nvSpPr>
          <p:cNvPr id="8" name="Rectangle 7"/>
          <p:cNvSpPr/>
          <p:nvPr/>
        </p:nvSpPr>
        <p:spPr>
          <a:xfrm>
            <a:off x="3388360" y="3129661"/>
            <a:ext cx="1259505" cy="56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erriweather Sans" pitchFamily="2" charset="0"/>
              </a:rPr>
              <a:t>Execute instruction</a:t>
            </a:r>
            <a:endParaRPr lang="en-US" sz="1400" dirty="0">
              <a:latin typeface="Merriweather Sans" pitchFamily="2" charset="0"/>
            </a:endParaRPr>
          </a:p>
        </p:txBody>
      </p:sp>
      <p:sp>
        <p:nvSpPr>
          <p:cNvPr id="9" name="Flowchart: Decision 8"/>
          <p:cNvSpPr/>
          <p:nvPr/>
        </p:nvSpPr>
        <p:spPr>
          <a:xfrm>
            <a:off x="5064760" y="3164840"/>
            <a:ext cx="1014222"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erriweather Sans" pitchFamily="2" charset="0"/>
              </a:rPr>
              <a:t>IEN</a:t>
            </a:r>
            <a:endParaRPr lang="en-US" sz="1400" dirty="0">
              <a:latin typeface="Merriweather Sans" pitchFamily="2" charset="0"/>
            </a:endParaRPr>
          </a:p>
        </p:txBody>
      </p:sp>
      <p:sp>
        <p:nvSpPr>
          <p:cNvPr id="10" name="Flowchart: Decision 9"/>
          <p:cNvSpPr/>
          <p:nvPr/>
        </p:nvSpPr>
        <p:spPr>
          <a:xfrm>
            <a:off x="5018540" y="4003040"/>
            <a:ext cx="1115644"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erriweather Sans" pitchFamily="2" charset="0"/>
              </a:rPr>
              <a:t>FGI</a:t>
            </a:r>
            <a:endParaRPr lang="en-US" sz="1400" dirty="0">
              <a:latin typeface="Merriweather Sans" pitchFamily="2" charset="0"/>
            </a:endParaRPr>
          </a:p>
        </p:txBody>
      </p:sp>
      <p:sp>
        <p:nvSpPr>
          <p:cNvPr id="11" name="Flowchart: Decision 10"/>
          <p:cNvSpPr/>
          <p:nvPr/>
        </p:nvSpPr>
        <p:spPr>
          <a:xfrm>
            <a:off x="4965562" y="4841240"/>
            <a:ext cx="1227208"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erriweather Sans" pitchFamily="2" charset="0"/>
              </a:rPr>
              <a:t>FGO</a:t>
            </a:r>
            <a:endParaRPr lang="en-US" sz="1400" dirty="0">
              <a:latin typeface="Merriweather Sans" pitchFamily="2" charset="0"/>
            </a:endParaRPr>
          </a:p>
        </p:txBody>
      </p:sp>
      <p:cxnSp>
        <p:nvCxnSpPr>
          <p:cNvPr id="12" name="Straight Arrow Connector 11"/>
          <p:cNvCxnSpPr>
            <a:endCxn id="9" idx="0"/>
          </p:cNvCxnSpPr>
          <p:nvPr/>
        </p:nvCxnSpPr>
        <p:spPr>
          <a:xfrm flipH="1">
            <a:off x="5571871" y="2810828"/>
            <a:ext cx="2419" cy="35401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2"/>
            <a:endCxn id="10" idx="0"/>
          </p:cNvCxnSpPr>
          <p:nvPr/>
        </p:nvCxnSpPr>
        <p:spPr>
          <a:xfrm>
            <a:off x="5571871" y="3622040"/>
            <a:ext cx="4491" cy="3810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2"/>
            <a:endCxn id="11" idx="0"/>
          </p:cNvCxnSpPr>
          <p:nvPr/>
        </p:nvCxnSpPr>
        <p:spPr>
          <a:xfrm>
            <a:off x="5576362" y="4460240"/>
            <a:ext cx="2804" cy="3810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226560" y="5557058"/>
            <a:ext cx="782054" cy="427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erriweather Sans" pitchFamily="2" charset="0"/>
              </a:rPr>
              <a:t>R </a:t>
            </a:r>
            <a:r>
              <a:rPr lang="en-US" sz="1400" dirty="0">
                <a:latin typeface="Merriweather Sans" pitchFamily="2" charset="0"/>
                <a:ea typeface="Cambria Math" panose="02040503050406030204" pitchFamily="18" charset="0"/>
              </a:rPr>
              <a:t>←</a:t>
            </a:r>
            <a:r>
              <a:rPr lang="en-US" sz="1400" dirty="0">
                <a:latin typeface="Merriweather Sans" pitchFamily="2" charset="0"/>
              </a:rPr>
              <a:t> 1</a:t>
            </a:r>
            <a:endParaRPr lang="en-US" sz="1400" dirty="0">
              <a:latin typeface="Merriweather Sans" pitchFamily="2" charset="0"/>
            </a:endParaRPr>
          </a:p>
        </p:txBody>
      </p:sp>
      <p:sp>
        <p:nvSpPr>
          <p:cNvPr id="16" name="Rectangle 15"/>
          <p:cNvSpPr/>
          <p:nvPr/>
        </p:nvSpPr>
        <p:spPr>
          <a:xfrm>
            <a:off x="7152140" y="3531122"/>
            <a:ext cx="2231288" cy="56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erriweather Sans" pitchFamily="2" charset="0"/>
              </a:rPr>
              <a:t>Branch to location 1</a:t>
            </a:r>
            <a:endParaRPr lang="en-US" sz="1400" dirty="0">
              <a:latin typeface="Merriweather Sans" pitchFamily="2" charset="0"/>
            </a:endParaRPr>
          </a:p>
          <a:p>
            <a:pPr algn="ctr"/>
            <a:r>
              <a:rPr lang="en-US" sz="1400" dirty="0">
                <a:latin typeface="Merriweather Sans" pitchFamily="2" charset="0"/>
              </a:rPr>
              <a:t>PC </a:t>
            </a:r>
            <a:r>
              <a:rPr lang="en-US" sz="1400" dirty="0">
                <a:latin typeface="Merriweather Sans" pitchFamily="2" charset="0"/>
                <a:ea typeface="Cambria Math" panose="02040503050406030204" pitchFamily="18" charset="0"/>
              </a:rPr>
              <a:t>← 1</a:t>
            </a:r>
            <a:endParaRPr lang="en-US" sz="1400" dirty="0">
              <a:latin typeface="Merriweather Sans" pitchFamily="2" charset="0"/>
            </a:endParaRPr>
          </a:p>
        </p:txBody>
      </p:sp>
      <p:sp>
        <p:nvSpPr>
          <p:cNvPr id="17" name="Rectangle 16"/>
          <p:cNvSpPr/>
          <p:nvPr/>
        </p:nvSpPr>
        <p:spPr>
          <a:xfrm>
            <a:off x="7146892" y="4653661"/>
            <a:ext cx="2231288" cy="56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erriweather Sans" pitchFamily="2" charset="0"/>
              </a:rPr>
              <a:t>IEN </a:t>
            </a:r>
            <a:r>
              <a:rPr lang="en-US" sz="1400" dirty="0">
                <a:latin typeface="Merriweather Sans" pitchFamily="2" charset="0"/>
                <a:ea typeface="Cambria Math" panose="02040503050406030204" pitchFamily="18" charset="0"/>
              </a:rPr>
              <a:t>← 0</a:t>
            </a:r>
            <a:endParaRPr lang="en-US" sz="1400" dirty="0">
              <a:latin typeface="Merriweather Sans" pitchFamily="2" charset="0"/>
              <a:ea typeface="Cambria Math" panose="02040503050406030204" pitchFamily="18" charset="0"/>
            </a:endParaRPr>
          </a:p>
          <a:p>
            <a:pPr algn="ctr"/>
            <a:r>
              <a:rPr lang="en-US" sz="1400" dirty="0">
                <a:latin typeface="Merriweather Sans" pitchFamily="2" charset="0"/>
              </a:rPr>
              <a:t>R </a:t>
            </a:r>
            <a:r>
              <a:rPr lang="en-US" sz="1400" dirty="0">
                <a:latin typeface="Merriweather Sans" pitchFamily="2" charset="0"/>
                <a:ea typeface="Cambria Math" panose="02040503050406030204" pitchFamily="18" charset="0"/>
              </a:rPr>
              <a:t>← 0</a:t>
            </a:r>
            <a:endParaRPr lang="en-US" sz="1400" dirty="0">
              <a:latin typeface="Merriweather Sans" pitchFamily="2" charset="0"/>
            </a:endParaRPr>
          </a:p>
        </p:txBody>
      </p:sp>
      <p:cxnSp>
        <p:nvCxnSpPr>
          <p:cNvPr id="18" name="Straight Arrow Connector 17"/>
          <p:cNvCxnSpPr>
            <a:stCxn id="7" idx="2"/>
            <a:endCxn id="16" idx="0"/>
          </p:cNvCxnSpPr>
          <p:nvPr/>
        </p:nvCxnSpPr>
        <p:spPr>
          <a:xfrm flipH="1">
            <a:off x="8267784" y="3012440"/>
            <a:ext cx="4996" cy="51868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2"/>
            <a:endCxn id="17" idx="0"/>
          </p:cNvCxnSpPr>
          <p:nvPr/>
        </p:nvCxnSpPr>
        <p:spPr>
          <a:xfrm flipH="1">
            <a:off x="8262536" y="4099701"/>
            <a:ext cx="5248" cy="55396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0" name="Elbow Connector 123"/>
          <p:cNvCxnSpPr>
            <a:stCxn id="5" idx="1"/>
            <a:endCxn id="6" idx="0"/>
          </p:cNvCxnSpPr>
          <p:nvPr/>
        </p:nvCxnSpPr>
        <p:spPr>
          <a:xfrm rot="10800000" flipV="1">
            <a:off x="4615570" y="1412240"/>
            <a:ext cx="1363591" cy="798386"/>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1" name="Elbow Connector 126"/>
          <p:cNvCxnSpPr>
            <a:stCxn id="5" idx="3"/>
            <a:endCxn id="7" idx="0"/>
          </p:cNvCxnSpPr>
          <p:nvPr/>
        </p:nvCxnSpPr>
        <p:spPr>
          <a:xfrm>
            <a:off x="6741160" y="1412240"/>
            <a:ext cx="1531620" cy="767743"/>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8" idx="0"/>
          </p:cNvCxnSpPr>
          <p:nvPr/>
        </p:nvCxnSpPr>
        <p:spPr>
          <a:xfrm>
            <a:off x="4017506" y="2798261"/>
            <a:ext cx="607" cy="347181"/>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657841" y="3698240"/>
            <a:ext cx="0" cy="25908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2"/>
          </p:cNvCxnSpPr>
          <p:nvPr/>
        </p:nvCxnSpPr>
        <p:spPr>
          <a:xfrm flipH="1">
            <a:off x="4615568" y="5984240"/>
            <a:ext cx="2019" cy="3048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p:cNvCxnSpPr>
          <p:nvPr/>
        </p:nvCxnSpPr>
        <p:spPr>
          <a:xfrm flipH="1">
            <a:off x="5571871" y="5298440"/>
            <a:ext cx="7295" cy="9906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6" name="Elbow Connector 141"/>
          <p:cNvCxnSpPr>
            <a:stCxn id="9" idx="3"/>
          </p:cNvCxnSpPr>
          <p:nvPr/>
        </p:nvCxnSpPr>
        <p:spPr>
          <a:xfrm>
            <a:off x="6078982" y="3393440"/>
            <a:ext cx="337897" cy="2895600"/>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7" idx="2"/>
          </p:cNvCxnSpPr>
          <p:nvPr/>
        </p:nvCxnSpPr>
        <p:spPr>
          <a:xfrm>
            <a:off x="8262536" y="5222240"/>
            <a:ext cx="0" cy="10668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2599373" y="942341"/>
            <a:ext cx="5663164" cy="5346699"/>
            <a:chOff x="811213" y="901701"/>
            <a:chExt cx="5663164" cy="5346699"/>
          </a:xfrm>
        </p:grpSpPr>
        <p:cxnSp>
          <p:nvCxnSpPr>
            <p:cNvPr id="29" name="Straight Connector 28"/>
            <p:cNvCxnSpPr/>
            <p:nvPr/>
          </p:nvCxnSpPr>
          <p:spPr>
            <a:xfrm flipH="1">
              <a:off x="811213" y="6248400"/>
              <a:ext cx="56631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821373" y="914400"/>
              <a:ext cx="0" cy="533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572000" y="901701"/>
              <a:ext cx="0" cy="22859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811213" y="904240"/>
              <a:ext cx="3760787" cy="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5521960" y="1107440"/>
            <a:ext cx="461986" cy="307777"/>
          </a:xfrm>
          <a:prstGeom prst="rect">
            <a:avLst/>
          </a:prstGeom>
          <a:noFill/>
        </p:spPr>
        <p:txBody>
          <a:bodyPr wrap="none" rtlCol="0">
            <a:spAutoFit/>
          </a:bodyPr>
          <a:lstStyle/>
          <a:p>
            <a:r>
              <a:rPr lang="en-US" sz="1400" dirty="0">
                <a:latin typeface="Merriweather Sans" pitchFamily="2" charset="0"/>
              </a:rPr>
              <a:t>= 0</a:t>
            </a:r>
            <a:endParaRPr lang="en-US" sz="1400" dirty="0">
              <a:latin typeface="Merriweather Sans" pitchFamily="2" charset="0"/>
            </a:endParaRPr>
          </a:p>
        </p:txBody>
      </p:sp>
      <p:sp>
        <p:nvSpPr>
          <p:cNvPr id="34" name="TextBox 33"/>
          <p:cNvSpPr txBox="1"/>
          <p:nvPr/>
        </p:nvSpPr>
        <p:spPr>
          <a:xfrm>
            <a:off x="6781258" y="1107440"/>
            <a:ext cx="420308" cy="307777"/>
          </a:xfrm>
          <a:prstGeom prst="rect">
            <a:avLst/>
          </a:prstGeom>
          <a:noFill/>
        </p:spPr>
        <p:txBody>
          <a:bodyPr wrap="none" rtlCol="0">
            <a:spAutoFit/>
          </a:bodyPr>
          <a:lstStyle/>
          <a:p>
            <a:r>
              <a:rPr lang="en-US" sz="1400" dirty="0">
                <a:latin typeface="Merriweather Sans" pitchFamily="2" charset="0"/>
              </a:rPr>
              <a:t>= 1</a:t>
            </a:r>
            <a:endParaRPr lang="en-US" sz="1400" dirty="0">
              <a:latin typeface="Merriweather Sans" pitchFamily="2" charset="0"/>
            </a:endParaRPr>
          </a:p>
        </p:txBody>
      </p:sp>
      <p:sp>
        <p:nvSpPr>
          <p:cNvPr id="35" name="TextBox 34"/>
          <p:cNvSpPr txBox="1"/>
          <p:nvPr/>
        </p:nvSpPr>
        <p:spPr>
          <a:xfrm>
            <a:off x="7198360" y="1107440"/>
            <a:ext cx="1430200" cy="307777"/>
          </a:xfrm>
          <a:prstGeom prst="rect">
            <a:avLst/>
          </a:prstGeom>
          <a:noFill/>
        </p:spPr>
        <p:txBody>
          <a:bodyPr wrap="none" rtlCol="0">
            <a:spAutoFit/>
          </a:bodyPr>
          <a:lstStyle/>
          <a:p>
            <a:r>
              <a:rPr lang="en-US" sz="1400" dirty="0">
                <a:latin typeface="Merriweather Sans" pitchFamily="2" charset="0"/>
              </a:rPr>
              <a:t>Interrupt cycle</a:t>
            </a:r>
            <a:endParaRPr lang="en-US" sz="1400" dirty="0">
              <a:latin typeface="Merriweather Sans" pitchFamily="2" charset="0"/>
            </a:endParaRPr>
          </a:p>
        </p:txBody>
      </p:sp>
      <p:sp>
        <p:nvSpPr>
          <p:cNvPr id="36" name="TextBox 35"/>
          <p:cNvSpPr txBox="1"/>
          <p:nvPr/>
        </p:nvSpPr>
        <p:spPr>
          <a:xfrm>
            <a:off x="3845560" y="1107440"/>
            <a:ext cx="1596912" cy="307777"/>
          </a:xfrm>
          <a:prstGeom prst="rect">
            <a:avLst/>
          </a:prstGeom>
          <a:noFill/>
        </p:spPr>
        <p:txBody>
          <a:bodyPr wrap="none" rtlCol="0">
            <a:spAutoFit/>
          </a:bodyPr>
          <a:lstStyle/>
          <a:p>
            <a:r>
              <a:rPr lang="en-US" sz="1400" dirty="0">
                <a:latin typeface="Merriweather Sans" pitchFamily="2" charset="0"/>
              </a:rPr>
              <a:t>Instruction cycle</a:t>
            </a:r>
            <a:endParaRPr lang="en-US" sz="1400" dirty="0">
              <a:latin typeface="Merriweather Sans" pitchFamily="2" charset="0"/>
            </a:endParaRPr>
          </a:p>
        </p:txBody>
      </p:sp>
      <p:sp>
        <p:nvSpPr>
          <p:cNvPr id="37" name="TextBox 36"/>
          <p:cNvSpPr txBox="1"/>
          <p:nvPr/>
        </p:nvSpPr>
        <p:spPr>
          <a:xfrm>
            <a:off x="5598160" y="3605800"/>
            <a:ext cx="420308" cy="307777"/>
          </a:xfrm>
          <a:prstGeom prst="rect">
            <a:avLst/>
          </a:prstGeom>
          <a:noFill/>
        </p:spPr>
        <p:txBody>
          <a:bodyPr wrap="none" rtlCol="0">
            <a:spAutoFit/>
          </a:bodyPr>
          <a:lstStyle/>
          <a:p>
            <a:r>
              <a:rPr lang="en-US" sz="1400" dirty="0">
                <a:latin typeface="Merriweather Sans" pitchFamily="2" charset="0"/>
              </a:rPr>
              <a:t>= 1</a:t>
            </a:r>
            <a:endParaRPr lang="en-US" sz="1400" dirty="0">
              <a:latin typeface="Merriweather Sans" pitchFamily="2" charset="0"/>
            </a:endParaRPr>
          </a:p>
        </p:txBody>
      </p:sp>
      <p:sp>
        <p:nvSpPr>
          <p:cNvPr id="38" name="TextBox 37"/>
          <p:cNvSpPr txBox="1"/>
          <p:nvPr/>
        </p:nvSpPr>
        <p:spPr>
          <a:xfrm>
            <a:off x="6055360" y="3100308"/>
            <a:ext cx="461986" cy="307777"/>
          </a:xfrm>
          <a:prstGeom prst="rect">
            <a:avLst/>
          </a:prstGeom>
          <a:noFill/>
        </p:spPr>
        <p:txBody>
          <a:bodyPr wrap="none" rtlCol="0">
            <a:spAutoFit/>
          </a:bodyPr>
          <a:lstStyle/>
          <a:p>
            <a:r>
              <a:rPr lang="en-US" sz="1400" dirty="0">
                <a:latin typeface="Merriweather Sans" pitchFamily="2" charset="0"/>
              </a:rPr>
              <a:t>= 0</a:t>
            </a:r>
            <a:endParaRPr lang="en-US" sz="1400" dirty="0">
              <a:latin typeface="Merriweather Sans" pitchFamily="2" charset="0"/>
            </a:endParaRPr>
          </a:p>
        </p:txBody>
      </p:sp>
      <p:cxnSp>
        <p:nvCxnSpPr>
          <p:cNvPr id="39" name="Elbow Connector 167"/>
          <p:cNvCxnSpPr>
            <a:stCxn id="10" idx="1"/>
          </p:cNvCxnSpPr>
          <p:nvPr/>
        </p:nvCxnSpPr>
        <p:spPr>
          <a:xfrm rot="10800000" flipV="1">
            <a:off x="4302760" y="4231640"/>
            <a:ext cx="715780" cy="1325418"/>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40" name="Elbow Connector 169"/>
          <p:cNvCxnSpPr>
            <a:stCxn id="11" idx="1"/>
          </p:cNvCxnSpPr>
          <p:nvPr/>
        </p:nvCxnSpPr>
        <p:spPr>
          <a:xfrm rot="10800000" flipV="1">
            <a:off x="4705380" y="5069840"/>
            <a:ext cx="260183" cy="487218"/>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518560" y="3938508"/>
            <a:ext cx="420308" cy="307777"/>
          </a:xfrm>
          <a:prstGeom prst="rect">
            <a:avLst/>
          </a:prstGeom>
          <a:noFill/>
        </p:spPr>
        <p:txBody>
          <a:bodyPr wrap="none" rtlCol="0">
            <a:spAutoFit/>
          </a:bodyPr>
          <a:lstStyle/>
          <a:p>
            <a:r>
              <a:rPr lang="en-US" sz="1400" dirty="0">
                <a:latin typeface="Merriweather Sans" pitchFamily="2" charset="0"/>
              </a:rPr>
              <a:t>= 1</a:t>
            </a:r>
            <a:endParaRPr lang="en-US" sz="1400" dirty="0">
              <a:latin typeface="Merriweather Sans" pitchFamily="2" charset="0"/>
            </a:endParaRPr>
          </a:p>
        </p:txBody>
      </p:sp>
      <p:sp>
        <p:nvSpPr>
          <p:cNvPr id="42" name="TextBox 41"/>
          <p:cNvSpPr txBox="1"/>
          <p:nvPr/>
        </p:nvSpPr>
        <p:spPr>
          <a:xfrm>
            <a:off x="5585360" y="4395708"/>
            <a:ext cx="461986" cy="307777"/>
          </a:xfrm>
          <a:prstGeom prst="rect">
            <a:avLst/>
          </a:prstGeom>
          <a:noFill/>
        </p:spPr>
        <p:txBody>
          <a:bodyPr wrap="none" rtlCol="0">
            <a:spAutoFit/>
          </a:bodyPr>
          <a:lstStyle/>
          <a:p>
            <a:r>
              <a:rPr lang="en-US" sz="1400" dirty="0">
                <a:latin typeface="Merriweather Sans" pitchFamily="2" charset="0"/>
              </a:rPr>
              <a:t>= 0</a:t>
            </a:r>
            <a:endParaRPr lang="en-US" sz="1400" dirty="0">
              <a:latin typeface="Merriweather Sans" pitchFamily="2" charset="0"/>
            </a:endParaRPr>
          </a:p>
        </p:txBody>
      </p:sp>
      <p:sp>
        <p:nvSpPr>
          <p:cNvPr id="43" name="TextBox 42"/>
          <p:cNvSpPr txBox="1"/>
          <p:nvPr/>
        </p:nvSpPr>
        <p:spPr>
          <a:xfrm>
            <a:off x="4607560" y="4776708"/>
            <a:ext cx="420308" cy="307777"/>
          </a:xfrm>
          <a:prstGeom prst="rect">
            <a:avLst/>
          </a:prstGeom>
          <a:noFill/>
        </p:spPr>
        <p:txBody>
          <a:bodyPr wrap="none" rtlCol="0">
            <a:spAutoFit/>
          </a:bodyPr>
          <a:lstStyle/>
          <a:p>
            <a:r>
              <a:rPr lang="en-US" sz="1400" dirty="0">
                <a:latin typeface="Merriweather Sans" pitchFamily="2" charset="0"/>
              </a:rPr>
              <a:t>= 1</a:t>
            </a:r>
            <a:endParaRPr lang="en-US" sz="1400" dirty="0">
              <a:latin typeface="Merriweather Sans" pitchFamily="2" charset="0"/>
            </a:endParaRPr>
          </a:p>
        </p:txBody>
      </p:sp>
      <p:sp>
        <p:nvSpPr>
          <p:cNvPr id="44" name="TextBox 43"/>
          <p:cNvSpPr txBox="1"/>
          <p:nvPr/>
        </p:nvSpPr>
        <p:spPr>
          <a:xfrm>
            <a:off x="5598160" y="5298440"/>
            <a:ext cx="461986" cy="307777"/>
          </a:xfrm>
          <a:prstGeom prst="rect">
            <a:avLst/>
          </a:prstGeom>
          <a:noFill/>
        </p:spPr>
        <p:txBody>
          <a:bodyPr wrap="none" rtlCol="0">
            <a:spAutoFit/>
          </a:bodyPr>
          <a:lstStyle/>
          <a:p>
            <a:r>
              <a:rPr lang="en-US" sz="1400" dirty="0">
                <a:latin typeface="Merriweather Sans" pitchFamily="2" charset="0"/>
              </a:rPr>
              <a:t>= 0</a:t>
            </a:r>
            <a:endParaRPr lang="en-US" sz="1400" dirty="0">
              <a:latin typeface="Merriweather San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10"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par>
                                <p:cTn id="50" presetID="10"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par>
                                <p:cTn id="61" presetID="10" presetClass="entr" presetSubtype="0"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5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fade">
                                      <p:cBhvr>
                                        <p:cTn id="68" dur="500"/>
                                        <p:tgtEl>
                                          <p:spTgt spid="42"/>
                                        </p:tgtEl>
                                      </p:cBhvr>
                                    </p:animEffect>
                                  </p:childTnLst>
                                </p:cTn>
                              </p:par>
                              <p:par>
                                <p:cTn id="69" presetID="10" presetClass="entr" presetSubtype="0" fill="hold"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500"/>
                                        <p:tgtEl>
                                          <p:spTgt spid="1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fade">
                                      <p:cBhvr>
                                        <p:cTn id="74" dur="500"/>
                                        <p:tgtEl>
                                          <p:spTgt spid="1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500"/>
                                        <p:tgtEl>
                                          <p:spTgt spid="41"/>
                                        </p:tgtEl>
                                      </p:cBhvr>
                                    </p:animEffect>
                                  </p:childTnLst>
                                </p:cTn>
                              </p:par>
                              <p:par>
                                <p:cTn id="80" presetID="10" presetClass="entr" presetSubtype="0" fill="hold"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fade">
                                      <p:cBhvr>
                                        <p:cTn id="85" dur="500"/>
                                        <p:tgtEl>
                                          <p:spTgt spid="1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500"/>
                                        <p:tgtEl>
                                          <p:spTgt spid="44"/>
                                        </p:tgtEl>
                                      </p:cBhvr>
                                    </p:animEffect>
                                  </p:childTnLst>
                                </p:cTn>
                              </p:par>
                              <p:par>
                                <p:cTn id="91" presetID="10" presetClass="entr" presetSubtype="0" fill="hold" nodeType="withEffect">
                                  <p:stCondLst>
                                    <p:cond delay="0"/>
                                  </p:stCondLst>
                                  <p:childTnLst>
                                    <p:set>
                                      <p:cBhvr>
                                        <p:cTn id="92" dur="1" fill="hold">
                                          <p:stCondLst>
                                            <p:cond delay="0"/>
                                          </p:stCondLst>
                                        </p:cTn>
                                        <p:tgtEl>
                                          <p:spTgt spid="25"/>
                                        </p:tgtEl>
                                        <p:attrNameLst>
                                          <p:attrName>style.visibility</p:attrName>
                                        </p:attrNameLst>
                                      </p:cBhvr>
                                      <p:to>
                                        <p:strVal val="visible"/>
                                      </p:to>
                                    </p:set>
                                    <p:animEffect transition="in" filter="fade">
                                      <p:cBhvr>
                                        <p:cTn id="93" dur="500"/>
                                        <p:tgtEl>
                                          <p:spTgt spid="25"/>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fade">
                                      <p:cBhvr>
                                        <p:cTn id="98" dur="500"/>
                                        <p:tgtEl>
                                          <p:spTgt spid="43"/>
                                        </p:tgtEl>
                                      </p:cBhvr>
                                    </p:animEffect>
                                  </p:childTnLst>
                                </p:cTn>
                              </p:par>
                              <p:par>
                                <p:cTn id="99" presetID="10" presetClass="entr" presetSubtype="0" fill="hold" nodeType="with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fade">
                                      <p:cBhvr>
                                        <p:cTn id="101" dur="500"/>
                                        <p:tgtEl>
                                          <p:spTgt spid="40"/>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fade">
                                      <p:cBhvr>
                                        <p:cTn id="106" dur="500"/>
                                        <p:tgtEl>
                                          <p:spTgt spid="24"/>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fade">
                                      <p:cBhvr>
                                        <p:cTn id="111" dur="500"/>
                                        <p:tgtEl>
                                          <p:spTgt spid="34"/>
                                        </p:tgtEl>
                                      </p:cBhvr>
                                    </p:animEffect>
                                  </p:childTnLst>
                                </p:cTn>
                              </p:par>
                              <p:par>
                                <p:cTn id="112" presetID="10" presetClass="entr" presetSubtype="0" fill="hold" nodeType="withEffect">
                                  <p:stCondLst>
                                    <p:cond delay="0"/>
                                  </p:stCondLst>
                                  <p:childTnLst>
                                    <p:set>
                                      <p:cBhvr>
                                        <p:cTn id="113" dur="1" fill="hold">
                                          <p:stCondLst>
                                            <p:cond delay="0"/>
                                          </p:stCondLst>
                                        </p:cTn>
                                        <p:tgtEl>
                                          <p:spTgt spid="21"/>
                                        </p:tgtEl>
                                        <p:attrNameLst>
                                          <p:attrName>style.visibility</p:attrName>
                                        </p:attrNameLst>
                                      </p:cBhvr>
                                      <p:to>
                                        <p:strVal val="visible"/>
                                      </p:to>
                                    </p:set>
                                    <p:animEffect transition="in" filter="fade">
                                      <p:cBhvr>
                                        <p:cTn id="114" dur="500"/>
                                        <p:tgtEl>
                                          <p:spTgt spid="21"/>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7"/>
                                        </p:tgtEl>
                                        <p:attrNameLst>
                                          <p:attrName>style.visibility</p:attrName>
                                        </p:attrNameLst>
                                      </p:cBhvr>
                                      <p:to>
                                        <p:strVal val="visible"/>
                                      </p:to>
                                    </p:set>
                                    <p:animEffect transition="in" filter="fade">
                                      <p:cBhvr>
                                        <p:cTn id="117" dur="500"/>
                                        <p:tgtEl>
                                          <p:spTgt spid="7"/>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fade">
                                      <p:cBhvr>
                                        <p:cTn id="122" dur="500"/>
                                        <p:tgtEl>
                                          <p:spTgt spid="35"/>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fade">
                                      <p:cBhvr>
                                        <p:cTn id="127" dur="500"/>
                                        <p:tgtEl>
                                          <p:spTgt spid="1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6"/>
                                        </p:tgtEl>
                                        <p:attrNameLst>
                                          <p:attrName>style.visibility</p:attrName>
                                        </p:attrNameLst>
                                      </p:cBhvr>
                                      <p:to>
                                        <p:strVal val="visible"/>
                                      </p:to>
                                    </p:set>
                                    <p:animEffect transition="in" filter="fade">
                                      <p:cBhvr>
                                        <p:cTn id="130" dur="500"/>
                                        <p:tgtEl>
                                          <p:spTgt spid="16"/>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500"/>
                                        <p:tgtEl>
                                          <p:spTgt spid="1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7"/>
                                        </p:tgtEl>
                                        <p:attrNameLst>
                                          <p:attrName>style.visibility</p:attrName>
                                        </p:attrNameLst>
                                      </p:cBhvr>
                                      <p:to>
                                        <p:strVal val="visible"/>
                                      </p:to>
                                    </p:set>
                                    <p:animEffect transition="in" filter="fade">
                                      <p:cBhvr>
                                        <p:cTn id="138" dur="500"/>
                                        <p:tgtEl>
                                          <p:spTgt spid="17"/>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27"/>
                                        </p:tgtEl>
                                        <p:attrNameLst>
                                          <p:attrName>style.visibility</p:attrName>
                                        </p:attrNameLst>
                                      </p:cBhvr>
                                      <p:to>
                                        <p:strVal val="visible"/>
                                      </p:to>
                                    </p:set>
                                    <p:animEffect transition="in" filter="fade">
                                      <p:cBhvr>
                                        <p:cTn id="143" dur="500"/>
                                        <p:tgtEl>
                                          <p:spTgt spid="27"/>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28"/>
                                        </p:tgtEl>
                                        <p:attrNameLst>
                                          <p:attrName>style.visibility</p:attrName>
                                        </p:attrNameLst>
                                      </p:cBhvr>
                                      <p:to>
                                        <p:strVal val="visible"/>
                                      </p:to>
                                    </p:set>
                                    <p:animEffect transition="in" filter="fade">
                                      <p:cBhvr>
                                        <p:cTn id="14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5" grpId="0" animBg="1"/>
      <p:bldP spid="16" grpId="0" animBg="1"/>
      <p:bldP spid="17" grpId="0" animBg="1"/>
      <p:bldP spid="33" grpId="0"/>
      <p:bldP spid="34" grpId="0"/>
      <p:bldP spid="35" grpId="0"/>
      <p:bldP spid="36" grpId="0"/>
      <p:bldP spid="37" grpId="0"/>
      <p:bldP spid="38" grpId="0"/>
      <p:bldP spid="41" grpId="0"/>
      <p:bldP spid="42" grpId="0"/>
      <p:bldP spid="43" grpId="0"/>
      <p:bldP spid="4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Interrupt Cycle</a:t>
            </a:r>
            <a:endParaRPr lang="en-IN" dirty="0"/>
          </a:p>
        </p:txBody>
      </p:sp>
      <p:sp>
        <p:nvSpPr>
          <p:cNvPr id="5" name="Content Placeholder 4"/>
          <p:cNvSpPr>
            <a:spLocks noGrp="1"/>
          </p:cNvSpPr>
          <p:nvPr>
            <p:ph idx="1"/>
          </p:nvPr>
        </p:nvSpPr>
        <p:spPr/>
        <p:txBody>
          <a:bodyPr/>
          <a:lstStyle/>
          <a:p>
            <a:r>
              <a:rPr lang="en-US" sz="2800" dirty="0"/>
              <a:t>The interrupt cycle is a hardware implementation of a branch and save return address operation.</a:t>
            </a:r>
            <a:endParaRPr lang="en-US" sz="2800" dirty="0"/>
          </a:p>
          <a:p>
            <a:r>
              <a:rPr lang="en-US" sz="2800" dirty="0"/>
              <a:t>An interrupt flip-flop R is included in the computer. </a:t>
            </a:r>
            <a:endParaRPr lang="en-US" sz="2800" dirty="0"/>
          </a:p>
          <a:p>
            <a:r>
              <a:rPr lang="en-US" sz="2800" dirty="0"/>
              <a:t>When R = 0, the computer goes through an instruction cycle.</a:t>
            </a:r>
            <a:endParaRPr lang="en-US" sz="2800" dirty="0"/>
          </a:p>
          <a:p>
            <a:r>
              <a:rPr lang="en-US" sz="2800" dirty="0"/>
              <a:t>During the execute phase of the instruction cycle IEN is checked by the control.</a:t>
            </a:r>
            <a:endParaRPr lang="en-US" sz="2800" dirty="0"/>
          </a:p>
          <a:p>
            <a:endParaRPr lang="en-US" sz="2800" dirty="0"/>
          </a:p>
        </p:txBody>
      </p:sp>
      <p:sp>
        <p:nvSpPr>
          <p:cNvPr id="2" name="Footer Placeholder 1"/>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Interrupt Cycle</a:t>
            </a:r>
            <a:endParaRPr lang="en-IN" dirty="0"/>
          </a:p>
        </p:txBody>
      </p:sp>
      <p:sp>
        <p:nvSpPr>
          <p:cNvPr id="5" name="Content Placeholder 4"/>
          <p:cNvSpPr>
            <a:spLocks noGrp="1"/>
          </p:cNvSpPr>
          <p:nvPr>
            <p:ph idx="1"/>
          </p:nvPr>
        </p:nvSpPr>
        <p:spPr/>
        <p:txBody>
          <a:bodyPr/>
          <a:lstStyle/>
          <a:p>
            <a:r>
              <a:rPr lang="en-US" dirty="0"/>
              <a:t>If it is 0, it indicates that the programmer does not want to use the interrupt, so control continues with the next instruction cycle. </a:t>
            </a:r>
            <a:endParaRPr lang="en-US" dirty="0"/>
          </a:p>
          <a:p>
            <a:r>
              <a:rPr lang="en-US" dirty="0"/>
              <a:t>If IEN is 1, control checks the flag bits. </a:t>
            </a:r>
            <a:endParaRPr lang="en-US" dirty="0"/>
          </a:p>
          <a:p>
            <a:r>
              <a:rPr lang="en-US" dirty="0"/>
              <a:t>If both flags are 0, it indicates that neither the input nor the output registers are ready for transfer of information. </a:t>
            </a:r>
            <a:endParaRPr lang="en-US" dirty="0"/>
          </a:p>
        </p:txBody>
      </p:sp>
      <p:sp>
        <p:nvSpPr>
          <p:cNvPr id="2" name="Footer Placeholder 1"/>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Interrupt Cycle</a:t>
            </a:r>
            <a:endParaRPr lang="en-IN" dirty="0"/>
          </a:p>
        </p:txBody>
      </p:sp>
      <p:sp>
        <p:nvSpPr>
          <p:cNvPr id="5" name="Content Placeholder 4"/>
          <p:cNvSpPr>
            <a:spLocks noGrp="1"/>
          </p:cNvSpPr>
          <p:nvPr>
            <p:ph idx="1"/>
          </p:nvPr>
        </p:nvSpPr>
        <p:spPr/>
        <p:txBody>
          <a:bodyPr/>
          <a:lstStyle/>
          <a:p>
            <a:r>
              <a:rPr lang="en-US" dirty="0"/>
              <a:t>In this case, control continues with the next instruction cycle. If either flag is set to 1 while IEN = 1, flip-flop R is set to 1. </a:t>
            </a:r>
            <a:endParaRPr lang="en-US" dirty="0"/>
          </a:p>
          <a:p>
            <a:r>
              <a:rPr lang="en-US" dirty="0"/>
              <a:t>At the end of the execute phase, control checks the value of R, and if it is equal to 1, it goes to an interrupt cycle instead of an instruction cycle.</a:t>
            </a:r>
            <a:endParaRPr lang="en-US" dirty="0"/>
          </a:p>
        </p:txBody>
      </p:sp>
      <p:sp>
        <p:nvSpPr>
          <p:cNvPr id="2" name="Footer Placeholder 1"/>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Basic Computer (Flowchart of Basic Computer)</a:t>
            </a:r>
            <a:endParaRPr lang="en-IN" dirty="0"/>
          </a:p>
        </p:txBody>
      </p:sp>
      <p:sp>
        <p:nvSpPr>
          <p:cNvPr id="5" name="Text Placeholder 4"/>
          <p:cNvSpPr>
            <a:spLocks noGrp="1"/>
          </p:cNvSpPr>
          <p:nvPr>
            <p:ph type="body" idx="1"/>
          </p:nvPr>
        </p:nvSpPr>
        <p:spPr/>
        <p:txBody>
          <a:bodyPr/>
          <a:lstStyle/>
          <a:p>
            <a:endParaRPr lang="en-IN"/>
          </a:p>
        </p:txBody>
      </p:sp>
      <p:sp>
        <p:nvSpPr>
          <p:cNvPr id="4" name="Footer Placeholder 3"/>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Marwadi University</a:t>
            </a:r>
            <a:endParaRPr lang="en-IN"/>
          </a:p>
        </p:txBody>
      </p:sp>
      <p:sp>
        <p:nvSpPr>
          <p:cNvPr id="5" name="Rectangle 4"/>
          <p:cNvSpPr/>
          <p:nvPr/>
        </p:nvSpPr>
        <p:spPr>
          <a:xfrm>
            <a:off x="4390600" y="1550984"/>
            <a:ext cx="904875" cy="25977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Merriweather Sans" pitchFamily="2" charset="0"/>
              </a:rPr>
              <a:t>AR </a:t>
            </a:r>
            <a:r>
              <a:rPr lang="en-US" sz="1050" dirty="0">
                <a:latin typeface="Merriweather Sans" pitchFamily="2" charset="0"/>
                <a:ea typeface="Cambria Math" panose="02040503050406030204" pitchFamily="18" charset="0"/>
              </a:rPr>
              <a:t>← PC</a:t>
            </a:r>
            <a:endParaRPr lang="en-US" sz="1050" dirty="0">
              <a:latin typeface="Merriweather Sans" pitchFamily="2" charset="0"/>
            </a:endParaRPr>
          </a:p>
        </p:txBody>
      </p:sp>
      <p:sp>
        <p:nvSpPr>
          <p:cNvPr id="6" name="Rectangle 5"/>
          <p:cNvSpPr/>
          <p:nvPr/>
        </p:nvSpPr>
        <p:spPr>
          <a:xfrm>
            <a:off x="3872284" y="2075013"/>
            <a:ext cx="1939681" cy="25977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Merriweather Sans" pitchFamily="2" charset="0"/>
              </a:rPr>
              <a:t>IR </a:t>
            </a:r>
            <a:r>
              <a:rPr lang="en-US" sz="1050" dirty="0">
                <a:latin typeface="Merriweather Sans" pitchFamily="2" charset="0"/>
                <a:ea typeface="Cambria Math" panose="02040503050406030204" pitchFamily="18" charset="0"/>
              </a:rPr>
              <a:t>← M[AR], PC ← PC + 1</a:t>
            </a:r>
            <a:endParaRPr lang="en-US" sz="1050" dirty="0">
              <a:latin typeface="Merriweather Sans" pitchFamily="2" charset="0"/>
            </a:endParaRPr>
          </a:p>
        </p:txBody>
      </p:sp>
      <p:sp>
        <p:nvSpPr>
          <p:cNvPr id="7" name="Rectangle 6"/>
          <p:cNvSpPr/>
          <p:nvPr/>
        </p:nvSpPr>
        <p:spPr>
          <a:xfrm>
            <a:off x="3551266" y="2631110"/>
            <a:ext cx="2581715" cy="38033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Merriweather Sans" pitchFamily="2" charset="0"/>
              </a:rPr>
              <a:t>Decode operation code in IR(12-14)</a:t>
            </a:r>
            <a:endParaRPr lang="en-US" sz="1050" dirty="0">
              <a:latin typeface="Merriweather Sans" pitchFamily="2" charset="0"/>
            </a:endParaRPr>
          </a:p>
          <a:p>
            <a:pPr algn="ctr"/>
            <a:r>
              <a:rPr lang="en-US" sz="1050" dirty="0">
                <a:latin typeface="Merriweather Sans" pitchFamily="2" charset="0"/>
                <a:ea typeface="Cambria Math" panose="02040503050406030204" pitchFamily="18" charset="0"/>
              </a:rPr>
              <a:t>AR ← IR(0-11), I ← IR(15)</a:t>
            </a:r>
            <a:endParaRPr lang="en-US" sz="1050" dirty="0">
              <a:latin typeface="Merriweather Sans" pitchFamily="2" charset="0"/>
            </a:endParaRPr>
          </a:p>
        </p:txBody>
      </p:sp>
      <p:sp>
        <p:nvSpPr>
          <p:cNvPr id="8" name="Diamond 7"/>
          <p:cNvSpPr/>
          <p:nvPr/>
        </p:nvSpPr>
        <p:spPr>
          <a:xfrm>
            <a:off x="5522792" y="3706084"/>
            <a:ext cx="696060" cy="346364"/>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Merriweather Sans" pitchFamily="2" charset="0"/>
              </a:rPr>
              <a:t>D</a:t>
            </a:r>
            <a:r>
              <a:rPr lang="en-US" sz="1050" baseline="-25000" dirty="0">
                <a:latin typeface="Merriweather Sans" pitchFamily="2" charset="0"/>
              </a:rPr>
              <a:t>7</a:t>
            </a:r>
            <a:endParaRPr lang="en-US" sz="1050" baseline="-25000" dirty="0">
              <a:latin typeface="Merriweather Sans" pitchFamily="2" charset="0"/>
            </a:endParaRPr>
          </a:p>
        </p:txBody>
      </p:sp>
      <p:sp>
        <p:nvSpPr>
          <p:cNvPr id="9" name="Diamond 8"/>
          <p:cNvSpPr/>
          <p:nvPr/>
        </p:nvSpPr>
        <p:spPr>
          <a:xfrm>
            <a:off x="4634725" y="4093137"/>
            <a:ext cx="392907" cy="346364"/>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Merriweather Sans" pitchFamily="2" charset="0"/>
              </a:rPr>
              <a:t>I</a:t>
            </a:r>
            <a:endParaRPr lang="en-US" sz="1050" baseline="-25000" dirty="0">
              <a:latin typeface="Merriweather Sans" pitchFamily="2" charset="0"/>
            </a:endParaRPr>
          </a:p>
        </p:txBody>
      </p:sp>
      <p:sp>
        <p:nvSpPr>
          <p:cNvPr id="10" name="Diamond 9"/>
          <p:cNvSpPr/>
          <p:nvPr/>
        </p:nvSpPr>
        <p:spPr>
          <a:xfrm>
            <a:off x="7281072" y="4093137"/>
            <a:ext cx="392907" cy="346364"/>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Merriweather Sans" pitchFamily="2" charset="0"/>
              </a:rPr>
              <a:t>I</a:t>
            </a:r>
            <a:endParaRPr lang="en-US" sz="1050" baseline="-25000" dirty="0">
              <a:latin typeface="Merriweather Sans" pitchFamily="2" charset="0"/>
            </a:endParaRPr>
          </a:p>
        </p:txBody>
      </p:sp>
      <p:sp>
        <p:nvSpPr>
          <p:cNvPr id="11" name="Rectangle 10"/>
          <p:cNvSpPr/>
          <p:nvPr/>
        </p:nvSpPr>
        <p:spPr>
          <a:xfrm>
            <a:off x="3741063" y="4840865"/>
            <a:ext cx="1094899" cy="741162"/>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Merriweather Sans" pitchFamily="2" charset="0"/>
              </a:rPr>
              <a:t>Execute input-output instruction</a:t>
            </a:r>
            <a:endParaRPr lang="en-US" sz="1050" dirty="0">
              <a:latin typeface="Merriweather Sans" pitchFamily="2" charset="0"/>
            </a:endParaRPr>
          </a:p>
          <a:p>
            <a:pPr algn="ctr"/>
            <a:r>
              <a:rPr lang="en-US" sz="1050" dirty="0">
                <a:latin typeface="Merriweather Sans" pitchFamily="2" charset="0"/>
              </a:rPr>
              <a:t>SC </a:t>
            </a:r>
            <a:r>
              <a:rPr lang="en-US" sz="1050" dirty="0">
                <a:latin typeface="Merriweather Sans" pitchFamily="2" charset="0"/>
                <a:ea typeface="Cambria Math" panose="02040503050406030204" pitchFamily="18" charset="0"/>
              </a:rPr>
              <a:t>←</a:t>
            </a:r>
            <a:r>
              <a:rPr lang="en-US" sz="1050" dirty="0">
                <a:latin typeface="Merriweather Sans" pitchFamily="2" charset="0"/>
              </a:rPr>
              <a:t> 0</a:t>
            </a:r>
            <a:endParaRPr lang="en-US" sz="1050" dirty="0">
              <a:latin typeface="Merriweather Sans" pitchFamily="2" charset="0"/>
            </a:endParaRPr>
          </a:p>
        </p:txBody>
      </p:sp>
      <p:sp>
        <p:nvSpPr>
          <p:cNvPr id="12" name="Rectangle 11"/>
          <p:cNvSpPr/>
          <p:nvPr/>
        </p:nvSpPr>
        <p:spPr>
          <a:xfrm>
            <a:off x="4883402" y="4840865"/>
            <a:ext cx="1457310" cy="741162"/>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Merriweather Sans" pitchFamily="2" charset="0"/>
              </a:rPr>
              <a:t>Execute </a:t>
            </a:r>
            <a:endParaRPr lang="en-US" sz="1050" dirty="0">
              <a:latin typeface="Merriweather Sans" pitchFamily="2" charset="0"/>
            </a:endParaRPr>
          </a:p>
          <a:p>
            <a:pPr algn="ctr"/>
            <a:r>
              <a:rPr lang="en-US" sz="1050" dirty="0">
                <a:latin typeface="Merriweather Sans" pitchFamily="2" charset="0"/>
              </a:rPr>
              <a:t>register-reference instruction</a:t>
            </a:r>
            <a:endParaRPr lang="en-US" sz="1050" dirty="0">
              <a:latin typeface="Merriweather Sans" pitchFamily="2" charset="0"/>
            </a:endParaRPr>
          </a:p>
          <a:p>
            <a:pPr algn="ctr"/>
            <a:r>
              <a:rPr lang="en-US" sz="1050" dirty="0">
                <a:latin typeface="Merriweather Sans" pitchFamily="2" charset="0"/>
              </a:rPr>
              <a:t>SC </a:t>
            </a:r>
            <a:r>
              <a:rPr lang="en-US" sz="1050" dirty="0">
                <a:latin typeface="Merriweather Sans" pitchFamily="2" charset="0"/>
                <a:ea typeface="Cambria Math" panose="02040503050406030204" pitchFamily="18" charset="0"/>
              </a:rPr>
              <a:t>←</a:t>
            </a:r>
            <a:r>
              <a:rPr lang="en-US" sz="1050" dirty="0">
                <a:latin typeface="Merriweather Sans" pitchFamily="2" charset="0"/>
              </a:rPr>
              <a:t> 0</a:t>
            </a:r>
            <a:endParaRPr lang="en-US" sz="1050" dirty="0">
              <a:latin typeface="Merriweather Sans" pitchFamily="2" charset="0"/>
            </a:endParaRPr>
          </a:p>
        </p:txBody>
      </p:sp>
      <p:sp>
        <p:nvSpPr>
          <p:cNvPr id="13" name="Rectangle 12"/>
          <p:cNvSpPr/>
          <p:nvPr/>
        </p:nvSpPr>
        <p:spPr>
          <a:xfrm>
            <a:off x="6438109" y="4859994"/>
            <a:ext cx="995363" cy="2592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Merriweather Sans" pitchFamily="2" charset="0"/>
              </a:rPr>
              <a:t>AR </a:t>
            </a:r>
            <a:r>
              <a:rPr lang="en-US" sz="1050" dirty="0">
                <a:latin typeface="Merriweather Sans" pitchFamily="2" charset="0"/>
                <a:ea typeface="Cambria Math" panose="02040503050406030204" pitchFamily="18" charset="0"/>
              </a:rPr>
              <a:t>← M[AR]</a:t>
            </a:r>
            <a:endParaRPr lang="en-US" sz="1050" dirty="0">
              <a:latin typeface="Merriweather Sans" pitchFamily="2" charset="0"/>
            </a:endParaRPr>
          </a:p>
        </p:txBody>
      </p:sp>
      <p:sp>
        <p:nvSpPr>
          <p:cNvPr id="14" name="Rectangle 13"/>
          <p:cNvSpPr/>
          <p:nvPr/>
        </p:nvSpPr>
        <p:spPr>
          <a:xfrm>
            <a:off x="7585872" y="4874552"/>
            <a:ext cx="747831" cy="25977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Merriweather Sans" pitchFamily="2" charset="0"/>
              </a:rPr>
              <a:t>Nothing</a:t>
            </a:r>
            <a:endParaRPr lang="en-US" sz="1050" dirty="0">
              <a:latin typeface="Merriweather Sans" pitchFamily="2" charset="0"/>
            </a:endParaRPr>
          </a:p>
        </p:txBody>
      </p:sp>
      <p:sp>
        <p:nvSpPr>
          <p:cNvPr id="15" name="Rectangle 14"/>
          <p:cNvSpPr/>
          <p:nvPr/>
        </p:nvSpPr>
        <p:spPr>
          <a:xfrm>
            <a:off x="6408192" y="5625338"/>
            <a:ext cx="1939680" cy="815278"/>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Merriweather Sans" pitchFamily="2" charset="0"/>
              </a:rPr>
              <a:t>Execute </a:t>
            </a:r>
            <a:endParaRPr lang="en-US" sz="1050" dirty="0">
              <a:latin typeface="Merriweather Sans" pitchFamily="2" charset="0"/>
            </a:endParaRPr>
          </a:p>
          <a:p>
            <a:pPr algn="ctr"/>
            <a:r>
              <a:rPr lang="en-US" sz="1050" dirty="0">
                <a:latin typeface="Merriweather Sans" pitchFamily="2" charset="0"/>
              </a:rPr>
              <a:t>memory-reference instruction</a:t>
            </a:r>
            <a:endParaRPr lang="en-US" sz="1050" dirty="0">
              <a:latin typeface="Merriweather Sans" pitchFamily="2" charset="0"/>
            </a:endParaRPr>
          </a:p>
          <a:p>
            <a:pPr algn="ctr"/>
            <a:r>
              <a:rPr lang="en-US" sz="1050" dirty="0">
                <a:latin typeface="Merriweather Sans" pitchFamily="2" charset="0"/>
              </a:rPr>
              <a:t>SC </a:t>
            </a:r>
            <a:r>
              <a:rPr lang="en-US" sz="1050" dirty="0">
                <a:latin typeface="Merriweather Sans" pitchFamily="2" charset="0"/>
                <a:ea typeface="Cambria Math" panose="02040503050406030204" pitchFamily="18" charset="0"/>
              </a:rPr>
              <a:t>←</a:t>
            </a:r>
            <a:r>
              <a:rPr lang="en-US" sz="1050" dirty="0">
                <a:latin typeface="Merriweather Sans" pitchFamily="2" charset="0"/>
              </a:rPr>
              <a:t> 0</a:t>
            </a:r>
            <a:endParaRPr lang="en-US" sz="1050" dirty="0">
              <a:latin typeface="Merriweather Sans" pitchFamily="2" charset="0"/>
            </a:endParaRPr>
          </a:p>
        </p:txBody>
      </p:sp>
      <p:cxnSp>
        <p:nvCxnSpPr>
          <p:cNvPr id="16" name="Straight Arrow Connector 15"/>
          <p:cNvCxnSpPr>
            <a:stCxn id="5" idx="2"/>
            <a:endCxn id="6" idx="0"/>
          </p:cNvCxnSpPr>
          <p:nvPr/>
        </p:nvCxnSpPr>
        <p:spPr>
          <a:xfrm flipH="1">
            <a:off x="4842125" y="1810757"/>
            <a:ext cx="913" cy="264256"/>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2"/>
            <a:endCxn id="7" idx="0"/>
          </p:cNvCxnSpPr>
          <p:nvPr/>
        </p:nvCxnSpPr>
        <p:spPr>
          <a:xfrm flipH="1">
            <a:off x="4842124" y="2334786"/>
            <a:ext cx="1" cy="296324"/>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18" name="Elbow Connector 29"/>
          <p:cNvCxnSpPr>
            <a:stCxn id="8" idx="1"/>
            <a:endCxn id="9" idx="0"/>
          </p:cNvCxnSpPr>
          <p:nvPr/>
        </p:nvCxnSpPr>
        <p:spPr>
          <a:xfrm rot="10800000" flipV="1">
            <a:off x="4831180" y="3879265"/>
            <a:ext cx="691613" cy="213871"/>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19" name="Elbow Connector 31"/>
          <p:cNvCxnSpPr>
            <a:stCxn id="8" idx="3"/>
            <a:endCxn id="10" idx="0"/>
          </p:cNvCxnSpPr>
          <p:nvPr/>
        </p:nvCxnSpPr>
        <p:spPr>
          <a:xfrm>
            <a:off x="6218852" y="3879266"/>
            <a:ext cx="1258674" cy="213871"/>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0" name="Elbow Connector 32"/>
          <p:cNvCxnSpPr>
            <a:stCxn id="9" idx="1"/>
            <a:endCxn id="11" idx="0"/>
          </p:cNvCxnSpPr>
          <p:nvPr/>
        </p:nvCxnSpPr>
        <p:spPr>
          <a:xfrm rot="10800000" flipV="1">
            <a:off x="4288513" y="4266319"/>
            <a:ext cx="346212" cy="574546"/>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1" name="Elbow Connector 35"/>
          <p:cNvCxnSpPr>
            <a:stCxn id="9" idx="3"/>
            <a:endCxn id="12" idx="0"/>
          </p:cNvCxnSpPr>
          <p:nvPr/>
        </p:nvCxnSpPr>
        <p:spPr>
          <a:xfrm>
            <a:off x="5027632" y="4266319"/>
            <a:ext cx="584425" cy="574546"/>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2" name="Elbow Connector 38"/>
          <p:cNvCxnSpPr>
            <a:stCxn id="10" idx="1"/>
            <a:endCxn id="13" idx="0"/>
          </p:cNvCxnSpPr>
          <p:nvPr/>
        </p:nvCxnSpPr>
        <p:spPr>
          <a:xfrm rot="10800000" flipV="1">
            <a:off x="6935792" y="4266318"/>
            <a:ext cx="345281" cy="593675"/>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3" name="Elbow Connector 39"/>
          <p:cNvCxnSpPr/>
          <p:nvPr/>
        </p:nvCxnSpPr>
        <p:spPr>
          <a:xfrm>
            <a:off x="7672000" y="4266319"/>
            <a:ext cx="288000" cy="608233"/>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3" idx="2"/>
          </p:cNvCxnSpPr>
          <p:nvPr/>
        </p:nvCxnSpPr>
        <p:spPr>
          <a:xfrm>
            <a:off x="6935791" y="5119194"/>
            <a:ext cx="0" cy="506144"/>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2"/>
          </p:cNvCxnSpPr>
          <p:nvPr/>
        </p:nvCxnSpPr>
        <p:spPr>
          <a:xfrm flipH="1">
            <a:off x="7959787" y="5134325"/>
            <a:ext cx="1" cy="491013"/>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p:cNvCxnSpPr>
          <p:nvPr/>
        </p:nvCxnSpPr>
        <p:spPr>
          <a:xfrm>
            <a:off x="4288513" y="5582027"/>
            <a:ext cx="0" cy="1129188"/>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2" idx="2"/>
          </p:cNvCxnSpPr>
          <p:nvPr/>
        </p:nvCxnSpPr>
        <p:spPr>
          <a:xfrm>
            <a:off x="5612057" y="5582027"/>
            <a:ext cx="0" cy="1129188"/>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p:cNvCxnSpPr>
          <p:nvPr/>
        </p:nvCxnSpPr>
        <p:spPr>
          <a:xfrm>
            <a:off x="7378032" y="6440616"/>
            <a:ext cx="1" cy="270597"/>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3406718" y="6726738"/>
            <a:ext cx="3978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69"/>
          <p:cNvCxnSpPr/>
          <p:nvPr/>
        </p:nvCxnSpPr>
        <p:spPr>
          <a:xfrm rot="5400000" flipH="1" flipV="1">
            <a:off x="1754765" y="2385181"/>
            <a:ext cx="5993512" cy="2689605"/>
          </a:xfrm>
          <a:prstGeom prst="bentConnector3">
            <a:avLst>
              <a:gd name="adj1" fmla="val 99889"/>
            </a:avLst>
          </a:prstGeom>
          <a:ln w="19050">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Rectangle 30"/>
              <p:cNvSpPr/>
              <p:nvPr/>
            </p:nvSpPr>
            <p:spPr>
              <a:xfrm>
                <a:off x="4932395" y="1302578"/>
                <a:ext cx="445507" cy="24622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𝑅</m:t>
                          </m:r>
                          <m:r>
                            <a:rPr lang="en-US" sz="1000" i="1">
                              <a:latin typeface="Cambria Math" panose="02040503050406030204" pitchFamily="18" charset="0"/>
                            </a:rPr>
                            <m:t>′</m:t>
                          </m:r>
                          <m:r>
                            <a:rPr lang="en-US" sz="1000" i="1">
                              <a:latin typeface="Cambria Math" panose="02040503050406030204" pitchFamily="18" charset="0"/>
                            </a:rPr>
                            <m:t>𝑇</m:t>
                          </m:r>
                        </m:e>
                        <m:sub>
                          <m:r>
                            <a:rPr lang="en-US" sz="1000" i="1">
                              <a:latin typeface="Cambria Math" panose="02040503050406030204" pitchFamily="18" charset="0"/>
                            </a:rPr>
                            <m:t>0</m:t>
                          </m:r>
                        </m:sub>
                      </m:sSub>
                    </m:oMath>
                  </m:oMathPara>
                </a14:m>
                <a:endParaRPr lang="en-US" sz="1000" dirty="0">
                  <a:latin typeface="Merriweather Sans" pitchFamily="2" charset="0"/>
                </a:endParaRPr>
              </a:p>
            </p:txBody>
          </p:sp>
        </mc:Choice>
        <mc:Fallback>
          <p:sp>
            <p:nvSpPr>
              <p:cNvPr id="31" name="Rectangle 30"/>
              <p:cNvSpPr>
                <a:spLocks noRot="1" noChangeAspect="1" noMove="1" noResize="1" noEditPoints="1" noAdjustHandles="1" noChangeArrowheads="1" noChangeShapeType="1" noTextEdit="1"/>
              </p:cNvSpPr>
              <p:nvPr/>
            </p:nvSpPr>
            <p:spPr>
              <a:xfrm>
                <a:off x="4932395" y="1302578"/>
                <a:ext cx="445507" cy="246221"/>
              </a:xfrm>
              <a:prstGeom prst="rect">
                <a:avLst/>
              </a:prstGeom>
              <a:blipFill rotWithShape="1">
                <a:blip r:embed="rId1"/>
                <a:stretch>
                  <a:fillRect l="-79" t="-78" r="20" b="1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2" name="Rectangle 31"/>
              <p:cNvSpPr/>
              <p:nvPr/>
            </p:nvSpPr>
            <p:spPr>
              <a:xfrm>
                <a:off x="5429369" y="1823634"/>
                <a:ext cx="442557" cy="24622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𝑅</m:t>
                          </m:r>
                          <m:r>
                            <a:rPr lang="en-US" sz="1000" i="1">
                              <a:latin typeface="Cambria Math" panose="02040503050406030204" pitchFamily="18" charset="0"/>
                            </a:rPr>
                            <m:t>′</m:t>
                          </m:r>
                          <m:r>
                            <a:rPr lang="en-US" sz="1000" i="1">
                              <a:latin typeface="Cambria Math" panose="02040503050406030204" pitchFamily="18" charset="0"/>
                            </a:rPr>
                            <m:t>𝑇</m:t>
                          </m:r>
                        </m:e>
                        <m:sub>
                          <m:r>
                            <a:rPr lang="en-US" sz="1000" i="1">
                              <a:latin typeface="Cambria Math" panose="02040503050406030204" pitchFamily="18" charset="0"/>
                            </a:rPr>
                            <m:t>1</m:t>
                          </m:r>
                        </m:sub>
                      </m:sSub>
                    </m:oMath>
                  </m:oMathPara>
                </a14:m>
                <a:endParaRPr lang="en-US" sz="1000" dirty="0">
                  <a:latin typeface="Merriweather Sans" pitchFamily="2" charset="0"/>
                </a:endParaRPr>
              </a:p>
            </p:txBody>
          </p:sp>
        </mc:Choice>
        <mc:Fallback>
          <p:sp>
            <p:nvSpPr>
              <p:cNvPr id="32" name="Rectangle 31"/>
              <p:cNvSpPr>
                <a:spLocks noRot="1" noChangeAspect="1" noMove="1" noResize="1" noEditPoints="1" noAdjustHandles="1" noChangeArrowheads="1" noChangeShapeType="1" noTextEdit="1"/>
              </p:cNvSpPr>
              <p:nvPr/>
            </p:nvSpPr>
            <p:spPr>
              <a:xfrm>
                <a:off x="5429369" y="1823634"/>
                <a:ext cx="442557" cy="246221"/>
              </a:xfrm>
              <a:prstGeom prst="rect">
                <a:avLst/>
              </a:prstGeom>
              <a:blipFill rotWithShape="1">
                <a:blip r:embed="rId2"/>
                <a:stretch>
                  <a:fillRect l="-27" t="-223" r="18" b="15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3" name="Rectangle 32"/>
              <p:cNvSpPr/>
              <p:nvPr/>
            </p:nvSpPr>
            <p:spPr>
              <a:xfrm>
                <a:off x="5749865" y="2385870"/>
                <a:ext cx="445507" cy="24622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𝑅</m:t>
                          </m:r>
                          <m:r>
                            <a:rPr lang="en-US" sz="1000" i="1">
                              <a:latin typeface="Cambria Math" panose="02040503050406030204" pitchFamily="18" charset="0"/>
                            </a:rPr>
                            <m:t>′</m:t>
                          </m:r>
                          <m:r>
                            <a:rPr lang="en-US" sz="1000" i="1">
                              <a:latin typeface="Cambria Math" panose="02040503050406030204" pitchFamily="18" charset="0"/>
                            </a:rPr>
                            <m:t>𝑇</m:t>
                          </m:r>
                        </m:e>
                        <m:sub>
                          <m:r>
                            <a:rPr lang="en-US" sz="1000" i="1">
                              <a:latin typeface="Cambria Math" panose="02040503050406030204" pitchFamily="18" charset="0"/>
                            </a:rPr>
                            <m:t>2</m:t>
                          </m:r>
                        </m:sub>
                      </m:sSub>
                    </m:oMath>
                  </m:oMathPara>
                </a14:m>
                <a:endParaRPr lang="en-US" sz="1000" dirty="0">
                  <a:latin typeface="Merriweather Sans" pitchFamily="2" charset="0"/>
                </a:endParaRPr>
              </a:p>
            </p:txBody>
          </p:sp>
        </mc:Choice>
        <mc:Fallback>
          <p:sp>
            <p:nvSpPr>
              <p:cNvPr id="33" name="Rectangle 32"/>
              <p:cNvSpPr>
                <a:spLocks noRot="1" noChangeAspect="1" noMove="1" noResize="1" noEditPoints="1" noAdjustHandles="1" noChangeArrowheads="1" noChangeShapeType="1" noTextEdit="1"/>
              </p:cNvSpPr>
              <p:nvPr/>
            </p:nvSpPr>
            <p:spPr>
              <a:xfrm>
                <a:off x="5749865" y="2385870"/>
                <a:ext cx="445507" cy="246221"/>
              </a:xfrm>
              <a:prstGeom prst="rect">
                <a:avLst/>
              </a:prstGeom>
              <a:blipFill rotWithShape="1">
                <a:blip r:embed="rId3"/>
                <a:stretch>
                  <a:fillRect l="-129" t="-71" r="70" b="6"/>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4" name="Rectangle 33"/>
              <p:cNvSpPr/>
              <p:nvPr/>
            </p:nvSpPr>
            <p:spPr>
              <a:xfrm>
                <a:off x="4488691" y="4595991"/>
                <a:ext cx="330090" cy="24622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𝑇</m:t>
                          </m:r>
                        </m:e>
                        <m:sub>
                          <m:r>
                            <a:rPr lang="en-US" sz="1000" i="1">
                              <a:latin typeface="Cambria Math" panose="02040503050406030204" pitchFamily="18" charset="0"/>
                            </a:rPr>
                            <m:t>3</m:t>
                          </m:r>
                        </m:sub>
                      </m:sSub>
                    </m:oMath>
                  </m:oMathPara>
                </a14:m>
                <a:endParaRPr lang="en-US" sz="1000" dirty="0">
                  <a:latin typeface="Merriweather Sans" pitchFamily="2" charset="0"/>
                </a:endParaRPr>
              </a:p>
            </p:txBody>
          </p:sp>
        </mc:Choice>
        <mc:Fallback>
          <p:sp>
            <p:nvSpPr>
              <p:cNvPr id="34" name="Rectangle 33"/>
              <p:cNvSpPr>
                <a:spLocks noRot="1" noChangeAspect="1" noMove="1" noResize="1" noEditPoints="1" noAdjustHandles="1" noChangeArrowheads="1" noChangeShapeType="1" noTextEdit="1"/>
              </p:cNvSpPr>
              <p:nvPr/>
            </p:nvSpPr>
            <p:spPr>
              <a:xfrm>
                <a:off x="4488691" y="4595991"/>
                <a:ext cx="330090" cy="246221"/>
              </a:xfrm>
              <a:prstGeom prst="rect">
                <a:avLst/>
              </a:prstGeom>
              <a:blipFill rotWithShape="1">
                <a:blip r:embed="rId4"/>
                <a:stretch>
                  <a:fillRect l="-155" t="-201" r="121" b="137"/>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5" name="Rectangle 34"/>
              <p:cNvSpPr/>
              <p:nvPr/>
            </p:nvSpPr>
            <p:spPr>
              <a:xfrm>
                <a:off x="6112112" y="4595991"/>
                <a:ext cx="330090" cy="24622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𝑇</m:t>
                          </m:r>
                        </m:e>
                        <m:sub>
                          <m:r>
                            <a:rPr lang="en-US" sz="1000" i="1">
                              <a:latin typeface="Cambria Math" panose="02040503050406030204" pitchFamily="18" charset="0"/>
                            </a:rPr>
                            <m:t>3</m:t>
                          </m:r>
                        </m:sub>
                      </m:sSub>
                    </m:oMath>
                  </m:oMathPara>
                </a14:m>
                <a:endParaRPr lang="en-US" sz="1000" dirty="0">
                  <a:latin typeface="Merriweather Sans" pitchFamily="2" charset="0"/>
                </a:endParaRPr>
              </a:p>
            </p:txBody>
          </p:sp>
        </mc:Choice>
        <mc:Fallback>
          <p:sp>
            <p:nvSpPr>
              <p:cNvPr id="35" name="Rectangle 34"/>
              <p:cNvSpPr>
                <a:spLocks noRot="1" noChangeAspect="1" noMove="1" noResize="1" noEditPoints="1" noAdjustHandles="1" noChangeArrowheads="1" noChangeShapeType="1" noTextEdit="1"/>
              </p:cNvSpPr>
              <p:nvPr/>
            </p:nvSpPr>
            <p:spPr>
              <a:xfrm>
                <a:off x="6112112" y="4595991"/>
                <a:ext cx="330090" cy="246221"/>
              </a:xfrm>
              <a:prstGeom prst="rect">
                <a:avLst/>
              </a:prstGeom>
              <a:blipFill rotWithShape="1">
                <a:blip r:embed="rId4"/>
                <a:stretch>
                  <a:fillRect l="-72" t="-201" r="38" b="137"/>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6" name="Rectangle 35"/>
              <p:cNvSpPr/>
              <p:nvPr/>
            </p:nvSpPr>
            <p:spPr>
              <a:xfrm>
                <a:off x="7183873" y="4612976"/>
                <a:ext cx="330090" cy="24622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𝑇</m:t>
                          </m:r>
                        </m:e>
                        <m:sub>
                          <m:r>
                            <a:rPr lang="en-US" sz="1000" i="1">
                              <a:latin typeface="Cambria Math" panose="02040503050406030204" pitchFamily="18" charset="0"/>
                            </a:rPr>
                            <m:t>3</m:t>
                          </m:r>
                        </m:sub>
                      </m:sSub>
                    </m:oMath>
                  </m:oMathPara>
                </a14:m>
                <a:endParaRPr lang="en-US" sz="1000" dirty="0">
                  <a:latin typeface="Merriweather Sans" pitchFamily="2" charset="0"/>
                </a:endParaRPr>
              </a:p>
            </p:txBody>
          </p:sp>
        </mc:Choice>
        <mc:Fallback>
          <p:sp>
            <p:nvSpPr>
              <p:cNvPr id="36" name="Rectangle 35"/>
              <p:cNvSpPr>
                <a:spLocks noRot="1" noChangeAspect="1" noMove="1" noResize="1" noEditPoints="1" noAdjustHandles="1" noChangeArrowheads="1" noChangeShapeType="1" noTextEdit="1"/>
              </p:cNvSpPr>
              <p:nvPr/>
            </p:nvSpPr>
            <p:spPr>
              <a:xfrm>
                <a:off x="7183873" y="4612976"/>
                <a:ext cx="330090" cy="246221"/>
              </a:xfrm>
              <a:prstGeom prst="rect">
                <a:avLst/>
              </a:prstGeom>
              <a:blipFill rotWithShape="1">
                <a:blip r:embed="rId4"/>
                <a:stretch>
                  <a:fillRect l="-36" t="-136" r="2" b="7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7" name="Rectangle 36"/>
              <p:cNvSpPr/>
              <p:nvPr/>
            </p:nvSpPr>
            <p:spPr>
              <a:xfrm>
                <a:off x="8077725" y="4625652"/>
                <a:ext cx="330090" cy="24622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𝑇</m:t>
                          </m:r>
                        </m:e>
                        <m:sub>
                          <m:r>
                            <a:rPr lang="en-US" sz="1000" i="1">
                              <a:latin typeface="Cambria Math" panose="02040503050406030204" pitchFamily="18" charset="0"/>
                            </a:rPr>
                            <m:t>3</m:t>
                          </m:r>
                        </m:sub>
                      </m:sSub>
                    </m:oMath>
                  </m:oMathPara>
                </a14:m>
                <a:endParaRPr lang="en-US" sz="1000" dirty="0">
                  <a:latin typeface="Merriweather Sans" pitchFamily="2" charset="0"/>
                </a:endParaRPr>
              </a:p>
            </p:txBody>
          </p:sp>
        </mc:Choice>
        <mc:Fallback>
          <p:sp>
            <p:nvSpPr>
              <p:cNvPr id="37" name="Rectangle 36"/>
              <p:cNvSpPr>
                <a:spLocks noRot="1" noChangeAspect="1" noMove="1" noResize="1" noEditPoints="1" noAdjustHandles="1" noChangeArrowheads="1" noChangeShapeType="1" noTextEdit="1"/>
              </p:cNvSpPr>
              <p:nvPr/>
            </p:nvSpPr>
            <p:spPr>
              <a:xfrm>
                <a:off x="8077725" y="4625652"/>
                <a:ext cx="330090" cy="246221"/>
              </a:xfrm>
              <a:prstGeom prst="rect">
                <a:avLst/>
              </a:prstGeom>
              <a:blipFill rotWithShape="1">
                <a:blip r:embed="rId4"/>
                <a:stretch>
                  <a:fillRect l="-159" t="-127" r="126" b="62"/>
                </a:stretch>
              </a:blipFill>
            </p:spPr>
            <p:txBody>
              <a:bodyPr/>
              <a:lstStyle/>
              <a:p>
                <a:r>
                  <a:rPr lang="en-US" altLang="en-US">
                    <a:noFill/>
                  </a:rPr>
                  <a:t> </a:t>
                </a:r>
              </a:p>
            </p:txBody>
          </p:sp>
        </mc:Fallback>
      </mc:AlternateContent>
      <p:sp>
        <p:nvSpPr>
          <p:cNvPr id="38" name="Rectangle 37"/>
          <p:cNvSpPr/>
          <p:nvPr/>
        </p:nvSpPr>
        <p:spPr>
          <a:xfrm>
            <a:off x="4194719" y="3626263"/>
            <a:ext cx="1359668" cy="246221"/>
          </a:xfrm>
          <a:prstGeom prst="rect">
            <a:avLst/>
          </a:prstGeom>
        </p:spPr>
        <p:txBody>
          <a:bodyPr wrap="none">
            <a:spAutoFit/>
          </a:bodyPr>
          <a:lstStyle/>
          <a:p>
            <a:r>
              <a:rPr lang="en-US" sz="1000" dirty="0">
                <a:latin typeface="Merriweather Sans" pitchFamily="2" charset="0"/>
              </a:rPr>
              <a:t>(Register or I/O) = 1</a:t>
            </a:r>
            <a:endParaRPr lang="en-US" sz="1000" dirty="0">
              <a:latin typeface="Merriweather Sans" pitchFamily="2" charset="0"/>
            </a:endParaRPr>
          </a:p>
        </p:txBody>
      </p:sp>
      <p:sp>
        <p:nvSpPr>
          <p:cNvPr id="39" name="Rectangle 38"/>
          <p:cNvSpPr/>
          <p:nvPr/>
        </p:nvSpPr>
        <p:spPr>
          <a:xfrm>
            <a:off x="6113839" y="3626263"/>
            <a:ext cx="1686680" cy="246221"/>
          </a:xfrm>
          <a:prstGeom prst="rect">
            <a:avLst/>
          </a:prstGeom>
        </p:spPr>
        <p:txBody>
          <a:bodyPr wrap="none">
            <a:spAutoFit/>
          </a:bodyPr>
          <a:lstStyle/>
          <a:p>
            <a:r>
              <a:rPr lang="en-US" sz="1000" dirty="0">
                <a:latin typeface="Merriweather Sans" pitchFamily="2" charset="0"/>
              </a:rPr>
              <a:t>= 0 (Memory-reference)</a:t>
            </a:r>
            <a:endParaRPr lang="en-US" sz="1000" dirty="0">
              <a:latin typeface="Merriweather Sans" pitchFamily="2" charset="0"/>
            </a:endParaRPr>
          </a:p>
        </p:txBody>
      </p:sp>
      <p:sp>
        <p:nvSpPr>
          <p:cNvPr id="40" name="Rectangle 39"/>
          <p:cNvSpPr/>
          <p:nvPr/>
        </p:nvSpPr>
        <p:spPr>
          <a:xfrm>
            <a:off x="4041745" y="4046778"/>
            <a:ext cx="577402" cy="215444"/>
          </a:xfrm>
          <a:prstGeom prst="rect">
            <a:avLst/>
          </a:prstGeom>
        </p:spPr>
        <p:txBody>
          <a:bodyPr wrap="none">
            <a:spAutoFit/>
          </a:bodyPr>
          <a:lstStyle/>
          <a:p>
            <a:r>
              <a:rPr lang="en-US" sz="800" dirty="0">
                <a:latin typeface="Merriweather Sans" pitchFamily="2" charset="0"/>
              </a:rPr>
              <a:t>(I/O) = 1</a:t>
            </a:r>
            <a:endParaRPr lang="en-US" sz="800" dirty="0">
              <a:latin typeface="Merriweather Sans" pitchFamily="2" charset="0"/>
            </a:endParaRPr>
          </a:p>
        </p:txBody>
      </p:sp>
      <p:sp>
        <p:nvSpPr>
          <p:cNvPr id="41" name="Rectangle 40"/>
          <p:cNvSpPr/>
          <p:nvPr/>
        </p:nvSpPr>
        <p:spPr>
          <a:xfrm>
            <a:off x="4972065" y="4046778"/>
            <a:ext cx="827471" cy="215444"/>
          </a:xfrm>
          <a:prstGeom prst="rect">
            <a:avLst/>
          </a:prstGeom>
        </p:spPr>
        <p:txBody>
          <a:bodyPr wrap="none">
            <a:spAutoFit/>
          </a:bodyPr>
          <a:lstStyle/>
          <a:p>
            <a:r>
              <a:rPr lang="en-US" sz="800" dirty="0">
                <a:latin typeface="Merriweather Sans" pitchFamily="2" charset="0"/>
              </a:rPr>
              <a:t>= 0 (register)</a:t>
            </a:r>
            <a:endParaRPr lang="en-US" sz="800" dirty="0">
              <a:latin typeface="Merriweather Sans" pitchFamily="2" charset="0"/>
            </a:endParaRPr>
          </a:p>
        </p:txBody>
      </p:sp>
      <p:sp>
        <p:nvSpPr>
          <p:cNvPr id="42" name="Rectangle 41"/>
          <p:cNvSpPr/>
          <p:nvPr/>
        </p:nvSpPr>
        <p:spPr>
          <a:xfrm>
            <a:off x="6476903" y="4055501"/>
            <a:ext cx="800219" cy="215444"/>
          </a:xfrm>
          <a:prstGeom prst="rect">
            <a:avLst/>
          </a:prstGeom>
        </p:spPr>
        <p:txBody>
          <a:bodyPr wrap="none">
            <a:spAutoFit/>
          </a:bodyPr>
          <a:lstStyle/>
          <a:p>
            <a:r>
              <a:rPr lang="en-US" sz="800" dirty="0">
                <a:latin typeface="Merriweather Sans" pitchFamily="2" charset="0"/>
              </a:rPr>
              <a:t>(indirect) = 1</a:t>
            </a:r>
            <a:endParaRPr lang="en-US" sz="800" dirty="0">
              <a:latin typeface="Merriweather Sans" pitchFamily="2" charset="0"/>
            </a:endParaRPr>
          </a:p>
        </p:txBody>
      </p:sp>
      <p:sp>
        <p:nvSpPr>
          <p:cNvPr id="43" name="Rectangle 42"/>
          <p:cNvSpPr/>
          <p:nvPr/>
        </p:nvSpPr>
        <p:spPr>
          <a:xfrm>
            <a:off x="7568491" y="4055501"/>
            <a:ext cx="729687" cy="215444"/>
          </a:xfrm>
          <a:prstGeom prst="rect">
            <a:avLst/>
          </a:prstGeom>
        </p:spPr>
        <p:txBody>
          <a:bodyPr wrap="none">
            <a:spAutoFit/>
          </a:bodyPr>
          <a:lstStyle/>
          <a:p>
            <a:r>
              <a:rPr lang="en-US" sz="800" dirty="0">
                <a:latin typeface="Merriweather Sans" pitchFamily="2" charset="0"/>
              </a:rPr>
              <a:t>= 0 (direct)</a:t>
            </a:r>
            <a:endParaRPr lang="en-US" sz="800" dirty="0">
              <a:latin typeface="Merriweather Sans" pitchFamily="2" charset="0"/>
            </a:endParaRPr>
          </a:p>
        </p:txBody>
      </p:sp>
      <p:sp>
        <p:nvSpPr>
          <p:cNvPr id="44" name="Rectangle 43"/>
          <p:cNvSpPr/>
          <p:nvPr/>
        </p:nvSpPr>
        <p:spPr>
          <a:xfrm>
            <a:off x="5224606" y="221974"/>
            <a:ext cx="1763345" cy="38033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Merriweather Sans" pitchFamily="2" charset="0"/>
              </a:rPr>
              <a:t>Start</a:t>
            </a:r>
            <a:endParaRPr lang="en-US" sz="1050" dirty="0">
              <a:latin typeface="Merriweather Sans" pitchFamily="2" charset="0"/>
            </a:endParaRPr>
          </a:p>
          <a:p>
            <a:pPr algn="ctr"/>
            <a:r>
              <a:rPr lang="en-US" sz="1050" dirty="0">
                <a:latin typeface="Merriweather Sans" pitchFamily="2" charset="0"/>
              </a:rPr>
              <a:t>SC </a:t>
            </a:r>
            <a:r>
              <a:rPr lang="en-US" sz="1050" dirty="0">
                <a:latin typeface="Merriweather Sans" pitchFamily="2" charset="0"/>
                <a:ea typeface="Cambria Math" panose="02040503050406030204" pitchFamily="18" charset="0"/>
              </a:rPr>
              <a:t>← 0, </a:t>
            </a:r>
            <a:r>
              <a:rPr lang="en-US" sz="1050" dirty="0">
                <a:latin typeface="Merriweather Sans" pitchFamily="2" charset="0"/>
              </a:rPr>
              <a:t>IEN </a:t>
            </a:r>
            <a:r>
              <a:rPr lang="en-US" sz="1050" dirty="0">
                <a:latin typeface="Merriweather Sans" pitchFamily="2" charset="0"/>
                <a:ea typeface="Cambria Math" panose="02040503050406030204" pitchFamily="18" charset="0"/>
              </a:rPr>
              <a:t>← 0, </a:t>
            </a:r>
            <a:r>
              <a:rPr lang="en-US" sz="1050" dirty="0">
                <a:latin typeface="Merriweather Sans" pitchFamily="2" charset="0"/>
              </a:rPr>
              <a:t>R </a:t>
            </a:r>
            <a:r>
              <a:rPr lang="en-US" sz="1050" dirty="0">
                <a:latin typeface="Merriweather Sans" pitchFamily="2" charset="0"/>
                <a:ea typeface="Cambria Math" panose="02040503050406030204" pitchFamily="18" charset="0"/>
              </a:rPr>
              <a:t>← 0</a:t>
            </a:r>
            <a:endParaRPr lang="en-US" sz="1050" dirty="0">
              <a:latin typeface="Merriweather Sans" pitchFamily="2" charset="0"/>
            </a:endParaRPr>
          </a:p>
        </p:txBody>
      </p:sp>
      <p:sp>
        <p:nvSpPr>
          <p:cNvPr id="45" name="Diamond 44"/>
          <p:cNvSpPr/>
          <p:nvPr/>
        </p:nvSpPr>
        <p:spPr>
          <a:xfrm>
            <a:off x="5818651" y="869030"/>
            <a:ext cx="575256" cy="346364"/>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Merriweather Sans" pitchFamily="2" charset="0"/>
              </a:rPr>
              <a:t>R</a:t>
            </a:r>
            <a:endParaRPr lang="en-US" sz="1050" baseline="-25000" dirty="0">
              <a:latin typeface="Merriweather Sans" pitchFamily="2" charset="0"/>
            </a:endParaRPr>
          </a:p>
        </p:txBody>
      </p:sp>
      <p:cxnSp>
        <p:nvCxnSpPr>
          <p:cNvPr id="46" name="Straight Arrow Connector 45"/>
          <p:cNvCxnSpPr>
            <a:stCxn id="44" idx="2"/>
            <a:endCxn id="45" idx="0"/>
          </p:cNvCxnSpPr>
          <p:nvPr/>
        </p:nvCxnSpPr>
        <p:spPr>
          <a:xfrm>
            <a:off x="6106279" y="602307"/>
            <a:ext cx="0" cy="266723"/>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47" name="Elbow Connector 25"/>
          <p:cNvCxnSpPr>
            <a:stCxn id="45" idx="1"/>
            <a:endCxn id="5" idx="0"/>
          </p:cNvCxnSpPr>
          <p:nvPr/>
        </p:nvCxnSpPr>
        <p:spPr>
          <a:xfrm rot="10800000" flipV="1">
            <a:off x="4843037" y="1042212"/>
            <a:ext cx="975614" cy="508772"/>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48" name="Elbow Connector 28"/>
          <p:cNvCxnSpPr>
            <a:stCxn id="7" idx="2"/>
            <a:endCxn id="8" idx="0"/>
          </p:cNvCxnSpPr>
          <p:nvPr/>
        </p:nvCxnSpPr>
        <p:spPr>
          <a:xfrm rot="16200000" flipH="1">
            <a:off x="5009153" y="2844414"/>
            <a:ext cx="694641" cy="1028698"/>
          </a:xfrm>
          <a:prstGeom prst="bentConnector3">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761012" y="1540674"/>
            <a:ext cx="1457310" cy="25977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Merriweather Sans" pitchFamily="2" charset="0"/>
              </a:rPr>
              <a:t>AR </a:t>
            </a:r>
            <a:r>
              <a:rPr lang="en-US" sz="1050" dirty="0">
                <a:latin typeface="Merriweather Sans" pitchFamily="2" charset="0"/>
                <a:ea typeface="Cambria Math" panose="02040503050406030204" pitchFamily="18" charset="0"/>
              </a:rPr>
              <a:t>← 0, TR ← PC</a:t>
            </a:r>
            <a:endParaRPr lang="en-US" sz="1050" dirty="0">
              <a:latin typeface="Merriweather Sans" pitchFamily="2" charset="0"/>
            </a:endParaRPr>
          </a:p>
        </p:txBody>
      </p:sp>
      <p:sp>
        <p:nvSpPr>
          <p:cNvPr id="50" name="Rectangle 49"/>
          <p:cNvSpPr/>
          <p:nvPr/>
        </p:nvSpPr>
        <p:spPr>
          <a:xfrm>
            <a:off x="6687234" y="2064703"/>
            <a:ext cx="1603041" cy="25977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Merriweather Sans" pitchFamily="2" charset="0"/>
                <a:ea typeface="Cambria Math" panose="02040503050406030204" pitchFamily="18" charset="0"/>
              </a:rPr>
              <a:t>M[AR] ← TR, PC ← 0</a:t>
            </a:r>
            <a:endParaRPr lang="en-US" sz="1050" dirty="0">
              <a:latin typeface="Merriweather Sans" pitchFamily="2" charset="0"/>
            </a:endParaRPr>
          </a:p>
        </p:txBody>
      </p:sp>
      <p:sp>
        <p:nvSpPr>
          <p:cNvPr id="51" name="Rectangle 50"/>
          <p:cNvSpPr/>
          <p:nvPr/>
        </p:nvSpPr>
        <p:spPr>
          <a:xfrm>
            <a:off x="6687233" y="2629214"/>
            <a:ext cx="1603041" cy="41836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Merriweather Sans" pitchFamily="2" charset="0"/>
                <a:ea typeface="Cambria Math" panose="02040503050406030204" pitchFamily="18" charset="0"/>
              </a:rPr>
              <a:t> PC ← PC + 1, IEN ← 0, R ← 0, SC ← 0</a:t>
            </a:r>
            <a:endParaRPr lang="en-US" sz="1050" dirty="0">
              <a:latin typeface="Merriweather Sans" pitchFamily="2" charset="0"/>
            </a:endParaRPr>
          </a:p>
        </p:txBody>
      </p:sp>
      <p:cxnSp>
        <p:nvCxnSpPr>
          <p:cNvPr id="52" name="Straight Arrow Connector 51"/>
          <p:cNvCxnSpPr>
            <a:stCxn id="49" idx="2"/>
            <a:endCxn id="50" idx="0"/>
          </p:cNvCxnSpPr>
          <p:nvPr/>
        </p:nvCxnSpPr>
        <p:spPr>
          <a:xfrm flipH="1">
            <a:off x="7488755" y="1800447"/>
            <a:ext cx="912" cy="264256"/>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0" idx="2"/>
            <a:endCxn id="51" idx="0"/>
          </p:cNvCxnSpPr>
          <p:nvPr/>
        </p:nvCxnSpPr>
        <p:spPr>
          <a:xfrm flipH="1">
            <a:off x="7488754" y="2324476"/>
            <a:ext cx="1" cy="304738"/>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4" name="Rectangle 53"/>
              <p:cNvSpPr/>
              <p:nvPr/>
            </p:nvSpPr>
            <p:spPr>
              <a:xfrm>
                <a:off x="7876970" y="1292268"/>
                <a:ext cx="411844" cy="24622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𝑅𝑇</m:t>
                          </m:r>
                        </m:e>
                        <m:sub>
                          <m:r>
                            <a:rPr lang="en-US" sz="1000" i="1">
                              <a:latin typeface="Cambria Math" panose="02040503050406030204" pitchFamily="18" charset="0"/>
                            </a:rPr>
                            <m:t>0</m:t>
                          </m:r>
                        </m:sub>
                      </m:sSub>
                    </m:oMath>
                  </m:oMathPara>
                </a14:m>
                <a:endParaRPr lang="en-US" sz="1000" dirty="0">
                  <a:latin typeface="Merriweather Sans" pitchFamily="2" charset="0"/>
                </a:endParaRPr>
              </a:p>
            </p:txBody>
          </p:sp>
        </mc:Choice>
        <mc:Fallback>
          <p:sp>
            <p:nvSpPr>
              <p:cNvPr id="54" name="Rectangle 53"/>
              <p:cNvSpPr>
                <a:spLocks noRot="1" noChangeAspect="1" noMove="1" noResize="1" noEditPoints="1" noAdjustHandles="1" noChangeArrowheads="1" noChangeShapeType="1" noTextEdit="1"/>
              </p:cNvSpPr>
              <p:nvPr/>
            </p:nvSpPr>
            <p:spPr>
              <a:xfrm>
                <a:off x="7876970" y="1292268"/>
                <a:ext cx="411844" cy="246221"/>
              </a:xfrm>
              <a:prstGeom prst="rect">
                <a:avLst/>
              </a:prstGeom>
              <a:blipFill rotWithShape="1">
                <a:blip r:embed="rId5"/>
                <a:stretch>
                  <a:fillRect l="-104" t="-17" r="39" b="211"/>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55" name="Rectangle 54"/>
              <p:cNvSpPr/>
              <p:nvPr/>
            </p:nvSpPr>
            <p:spPr>
              <a:xfrm>
                <a:off x="7962984" y="1803050"/>
                <a:ext cx="408894" cy="24622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𝑅𝑇</m:t>
                          </m:r>
                        </m:e>
                        <m:sub>
                          <m:r>
                            <a:rPr lang="en-US" sz="1000" i="1">
                              <a:latin typeface="Cambria Math" panose="02040503050406030204" pitchFamily="18" charset="0"/>
                            </a:rPr>
                            <m:t>1</m:t>
                          </m:r>
                        </m:sub>
                      </m:sSub>
                    </m:oMath>
                  </m:oMathPara>
                </a14:m>
                <a:endParaRPr lang="en-US" sz="1000" dirty="0">
                  <a:latin typeface="Merriweather Sans" pitchFamily="2" charset="0"/>
                </a:endParaRPr>
              </a:p>
            </p:txBody>
          </p:sp>
        </mc:Choice>
        <mc:Fallback>
          <p:sp>
            <p:nvSpPr>
              <p:cNvPr id="55" name="Rectangle 54"/>
              <p:cNvSpPr>
                <a:spLocks noRot="1" noChangeAspect="1" noMove="1" noResize="1" noEditPoints="1" noAdjustHandles="1" noChangeArrowheads="1" noChangeShapeType="1" noTextEdit="1"/>
              </p:cNvSpPr>
              <p:nvPr/>
            </p:nvSpPr>
            <p:spPr>
              <a:xfrm>
                <a:off x="7962984" y="1803050"/>
                <a:ext cx="408894" cy="246221"/>
              </a:xfrm>
              <a:prstGeom prst="rect">
                <a:avLst/>
              </a:prstGeom>
              <a:blipFill rotWithShape="1">
                <a:blip r:embed="rId6"/>
                <a:stretch>
                  <a:fillRect l="-21" t="-116" r="9" b="51"/>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56" name="Rectangle 55"/>
              <p:cNvSpPr/>
              <p:nvPr/>
            </p:nvSpPr>
            <p:spPr>
              <a:xfrm>
                <a:off x="7957686" y="2375560"/>
                <a:ext cx="411844" cy="24622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𝑅𝑇</m:t>
                          </m:r>
                        </m:e>
                        <m:sub>
                          <m:r>
                            <a:rPr lang="en-US" sz="1000" i="1">
                              <a:latin typeface="Cambria Math" panose="02040503050406030204" pitchFamily="18" charset="0"/>
                            </a:rPr>
                            <m:t>2</m:t>
                          </m:r>
                        </m:sub>
                      </m:sSub>
                    </m:oMath>
                  </m:oMathPara>
                </a14:m>
                <a:endParaRPr lang="en-US" sz="1000" dirty="0">
                  <a:latin typeface="Merriweather Sans" pitchFamily="2" charset="0"/>
                </a:endParaRPr>
              </a:p>
            </p:txBody>
          </p:sp>
        </mc:Choice>
        <mc:Fallback>
          <p:sp>
            <p:nvSpPr>
              <p:cNvPr id="56" name="Rectangle 55"/>
              <p:cNvSpPr>
                <a:spLocks noRot="1" noChangeAspect="1" noMove="1" noResize="1" noEditPoints="1" noAdjustHandles="1" noChangeArrowheads="1" noChangeShapeType="1" noTextEdit="1"/>
              </p:cNvSpPr>
              <p:nvPr/>
            </p:nvSpPr>
            <p:spPr>
              <a:xfrm>
                <a:off x="7957686" y="2375560"/>
                <a:ext cx="411844" cy="246221"/>
              </a:xfrm>
              <a:prstGeom prst="rect">
                <a:avLst/>
              </a:prstGeom>
              <a:blipFill rotWithShape="1">
                <a:blip r:embed="rId7"/>
                <a:stretch>
                  <a:fillRect l="-122" t="-10" r="56" b="203"/>
                </a:stretch>
              </a:blipFill>
            </p:spPr>
            <p:txBody>
              <a:bodyPr/>
              <a:lstStyle/>
              <a:p>
                <a:r>
                  <a:rPr lang="en-US" altLang="en-US">
                    <a:noFill/>
                  </a:rPr>
                  <a:t> </a:t>
                </a:r>
              </a:p>
            </p:txBody>
          </p:sp>
        </mc:Fallback>
      </mc:AlternateContent>
      <p:cxnSp>
        <p:nvCxnSpPr>
          <p:cNvPr id="57" name="Elbow Connector 60"/>
          <p:cNvCxnSpPr>
            <a:stCxn id="45" idx="3"/>
            <a:endCxn id="49" idx="0"/>
          </p:cNvCxnSpPr>
          <p:nvPr/>
        </p:nvCxnSpPr>
        <p:spPr>
          <a:xfrm>
            <a:off x="6393907" y="1042213"/>
            <a:ext cx="1095760" cy="498461"/>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6115878" y="740449"/>
            <a:ext cx="2281455" cy="2585217"/>
            <a:chOff x="7424646" y="1582705"/>
            <a:chExt cx="6083882" cy="6893920"/>
          </a:xfrm>
        </p:grpSpPr>
        <p:cxnSp>
          <p:nvCxnSpPr>
            <p:cNvPr id="59" name="Straight Connector 58"/>
            <p:cNvCxnSpPr/>
            <p:nvPr/>
          </p:nvCxnSpPr>
          <p:spPr>
            <a:xfrm>
              <a:off x="11114927" y="7598077"/>
              <a:ext cx="0" cy="87854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1108527" y="8458782"/>
              <a:ext cx="24000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Elbow Connector 94"/>
            <p:cNvCxnSpPr/>
            <p:nvPr/>
          </p:nvCxnSpPr>
          <p:spPr>
            <a:xfrm rot="16200000" flipV="1">
              <a:off x="7007043" y="2000308"/>
              <a:ext cx="6883208" cy="6048002"/>
            </a:xfrm>
            <a:prstGeom prst="bentConnector3">
              <a:avLst>
                <a:gd name="adj1" fmla="val 99871"/>
              </a:avLst>
            </a:prstGeom>
            <a:ln w="19050">
              <a:tailEnd type="stealth" w="lg" len="lg"/>
            </a:ln>
          </p:spPr>
          <p:style>
            <a:lnRef idx="1">
              <a:schemeClr val="accent1"/>
            </a:lnRef>
            <a:fillRef idx="0">
              <a:schemeClr val="accent1"/>
            </a:fillRef>
            <a:effectRef idx="0">
              <a:schemeClr val="accent1"/>
            </a:effectRef>
            <a:fontRef idx="minor">
              <a:schemeClr val="tx1"/>
            </a:fontRef>
          </p:style>
        </p:cxnSp>
      </p:grpSp>
      <p:sp>
        <p:nvSpPr>
          <p:cNvPr id="62" name="Rectangle 61"/>
          <p:cNvSpPr/>
          <p:nvPr/>
        </p:nvSpPr>
        <p:spPr>
          <a:xfrm>
            <a:off x="4387495" y="789312"/>
            <a:ext cx="1516762" cy="246221"/>
          </a:xfrm>
          <a:prstGeom prst="rect">
            <a:avLst/>
          </a:prstGeom>
        </p:spPr>
        <p:txBody>
          <a:bodyPr wrap="none">
            <a:spAutoFit/>
          </a:bodyPr>
          <a:lstStyle/>
          <a:p>
            <a:r>
              <a:rPr lang="en-US" sz="1000" dirty="0">
                <a:latin typeface="Merriweather Sans" pitchFamily="2" charset="0"/>
              </a:rPr>
              <a:t>(Instruction cycle) = 0</a:t>
            </a:r>
            <a:endParaRPr lang="en-US" sz="1000" dirty="0">
              <a:latin typeface="Merriweather Sans" pitchFamily="2" charset="0"/>
            </a:endParaRPr>
          </a:p>
        </p:txBody>
      </p:sp>
      <p:sp>
        <p:nvSpPr>
          <p:cNvPr id="63" name="Rectangle 62"/>
          <p:cNvSpPr/>
          <p:nvPr/>
        </p:nvSpPr>
        <p:spPr>
          <a:xfrm>
            <a:off x="6375713" y="792320"/>
            <a:ext cx="1346844" cy="246221"/>
          </a:xfrm>
          <a:prstGeom prst="rect">
            <a:avLst/>
          </a:prstGeom>
        </p:spPr>
        <p:txBody>
          <a:bodyPr wrap="none">
            <a:spAutoFit/>
          </a:bodyPr>
          <a:lstStyle/>
          <a:p>
            <a:r>
              <a:rPr lang="en-US" sz="1000" dirty="0">
                <a:latin typeface="Merriweather Sans" pitchFamily="2" charset="0"/>
              </a:rPr>
              <a:t>=1 (Interrupt cycle)</a:t>
            </a:r>
            <a:endParaRPr lang="en-US" sz="1000" dirty="0">
              <a:latin typeface="Merriweather San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par>
                                <p:cTn id="23" presetID="10"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500"/>
                                        <p:tgtEl>
                                          <p:spTgt spid="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500"/>
                                        <p:tgtEl>
                                          <p:spTgt spid="2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fade">
                                      <p:cBhvr>
                                        <p:cTn id="93" dur="500"/>
                                        <p:tgtEl>
                                          <p:spTgt spid="1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fade">
                                      <p:cBhvr>
                                        <p:cTn id="101" dur="500"/>
                                        <p:tgtEl>
                                          <p:spTgt spid="26"/>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21"/>
                                        </p:tgtEl>
                                        <p:attrNameLst>
                                          <p:attrName>style.visibility</p:attrName>
                                        </p:attrNameLst>
                                      </p:cBhvr>
                                      <p:to>
                                        <p:strVal val="visible"/>
                                      </p:to>
                                    </p:set>
                                    <p:animEffect transition="in" filter="fade">
                                      <p:cBhvr>
                                        <p:cTn id="106" dur="500"/>
                                        <p:tgtEl>
                                          <p:spTgt spid="21"/>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fade">
                                      <p:cBhvr>
                                        <p:cTn id="109" dur="500"/>
                                        <p:tgtEl>
                                          <p:spTgt spid="41"/>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12"/>
                                        </p:tgtEl>
                                        <p:attrNameLst>
                                          <p:attrName>style.visibility</p:attrName>
                                        </p:attrNameLst>
                                      </p:cBhvr>
                                      <p:to>
                                        <p:strVal val="visible"/>
                                      </p:to>
                                    </p:set>
                                    <p:animEffect transition="in" filter="fade">
                                      <p:cBhvr>
                                        <p:cTn id="114" dur="500"/>
                                        <p:tgtEl>
                                          <p:spTgt spid="1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35"/>
                                        </p:tgtEl>
                                        <p:attrNameLst>
                                          <p:attrName>style.visibility</p:attrName>
                                        </p:attrNameLst>
                                      </p:cBhvr>
                                      <p:to>
                                        <p:strVal val="visible"/>
                                      </p:to>
                                    </p:set>
                                    <p:animEffect transition="in" filter="fade">
                                      <p:cBhvr>
                                        <p:cTn id="117" dur="500"/>
                                        <p:tgtEl>
                                          <p:spTgt spid="35"/>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fade">
                                      <p:cBhvr>
                                        <p:cTn id="122" dur="500"/>
                                        <p:tgtEl>
                                          <p:spTgt spid="2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19"/>
                                        </p:tgtEl>
                                        <p:attrNameLst>
                                          <p:attrName>style.visibility</p:attrName>
                                        </p:attrNameLst>
                                      </p:cBhvr>
                                      <p:to>
                                        <p:strVal val="visible"/>
                                      </p:to>
                                    </p:set>
                                    <p:animEffect transition="in" filter="fade">
                                      <p:cBhvr>
                                        <p:cTn id="127" dur="500"/>
                                        <p:tgtEl>
                                          <p:spTgt spid="19"/>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9"/>
                                        </p:tgtEl>
                                        <p:attrNameLst>
                                          <p:attrName>style.visibility</p:attrName>
                                        </p:attrNameLst>
                                      </p:cBhvr>
                                      <p:to>
                                        <p:strVal val="visible"/>
                                      </p:to>
                                    </p:set>
                                    <p:animEffect transition="in" filter="fade">
                                      <p:cBhvr>
                                        <p:cTn id="130" dur="500"/>
                                        <p:tgtEl>
                                          <p:spTgt spid="39"/>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10"/>
                                        </p:tgtEl>
                                        <p:attrNameLst>
                                          <p:attrName>style.visibility</p:attrName>
                                        </p:attrNameLst>
                                      </p:cBhvr>
                                      <p:to>
                                        <p:strVal val="visible"/>
                                      </p:to>
                                    </p:set>
                                    <p:animEffect transition="in" filter="fade">
                                      <p:cBhvr>
                                        <p:cTn id="135" dur="500"/>
                                        <p:tgtEl>
                                          <p:spTgt spid="10"/>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22"/>
                                        </p:tgtEl>
                                        <p:attrNameLst>
                                          <p:attrName>style.visibility</p:attrName>
                                        </p:attrNameLst>
                                      </p:cBhvr>
                                      <p:to>
                                        <p:strVal val="visible"/>
                                      </p:to>
                                    </p:set>
                                    <p:animEffect transition="in" filter="fade">
                                      <p:cBhvr>
                                        <p:cTn id="140" dur="500"/>
                                        <p:tgtEl>
                                          <p:spTgt spid="22"/>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42"/>
                                        </p:tgtEl>
                                        <p:attrNameLst>
                                          <p:attrName>style.visibility</p:attrName>
                                        </p:attrNameLst>
                                      </p:cBhvr>
                                      <p:to>
                                        <p:strVal val="visible"/>
                                      </p:to>
                                    </p:set>
                                    <p:animEffect transition="in" filter="fade">
                                      <p:cBhvr>
                                        <p:cTn id="143" dur="500"/>
                                        <p:tgtEl>
                                          <p:spTgt spid="42"/>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36"/>
                                        </p:tgtEl>
                                        <p:attrNameLst>
                                          <p:attrName>style.visibility</p:attrName>
                                        </p:attrNameLst>
                                      </p:cBhvr>
                                      <p:to>
                                        <p:strVal val="visible"/>
                                      </p:to>
                                    </p:set>
                                    <p:animEffect transition="in" filter="fade">
                                      <p:cBhvr>
                                        <p:cTn id="148" dur="500"/>
                                        <p:tgtEl>
                                          <p:spTgt spid="36"/>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3"/>
                                        </p:tgtEl>
                                        <p:attrNameLst>
                                          <p:attrName>style.visibility</p:attrName>
                                        </p:attrNameLst>
                                      </p:cBhvr>
                                      <p:to>
                                        <p:strVal val="visible"/>
                                      </p:to>
                                    </p:set>
                                    <p:animEffect transition="in" filter="fade">
                                      <p:cBhvr>
                                        <p:cTn id="151" dur="500"/>
                                        <p:tgtEl>
                                          <p:spTgt spid="13"/>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24"/>
                                        </p:tgtEl>
                                        <p:attrNameLst>
                                          <p:attrName>style.visibility</p:attrName>
                                        </p:attrNameLst>
                                      </p:cBhvr>
                                      <p:to>
                                        <p:strVal val="visible"/>
                                      </p:to>
                                    </p:set>
                                    <p:animEffect transition="in" filter="fade">
                                      <p:cBhvr>
                                        <p:cTn id="156" dur="500"/>
                                        <p:tgtEl>
                                          <p:spTgt spid="24"/>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15"/>
                                        </p:tgtEl>
                                        <p:attrNameLst>
                                          <p:attrName>style.visibility</p:attrName>
                                        </p:attrNameLst>
                                      </p:cBhvr>
                                      <p:to>
                                        <p:strVal val="visible"/>
                                      </p:to>
                                    </p:set>
                                    <p:animEffect transition="in" filter="fade">
                                      <p:cBhvr>
                                        <p:cTn id="161" dur="500"/>
                                        <p:tgtEl>
                                          <p:spTgt spid="15"/>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nodeType="clickEffect">
                                  <p:stCondLst>
                                    <p:cond delay="0"/>
                                  </p:stCondLst>
                                  <p:childTnLst>
                                    <p:set>
                                      <p:cBhvr>
                                        <p:cTn id="165" dur="1" fill="hold">
                                          <p:stCondLst>
                                            <p:cond delay="0"/>
                                          </p:stCondLst>
                                        </p:cTn>
                                        <p:tgtEl>
                                          <p:spTgt spid="23"/>
                                        </p:tgtEl>
                                        <p:attrNameLst>
                                          <p:attrName>style.visibility</p:attrName>
                                        </p:attrNameLst>
                                      </p:cBhvr>
                                      <p:to>
                                        <p:strVal val="visible"/>
                                      </p:to>
                                    </p:set>
                                    <p:animEffect transition="in" filter="fade">
                                      <p:cBhvr>
                                        <p:cTn id="166" dur="500"/>
                                        <p:tgtEl>
                                          <p:spTgt spid="23"/>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43"/>
                                        </p:tgtEl>
                                        <p:attrNameLst>
                                          <p:attrName>style.visibility</p:attrName>
                                        </p:attrNameLst>
                                      </p:cBhvr>
                                      <p:to>
                                        <p:strVal val="visible"/>
                                      </p:to>
                                    </p:set>
                                    <p:animEffect transition="in" filter="fade">
                                      <p:cBhvr>
                                        <p:cTn id="169" dur="500"/>
                                        <p:tgtEl>
                                          <p:spTgt spid="43"/>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14"/>
                                        </p:tgtEl>
                                        <p:attrNameLst>
                                          <p:attrName>style.visibility</p:attrName>
                                        </p:attrNameLst>
                                      </p:cBhvr>
                                      <p:to>
                                        <p:strVal val="visible"/>
                                      </p:to>
                                    </p:set>
                                    <p:animEffect transition="in" filter="fade">
                                      <p:cBhvr>
                                        <p:cTn id="174" dur="500"/>
                                        <p:tgtEl>
                                          <p:spTgt spid="14"/>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37"/>
                                        </p:tgtEl>
                                        <p:attrNameLst>
                                          <p:attrName>style.visibility</p:attrName>
                                        </p:attrNameLst>
                                      </p:cBhvr>
                                      <p:to>
                                        <p:strVal val="visible"/>
                                      </p:to>
                                    </p:set>
                                    <p:animEffect transition="in" filter="fade">
                                      <p:cBhvr>
                                        <p:cTn id="177" dur="500"/>
                                        <p:tgtEl>
                                          <p:spTgt spid="37"/>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25"/>
                                        </p:tgtEl>
                                        <p:attrNameLst>
                                          <p:attrName>style.visibility</p:attrName>
                                        </p:attrNameLst>
                                      </p:cBhvr>
                                      <p:to>
                                        <p:strVal val="visible"/>
                                      </p:to>
                                    </p:set>
                                    <p:animEffect transition="in" filter="fade">
                                      <p:cBhvr>
                                        <p:cTn id="182" dur="500"/>
                                        <p:tgtEl>
                                          <p:spTgt spid="25"/>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nodeType="clickEffect">
                                  <p:stCondLst>
                                    <p:cond delay="0"/>
                                  </p:stCondLst>
                                  <p:childTnLst>
                                    <p:set>
                                      <p:cBhvr>
                                        <p:cTn id="186" dur="1" fill="hold">
                                          <p:stCondLst>
                                            <p:cond delay="0"/>
                                          </p:stCondLst>
                                        </p:cTn>
                                        <p:tgtEl>
                                          <p:spTgt spid="28"/>
                                        </p:tgtEl>
                                        <p:attrNameLst>
                                          <p:attrName>style.visibility</p:attrName>
                                        </p:attrNameLst>
                                      </p:cBhvr>
                                      <p:to>
                                        <p:strVal val="visible"/>
                                      </p:to>
                                    </p:set>
                                    <p:animEffect transition="in" filter="fade">
                                      <p:cBhvr>
                                        <p:cTn id="187" dur="500"/>
                                        <p:tgtEl>
                                          <p:spTgt spid="28"/>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nodeType="clickEffect">
                                  <p:stCondLst>
                                    <p:cond delay="0"/>
                                  </p:stCondLst>
                                  <p:childTnLst>
                                    <p:set>
                                      <p:cBhvr>
                                        <p:cTn id="191" dur="1" fill="hold">
                                          <p:stCondLst>
                                            <p:cond delay="0"/>
                                          </p:stCondLst>
                                        </p:cTn>
                                        <p:tgtEl>
                                          <p:spTgt spid="29"/>
                                        </p:tgtEl>
                                        <p:attrNameLst>
                                          <p:attrName>style.visibility</p:attrName>
                                        </p:attrNameLst>
                                      </p:cBhvr>
                                      <p:to>
                                        <p:strVal val="visible"/>
                                      </p:to>
                                    </p:set>
                                    <p:animEffect transition="in" filter="fade">
                                      <p:cBhvr>
                                        <p:cTn id="192" dur="500"/>
                                        <p:tgtEl>
                                          <p:spTgt spid="29"/>
                                        </p:tgtEl>
                                      </p:cBhvr>
                                    </p:animEffect>
                                  </p:childTnLst>
                                </p:cTn>
                              </p:par>
                              <p:par>
                                <p:cTn id="193" presetID="10" presetClass="entr" presetSubtype="0" fill="hold" nodeType="withEffect">
                                  <p:stCondLst>
                                    <p:cond delay="0"/>
                                  </p:stCondLst>
                                  <p:childTnLst>
                                    <p:set>
                                      <p:cBhvr>
                                        <p:cTn id="194" dur="1" fill="hold">
                                          <p:stCondLst>
                                            <p:cond delay="0"/>
                                          </p:stCondLst>
                                        </p:cTn>
                                        <p:tgtEl>
                                          <p:spTgt spid="30"/>
                                        </p:tgtEl>
                                        <p:attrNameLst>
                                          <p:attrName>style.visibility</p:attrName>
                                        </p:attrNameLst>
                                      </p:cBhvr>
                                      <p:to>
                                        <p:strVal val="visible"/>
                                      </p:to>
                                    </p:set>
                                    <p:animEffect transition="in" filter="fade">
                                      <p:cBhvr>
                                        <p:cTn id="195" dur="500"/>
                                        <p:tgtEl>
                                          <p:spTgt spid="30"/>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nodeType="clickEffect">
                                  <p:stCondLst>
                                    <p:cond delay="0"/>
                                  </p:stCondLst>
                                  <p:childTnLst>
                                    <p:set>
                                      <p:cBhvr>
                                        <p:cTn id="199" dur="1" fill="hold">
                                          <p:stCondLst>
                                            <p:cond delay="0"/>
                                          </p:stCondLst>
                                        </p:cTn>
                                        <p:tgtEl>
                                          <p:spTgt spid="57"/>
                                        </p:tgtEl>
                                        <p:attrNameLst>
                                          <p:attrName>style.visibility</p:attrName>
                                        </p:attrNameLst>
                                      </p:cBhvr>
                                      <p:to>
                                        <p:strVal val="visible"/>
                                      </p:to>
                                    </p:set>
                                    <p:animEffect transition="in" filter="fade">
                                      <p:cBhvr>
                                        <p:cTn id="200" dur="500"/>
                                        <p:tgtEl>
                                          <p:spTgt spid="57"/>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63"/>
                                        </p:tgtEl>
                                        <p:attrNameLst>
                                          <p:attrName>style.visibility</p:attrName>
                                        </p:attrNameLst>
                                      </p:cBhvr>
                                      <p:to>
                                        <p:strVal val="visible"/>
                                      </p:to>
                                    </p:set>
                                    <p:animEffect transition="in" filter="fade">
                                      <p:cBhvr>
                                        <p:cTn id="203" dur="500"/>
                                        <p:tgtEl>
                                          <p:spTgt spid="63"/>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49"/>
                                        </p:tgtEl>
                                        <p:attrNameLst>
                                          <p:attrName>style.visibility</p:attrName>
                                        </p:attrNameLst>
                                      </p:cBhvr>
                                      <p:to>
                                        <p:strVal val="visible"/>
                                      </p:to>
                                    </p:set>
                                    <p:animEffect transition="in" filter="fade">
                                      <p:cBhvr>
                                        <p:cTn id="208" dur="500"/>
                                        <p:tgtEl>
                                          <p:spTgt spid="49"/>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54"/>
                                        </p:tgtEl>
                                        <p:attrNameLst>
                                          <p:attrName>style.visibility</p:attrName>
                                        </p:attrNameLst>
                                      </p:cBhvr>
                                      <p:to>
                                        <p:strVal val="visible"/>
                                      </p:to>
                                    </p:set>
                                    <p:animEffect transition="in" filter="fade">
                                      <p:cBhvr>
                                        <p:cTn id="211" dur="500"/>
                                        <p:tgtEl>
                                          <p:spTgt spid="54"/>
                                        </p:tgtEl>
                                      </p:cBhvr>
                                    </p:animEffec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nodeType="clickEffect">
                                  <p:stCondLst>
                                    <p:cond delay="0"/>
                                  </p:stCondLst>
                                  <p:childTnLst>
                                    <p:set>
                                      <p:cBhvr>
                                        <p:cTn id="215" dur="1" fill="hold">
                                          <p:stCondLst>
                                            <p:cond delay="0"/>
                                          </p:stCondLst>
                                        </p:cTn>
                                        <p:tgtEl>
                                          <p:spTgt spid="52"/>
                                        </p:tgtEl>
                                        <p:attrNameLst>
                                          <p:attrName>style.visibility</p:attrName>
                                        </p:attrNameLst>
                                      </p:cBhvr>
                                      <p:to>
                                        <p:strVal val="visible"/>
                                      </p:to>
                                    </p:set>
                                    <p:animEffect transition="in" filter="fade">
                                      <p:cBhvr>
                                        <p:cTn id="216" dur="500"/>
                                        <p:tgtEl>
                                          <p:spTgt spid="52"/>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grpId="0" nodeType="clickEffect">
                                  <p:stCondLst>
                                    <p:cond delay="0"/>
                                  </p:stCondLst>
                                  <p:childTnLst>
                                    <p:set>
                                      <p:cBhvr>
                                        <p:cTn id="220" dur="1" fill="hold">
                                          <p:stCondLst>
                                            <p:cond delay="0"/>
                                          </p:stCondLst>
                                        </p:cTn>
                                        <p:tgtEl>
                                          <p:spTgt spid="55"/>
                                        </p:tgtEl>
                                        <p:attrNameLst>
                                          <p:attrName>style.visibility</p:attrName>
                                        </p:attrNameLst>
                                      </p:cBhvr>
                                      <p:to>
                                        <p:strVal val="visible"/>
                                      </p:to>
                                    </p:set>
                                    <p:animEffect transition="in" filter="fade">
                                      <p:cBhvr>
                                        <p:cTn id="221" dur="500"/>
                                        <p:tgtEl>
                                          <p:spTgt spid="55"/>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50"/>
                                        </p:tgtEl>
                                        <p:attrNameLst>
                                          <p:attrName>style.visibility</p:attrName>
                                        </p:attrNameLst>
                                      </p:cBhvr>
                                      <p:to>
                                        <p:strVal val="visible"/>
                                      </p:to>
                                    </p:set>
                                    <p:animEffect transition="in" filter="fade">
                                      <p:cBhvr>
                                        <p:cTn id="224" dur="500"/>
                                        <p:tgtEl>
                                          <p:spTgt spid="50"/>
                                        </p:tgtEl>
                                      </p:cBhvr>
                                    </p:animEffec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nodeType="clickEffect">
                                  <p:stCondLst>
                                    <p:cond delay="0"/>
                                  </p:stCondLst>
                                  <p:childTnLst>
                                    <p:set>
                                      <p:cBhvr>
                                        <p:cTn id="228" dur="1" fill="hold">
                                          <p:stCondLst>
                                            <p:cond delay="0"/>
                                          </p:stCondLst>
                                        </p:cTn>
                                        <p:tgtEl>
                                          <p:spTgt spid="53"/>
                                        </p:tgtEl>
                                        <p:attrNameLst>
                                          <p:attrName>style.visibility</p:attrName>
                                        </p:attrNameLst>
                                      </p:cBhvr>
                                      <p:to>
                                        <p:strVal val="visible"/>
                                      </p:to>
                                    </p:set>
                                    <p:animEffect transition="in" filter="fade">
                                      <p:cBhvr>
                                        <p:cTn id="229" dur="500"/>
                                        <p:tgtEl>
                                          <p:spTgt spid="53"/>
                                        </p:tgtEl>
                                      </p:cBhvr>
                                    </p:animEffect>
                                  </p:childTnLst>
                                </p:cTn>
                              </p:par>
                            </p:childTnLst>
                          </p:cTn>
                        </p:par>
                      </p:childTnLst>
                    </p:cTn>
                  </p:par>
                  <p:par>
                    <p:cTn id="230" fill="hold">
                      <p:stCondLst>
                        <p:cond delay="indefinite"/>
                      </p:stCondLst>
                      <p:childTnLst>
                        <p:par>
                          <p:cTn id="231" fill="hold">
                            <p:stCondLst>
                              <p:cond delay="0"/>
                            </p:stCondLst>
                            <p:childTnLst>
                              <p:par>
                                <p:cTn id="232" presetID="10" presetClass="entr" presetSubtype="0" fill="hold" grpId="0" nodeType="clickEffect">
                                  <p:stCondLst>
                                    <p:cond delay="0"/>
                                  </p:stCondLst>
                                  <p:childTnLst>
                                    <p:set>
                                      <p:cBhvr>
                                        <p:cTn id="233" dur="1" fill="hold">
                                          <p:stCondLst>
                                            <p:cond delay="0"/>
                                          </p:stCondLst>
                                        </p:cTn>
                                        <p:tgtEl>
                                          <p:spTgt spid="51"/>
                                        </p:tgtEl>
                                        <p:attrNameLst>
                                          <p:attrName>style.visibility</p:attrName>
                                        </p:attrNameLst>
                                      </p:cBhvr>
                                      <p:to>
                                        <p:strVal val="visible"/>
                                      </p:to>
                                    </p:set>
                                    <p:animEffect transition="in" filter="fade">
                                      <p:cBhvr>
                                        <p:cTn id="234" dur="500"/>
                                        <p:tgtEl>
                                          <p:spTgt spid="51"/>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56"/>
                                        </p:tgtEl>
                                        <p:attrNameLst>
                                          <p:attrName>style.visibility</p:attrName>
                                        </p:attrNameLst>
                                      </p:cBhvr>
                                      <p:to>
                                        <p:strVal val="visible"/>
                                      </p:to>
                                    </p:set>
                                    <p:animEffect transition="in" filter="fade">
                                      <p:cBhvr>
                                        <p:cTn id="237" dur="500"/>
                                        <p:tgtEl>
                                          <p:spTgt spid="56"/>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ntr" presetSubtype="0" fill="hold" nodeType="clickEffect">
                                  <p:stCondLst>
                                    <p:cond delay="0"/>
                                  </p:stCondLst>
                                  <p:childTnLst>
                                    <p:set>
                                      <p:cBhvr>
                                        <p:cTn id="241" dur="1" fill="hold">
                                          <p:stCondLst>
                                            <p:cond delay="0"/>
                                          </p:stCondLst>
                                        </p:cTn>
                                        <p:tgtEl>
                                          <p:spTgt spid="58"/>
                                        </p:tgtEl>
                                        <p:attrNameLst>
                                          <p:attrName>style.visibility</p:attrName>
                                        </p:attrNameLst>
                                      </p:cBhvr>
                                      <p:to>
                                        <p:strVal val="visible"/>
                                      </p:to>
                                    </p:set>
                                    <p:animEffect transition="in" filter="fade">
                                      <p:cBhvr>
                                        <p:cTn id="24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animBg="1"/>
      <p:bldP spid="45" grpId="0" animBg="1"/>
      <p:bldP spid="49" grpId="0" animBg="1"/>
      <p:bldP spid="50" grpId="0" animBg="1"/>
      <p:bldP spid="51" grpId="0" animBg="1"/>
      <p:bldP spid="54" grpId="0"/>
      <p:bldP spid="55" grpId="0"/>
      <p:bldP spid="56" grpId="0"/>
      <p:bldP spid="62" grpId="0"/>
      <p:bldP spid="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Stored Program Organization</a:t>
            </a:r>
            <a:endParaRPr lang="en-IN" dirty="0"/>
          </a:p>
        </p:txBody>
      </p:sp>
      <p:sp>
        <p:nvSpPr>
          <p:cNvPr id="6" name="Text Placeholder 5"/>
          <p:cNvSpPr>
            <a:spLocks noGrp="1"/>
          </p:cNvSpPr>
          <p:nvPr>
            <p:ph type="body" idx="1"/>
          </p:nvPr>
        </p:nvSpPr>
        <p:spPr/>
        <p:txBody>
          <a:bodyPr/>
          <a:lstStyle/>
          <a:p>
            <a:endParaRPr lang="en-IN"/>
          </a:p>
        </p:txBody>
      </p:sp>
      <p:sp>
        <p:nvSpPr>
          <p:cNvPr id="4" name="Footer Placeholder 3"/>
          <p:cNvSpPr>
            <a:spLocks noGrp="1"/>
          </p:cNvSpPr>
          <p:nvPr>
            <p:ph type="ftr" sz="quarter" idx="11"/>
          </p:nvPr>
        </p:nvSpPr>
        <p:spPr/>
        <p:txBody>
          <a:bodyPr/>
          <a:lstStyle/>
          <a:p>
            <a:r>
              <a:rPr lang="en-IN"/>
              <a:t>Marwadi University</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Stored Program Organization</a:t>
            </a:r>
            <a:endParaRPr lang="en-IN" dirty="0"/>
          </a:p>
        </p:txBody>
      </p:sp>
      <p:sp>
        <p:nvSpPr>
          <p:cNvPr id="4" name="Footer Placeholder 3"/>
          <p:cNvSpPr>
            <a:spLocks noGrp="1"/>
          </p:cNvSpPr>
          <p:nvPr>
            <p:ph type="ftr" sz="quarter" idx="11"/>
          </p:nvPr>
        </p:nvSpPr>
        <p:spPr/>
        <p:txBody>
          <a:bodyPr/>
          <a:lstStyle/>
          <a:p>
            <a:r>
              <a:rPr lang="en-IN"/>
              <a:t>Marwadi University</a:t>
            </a:r>
            <a:endParaRPr lang="en-IN"/>
          </a:p>
        </p:txBody>
      </p:sp>
      <p:grpSp>
        <p:nvGrpSpPr>
          <p:cNvPr id="66" name="Group 65"/>
          <p:cNvGrpSpPr/>
          <p:nvPr/>
        </p:nvGrpSpPr>
        <p:grpSpPr>
          <a:xfrm>
            <a:off x="7822785" y="1838363"/>
            <a:ext cx="2286000" cy="3047999"/>
            <a:chOff x="5943600" y="1828801"/>
            <a:chExt cx="2286000" cy="3047999"/>
          </a:xfrm>
        </p:grpSpPr>
        <p:sp>
          <p:nvSpPr>
            <p:cNvPr id="67" name="Flowchart: Document 66"/>
            <p:cNvSpPr/>
            <p:nvPr/>
          </p:nvSpPr>
          <p:spPr>
            <a:xfrm>
              <a:off x="5943600" y="3352800"/>
              <a:ext cx="2286000" cy="15240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dirty="0">
                  <a:latin typeface="Merriweather Sans" pitchFamily="2" charset="0"/>
                </a:rPr>
                <a:t>Operand</a:t>
              </a:r>
              <a:endParaRPr lang="en-US" dirty="0">
                <a:latin typeface="Merriweather Sans" pitchFamily="2" charset="0"/>
              </a:endParaRPr>
            </a:p>
            <a:p>
              <a:pPr algn="ctr"/>
              <a:r>
                <a:rPr lang="en-US" dirty="0">
                  <a:latin typeface="Merriweather Sans" pitchFamily="2" charset="0"/>
                </a:rPr>
                <a:t>(data)</a:t>
              </a:r>
              <a:endParaRPr lang="en-US" dirty="0">
                <a:latin typeface="Merriweather Sans" pitchFamily="2" charset="0"/>
              </a:endParaRPr>
            </a:p>
          </p:txBody>
        </p:sp>
        <p:grpSp>
          <p:nvGrpSpPr>
            <p:cNvPr id="68" name="Group 67"/>
            <p:cNvGrpSpPr/>
            <p:nvPr/>
          </p:nvGrpSpPr>
          <p:grpSpPr>
            <a:xfrm>
              <a:off x="5943600" y="1828801"/>
              <a:ext cx="2286000" cy="1524000"/>
              <a:chOff x="5562600" y="1828800"/>
              <a:chExt cx="1828800" cy="1524000"/>
            </a:xfrm>
          </p:grpSpPr>
          <p:sp>
            <p:nvSpPr>
              <p:cNvPr id="69" name="Flowchart: Document 68"/>
              <p:cNvSpPr/>
              <p:nvPr/>
            </p:nvSpPr>
            <p:spPr>
              <a:xfrm rot="10800000">
                <a:off x="5562600" y="1828800"/>
                <a:ext cx="1828800" cy="15240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scene3d>
                  <a:camera prst="orthographicFront">
                    <a:rot lat="0" lon="0" rev="0"/>
                  </a:camera>
                  <a:lightRig rig="threePt" dir="t"/>
                </a:scene3d>
              </a:bodyPr>
              <a:lstStyle/>
              <a:p>
                <a:pPr algn="ctr"/>
                <a:endParaRPr lang="en-US" sz="1400" dirty="0">
                  <a:latin typeface="Merriweather Sans" pitchFamily="2" charset="0"/>
                </a:endParaRPr>
              </a:p>
            </p:txBody>
          </p:sp>
          <p:sp>
            <p:nvSpPr>
              <p:cNvPr id="70" name="TextBox 69"/>
              <p:cNvSpPr txBox="1"/>
              <p:nvPr/>
            </p:nvSpPr>
            <p:spPr>
              <a:xfrm>
                <a:off x="5869658" y="2267635"/>
                <a:ext cx="1214691" cy="646331"/>
              </a:xfrm>
              <a:prstGeom prst="rect">
                <a:avLst/>
              </a:prstGeom>
              <a:noFill/>
            </p:spPr>
            <p:txBody>
              <a:bodyPr wrap="none" rtlCol="0">
                <a:spAutoFit/>
              </a:bodyPr>
              <a:lstStyle/>
              <a:p>
                <a:pPr algn="ctr"/>
                <a:r>
                  <a:rPr lang="en-US" dirty="0">
                    <a:solidFill>
                      <a:schemeClr val="bg1"/>
                    </a:solidFill>
                    <a:latin typeface="Merriweather Sans" pitchFamily="2" charset="0"/>
                  </a:rPr>
                  <a:t>Instructions</a:t>
                </a:r>
                <a:endParaRPr lang="en-US" dirty="0">
                  <a:solidFill>
                    <a:schemeClr val="bg1"/>
                  </a:solidFill>
                  <a:latin typeface="Merriweather Sans" pitchFamily="2" charset="0"/>
                </a:endParaRPr>
              </a:p>
              <a:p>
                <a:pPr algn="ctr"/>
                <a:r>
                  <a:rPr lang="en-US" dirty="0">
                    <a:solidFill>
                      <a:schemeClr val="bg1"/>
                    </a:solidFill>
                    <a:latin typeface="Merriweather Sans" pitchFamily="2" charset="0"/>
                  </a:rPr>
                  <a:t>(program)</a:t>
                </a:r>
                <a:endParaRPr lang="en-US" dirty="0">
                  <a:solidFill>
                    <a:schemeClr val="bg1"/>
                  </a:solidFill>
                  <a:latin typeface="Merriweather Sans" pitchFamily="2" charset="0"/>
                </a:endParaRPr>
              </a:p>
            </p:txBody>
          </p:sp>
        </p:grpSp>
      </p:grpSp>
      <p:sp>
        <p:nvSpPr>
          <p:cNvPr id="71" name="TextBox 70"/>
          <p:cNvSpPr txBox="1"/>
          <p:nvPr/>
        </p:nvSpPr>
        <p:spPr>
          <a:xfrm>
            <a:off x="7822788" y="1152563"/>
            <a:ext cx="2285999" cy="584775"/>
          </a:xfrm>
          <a:prstGeom prst="rect">
            <a:avLst/>
          </a:prstGeom>
          <a:noFill/>
        </p:spPr>
        <p:txBody>
          <a:bodyPr wrap="square" rtlCol="0">
            <a:spAutoFit/>
          </a:bodyPr>
          <a:lstStyle/>
          <a:p>
            <a:pPr algn="ctr"/>
            <a:r>
              <a:rPr lang="en-US" sz="1600" dirty="0">
                <a:latin typeface="Merriweather Sans" pitchFamily="2" charset="0"/>
              </a:rPr>
              <a:t>Memory</a:t>
            </a:r>
            <a:endParaRPr lang="en-US" sz="1600" dirty="0">
              <a:latin typeface="Merriweather Sans" pitchFamily="2" charset="0"/>
            </a:endParaRPr>
          </a:p>
          <a:p>
            <a:pPr algn="ctr"/>
            <a:r>
              <a:rPr lang="en-US" sz="1600" dirty="0">
                <a:latin typeface="Merriweather Sans" pitchFamily="2" charset="0"/>
              </a:rPr>
              <a:t>4096 x 16</a:t>
            </a:r>
            <a:endParaRPr lang="en-US" sz="1600" dirty="0">
              <a:latin typeface="Merriweather Sans" pitchFamily="2" charset="0"/>
            </a:endParaRPr>
          </a:p>
        </p:txBody>
      </p:sp>
      <p:sp>
        <p:nvSpPr>
          <p:cNvPr id="72" name="Rectangle 71"/>
          <p:cNvSpPr/>
          <p:nvPr/>
        </p:nvSpPr>
        <p:spPr>
          <a:xfrm>
            <a:off x="7822785" y="5325199"/>
            <a:ext cx="2286000" cy="627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Processor Register (accumulator or AC)</a:t>
            </a:r>
            <a:endParaRPr lang="en-US" sz="1600" dirty="0">
              <a:latin typeface="Merriweather Sans" pitchFamily="2" charset="0"/>
            </a:endParaRPr>
          </a:p>
        </p:txBody>
      </p:sp>
      <p:grpSp>
        <p:nvGrpSpPr>
          <p:cNvPr id="73" name="Group 72"/>
          <p:cNvGrpSpPr/>
          <p:nvPr/>
        </p:nvGrpSpPr>
        <p:grpSpPr>
          <a:xfrm>
            <a:off x="2455448" y="2389235"/>
            <a:ext cx="4572000" cy="551767"/>
            <a:chOff x="195262" y="1850885"/>
            <a:chExt cx="4572000" cy="551766"/>
          </a:xfrm>
        </p:grpSpPr>
        <p:sp>
          <p:nvSpPr>
            <p:cNvPr id="74" name="Rectangle 73"/>
            <p:cNvSpPr/>
            <p:nvPr/>
          </p:nvSpPr>
          <p:spPr>
            <a:xfrm>
              <a:off x="195262" y="1850886"/>
              <a:ext cx="1490662"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Opcode</a:t>
              </a:r>
              <a:endParaRPr lang="en-US" sz="1600" dirty="0">
                <a:latin typeface="Merriweather Sans" pitchFamily="2" charset="0"/>
              </a:endParaRPr>
            </a:p>
          </p:txBody>
        </p:sp>
        <p:sp>
          <p:nvSpPr>
            <p:cNvPr id="75" name="Rectangle 74"/>
            <p:cNvSpPr/>
            <p:nvPr/>
          </p:nvSpPr>
          <p:spPr>
            <a:xfrm>
              <a:off x="1685924" y="1850885"/>
              <a:ext cx="3081338"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Address</a:t>
              </a:r>
              <a:endParaRPr lang="en-US" sz="1600" dirty="0">
                <a:latin typeface="Merriweather Sans" pitchFamily="2" charset="0"/>
              </a:endParaRPr>
            </a:p>
          </p:txBody>
        </p:sp>
      </p:grpSp>
      <p:sp>
        <p:nvSpPr>
          <p:cNvPr id="76" name="TextBox 75"/>
          <p:cNvSpPr txBox="1"/>
          <p:nvPr/>
        </p:nvSpPr>
        <p:spPr>
          <a:xfrm>
            <a:off x="6755987" y="2011479"/>
            <a:ext cx="271463" cy="338554"/>
          </a:xfrm>
          <a:prstGeom prst="rect">
            <a:avLst/>
          </a:prstGeom>
          <a:noFill/>
        </p:spPr>
        <p:txBody>
          <a:bodyPr wrap="square" rtlCol="0">
            <a:spAutoFit/>
          </a:bodyPr>
          <a:lstStyle/>
          <a:p>
            <a:pPr algn="ctr"/>
            <a:r>
              <a:rPr lang="en-US" sz="1600" dirty="0">
                <a:latin typeface="Merriweather Sans" pitchFamily="2" charset="0"/>
              </a:rPr>
              <a:t>0</a:t>
            </a:r>
            <a:endParaRPr lang="en-US" sz="1600" dirty="0">
              <a:latin typeface="Merriweather Sans" pitchFamily="2" charset="0"/>
            </a:endParaRPr>
          </a:p>
        </p:txBody>
      </p:sp>
      <p:sp>
        <p:nvSpPr>
          <p:cNvPr id="77" name="TextBox 76"/>
          <p:cNvSpPr txBox="1"/>
          <p:nvPr/>
        </p:nvSpPr>
        <p:spPr>
          <a:xfrm>
            <a:off x="3870656" y="2010712"/>
            <a:ext cx="457200" cy="338554"/>
          </a:xfrm>
          <a:prstGeom prst="rect">
            <a:avLst/>
          </a:prstGeom>
          <a:noFill/>
        </p:spPr>
        <p:txBody>
          <a:bodyPr wrap="square" rtlCol="0">
            <a:spAutoFit/>
          </a:bodyPr>
          <a:lstStyle/>
          <a:p>
            <a:pPr algn="ctr"/>
            <a:r>
              <a:rPr lang="en-US" sz="1600" dirty="0">
                <a:latin typeface="Merriweather Sans" pitchFamily="2" charset="0"/>
              </a:rPr>
              <a:t>11</a:t>
            </a:r>
            <a:endParaRPr lang="en-US" sz="1600" dirty="0">
              <a:latin typeface="Merriweather Sans" pitchFamily="2" charset="0"/>
            </a:endParaRPr>
          </a:p>
        </p:txBody>
      </p:sp>
      <p:sp>
        <p:nvSpPr>
          <p:cNvPr id="78" name="TextBox 77"/>
          <p:cNvSpPr txBox="1"/>
          <p:nvPr/>
        </p:nvSpPr>
        <p:spPr>
          <a:xfrm>
            <a:off x="3507212" y="2011479"/>
            <a:ext cx="495299" cy="338554"/>
          </a:xfrm>
          <a:prstGeom prst="rect">
            <a:avLst/>
          </a:prstGeom>
          <a:noFill/>
        </p:spPr>
        <p:txBody>
          <a:bodyPr wrap="square" rtlCol="0">
            <a:spAutoFit/>
          </a:bodyPr>
          <a:lstStyle/>
          <a:p>
            <a:pPr algn="ctr"/>
            <a:r>
              <a:rPr lang="en-US" sz="1600" dirty="0">
                <a:latin typeface="Merriweather Sans" pitchFamily="2" charset="0"/>
              </a:rPr>
              <a:t>12</a:t>
            </a:r>
            <a:endParaRPr lang="en-US" sz="1600" dirty="0">
              <a:latin typeface="Merriweather Sans" pitchFamily="2" charset="0"/>
            </a:endParaRPr>
          </a:p>
        </p:txBody>
      </p:sp>
      <p:sp>
        <p:nvSpPr>
          <p:cNvPr id="79" name="TextBox 78"/>
          <p:cNvSpPr txBox="1"/>
          <p:nvPr/>
        </p:nvSpPr>
        <p:spPr>
          <a:xfrm>
            <a:off x="2345909" y="2000302"/>
            <a:ext cx="457200" cy="338554"/>
          </a:xfrm>
          <a:prstGeom prst="rect">
            <a:avLst/>
          </a:prstGeom>
          <a:noFill/>
        </p:spPr>
        <p:txBody>
          <a:bodyPr wrap="square" rtlCol="0">
            <a:spAutoFit/>
          </a:bodyPr>
          <a:lstStyle/>
          <a:p>
            <a:pPr algn="ctr"/>
            <a:r>
              <a:rPr lang="en-US" sz="1600" dirty="0">
                <a:latin typeface="Merriweather Sans" pitchFamily="2" charset="0"/>
              </a:rPr>
              <a:t>15</a:t>
            </a:r>
            <a:endParaRPr lang="en-US" sz="1600" dirty="0">
              <a:latin typeface="Merriweather Sans" pitchFamily="2" charset="0"/>
            </a:endParaRPr>
          </a:p>
        </p:txBody>
      </p:sp>
      <p:sp>
        <p:nvSpPr>
          <p:cNvPr id="80" name="TextBox 79"/>
          <p:cNvSpPr txBox="1"/>
          <p:nvPr/>
        </p:nvSpPr>
        <p:spPr>
          <a:xfrm>
            <a:off x="3503196" y="2962253"/>
            <a:ext cx="2414589" cy="338554"/>
          </a:xfrm>
          <a:prstGeom prst="rect">
            <a:avLst/>
          </a:prstGeom>
          <a:noFill/>
        </p:spPr>
        <p:txBody>
          <a:bodyPr wrap="square" rtlCol="0">
            <a:spAutoFit/>
          </a:bodyPr>
          <a:lstStyle/>
          <a:p>
            <a:pPr algn="ctr"/>
            <a:r>
              <a:rPr lang="en-US" sz="1600" dirty="0">
                <a:latin typeface="Merriweather Sans" pitchFamily="2" charset="0"/>
              </a:rPr>
              <a:t>Instruction Format</a:t>
            </a:r>
            <a:endParaRPr lang="en-US" sz="1600" dirty="0">
              <a:latin typeface="Merriweather Sans" pitchFamily="2" charset="0"/>
            </a:endParaRPr>
          </a:p>
        </p:txBody>
      </p:sp>
      <p:sp>
        <p:nvSpPr>
          <p:cNvPr id="81" name="Rectangle 80"/>
          <p:cNvSpPr/>
          <p:nvPr/>
        </p:nvSpPr>
        <p:spPr>
          <a:xfrm>
            <a:off x="2450685" y="3971962"/>
            <a:ext cx="457676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latin typeface="Merriweather Sans" pitchFamily="2" charset="0"/>
              </a:rPr>
              <a:t>Binary Operand</a:t>
            </a:r>
            <a:endParaRPr lang="en-US" sz="1600" dirty="0">
              <a:latin typeface="Merriweather Sans" pitchFamily="2" charset="0"/>
            </a:endParaRPr>
          </a:p>
        </p:txBody>
      </p:sp>
      <p:sp>
        <p:nvSpPr>
          <p:cNvPr id="82" name="TextBox 81"/>
          <p:cNvSpPr txBox="1"/>
          <p:nvPr/>
        </p:nvSpPr>
        <p:spPr>
          <a:xfrm>
            <a:off x="6789322" y="3602139"/>
            <a:ext cx="271463" cy="338554"/>
          </a:xfrm>
          <a:prstGeom prst="rect">
            <a:avLst/>
          </a:prstGeom>
          <a:noFill/>
        </p:spPr>
        <p:txBody>
          <a:bodyPr wrap="square" rtlCol="0">
            <a:spAutoFit/>
          </a:bodyPr>
          <a:lstStyle/>
          <a:p>
            <a:pPr algn="ctr"/>
            <a:r>
              <a:rPr lang="en-US" sz="1600" dirty="0">
                <a:latin typeface="Merriweather Sans" pitchFamily="2" charset="0"/>
              </a:rPr>
              <a:t>0</a:t>
            </a:r>
            <a:endParaRPr lang="en-US" sz="1600" dirty="0">
              <a:latin typeface="Merriweather Sans" pitchFamily="2" charset="0"/>
            </a:endParaRPr>
          </a:p>
        </p:txBody>
      </p:sp>
      <p:sp>
        <p:nvSpPr>
          <p:cNvPr id="83" name="TextBox 82"/>
          <p:cNvSpPr txBox="1"/>
          <p:nvPr/>
        </p:nvSpPr>
        <p:spPr>
          <a:xfrm>
            <a:off x="2336385" y="3590962"/>
            <a:ext cx="457200" cy="338554"/>
          </a:xfrm>
          <a:prstGeom prst="rect">
            <a:avLst/>
          </a:prstGeom>
          <a:noFill/>
        </p:spPr>
        <p:txBody>
          <a:bodyPr wrap="square" rtlCol="0">
            <a:spAutoFit/>
          </a:bodyPr>
          <a:lstStyle/>
          <a:p>
            <a:pPr algn="ctr"/>
            <a:r>
              <a:rPr lang="en-US" sz="1600" dirty="0">
                <a:latin typeface="Merriweather Sans" pitchFamily="2" charset="0"/>
              </a:rPr>
              <a:t>15</a:t>
            </a:r>
            <a:endParaRPr lang="en-US" sz="1600" dirty="0">
              <a:latin typeface="Merriweather Sans" pitchFamily="2" charset="0"/>
            </a:endParaRPr>
          </a:p>
        </p:txBody>
      </p:sp>
      <p:cxnSp>
        <p:nvCxnSpPr>
          <p:cNvPr id="84" name="Straight Arrow Connector 83"/>
          <p:cNvCxnSpPr>
            <a:stCxn id="69" idx="3"/>
            <a:endCxn id="75" idx="3"/>
          </p:cNvCxnSpPr>
          <p:nvPr/>
        </p:nvCxnSpPr>
        <p:spPr>
          <a:xfrm flipH="1">
            <a:off x="7027448" y="2600363"/>
            <a:ext cx="795337" cy="64755"/>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67" idx="1"/>
            <a:endCxn id="81" idx="3"/>
          </p:cNvCxnSpPr>
          <p:nvPr/>
        </p:nvCxnSpPr>
        <p:spPr>
          <a:xfrm flipH="1">
            <a:off x="7027448" y="4124362"/>
            <a:ext cx="795337" cy="12348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fade">
                                      <p:cBhvr>
                                        <p:cTn id="15" dur="500"/>
                                        <p:tgtEl>
                                          <p:spTgt spid="7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fade">
                                      <p:cBhvr>
                                        <p:cTn id="20" dur="500"/>
                                        <p:tgtEl>
                                          <p:spTgt spid="8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fade">
                                      <p:cBhvr>
                                        <p:cTn id="25" dur="500"/>
                                        <p:tgtEl>
                                          <p:spTgt spid="7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fade">
                                      <p:cBhvr>
                                        <p:cTn id="30" dur="500"/>
                                        <p:tgtEl>
                                          <p:spTgt spid="8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fade">
                                      <p:cBhvr>
                                        <p:cTn id="35" dur="500"/>
                                        <p:tgtEl>
                                          <p:spTgt spid="7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7"/>
                                        </p:tgtEl>
                                        <p:attrNameLst>
                                          <p:attrName>style.visibility</p:attrName>
                                        </p:attrNameLst>
                                      </p:cBhvr>
                                      <p:to>
                                        <p:strVal val="visible"/>
                                      </p:to>
                                    </p:set>
                                    <p:animEffect transition="in" filter="fade">
                                      <p:cBhvr>
                                        <p:cTn id="38" dur="500"/>
                                        <p:tgtEl>
                                          <p:spTgt spid="7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fade">
                                      <p:cBhvr>
                                        <p:cTn id="43" dur="500"/>
                                        <p:tgtEl>
                                          <p:spTgt spid="7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fade">
                                      <p:cBhvr>
                                        <p:cTn id="46" dur="500"/>
                                        <p:tgtEl>
                                          <p:spTgt spid="7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85"/>
                                        </p:tgtEl>
                                        <p:attrNameLst>
                                          <p:attrName>style.visibility</p:attrName>
                                        </p:attrNameLst>
                                      </p:cBhvr>
                                      <p:to>
                                        <p:strVal val="visible"/>
                                      </p:to>
                                    </p:set>
                                    <p:animEffect transition="in" filter="fade">
                                      <p:cBhvr>
                                        <p:cTn id="51" dur="500"/>
                                        <p:tgtEl>
                                          <p:spTgt spid="8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1"/>
                                        </p:tgtEl>
                                        <p:attrNameLst>
                                          <p:attrName>style.visibility</p:attrName>
                                        </p:attrNameLst>
                                      </p:cBhvr>
                                      <p:to>
                                        <p:strVal val="visible"/>
                                      </p:to>
                                    </p:set>
                                    <p:animEffect transition="in" filter="fade">
                                      <p:cBhvr>
                                        <p:cTn id="56" dur="500"/>
                                        <p:tgtEl>
                                          <p:spTgt spid="8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2"/>
                                        </p:tgtEl>
                                        <p:attrNameLst>
                                          <p:attrName>style.visibility</p:attrName>
                                        </p:attrNameLst>
                                      </p:cBhvr>
                                      <p:to>
                                        <p:strVal val="visible"/>
                                      </p:to>
                                    </p:set>
                                    <p:animEffect transition="in" filter="fade">
                                      <p:cBhvr>
                                        <p:cTn id="59" dur="500"/>
                                        <p:tgtEl>
                                          <p:spTgt spid="8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3"/>
                                        </p:tgtEl>
                                        <p:attrNameLst>
                                          <p:attrName>style.visibility</p:attrName>
                                        </p:attrNameLst>
                                      </p:cBhvr>
                                      <p:to>
                                        <p:strVal val="visible"/>
                                      </p:to>
                                    </p:set>
                                    <p:animEffect transition="in" filter="fade">
                                      <p:cBhvr>
                                        <p:cTn id="62"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animBg="1"/>
      <p:bldP spid="76" grpId="0"/>
      <p:bldP spid="77" grpId="0"/>
      <p:bldP spid="78" grpId="0"/>
      <p:bldP spid="79" grpId="0"/>
      <p:bldP spid="80" grpId="0"/>
      <p:bldP spid="81" grpId="0" animBg="1"/>
      <p:bldP spid="82" grpId="0"/>
      <p:bldP spid="8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Stored Program Organization</a:t>
            </a:r>
            <a:endParaRPr lang="en-IN" dirty="0"/>
          </a:p>
        </p:txBody>
      </p:sp>
      <p:sp>
        <p:nvSpPr>
          <p:cNvPr id="4" name="Content Placeholder 3"/>
          <p:cNvSpPr>
            <a:spLocks noGrp="1"/>
          </p:cNvSpPr>
          <p:nvPr>
            <p:ph idx="1"/>
          </p:nvPr>
        </p:nvSpPr>
        <p:spPr/>
        <p:txBody>
          <a:bodyPr/>
          <a:lstStyle/>
          <a:p>
            <a:pPr algn="just"/>
            <a:r>
              <a:rPr lang="en-US" dirty="0"/>
              <a:t>The simplest way to organize a computer is to have one processor register(AC) and an instruction code format with two parts. </a:t>
            </a:r>
            <a:endParaRPr lang="en-US" dirty="0"/>
          </a:p>
          <a:p>
            <a:pPr lvl="1"/>
            <a:r>
              <a:rPr lang="en-US" dirty="0"/>
              <a:t>The first part specifies the operation </a:t>
            </a:r>
            <a:r>
              <a:rPr lang="en-US" dirty="0">
                <a:solidFill>
                  <a:schemeClr val="tx2"/>
                </a:solidFill>
              </a:rPr>
              <a:t>(opcode)</a:t>
            </a:r>
            <a:r>
              <a:rPr lang="en-US" dirty="0"/>
              <a:t> to be performed and the second specifies an address </a:t>
            </a:r>
            <a:r>
              <a:rPr lang="en-US" dirty="0">
                <a:solidFill>
                  <a:schemeClr val="tx2"/>
                </a:solidFill>
              </a:rPr>
              <a:t>(operand)</a:t>
            </a:r>
            <a:r>
              <a:rPr lang="en-US" dirty="0"/>
              <a:t>.</a:t>
            </a:r>
            <a:endParaRPr lang="en-US" dirty="0"/>
          </a:p>
          <a:p>
            <a:r>
              <a:rPr lang="en-US" dirty="0"/>
              <a:t>The memory address tells the control where to find an operand in memory. </a:t>
            </a:r>
            <a:endParaRPr lang="en-US" dirty="0"/>
          </a:p>
          <a:p>
            <a:endParaRPr lang="en-IN" dirty="0"/>
          </a:p>
        </p:txBody>
      </p:sp>
      <p:sp>
        <p:nvSpPr>
          <p:cNvPr id="3" name="Footer Placeholder 2"/>
          <p:cNvSpPr>
            <a:spLocks noGrp="1"/>
          </p:cNvSpPr>
          <p:nvPr>
            <p:ph type="ftr" sz="quarter" idx="11"/>
          </p:nvPr>
        </p:nvSpPr>
        <p:spPr/>
        <p:txBody>
          <a:bodyPr/>
          <a:lstStyle/>
          <a:p>
            <a:r>
              <a:rPr lang="en-IN"/>
              <a:t>Marwadi University</a:t>
            </a:r>
            <a:endParaRPr lang="en-IN"/>
          </a:p>
        </p:txBody>
      </p:sp>
    </p:spTree>
  </p:cSld>
  <p:clrMapOvr>
    <a:masterClrMapping/>
  </p:clrMapOvr>
</p:sld>
</file>

<file path=ppt/theme/theme1.xml><?xml version="1.0" encoding="utf-8"?>
<a:theme xmlns:a="http://schemas.openxmlformats.org/drawingml/2006/main" name="My Presentation Theme 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 Presentation Theme 2</Template>
  <TotalTime>0</TotalTime>
  <Words>15888</Words>
  <Application>WPS Presentation</Application>
  <PresentationFormat>Widescreen</PresentationFormat>
  <Paragraphs>1300</Paragraphs>
  <Slides>66</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66</vt:i4>
      </vt:variant>
    </vt:vector>
  </HeadingPairs>
  <TitlesOfParts>
    <vt:vector size="83" baseType="lpstr">
      <vt:lpstr>Arial</vt:lpstr>
      <vt:lpstr>SimSun</vt:lpstr>
      <vt:lpstr>Wingdings</vt:lpstr>
      <vt:lpstr>Merriweather Sans</vt:lpstr>
      <vt:lpstr>Segoe Print</vt:lpstr>
      <vt:lpstr>Merriweather</vt:lpstr>
      <vt:lpstr>Segoe UI</vt:lpstr>
      <vt:lpstr>Fira Code</vt:lpstr>
      <vt:lpstr>Yu Gothic UI</vt:lpstr>
      <vt:lpstr>Merriweather Sans</vt:lpstr>
      <vt:lpstr>Microsoft YaHei</vt:lpstr>
      <vt:lpstr>Arial Unicode MS</vt:lpstr>
      <vt:lpstr>Calibri</vt:lpstr>
      <vt:lpstr>Cambria Math</vt:lpstr>
      <vt:lpstr>Open Sans</vt:lpstr>
      <vt:lpstr>BatangChe</vt:lpstr>
      <vt:lpstr>My Presentation Theme 2</vt:lpstr>
      <vt:lpstr> - 09CE1401 -  COMPUTER ORGANIZATION </vt:lpstr>
      <vt:lpstr>Instruction Codes</vt:lpstr>
      <vt:lpstr>Instruction Codes</vt:lpstr>
      <vt:lpstr>Instruction Codes</vt:lpstr>
      <vt:lpstr>Instruction Codes</vt:lpstr>
      <vt:lpstr>Instruction Codes</vt:lpstr>
      <vt:lpstr>Stored Program Organization</vt:lpstr>
      <vt:lpstr>Stored Program Organization</vt:lpstr>
      <vt:lpstr>Stored Program Organization</vt:lpstr>
      <vt:lpstr>Stored Program Organization</vt:lpstr>
      <vt:lpstr>Stored Program Organization</vt:lpstr>
      <vt:lpstr>Stored Program Organization</vt:lpstr>
      <vt:lpstr>Instruction format of Basic Computer</vt:lpstr>
      <vt:lpstr>Instruction format of basic computer</vt:lpstr>
      <vt:lpstr>Direct &amp; Indirect Addressing of Memory</vt:lpstr>
      <vt:lpstr>Direct &amp; Indirect Addressing of Memory</vt:lpstr>
      <vt:lpstr>Direct &amp; Indirect Addressing of Memory</vt:lpstr>
      <vt:lpstr>Direct &amp; Indirect Addressing of Memory</vt:lpstr>
      <vt:lpstr>Direct &amp; Indirect Addressing of Memory</vt:lpstr>
      <vt:lpstr>Computer Instruction</vt:lpstr>
      <vt:lpstr>Computer Instruction</vt:lpstr>
      <vt:lpstr>Computer Instruction</vt:lpstr>
      <vt:lpstr>Computer Instruction</vt:lpstr>
      <vt:lpstr>Computer Instruction</vt:lpstr>
      <vt:lpstr>Computer Instruction</vt:lpstr>
      <vt:lpstr>Computer Instruction</vt:lpstr>
      <vt:lpstr>Basic Set of Instructions</vt:lpstr>
      <vt:lpstr>Basic Set of Instructions</vt:lpstr>
      <vt:lpstr>Basic Set of Instructions</vt:lpstr>
      <vt:lpstr>Basic Set of Instructions</vt:lpstr>
      <vt:lpstr>Basic Set of Instructions</vt:lpstr>
      <vt:lpstr>Instruction Set Completeness</vt:lpstr>
      <vt:lpstr>Instruction Set Completeness</vt:lpstr>
      <vt:lpstr>Instruction Set Completeness</vt:lpstr>
      <vt:lpstr>Instruction Set Completeness</vt:lpstr>
      <vt:lpstr>Computer Register</vt:lpstr>
      <vt:lpstr>Computer Registers</vt:lpstr>
      <vt:lpstr>Common Bus System of Computer</vt:lpstr>
      <vt:lpstr>PowerPoint 演示文稿</vt:lpstr>
      <vt:lpstr>Control Organization</vt:lpstr>
      <vt:lpstr>Control Organization</vt:lpstr>
      <vt:lpstr>Control Organization</vt:lpstr>
      <vt:lpstr>Control Unit of Basic Computer</vt:lpstr>
      <vt:lpstr>PowerPoint 演示文稿</vt:lpstr>
      <vt:lpstr>Control Unit of Basic Computer</vt:lpstr>
      <vt:lpstr>Control Unit of Basic Computer</vt:lpstr>
      <vt:lpstr>Control Unit of Basic Computer</vt:lpstr>
      <vt:lpstr>Control Unit of Basic Computer</vt:lpstr>
      <vt:lpstr>Timing and Control Example</vt:lpstr>
      <vt:lpstr>Timing and Control Example</vt:lpstr>
      <vt:lpstr>PowerPoint 演示文稿</vt:lpstr>
      <vt:lpstr>Instruction Cycle</vt:lpstr>
      <vt:lpstr>Instruction Cycle</vt:lpstr>
      <vt:lpstr>Instruction Cycle</vt:lpstr>
      <vt:lpstr>Instruction Cycle</vt:lpstr>
      <vt:lpstr>Instruction Cycle</vt:lpstr>
      <vt:lpstr>PowerPoint 演示文稿</vt:lpstr>
      <vt:lpstr>Input-output</vt:lpstr>
      <vt:lpstr>PowerPoint 演示文稿</vt:lpstr>
      <vt:lpstr>Interrupt Cycle</vt:lpstr>
      <vt:lpstr>PowerPoint 演示文稿</vt:lpstr>
      <vt:lpstr>Interrupt Cycle</vt:lpstr>
      <vt:lpstr>Interrupt Cycle</vt:lpstr>
      <vt:lpstr>Interrupt Cycle</vt:lpstr>
      <vt:lpstr>Design of Basic Computer (Flowchart of Basic Computer)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- 09CE1401 -  COMPUTER ORGANIZATION</dc:title>
  <dc:creator>Sumit P. Makwana</dc:creator>
  <cp:lastModifiedBy>91902</cp:lastModifiedBy>
  <cp:revision>56</cp:revision>
  <dcterms:created xsi:type="dcterms:W3CDTF">2021-12-02T07:30:00Z</dcterms:created>
  <dcterms:modified xsi:type="dcterms:W3CDTF">2024-01-19T02:42:41Z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0E26EC98248E49778B47A183736A4200_12</vt:lpwstr>
  </property>
  <property fmtid="{D5CDD505-2E9C-101B-9397-08002B2CF9AE}" pid="3" name="KSOProductBuildVer">
    <vt:lpwstr>1033-12.2.0.13431</vt:lpwstr>
  </property>
</Properties>
</file>