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2" r:id="rId22"/>
    <p:sldId id="273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mit P. Makwana" initials="SP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6318" autoAdjust="0"/>
  </p:normalViewPr>
  <p:slideViewPr>
    <p:cSldViewPr snapToGrid="0">
      <p:cViewPr varScale="1">
        <p:scale>
          <a:sx n="113" d="100"/>
          <a:sy n="113" d="100"/>
        </p:scale>
        <p:origin x="480" y="96"/>
      </p:cViewPr>
      <p:guideLst/>
    </p:cSldViewPr>
  </p:slideViewPr>
  <p:outlineViewPr>
    <p:cViewPr>
      <p:scale>
        <a:sx n="33" d="100"/>
        <a:sy n="33" d="100"/>
      </p:scale>
      <p:origin x="0" y="-137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089E-2EBF-42D1-B791-BE12EC8D8A3A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737BD-B14F-484E-BCFB-E23FC9295A7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6398" y="1145307"/>
            <a:ext cx="11360729" cy="3232729"/>
          </a:xfrm>
        </p:spPr>
        <p:txBody>
          <a:bodyPr anchor="ctr">
            <a:noAutofit/>
          </a:bodyPr>
          <a:lstStyle>
            <a:lvl1pPr algn="ctr">
              <a:defRPr sz="7200">
                <a:solidFill>
                  <a:srgbClr val="04A2B9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398" y="4653613"/>
            <a:ext cx="11360729" cy="1619101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48BE-7BBD-442F-9336-557C96314B44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 Sumit P. Makwana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396A-3F7F-4168-B747-62B69D254444}" type="slidenum">
              <a:rPr lang="en-IN" smtClean="0"/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3" y="212442"/>
            <a:ext cx="1642988" cy="581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1453" y="1214292"/>
            <a:ext cx="6927273" cy="50571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273" y="1214293"/>
            <a:ext cx="4470400" cy="505719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6585-0A4E-4EB1-8E48-2DB105D76A4A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 Sumit P. Makwana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05307" y="6477429"/>
            <a:ext cx="886693" cy="363902"/>
          </a:xfrm>
        </p:spPr>
        <p:txBody>
          <a:bodyPr/>
          <a:lstStyle/>
          <a:p>
            <a:fld id="{3668396A-3F7F-4168-B747-62B69D254444}" type="slidenum">
              <a:rPr lang="en-IN" smtClean="0"/>
            </a:fld>
            <a:endParaRPr lang="en-IN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3273" y="129309"/>
            <a:ext cx="9236363" cy="8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4D30-8551-4AD1-BFE3-D66F361E5C2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 Sumit P. Makwana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396A-3F7F-4168-B747-62B69D25444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4499" y="1431634"/>
            <a:ext cx="2765136" cy="47453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1431635"/>
            <a:ext cx="8388927" cy="47453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37D0-DD08-44F1-9745-49DF48DF70E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 Sumit P. Makwana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396A-3F7F-4168-B747-62B69D25444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D34A-7917-4270-8BDF-D5B695584FE3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 Sumit P. Makwana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396A-3F7F-4168-B747-62B69D254444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No Anim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14C1-FC7B-4C08-8E94-5C69E192E672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 Sumit P. Makwana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396A-3F7F-4168-B747-62B69D25444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ming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Fira Code" panose="020B0509050000020004" pitchFamily="49" charset="0"/>
                <a:ea typeface="Fira Code" panose="020B0509050000020004" pitchFamily="49" charset="0"/>
              </a:defRPr>
            </a:lvl1pPr>
            <a:lvl2pPr marL="457200" indent="0">
              <a:buNone/>
              <a:defRPr>
                <a:latin typeface="Fira Code" panose="020B0509050000020004" pitchFamily="49" charset="0"/>
                <a:ea typeface="Fira Code" panose="020B0509050000020004" pitchFamily="49" charset="0"/>
              </a:defRPr>
            </a:lvl2pPr>
            <a:lvl3pPr marL="914400" indent="0">
              <a:buNone/>
              <a:defRPr>
                <a:latin typeface="Fira Code" panose="020B0509050000020004" pitchFamily="49" charset="0"/>
                <a:ea typeface="Fira Code" panose="020B0509050000020004" pitchFamily="49" charset="0"/>
              </a:defRPr>
            </a:lvl3pPr>
            <a:lvl4pPr marL="1371600" indent="0">
              <a:buNone/>
              <a:defRPr>
                <a:latin typeface="Fira Code" panose="020B0509050000020004" pitchFamily="49" charset="0"/>
                <a:ea typeface="Fira Code" panose="020B0509050000020004" pitchFamily="49" charset="0"/>
              </a:defRPr>
            </a:lvl4pPr>
            <a:lvl5pPr marL="1828800" indent="0">
              <a:buNone/>
              <a:defRPr>
                <a:latin typeface="Fira Code" panose="020B0509050000020004" pitchFamily="49" charset="0"/>
                <a:ea typeface="Fira Code" panose="020B05090500000200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BB18-6186-4D89-B1F0-B4CB6251DD36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 Sumit P. Makwana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396A-3F7F-4168-B747-62B69D254444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273" y="1709738"/>
            <a:ext cx="115215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271" y="4589463"/>
            <a:ext cx="1152159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860E-C367-4D87-8FF6-5E3EFA169FDB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 Sumit P. Makwana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396A-3F7F-4168-B747-62B69D25444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273" y="1080656"/>
            <a:ext cx="5772727" cy="5320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9" y="1080656"/>
            <a:ext cx="5772727" cy="5320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3273" y="129309"/>
            <a:ext cx="9236363" cy="8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9688943" y="6373091"/>
            <a:ext cx="1487057" cy="350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04A2B9"/>
                </a:solidFill>
                <a:latin typeface="Merriweather Sans" pitchFamily="2" charset="0"/>
              </a:defRPr>
            </a:lvl1pPr>
          </a:lstStyle>
          <a:p>
            <a:fld id="{D01CCFB5-18EB-4D92-BAFD-F61D58D1283D}" type="datetime1">
              <a:rPr lang="en-IN" smtClean="0"/>
            </a:fld>
            <a:endParaRPr lang="en-I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273" y="6392771"/>
            <a:ext cx="9236363" cy="3359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4A2B9"/>
                </a:solidFill>
                <a:latin typeface="Merriweather Sans" pitchFamily="2" charset="0"/>
              </a:defRPr>
            </a:lvl1pPr>
          </a:lstStyle>
          <a:p>
            <a:r>
              <a:rPr lang="en-IN"/>
              <a:t>Prof. Sumit P. Makwana</a:t>
            </a:r>
            <a:endParaRPr lang="en-I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5306" y="6380813"/>
            <a:ext cx="886693" cy="350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IN" sz="1200" b="1" smtClean="0">
                <a:solidFill>
                  <a:srgbClr val="04A2B9"/>
                </a:solidFill>
                <a:latin typeface="Merriweather Sans" pitchFamily="2" charset="0"/>
              </a:defRPr>
            </a:lvl1pPr>
          </a:lstStyle>
          <a:p>
            <a:fld id="{3668396A-3F7F-4168-B747-62B69D25444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273" y="1647709"/>
            <a:ext cx="5772726" cy="47530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8" y="1647709"/>
            <a:ext cx="5772725" cy="47530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323272" y="1057495"/>
            <a:ext cx="5772727" cy="461146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8" y="1057495"/>
            <a:ext cx="5772725" cy="461146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23273" y="129309"/>
            <a:ext cx="9236363" cy="8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4"/>
          </p:nvPr>
        </p:nvSpPr>
        <p:spPr>
          <a:xfrm>
            <a:off x="9688943" y="6373091"/>
            <a:ext cx="1487057" cy="350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04A2B9"/>
                </a:solidFill>
                <a:latin typeface="Merriweather Sans" pitchFamily="2" charset="0"/>
              </a:defRPr>
            </a:lvl1pPr>
          </a:lstStyle>
          <a:p>
            <a:fld id="{C5C2664A-61B5-4A71-99D8-B8BBD0E75A54}" type="datetime1">
              <a:rPr lang="en-IN" smtClean="0"/>
            </a:fld>
            <a:endParaRPr lang="en-I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23273" y="6392771"/>
            <a:ext cx="9236363" cy="3359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4A2B9"/>
                </a:solidFill>
                <a:latin typeface="Merriweather Sans" pitchFamily="2" charset="0"/>
              </a:defRPr>
            </a:lvl1pPr>
          </a:lstStyle>
          <a:p>
            <a:r>
              <a:rPr lang="en-IN"/>
              <a:t>Prof. Sumit P. Makwana</a:t>
            </a:r>
            <a:endParaRPr lang="en-IN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5306" y="6380813"/>
            <a:ext cx="886693" cy="350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IN" sz="1200" b="1" smtClean="0">
                <a:solidFill>
                  <a:srgbClr val="04A2B9"/>
                </a:solidFill>
                <a:latin typeface="Merriweather Sans" pitchFamily="2" charset="0"/>
              </a:defRPr>
            </a:lvl1pPr>
          </a:lstStyle>
          <a:p>
            <a:fld id="{3668396A-3F7F-4168-B747-62B69D25444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881C7-E206-4DE3-A450-53031529A126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 Sumit P. Makwana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396A-3F7F-4168-B747-62B69D25444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273" y="129309"/>
            <a:ext cx="9236363" cy="8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273" y="1041399"/>
            <a:ext cx="11526982" cy="533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88943" y="6373091"/>
            <a:ext cx="1487057" cy="350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04A2B9"/>
                </a:solidFill>
                <a:latin typeface="Merriweather Sans" pitchFamily="2" charset="0"/>
              </a:defRPr>
            </a:lvl1pPr>
          </a:lstStyle>
          <a:p>
            <a:fld id="{CB780930-CF53-43C2-A17F-7813DB5F6C8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273" y="6392771"/>
            <a:ext cx="9236363" cy="3359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4A2B9"/>
                </a:solidFill>
                <a:latin typeface="Merriweather Sans" pitchFamily="2" charset="0"/>
              </a:defRPr>
            </a:lvl1pPr>
          </a:lstStyle>
          <a:p>
            <a:r>
              <a:rPr lang="en-IN"/>
              <a:t>Prof. Sumit P. Makwana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5306" y="6380813"/>
            <a:ext cx="886693" cy="350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IN" sz="1200" b="1" smtClean="0">
                <a:solidFill>
                  <a:srgbClr val="04A2B9"/>
                </a:solidFill>
                <a:latin typeface="Merriweather Sans" pitchFamily="2" charset="0"/>
              </a:defRPr>
            </a:lvl1pPr>
          </a:lstStyle>
          <a:p>
            <a:fld id="{3668396A-3F7F-4168-B747-62B69D25444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4A2B9"/>
          </a:solidFill>
          <a:latin typeface="Fira Sans Extra Condensed" panose="020B0503050000020004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Gill Sans MT" panose="020B0502020104020203" pitchFamily="34" charset="0"/>
          <a:cs typeface="Gill Sans MT" panose="020B0502020104020203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Gill Sans MT" panose="020B0502020104020203" pitchFamily="34" charset="0"/>
          <a:cs typeface="Gill Sans MT" panose="020B0502020104020203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Gill Sans MT" panose="020B0502020104020203" pitchFamily="34" charset="0"/>
          <a:cs typeface="Gill Sans MT" panose="020B0502020104020203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Gill Sans MT" panose="020B0502020104020203" pitchFamily="34" charset="0"/>
          <a:cs typeface="Gill Sans MT" panose="020B0502020104020203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Gill Sans MT" panose="020B0502020104020203" pitchFamily="34" charset="0"/>
          <a:cs typeface="Gill Sans MT" panose="020B05020201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- 09CE2401 - </a:t>
            </a:r>
            <a:br>
              <a:rPr lang="en-US" dirty="0"/>
            </a:br>
            <a:r>
              <a:rPr lang="en-US" dirty="0"/>
              <a:t>COMPUTER ORGANIZATION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Prof. Rushi Raval</a:t>
            </a:r>
            <a:endParaRPr lang="en-US" dirty="0"/>
          </a:p>
          <a:p>
            <a:r>
              <a:rPr lang="en-US" dirty="0" err="1"/>
              <a:t>Marwadi</a:t>
            </a:r>
            <a:r>
              <a:rPr lang="en-US" dirty="0"/>
              <a:t> University</a:t>
            </a:r>
            <a:endParaRPr lang="en-US" dirty="0"/>
          </a:p>
          <a:p>
            <a:r>
              <a:rPr lang="en-US" dirty="0"/>
              <a:t>Diploma Computer Engineering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 </a:t>
            </a:r>
            <a:r>
              <a:rPr lang="en-US" altLang="en-IN"/>
              <a:t>Rushi Raval</a:t>
            </a:r>
            <a:endParaRPr lang="en-US" alt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Categories of Program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95616" y="1999129"/>
          <a:ext cx="5979458" cy="36132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9729"/>
                <a:gridCol w="2989729"/>
              </a:tblGrid>
              <a:tr h="4516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Location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Instruction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</a:tr>
              <a:tr h="4516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2004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</a:tr>
              <a:tr h="4516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001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1005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</a:tr>
              <a:tr h="4516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002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3006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</a:tr>
              <a:tr h="4516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003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7001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</a:tr>
              <a:tr h="4516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004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0053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</a:tr>
              <a:tr h="4516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005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FFE9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</a:tr>
              <a:tr h="4516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006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Categories of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Symbolic code</a:t>
            </a:r>
            <a:endParaRPr lang="en-IN" b="1" dirty="0"/>
          </a:p>
          <a:p>
            <a:r>
              <a:rPr lang="en-US" dirty="0"/>
              <a:t>The user uses symbols (letters, numerals, or special characters) for the operation part, the address part, and other parts of the instruction code.</a:t>
            </a:r>
            <a:endParaRPr lang="en-US" dirty="0"/>
          </a:p>
          <a:p>
            <a:r>
              <a:rPr lang="en-US" dirty="0"/>
              <a:t>Each symbolic instruction can be translated into one binary coded instruction by a special program called an assembler and language is referred to as an assembly language program.</a:t>
            </a:r>
            <a:endParaRPr lang="en-US" dirty="0"/>
          </a:p>
          <a:p>
            <a:endParaRPr lang="en-IN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Categories of Program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10502" y="2415539"/>
          <a:ext cx="6949686" cy="316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1812"/>
                <a:gridCol w="1709477"/>
                <a:gridCol w="3618397"/>
              </a:tblGrid>
              <a:tr h="324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/>
                        <a:t>Location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Merriweather San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Instruction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Comment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LDA 004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Load first operand</a:t>
                      </a:r>
                      <a:r>
                        <a:rPr lang="en-US" sz="2000" baseline="0" dirty="0"/>
                        <a:t> into AC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001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 005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 second operand</a:t>
                      </a:r>
                      <a:r>
                        <a:rPr lang="en-US" sz="2000" baseline="0" dirty="0"/>
                        <a:t> to AC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002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 006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Store sum</a:t>
                      </a:r>
                      <a:r>
                        <a:rPr lang="en-US" sz="2000" baseline="0" dirty="0"/>
                        <a:t> in location 006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003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HLT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Halt</a:t>
                      </a:r>
                      <a:r>
                        <a:rPr lang="en-US" sz="2000" baseline="0" dirty="0"/>
                        <a:t> computer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004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0053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First operand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005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FFE9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Second</a:t>
                      </a:r>
                      <a:r>
                        <a:rPr lang="en-US" sz="2000" baseline="0" dirty="0"/>
                        <a:t> operand (negative)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006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0000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Store sum here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Categories of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High Level Programming Language</a:t>
            </a:r>
            <a:endParaRPr lang="en-IN" b="1" dirty="0"/>
          </a:p>
          <a:p>
            <a:r>
              <a:rPr lang="en-US" dirty="0"/>
              <a:t>These are special languages developed to reflect the procedures used in the solution of a problem rather than be concerned with the computer hardware behavior. E.g. Fortran, C++, Java, etc.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Categories of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</a:t>
            </a:r>
            <a:r>
              <a:rPr lang="en-US" dirty="0"/>
              <a:t>program is written in a sequence of statements in a form that people prefer to think in when solving a problem.</a:t>
            </a:r>
            <a:endParaRPr lang="en-US" dirty="0"/>
          </a:p>
          <a:p>
            <a:r>
              <a:rPr lang="en-US" dirty="0"/>
              <a:t>However, each statement must be translated into a sequence of binary instructions before the program can be executed in a computer.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Categories of Program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{</a:t>
            </a:r>
            <a:endParaRPr lang="en-IN" dirty="0"/>
          </a:p>
          <a:p>
            <a:pPr lvl="1"/>
            <a:r>
              <a:rPr lang="en-IN" dirty="0"/>
              <a:t>int a, b;</a:t>
            </a:r>
            <a:endParaRPr lang="en-IN" dirty="0"/>
          </a:p>
          <a:p>
            <a:pPr lvl="1"/>
            <a:r>
              <a:rPr lang="en-IN" dirty="0"/>
              <a:t>a = 10;</a:t>
            </a:r>
            <a:endParaRPr lang="en-IN" dirty="0"/>
          </a:p>
          <a:p>
            <a:pPr lvl="1"/>
            <a:r>
              <a:rPr lang="en-IN" dirty="0"/>
              <a:t>b = 20;</a:t>
            </a:r>
            <a:endParaRPr lang="en-IN" dirty="0"/>
          </a:p>
          <a:p>
            <a:pPr lvl="1"/>
            <a:r>
              <a:rPr lang="en-IN" dirty="0"/>
              <a:t>c = a + b;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Assembly Language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Assembler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Assembler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assembler is a program that accepts a symbolic language program and produces its binary machine language equivalent. </a:t>
            </a:r>
            <a:endParaRPr lang="en-US" dirty="0"/>
          </a:p>
          <a:p>
            <a:r>
              <a:rPr lang="en-US" dirty="0"/>
              <a:t>The input symbolic program is called the source program and the resulting binary program is called the object program.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Assembler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</a:t>
            </a:r>
            <a:r>
              <a:rPr lang="en-US" dirty="0"/>
              <a:t>assembler is a program that operates on character strings and produces an equivalent binary interpretation.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-3</a:t>
            </a:r>
            <a:br>
              <a:rPr lang="en-IN" dirty="0"/>
            </a:br>
            <a:r>
              <a:rPr lang="en-IN" dirty="0"/>
              <a:t>Programming Basic Computer</a:t>
            </a:r>
            <a:endParaRPr lang="en-IN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 </a:t>
            </a:r>
            <a:r>
              <a:rPr lang="en-US" altLang="en-IN"/>
              <a:t>Rushi Raval</a:t>
            </a:r>
            <a:endParaRPr lang="en-US" alt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Pseudo Instruction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pseudo instruction is not a machine instruction but rather an instruction to the assembler giving information about some phase of the translation.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Pseudo Instruction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095499" y="2476168"/>
          <a:ext cx="8153402" cy="289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2600"/>
                <a:gridCol w="640080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Symbol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Information</a:t>
                      </a:r>
                      <a:r>
                        <a:rPr lang="en-US" sz="2000" baseline="0" dirty="0"/>
                        <a:t> for the Assembler</a:t>
                      </a:r>
                      <a:endParaRPr lang="en-US" sz="20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ORG</a:t>
                      </a:r>
                      <a:r>
                        <a:rPr lang="en-US" sz="2000" baseline="0" dirty="0"/>
                        <a:t> 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Hexadecimal</a:t>
                      </a:r>
                      <a:r>
                        <a:rPr lang="en-US" sz="2000" baseline="0" dirty="0"/>
                        <a:t> number N is the memory location for the instruction or operand listed in the following line.</a:t>
                      </a:r>
                      <a:endParaRPr lang="en-US" sz="20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Denotes the end of symbolic program.</a:t>
                      </a:r>
                      <a:endParaRPr lang="en-US" sz="20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DEC 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Signed decimal</a:t>
                      </a:r>
                      <a:r>
                        <a:rPr lang="en-US" sz="2000" baseline="0" dirty="0"/>
                        <a:t> number N to be converted to binary.</a:t>
                      </a:r>
                      <a:endParaRPr lang="en-US" sz="20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HEX</a:t>
                      </a:r>
                      <a:r>
                        <a:rPr lang="en-US" sz="2000" baseline="0" dirty="0"/>
                        <a:t> 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Hexadecimal</a:t>
                      </a:r>
                      <a:r>
                        <a:rPr lang="en-US" sz="2000" baseline="0" dirty="0"/>
                        <a:t> number N to be converted to binary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Instructions - Memory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89805" y="1514370"/>
          <a:ext cx="8391080" cy="4715279"/>
        </p:xfrm>
        <a:graphic>
          <a:graphicData uri="http://schemas.openxmlformats.org/drawingml/2006/table">
            <a:tbl>
              <a:tblPr/>
              <a:tblGrid>
                <a:gridCol w="1307458"/>
                <a:gridCol w="2205317"/>
                <a:gridCol w="1586753"/>
                <a:gridCol w="3291552"/>
              </a:tblGrid>
              <a:tr h="364209">
                <a:tc>
                  <a:txBody>
                    <a:bodyPr/>
                    <a:lstStyle/>
                    <a:p>
                      <a:r>
                        <a:rPr lang="en-IN" sz="1700" b="1">
                          <a:effectLst/>
                          <a:latin typeface="+mn-lt"/>
                        </a:rPr>
                        <a:t>Symbol</a:t>
                      </a:r>
                      <a:endParaRPr lang="en-IN" sz="1700" b="1">
                        <a:effectLst/>
                        <a:latin typeface="+mn-lt"/>
                      </a:endParaRPr>
                    </a:p>
                  </a:txBody>
                  <a:tcPr marL="116047" marR="116047" marT="53560" marB="535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IN" sz="1700" b="1" dirty="0">
                          <a:effectLst/>
                          <a:latin typeface="+mn-lt"/>
                        </a:rPr>
                        <a:t>Hexadecimal Code</a:t>
                      </a:r>
                      <a:endParaRPr lang="en-IN" sz="1700" b="1" dirty="0">
                        <a:effectLst/>
                        <a:latin typeface="+mn-lt"/>
                      </a:endParaRPr>
                    </a:p>
                  </a:txBody>
                  <a:tcPr marL="116047" marR="116047" marT="53560" marB="535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cPr marL="116047" marR="116047" marT="53560" marB="535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700" b="1" dirty="0">
                          <a:effectLst/>
                          <a:latin typeface="+mn-lt"/>
                        </a:rPr>
                        <a:t>Description</a:t>
                      </a:r>
                      <a:endParaRPr lang="en-IN" sz="1700" b="1" dirty="0">
                        <a:effectLst/>
                        <a:latin typeface="+mn-lt"/>
                      </a:endParaRPr>
                    </a:p>
                  </a:txBody>
                  <a:tcPr marL="116047" marR="116047" marT="53560" marB="535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1297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AND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6047" marR="116047" marT="53560" marB="535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0xxx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6047" marR="116047" marT="53560" marB="535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effectLst/>
                          <a:latin typeface="+mn-lt"/>
                        </a:rPr>
                        <a:t>8xxx</a:t>
                      </a:r>
                      <a:endParaRPr lang="en-IN" sz="1700" dirty="0">
                        <a:effectLst/>
                        <a:latin typeface="+mn-lt"/>
                      </a:endParaRPr>
                    </a:p>
                  </a:txBody>
                  <a:tcPr marL="116047" marR="116047" marT="53560" marB="535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n-lt"/>
                        </a:rPr>
                        <a:t>And memory word to AC</a:t>
                      </a:r>
                      <a:endParaRPr lang="en-US" sz="1700">
                        <a:effectLst/>
                        <a:latin typeface="+mn-lt"/>
                      </a:endParaRPr>
                    </a:p>
                  </a:txBody>
                  <a:tcPr marL="116047" marR="116047" marT="53560" marB="535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1297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ADD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6047" marR="116047" marT="53560" marB="535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1xxx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6047" marR="116047" marT="53560" marB="535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9xxx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6047" marR="116047" marT="53560" marB="535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n-lt"/>
                        </a:rPr>
                        <a:t>Add memory word to AC</a:t>
                      </a:r>
                      <a:endParaRPr lang="en-US" sz="1700">
                        <a:effectLst/>
                        <a:latin typeface="+mn-lt"/>
                      </a:endParaRPr>
                    </a:p>
                  </a:txBody>
                  <a:tcPr marL="116047" marR="116047" marT="53560" marB="535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</a:tr>
              <a:tr h="621297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LDA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6047" marR="116047" marT="53560" marB="535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2xxx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6047" marR="116047" marT="53560" marB="535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Axxx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6047" marR="116047" marT="53560" marB="535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n-lt"/>
                        </a:rPr>
                        <a:t>Load memory word to AC</a:t>
                      </a:r>
                      <a:endParaRPr lang="en-US" sz="1700">
                        <a:effectLst/>
                        <a:latin typeface="+mn-lt"/>
                      </a:endParaRPr>
                    </a:p>
                  </a:txBody>
                  <a:tcPr marL="116047" marR="116047" marT="53560" marB="535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1297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STA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6047" marR="116047" marT="53560" marB="535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3xxx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6047" marR="116047" marT="53560" marB="535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Bxxx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6047" marR="116047" marT="53560" marB="535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n-lt"/>
                        </a:rPr>
                        <a:t>Store AC content in memory</a:t>
                      </a:r>
                      <a:endParaRPr lang="en-US" sz="1700">
                        <a:effectLst/>
                        <a:latin typeface="+mn-lt"/>
                      </a:endParaRPr>
                    </a:p>
                  </a:txBody>
                  <a:tcPr marL="116047" marR="116047" marT="53560" marB="535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</a:tr>
              <a:tr h="621297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BUN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6047" marR="116047" marT="53560" marB="535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4xxx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6047" marR="116047" marT="53560" marB="535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Cxxx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6047" marR="116047" marT="53560" marB="535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Branch Unconditionally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6047" marR="116047" marT="53560" marB="535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1297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BSA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6047" marR="116047" marT="53560" marB="535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5xxx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6047" marR="116047" marT="53560" marB="535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Dxxx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6047" marR="116047" marT="53560" marB="535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n-lt"/>
                        </a:rPr>
                        <a:t>Branch and Save Return Address</a:t>
                      </a:r>
                      <a:endParaRPr lang="en-US" sz="1700">
                        <a:effectLst/>
                        <a:latin typeface="+mn-lt"/>
                      </a:endParaRPr>
                    </a:p>
                  </a:txBody>
                  <a:tcPr marL="116047" marR="116047" marT="53560" marB="535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</a:tr>
              <a:tr h="621297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ISZ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6047" marR="116047" marT="53560" marB="535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6xxx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6047" marR="116047" marT="53560" marB="535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Exxx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6047" marR="116047" marT="53560" marB="535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</a:rPr>
                        <a:t>Increment and skip if 0</a:t>
                      </a:r>
                      <a:endParaRPr lang="en-US" sz="1700" dirty="0">
                        <a:effectLst/>
                        <a:latin typeface="+mn-lt"/>
                      </a:endParaRPr>
                    </a:p>
                  </a:txBody>
                  <a:tcPr marL="116047" marR="116047" marT="53560" marB="535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Instructions - Register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19443" y="1290286"/>
          <a:ext cx="8353113" cy="4754308"/>
        </p:xfrm>
        <a:graphic>
          <a:graphicData uri="http://schemas.openxmlformats.org/drawingml/2006/table">
            <a:tbl>
              <a:tblPr/>
              <a:tblGrid>
                <a:gridCol w="1620530"/>
                <a:gridCol w="2547062"/>
                <a:gridCol w="4185521"/>
              </a:tblGrid>
              <a:tr h="341710">
                <a:tc>
                  <a:txBody>
                    <a:bodyPr/>
                    <a:lstStyle/>
                    <a:p>
                      <a:r>
                        <a:rPr lang="en-IN" sz="1700" b="1" dirty="0">
                          <a:effectLst/>
                          <a:latin typeface="+mn-lt"/>
                        </a:rPr>
                        <a:t>Symbol</a:t>
                      </a:r>
                      <a:endParaRPr lang="en-IN" sz="1700" b="1" dirty="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1">
                          <a:effectLst/>
                          <a:latin typeface="+mn-lt"/>
                        </a:rPr>
                        <a:t>Hexadecimal Code</a:t>
                      </a:r>
                      <a:endParaRPr lang="en-IN" sz="1700" b="1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1">
                          <a:effectLst/>
                          <a:latin typeface="+mn-lt"/>
                        </a:rPr>
                        <a:t>Description</a:t>
                      </a:r>
                      <a:endParaRPr lang="en-IN" sz="1700" b="1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10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CLA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7800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Clear AC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10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CLE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7400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Clear E(overflow bit)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</a:tr>
              <a:tr h="341710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CMA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7200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Complement AC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10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CME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7100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Complement E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</a:tr>
              <a:tr h="341710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CIR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7080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n-lt"/>
                        </a:rPr>
                        <a:t>Circulate right AC and E</a:t>
                      </a:r>
                      <a:endParaRPr lang="en-US" sz="170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10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CIL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7040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n-lt"/>
                        </a:rPr>
                        <a:t>Circulate left AC and E</a:t>
                      </a:r>
                      <a:endParaRPr lang="en-US" sz="170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</a:tr>
              <a:tr h="341710">
                <a:tc>
                  <a:txBody>
                    <a:bodyPr/>
                    <a:lstStyle/>
                    <a:p>
                      <a:r>
                        <a:rPr lang="en-IN" sz="1700" dirty="0">
                          <a:effectLst/>
                          <a:latin typeface="+mn-lt"/>
                        </a:rPr>
                        <a:t>INC</a:t>
                      </a:r>
                      <a:endParaRPr lang="en-IN" sz="1700" dirty="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7020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Increment AC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SPA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effectLst/>
                          <a:latin typeface="+mn-lt"/>
                        </a:rPr>
                        <a:t>7010</a:t>
                      </a:r>
                      <a:endParaRPr lang="en-IN" sz="1700" dirty="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n-lt"/>
                        </a:rPr>
                        <a:t>Skip next instruction if AC &gt; 0</a:t>
                      </a:r>
                      <a:endParaRPr lang="en-US" sz="170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</a:tr>
              <a:tr h="273022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SNA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7008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n-lt"/>
                        </a:rPr>
                        <a:t>Skip next instruction if AC &lt; 0</a:t>
                      </a:r>
                      <a:endParaRPr lang="en-US" sz="170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SZA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effectLst/>
                          <a:latin typeface="+mn-lt"/>
                        </a:rPr>
                        <a:t>7004</a:t>
                      </a:r>
                      <a:endParaRPr lang="en-IN" sz="1700" dirty="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n-lt"/>
                        </a:rPr>
                        <a:t>Skip next instruction if AC = 0</a:t>
                      </a:r>
                      <a:endParaRPr lang="en-US" sz="170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</a:tr>
              <a:tr h="341710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SZE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7002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n-lt"/>
                        </a:rPr>
                        <a:t>Skip next instruction if E = 0</a:t>
                      </a:r>
                      <a:endParaRPr lang="en-US" sz="170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10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HLT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  <a:latin typeface="+mn-lt"/>
                        </a:rPr>
                        <a:t>7001</a:t>
                      </a:r>
                      <a:endParaRPr lang="en-IN" sz="170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effectLst/>
                          <a:latin typeface="+mn-lt"/>
                        </a:rPr>
                        <a:t>Halt computer</a:t>
                      </a:r>
                      <a:endParaRPr lang="en-IN" sz="1700" dirty="0">
                        <a:effectLst/>
                        <a:latin typeface="+mn-lt"/>
                      </a:endParaRPr>
                    </a:p>
                  </a:txBody>
                  <a:tcPr marL="115522" marR="115522" marT="53318" marB="53318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Instructions – I / O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08956" y="2637949"/>
          <a:ext cx="8953500" cy="2720340"/>
        </p:xfrm>
        <a:graphic>
          <a:graphicData uri="http://schemas.openxmlformats.org/drawingml/2006/table">
            <a:tbl>
              <a:tblPr/>
              <a:tblGrid>
                <a:gridCol w="2984500"/>
                <a:gridCol w="2984500"/>
                <a:gridCol w="2984500"/>
              </a:tblGrid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  <a:latin typeface="+mn-lt"/>
                        </a:rPr>
                        <a:t>Symbol</a:t>
                      </a:r>
                      <a:endParaRPr lang="en-IN" b="1">
                        <a:effectLst/>
                        <a:latin typeface="+mn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  <a:latin typeface="+mn-lt"/>
                        </a:rPr>
                        <a:t>Hexadecimal Code</a:t>
                      </a:r>
                      <a:endParaRPr lang="en-IN" b="1">
                        <a:effectLst/>
                        <a:latin typeface="+mn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  <a:latin typeface="+mn-lt"/>
                        </a:rPr>
                        <a:t>Description</a:t>
                      </a:r>
                      <a:endParaRPr lang="en-IN" b="1">
                        <a:effectLst/>
                        <a:latin typeface="+mn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+mn-lt"/>
                        </a:rPr>
                        <a:t>INP</a:t>
                      </a:r>
                      <a:endParaRPr lang="en-IN" dirty="0">
                        <a:effectLst/>
                        <a:latin typeface="+mn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+mn-lt"/>
                        </a:rPr>
                        <a:t>F800</a:t>
                      </a:r>
                      <a:endParaRPr lang="en-IN">
                        <a:effectLst/>
                        <a:latin typeface="+mn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+mn-lt"/>
                        </a:rPr>
                        <a:t>Input character to AC</a:t>
                      </a:r>
                      <a:endParaRPr lang="en-IN">
                        <a:effectLst/>
                        <a:latin typeface="+mn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+mn-lt"/>
                        </a:rPr>
                        <a:t>OUT</a:t>
                      </a:r>
                      <a:endParaRPr lang="en-IN">
                        <a:effectLst/>
                        <a:latin typeface="+mn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+mn-lt"/>
                        </a:rPr>
                        <a:t>F400</a:t>
                      </a:r>
                      <a:endParaRPr lang="en-IN">
                        <a:effectLst/>
                        <a:latin typeface="+mn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+mn-lt"/>
                        </a:rPr>
                        <a:t>Output character from AC</a:t>
                      </a:r>
                      <a:endParaRPr lang="en-IN">
                        <a:effectLst/>
                        <a:latin typeface="+mn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+mn-lt"/>
                        </a:rPr>
                        <a:t>SKI</a:t>
                      </a:r>
                      <a:endParaRPr lang="en-IN">
                        <a:effectLst/>
                        <a:latin typeface="+mn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+mn-lt"/>
                        </a:rPr>
                        <a:t>F200</a:t>
                      </a:r>
                      <a:endParaRPr lang="en-IN">
                        <a:effectLst/>
                        <a:latin typeface="+mn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+mn-lt"/>
                        </a:rPr>
                        <a:t>Skip on input flag</a:t>
                      </a:r>
                      <a:endParaRPr lang="en-IN">
                        <a:effectLst/>
                        <a:latin typeface="+mn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+mn-lt"/>
                        </a:rPr>
                        <a:t>SKO</a:t>
                      </a:r>
                      <a:endParaRPr lang="en-IN">
                        <a:effectLst/>
                        <a:latin typeface="+mn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+mn-lt"/>
                        </a:rPr>
                        <a:t>F100</a:t>
                      </a:r>
                      <a:endParaRPr lang="en-IN">
                        <a:effectLst/>
                        <a:latin typeface="+mn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+mn-lt"/>
                        </a:rPr>
                        <a:t>Skip on output flag</a:t>
                      </a:r>
                      <a:endParaRPr lang="en-IN">
                        <a:effectLst/>
                        <a:latin typeface="+mn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+mn-lt"/>
                        </a:rPr>
                        <a:t>ION</a:t>
                      </a:r>
                      <a:endParaRPr lang="en-IN">
                        <a:effectLst/>
                        <a:latin typeface="+mn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+mn-lt"/>
                        </a:rPr>
                        <a:t>F080</a:t>
                      </a:r>
                      <a:endParaRPr lang="en-IN">
                        <a:effectLst/>
                        <a:latin typeface="+mn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+mn-lt"/>
                        </a:rPr>
                        <a:t>Interrupt On</a:t>
                      </a:r>
                      <a:endParaRPr lang="en-IN">
                        <a:effectLst/>
                        <a:latin typeface="+mn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+mn-lt"/>
                        </a:rPr>
                        <a:t>IOF</a:t>
                      </a:r>
                      <a:endParaRPr lang="en-IN">
                        <a:effectLst/>
                        <a:latin typeface="+mn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+mn-lt"/>
                        </a:rPr>
                        <a:t>F040</a:t>
                      </a:r>
                      <a:endParaRPr lang="en-IN">
                        <a:effectLst/>
                        <a:latin typeface="+mn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+mn-lt"/>
                        </a:rPr>
                        <a:t>Interrupt Off</a:t>
                      </a:r>
                      <a:endParaRPr lang="en-IN" dirty="0">
                        <a:effectLst/>
                        <a:latin typeface="+mn-lt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Program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11702" y="1580477"/>
          <a:ext cx="3371850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8197"/>
                <a:gridCol w="1058197"/>
                <a:gridCol w="1255456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/>
                        <a:t>Location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Instruction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ORG 100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LDA</a:t>
                      </a:r>
                      <a:r>
                        <a:rPr lang="en-US" sz="1400" baseline="0" dirty="0"/>
                        <a:t> SUB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CMA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 MIN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 DIF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HLT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MIN,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DEC 83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SUB,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DEC -23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DIF,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HEX 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202752" y="1580477"/>
          <a:ext cx="31242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0200"/>
                <a:gridCol w="152400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/>
                        <a:t>Symbol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Location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106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108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826016" y="4552277"/>
            <a:ext cx="1752600" cy="381000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 Sans" pitchFamily="2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611952" y="2113877"/>
            <a:ext cx="2590800" cy="25908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826016" y="4933277"/>
            <a:ext cx="1752600" cy="381000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 Sans" pitchFamily="2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611952" y="2494877"/>
            <a:ext cx="2590800" cy="25908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811728" y="5314277"/>
            <a:ext cx="1752600" cy="381000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rriweather Sans" pitchFamily="2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597664" y="2875877"/>
            <a:ext cx="2590800" cy="25908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Pass of an assembler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Pass of an assembler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236589" y="1690336"/>
            <a:ext cx="1448430" cy="440826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Sans Extra Condensed" panose="020B0503050000020004" pitchFamily="34" charset="0"/>
                <a:ea typeface="Roboto Condensed" panose="02000000000000000000" pitchFamily="2" charset="0"/>
              </a:rPr>
              <a:t>LC ← 0</a:t>
            </a:r>
            <a:endParaRPr lang="en-US" dirty="0"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49829" y="2651023"/>
            <a:ext cx="2822580" cy="440826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Sans Extra Condensed" panose="020B0503050000020004" pitchFamily="34" charset="0"/>
                <a:ea typeface="Roboto Condensed" panose="02000000000000000000" pitchFamily="2" charset="0"/>
              </a:rPr>
              <a:t>Scan next line of code</a:t>
            </a:r>
            <a:endParaRPr lang="en-US" dirty="0"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4217068" y="3438609"/>
            <a:ext cx="1484922" cy="520456"/>
          </a:xfrm>
          <a:prstGeom prst="flowChartDecision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Sans Extra Condensed" panose="020B0503050000020004" pitchFamily="34" charset="0"/>
                <a:ea typeface="Roboto Condensed" panose="02000000000000000000" pitchFamily="2" charset="0"/>
              </a:rPr>
              <a:t>Label</a:t>
            </a:r>
            <a:endParaRPr lang="en-US" dirty="0"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95599" y="4390679"/>
            <a:ext cx="1927860" cy="125773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Sans Extra Condensed" panose="020B0503050000020004" pitchFamily="34" charset="0"/>
                <a:ea typeface="Roboto Condensed" panose="02000000000000000000" pitchFamily="2" charset="0"/>
              </a:rPr>
              <a:t>Store address in symbol table together with value of LC</a:t>
            </a:r>
            <a:endParaRPr lang="en-US" dirty="0"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94764" y="6080023"/>
            <a:ext cx="2332711" cy="440826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Sans Extra Condensed" panose="020B0503050000020004" pitchFamily="34" charset="0"/>
                <a:ea typeface="Roboto Condensed" panose="02000000000000000000" pitchFamily="2" charset="0"/>
              </a:rPr>
              <a:t>Increment LC</a:t>
            </a:r>
            <a:endParaRPr lang="en-US" dirty="0"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78829" y="2655785"/>
            <a:ext cx="1316755" cy="440826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Sans Extra Condensed" panose="020B0503050000020004" pitchFamily="34" charset="0"/>
                <a:ea typeface="Roboto Condensed" panose="02000000000000000000" pitchFamily="2" charset="0"/>
              </a:rPr>
              <a:t>Set LC</a:t>
            </a:r>
            <a:endParaRPr lang="en-US" dirty="0"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12" name="Flowchart: Decision 11"/>
          <p:cNvSpPr/>
          <p:nvPr/>
        </p:nvSpPr>
        <p:spPr>
          <a:xfrm>
            <a:off x="7021693" y="3438609"/>
            <a:ext cx="1227208" cy="520456"/>
          </a:xfrm>
          <a:prstGeom prst="flowChartDecision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Sans Extra Condensed" panose="020B0503050000020004" pitchFamily="34" charset="0"/>
                <a:ea typeface="Roboto Condensed" panose="02000000000000000000" pitchFamily="2" charset="0"/>
              </a:rPr>
              <a:t>ORG</a:t>
            </a:r>
            <a:endParaRPr lang="en-US" dirty="0"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8037621" y="4311049"/>
            <a:ext cx="1227208" cy="520456"/>
          </a:xfrm>
          <a:prstGeom prst="flowChartDecision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Sans Extra Condensed" panose="020B0503050000020004" pitchFamily="34" charset="0"/>
                <a:ea typeface="Roboto Condensed" panose="02000000000000000000" pitchFamily="2" charset="0"/>
              </a:rPr>
              <a:t>END</a:t>
            </a:r>
            <a:endParaRPr lang="en-US" dirty="0"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69568" y="4998473"/>
            <a:ext cx="1088227" cy="859046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ira Sans Extra Condensed" panose="020B0503050000020004" pitchFamily="34" charset="0"/>
                <a:ea typeface="Roboto Condensed" panose="02000000000000000000" pitchFamily="2" charset="0"/>
              </a:rPr>
              <a:t>Go to second pass</a:t>
            </a:r>
            <a:endParaRPr lang="en-US" dirty="0"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>
            <a:off x="4960804" y="2131162"/>
            <a:ext cx="315" cy="519861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 flipH="1">
            <a:off x="4959529" y="3091849"/>
            <a:ext cx="1590" cy="34676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2" idx="1"/>
          </p:cNvCxnSpPr>
          <p:nvPr/>
        </p:nvCxnSpPr>
        <p:spPr>
          <a:xfrm>
            <a:off x="5701990" y="3698837"/>
            <a:ext cx="1319703" cy="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4959529" y="3959065"/>
            <a:ext cx="0" cy="431614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4959529" y="5648409"/>
            <a:ext cx="1591" cy="431614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  <a:endCxn id="11" idx="2"/>
          </p:cNvCxnSpPr>
          <p:nvPr/>
        </p:nvCxnSpPr>
        <p:spPr>
          <a:xfrm flipV="1">
            <a:off x="7635297" y="3096611"/>
            <a:ext cx="1910" cy="341998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30"/>
          <p:cNvCxnSpPr>
            <a:stCxn id="12" idx="3"/>
            <a:endCxn id="13" idx="0"/>
          </p:cNvCxnSpPr>
          <p:nvPr/>
        </p:nvCxnSpPr>
        <p:spPr>
          <a:xfrm>
            <a:off x="8248901" y="3698837"/>
            <a:ext cx="402324" cy="612212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32"/>
          <p:cNvCxnSpPr>
            <a:stCxn id="13" idx="3"/>
            <a:endCxn id="14" idx="0"/>
          </p:cNvCxnSpPr>
          <p:nvPr/>
        </p:nvCxnSpPr>
        <p:spPr>
          <a:xfrm>
            <a:off x="9264829" y="4571277"/>
            <a:ext cx="648853" cy="427196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34"/>
          <p:cNvCxnSpPr>
            <a:stCxn id="13" idx="2"/>
            <a:endCxn id="10" idx="3"/>
          </p:cNvCxnSpPr>
          <p:nvPr/>
        </p:nvCxnSpPr>
        <p:spPr>
          <a:xfrm rot="5400000">
            <a:off x="6654885" y="4304095"/>
            <a:ext cx="1468931" cy="2523750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6"/>
          <p:cNvCxnSpPr>
            <a:stCxn id="10" idx="1"/>
            <a:endCxn id="7" idx="1"/>
          </p:cNvCxnSpPr>
          <p:nvPr/>
        </p:nvCxnSpPr>
        <p:spPr>
          <a:xfrm rot="10800000">
            <a:off x="3549830" y="2871436"/>
            <a:ext cx="244935" cy="3429000"/>
          </a:xfrm>
          <a:prstGeom prst="bentConnector3">
            <a:avLst>
              <a:gd name="adj1" fmla="val 391659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0"/>
          </p:cNvCxnSpPr>
          <p:nvPr/>
        </p:nvCxnSpPr>
        <p:spPr>
          <a:xfrm>
            <a:off x="4959529" y="1339249"/>
            <a:ext cx="1275" cy="351087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123102" y="2259436"/>
            <a:ext cx="1519200" cy="396349"/>
            <a:chOff x="4243886" y="2063187"/>
            <a:chExt cx="1519200" cy="396349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5757716" y="2071718"/>
              <a:ext cx="0" cy="3878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4243886" y="2063187"/>
              <a:ext cx="1519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248259" y="2071718"/>
              <a:ext cx="0" cy="38305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464229" y="104611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  <a:ea typeface="Roboto Condensed" panose="02000000000000000000" pitchFamily="2" charset="0"/>
              </a:rPr>
              <a:t>First pass</a:t>
            </a:r>
            <a:endParaRPr lang="en-US" dirty="0"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2307" y="336545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  <a:ea typeface="Roboto Condensed" panose="02000000000000000000" pitchFamily="2" charset="0"/>
              </a:rPr>
              <a:t>no</a:t>
            </a:r>
            <a:endParaRPr lang="en-US" dirty="0"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50707" y="339664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  <a:ea typeface="Roboto Condensed" panose="02000000000000000000" pitchFamily="2" charset="0"/>
              </a:rPr>
              <a:t>no</a:t>
            </a:r>
            <a:endParaRPr lang="en-US" dirty="0"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55181" y="485611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  <a:ea typeface="Roboto Condensed" panose="02000000000000000000" pitchFamily="2" charset="0"/>
              </a:rPr>
              <a:t>no</a:t>
            </a:r>
            <a:endParaRPr lang="en-US" dirty="0"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59529" y="392179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  <a:ea typeface="Roboto Condensed" panose="02000000000000000000" pitchFamily="2" charset="0"/>
              </a:rPr>
              <a:t>yes</a:t>
            </a:r>
            <a:endParaRPr lang="en-US" dirty="0"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72504" y="3068905"/>
            <a:ext cx="494046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  <a:ea typeface="Roboto Condensed" panose="02000000000000000000" pitchFamily="2" charset="0"/>
              </a:rPr>
              <a:t>yes</a:t>
            </a:r>
            <a:endParaRPr lang="en-US" dirty="0"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50541" y="418722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  <a:ea typeface="Roboto Condensed" panose="02000000000000000000" pitchFamily="2" charset="0"/>
              </a:rPr>
              <a:t>yes</a:t>
            </a:r>
            <a:endParaRPr lang="en-US" dirty="0"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Pass of an assembler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77705" y="433469"/>
            <a:ext cx="1086323" cy="33062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lt1"/>
                </a:solidFill>
                <a:latin typeface="Fira Sans Extra Condensed" panose="020B0503050000020004" pitchFamily="34" charset="0"/>
                <a:ea typeface="Roboto Condensed" panose="02000000000000000000" pitchFamily="2" charset="0"/>
              </a:rPr>
              <a:t>LC ← 0</a:t>
            </a:r>
            <a:endParaRPr lang="en-US" sz="1350" dirty="0">
              <a:solidFill>
                <a:schemeClr val="lt1"/>
              </a:solidFill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61443" y="1032023"/>
            <a:ext cx="2116935" cy="33062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Fira Sans Extra Condensed" panose="020B0503050000020004" pitchFamily="34" charset="0"/>
                <a:ea typeface="Roboto Condensed" panose="02000000000000000000" pitchFamily="2" charset="0"/>
              </a:rPr>
              <a:t>Scan next line </a:t>
            </a:r>
            <a:r>
              <a:rPr lang="en-US" sz="1350">
                <a:latin typeface="Fira Sans Extra Condensed" panose="020B0503050000020004" pitchFamily="34" charset="0"/>
                <a:ea typeface="Roboto Condensed" panose="02000000000000000000" pitchFamily="2" charset="0"/>
              </a:rPr>
              <a:t>of code</a:t>
            </a:r>
            <a:endParaRPr lang="en-US" sz="1350" dirty="0"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5033424" y="1584372"/>
            <a:ext cx="1972972" cy="628650"/>
          </a:xfrm>
          <a:prstGeom prst="flowChartDecision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lt1"/>
                </a:solidFill>
                <a:latin typeface="Fira Sans Extra Condensed" panose="020B0503050000020004" pitchFamily="34" charset="0"/>
                <a:ea typeface="Roboto Condensed" panose="02000000000000000000" pitchFamily="2" charset="0"/>
              </a:rPr>
              <a:t>Pseudo-instruction</a:t>
            </a:r>
            <a:endParaRPr lang="en-US" sz="1350" dirty="0">
              <a:solidFill>
                <a:schemeClr val="lt1"/>
              </a:solidFill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85295" y="4077928"/>
            <a:ext cx="1194955" cy="114139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lt1"/>
                </a:solidFill>
                <a:latin typeface="Fira Sans Extra Condensed" panose="020B0503050000020004" pitchFamily="34" charset="0"/>
                <a:ea typeface="Roboto Condensed" panose="02000000000000000000" pitchFamily="2" charset="0"/>
              </a:rPr>
              <a:t>Store binary equivalent of instruction in location given </a:t>
            </a:r>
            <a:r>
              <a:rPr lang="en-US" sz="1350">
                <a:solidFill>
                  <a:schemeClr val="lt1"/>
                </a:solidFill>
                <a:latin typeface="Fira Sans Extra Condensed" panose="020B0503050000020004" pitchFamily="34" charset="0"/>
                <a:ea typeface="Roboto Condensed" panose="02000000000000000000" pitchFamily="2" charset="0"/>
              </a:rPr>
              <a:t>by </a:t>
            </a:r>
            <a:r>
              <a:rPr lang="en-US" sz="1350" dirty="0">
                <a:solidFill>
                  <a:schemeClr val="lt1"/>
                </a:solidFill>
                <a:latin typeface="Fira Sans Extra Condensed" panose="020B0503050000020004" pitchFamily="34" charset="0"/>
                <a:ea typeface="Roboto Condensed" panose="02000000000000000000" pitchFamily="2" charset="0"/>
              </a:rPr>
              <a:t>LC</a:t>
            </a:r>
            <a:endParaRPr lang="en-US" sz="1350" dirty="0">
              <a:solidFill>
                <a:schemeClr val="lt1"/>
              </a:solidFill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25632" y="6235856"/>
            <a:ext cx="1749533" cy="33062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lt1"/>
                </a:solidFill>
                <a:latin typeface="Fira Sans Extra Condensed" panose="020B0503050000020004" pitchFamily="34" charset="0"/>
                <a:ea typeface="Roboto Condensed" panose="02000000000000000000" pitchFamily="2" charset="0"/>
              </a:rPr>
              <a:t>Increment LC</a:t>
            </a:r>
            <a:endParaRPr lang="en-US" sz="1350" dirty="0">
              <a:solidFill>
                <a:schemeClr val="lt1"/>
              </a:solidFill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7226" y="1075260"/>
            <a:ext cx="987566" cy="33062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lt1"/>
                </a:solidFill>
                <a:latin typeface="Fira Sans Extra Condensed" panose="020B0503050000020004" pitchFamily="34" charset="0"/>
                <a:ea typeface="Roboto Condensed" panose="02000000000000000000" pitchFamily="2" charset="0"/>
              </a:rPr>
              <a:t>Set LC</a:t>
            </a:r>
            <a:endParaRPr lang="en-US" sz="1350" dirty="0">
              <a:solidFill>
                <a:schemeClr val="lt1"/>
              </a:solidFill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7383145" y="1706880"/>
            <a:ext cx="1158875" cy="390525"/>
          </a:xfrm>
          <a:prstGeom prst="flowChartDecision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lt1"/>
                </a:solidFill>
                <a:latin typeface="Fira Sans Extra Condensed" panose="020B0503050000020004" pitchFamily="34" charset="0"/>
                <a:ea typeface="Roboto Condensed" panose="02000000000000000000" pitchFamily="2" charset="0"/>
              </a:rPr>
              <a:t>ORG</a:t>
            </a:r>
            <a:endParaRPr lang="en-US" sz="1350" dirty="0">
              <a:solidFill>
                <a:schemeClr val="lt1"/>
              </a:solidFill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12" name="Flowchart: Decision 11"/>
          <p:cNvSpPr/>
          <p:nvPr/>
        </p:nvSpPr>
        <p:spPr>
          <a:xfrm>
            <a:off x="8705992" y="1698919"/>
            <a:ext cx="1012447" cy="390342"/>
          </a:xfrm>
          <a:prstGeom prst="flowChartDecision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lt1"/>
                </a:solidFill>
                <a:latin typeface="Fira Sans Extra Condensed" panose="020B0503050000020004" pitchFamily="34" charset="0"/>
                <a:ea typeface="Roboto Condensed" panose="02000000000000000000" pitchFamily="2" charset="0"/>
              </a:rPr>
              <a:t>END</a:t>
            </a:r>
            <a:endParaRPr lang="en-US" sz="1350" dirty="0">
              <a:solidFill>
                <a:schemeClr val="lt1"/>
              </a:solidFill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 flipH="1">
            <a:off x="6019911" y="764089"/>
            <a:ext cx="956" cy="267935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stealth" w="lg" len="lg"/>
          </a:ln>
          <a:effectLst/>
        </p:spPr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6019910" y="1362643"/>
            <a:ext cx="1" cy="221729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stealth" w="lg" len="lg"/>
          </a:ln>
          <a:effectLst/>
        </p:spPr>
      </p:cxnSp>
      <p:cxnSp>
        <p:nvCxnSpPr>
          <p:cNvPr id="15" name="Straight Arrow Connector 14"/>
          <p:cNvCxnSpPr>
            <a:stCxn id="7" idx="3"/>
            <a:endCxn id="11" idx="1"/>
          </p:cNvCxnSpPr>
          <p:nvPr/>
        </p:nvCxnSpPr>
        <p:spPr>
          <a:xfrm>
            <a:off x="7006396" y="1898697"/>
            <a:ext cx="376555" cy="381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>
            <a:stCxn id="7" idx="2"/>
            <a:endCxn id="38" idx="0"/>
          </p:cNvCxnSpPr>
          <p:nvPr/>
        </p:nvCxnSpPr>
        <p:spPr>
          <a:xfrm flipH="1">
            <a:off x="6016292" y="2213022"/>
            <a:ext cx="3618" cy="274653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stealth" w="lg" len="lg"/>
          </a:ln>
          <a:effectLst/>
        </p:spPr>
      </p:cxnSp>
      <p:cxnSp>
        <p:nvCxnSpPr>
          <p:cNvPr id="17" name="Straight Arrow Connector 16"/>
          <p:cNvCxnSpPr>
            <a:stCxn id="40" idx="2"/>
            <a:endCxn id="8" idx="0"/>
          </p:cNvCxnSpPr>
          <p:nvPr/>
        </p:nvCxnSpPr>
        <p:spPr>
          <a:xfrm>
            <a:off x="7278257" y="3850825"/>
            <a:ext cx="4516" cy="227103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stealth" w="lg" len="lg"/>
          </a:ln>
          <a:effectLst/>
        </p:spPr>
      </p:cxnSp>
      <p:cxnSp>
        <p:nvCxnSpPr>
          <p:cNvPr id="18" name="Straight Arrow Connector 17"/>
          <p:cNvCxnSpPr>
            <a:stCxn id="11" idx="0"/>
            <a:endCxn id="10" idx="2"/>
          </p:cNvCxnSpPr>
          <p:nvPr/>
        </p:nvCxnSpPr>
        <p:spPr>
          <a:xfrm flipH="1" flipV="1">
            <a:off x="7890847" y="1406092"/>
            <a:ext cx="71755" cy="30099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stealth" w="lg" len="lg"/>
          </a:ln>
          <a:effectLst/>
        </p:spPr>
      </p:cxnSp>
      <p:cxnSp>
        <p:nvCxnSpPr>
          <p:cNvPr id="19" name="Elbow Connector 19"/>
          <p:cNvCxnSpPr>
            <a:stCxn id="12" idx="0"/>
            <a:endCxn id="34" idx="2"/>
          </p:cNvCxnSpPr>
          <p:nvPr/>
        </p:nvCxnSpPr>
        <p:spPr>
          <a:xfrm rot="5400000" flipH="1" flipV="1">
            <a:off x="9064959" y="1551662"/>
            <a:ext cx="307214" cy="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stealth" w="lg" len="lg"/>
          </a:ln>
          <a:effectLst/>
        </p:spPr>
      </p:cxnSp>
      <p:cxnSp>
        <p:nvCxnSpPr>
          <p:cNvPr id="20" name="Elbow Connector 20"/>
          <p:cNvCxnSpPr>
            <a:stCxn id="36" idx="2"/>
            <a:endCxn id="9" idx="3"/>
          </p:cNvCxnSpPr>
          <p:nvPr/>
        </p:nvCxnSpPr>
        <p:spPr>
          <a:xfrm rot="5400000">
            <a:off x="7716597" y="4906882"/>
            <a:ext cx="2652852" cy="335716"/>
          </a:xfrm>
          <a:prstGeom prst="bentConnector2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stealth" w="lg" len="lg"/>
          </a:ln>
          <a:effectLst/>
        </p:spPr>
      </p:cxnSp>
      <p:cxnSp>
        <p:nvCxnSpPr>
          <p:cNvPr id="21" name="Elbow Connector 21"/>
          <p:cNvCxnSpPr>
            <a:stCxn id="9" idx="2"/>
            <a:endCxn id="6" idx="1"/>
          </p:cNvCxnSpPr>
          <p:nvPr/>
        </p:nvCxnSpPr>
        <p:spPr>
          <a:xfrm rot="5400000" flipH="1">
            <a:off x="3796349" y="2362428"/>
            <a:ext cx="5369143" cy="3038956"/>
          </a:xfrm>
          <a:prstGeom prst="bentConnector4">
            <a:avLst>
              <a:gd name="adj1" fmla="val -4470"/>
              <a:gd name="adj2" fmla="val 114217"/>
            </a:avLst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stealth" w="lg" len="lg"/>
          </a:ln>
          <a:effectLst/>
        </p:spPr>
      </p:cxnSp>
      <p:cxnSp>
        <p:nvCxnSpPr>
          <p:cNvPr id="22" name="Straight Arrow Connector 21"/>
          <p:cNvCxnSpPr>
            <a:endCxn id="5" idx="0"/>
          </p:cNvCxnSpPr>
          <p:nvPr/>
        </p:nvCxnSpPr>
        <p:spPr>
          <a:xfrm>
            <a:off x="6019911" y="170155"/>
            <a:ext cx="956" cy="263315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stealth" w="lg" len="lg"/>
          </a:ln>
          <a:effectLst/>
        </p:spPr>
      </p:cxnSp>
      <p:grpSp>
        <p:nvGrpSpPr>
          <p:cNvPr id="23" name="Group 22"/>
          <p:cNvGrpSpPr/>
          <p:nvPr/>
        </p:nvGrpSpPr>
        <p:grpSpPr>
          <a:xfrm>
            <a:off x="6750673" y="737947"/>
            <a:ext cx="1126800" cy="324001"/>
            <a:chOff x="4243327" y="2064643"/>
            <a:chExt cx="1502399" cy="432000"/>
          </a:xfrm>
        </p:grpSpPr>
        <p:cxnSp>
          <p:nvCxnSpPr>
            <p:cNvPr id="24" name="Straight Connector 23"/>
            <p:cNvCxnSpPr/>
            <p:nvPr/>
          </p:nvCxnSpPr>
          <p:spPr>
            <a:xfrm flipH="1" flipV="1">
              <a:off x="5739917" y="2064643"/>
              <a:ext cx="1911" cy="43200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H="1">
              <a:off x="4243327" y="2065867"/>
              <a:ext cx="1502399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>
            <a:xfrm>
              <a:off x="4254046" y="2071718"/>
              <a:ext cx="0" cy="38305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stealth" w="lg" len="lg"/>
            </a:ln>
            <a:effectLst/>
          </p:spPr>
        </p:cxnSp>
      </p:grpSp>
      <p:sp>
        <p:nvSpPr>
          <p:cNvPr id="27" name="TextBox 26"/>
          <p:cNvSpPr txBox="1"/>
          <p:nvPr/>
        </p:nvSpPr>
        <p:spPr>
          <a:xfrm>
            <a:off x="5497559" y="-49695"/>
            <a:ext cx="9957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kern="0" dirty="0">
                <a:solidFill>
                  <a:prstClr val="black"/>
                </a:solidFill>
                <a:latin typeface="Fira Sans Extra Condensed" panose="020B0503050000020004" pitchFamily="34" charset="0"/>
                <a:ea typeface="Roboto Condensed" panose="02000000000000000000" pitchFamily="2" charset="0"/>
              </a:rPr>
              <a:t>Second pass</a:t>
            </a:r>
            <a:endParaRPr lang="en-US" sz="1350" kern="0" dirty="0">
              <a:solidFill>
                <a:prstClr val="black"/>
              </a:solidFill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59289" y="1656761"/>
            <a:ext cx="4106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kern="0" dirty="0">
                <a:solidFill>
                  <a:prstClr val="black"/>
                </a:solidFill>
                <a:latin typeface="Fira Sans Extra Condensed" panose="020B0503050000020004" pitchFamily="34" charset="0"/>
                <a:ea typeface="Roboto Condensed" panose="02000000000000000000" pitchFamily="2" charset="0"/>
              </a:rPr>
              <a:t>Yes</a:t>
            </a:r>
            <a:endParaRPr lang="en-US" sz="1350" kern="0" dirty="0">
              <a:solidFill>
                <a:prstClr val="black"/>
              </a:solidFill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89850" y="1636681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kern="0" dirty="0">
                <a:solidFill>
                  <a:prstClr val="black"/>
                </a:solidFill>
                <a:latin typeface="Fira Sans Extra Condensed" panose="020B0503050000020004" pitchFamily="34" charset="0"/>
                <a:ea typeface="Roboto Condensed" panose="02000000000000000000" pitchFamily="2" charset="0"/>
              </a:rPr>
              <a:t>No</a:t>
            </a:r>
            <a:endParaRPr lang="en-US" sz="1350" kern="0" dirty="0">
              <a:solidFill>
                <a:prstClr val="black"/>
              </a:solidFill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27396" y="2029946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kern="0" dirty="0">
                <a:solidFill>
                  <a:prstClr val="black"/>
                </a:solidFill>
                <a:latin typeface="Fira Sans Extra Condensed" panose="020B0503050000020004" pitchFamily="34" charset="0"/>
                <a:ea typeface="Roboto Condensed" panose="02000000000000000000" pitchFamily="2" charset="0"/>
              </a:rPr>
              <a:t>No</a:t>
            </a:r>
            <a:endParaRPr lang="en-US" sz="1350" kern="0" dirty="0">
              <a:solidFill>
                <a:prstClr val="black"/>
              </a:solidFill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97028" y="2154402"/>
            <a:ext cx="4134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350" kern="0" dirty="0">
                <a:solidFill>
                  <a:prstClr val="black"/>
                </a:solidFill>
                <a:latin typeface="Fira Sans Extra Condensed" panose="020B0503050000020004" pitchFamily="34" charset="0"/>
                <a:ea typeface="Roboto Condensed" panose="02000000000000000000" pitchFamily="2" charset="0"/>
              </a:rPr>
              <a:t>No</a:t>
            </a:r>
            <a:endParaRPr lang="en-US" sz="1350" kern="0" dirty="0">
              <a:solidFill>
                <a:prstClr val="black"/>
              </a:solidFill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34550" y="1380671"/>
            <a:ext cx="410690" cy="30008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kern="0" dirty="0">
                <a:solidFill>
                  <a:prstClr val="black"/>
                </a:solidFill>
                <a:latin typeface="Fira Sans Extra Condensed" panose="020B0503050000020004" pitchFamily="34" charset="0"/>
                <a:ea typeface="Roboto Condensed" panose="02000000000000000000" pitchFamily="2" charset="0"/>
              </a:rPr>
              <a:t>Yes</a:t>
            </a:r>
            <a:endParaRPr lang="en-US" sz="1350" kern="0" dirty="0">
              <a:solidFill>
                <a:prstClr val="black"/>
              </a:solidFill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223300" y="1439348"/>
            <a:ext cx="4106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kern="0" dirty="0">
                <a:solidFill>
                  <a:prstClr val="black"/>
                </a:solidFill>
                <a:latin typeface="Fira Sans Extra Condensed" panose="020B0503050000020004" pitchFamily="34" charset="0"/>
                <a:ea typeface="Roboto Condensed" panose="02000000000000000000" pitchFamily="2" charset="0"/>
              </a:rPr>
              <a:t>Yes</a:t>
            </a:r>
            <a:endParaRPr lang="en-US" sz="1350" kern="0" dirty="0">
              <a:solidFill>
                <a:prstClr val="black"/>
              </a:solidFill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34" name="Flowchart: Terminator 33"/>
          <p:cNvSpPr/>
          <p:nvPr/>
        </p:nvSpPr>
        <p:spPr>
          <a:xfrm>
            <a:off x="8827162" y="1055020"/>
            <a:ext cx="770108" cy="336685"/>
          </a:xfrm>
          <a:prstGeom prst="flowChartTerminator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lt1"/>
                </a:solidFill>
                <a:latin typeface="Fira Sans Extra Condensed" panose="020B0503050000020004" pitchFamily="34" charset="0"/>
                <a:ea typeface="Roboto Condensed" panose="02000000000000000000" pitchFamily="2" charset="0"/>
              </a:rPr>
              <a:t>Done</a:t>
            </a:r>
            <a:endParaRPr lang="en-US" sz="1350" dirty="0">
              <a:solidFill>
                <a:schemeClr val="lt1"/>
              </a:solidFill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393126" y="1889988"/>
            <a:ext cx="324000" cy="1997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stealth" w="lg" len="lg"/>
          </a:ln>
          <a:effectLst/>
        </p:spPr>
      </p:cxnSp>
      <p:sp>
        <p:nvSpPr>
          <p:cNvPr id="36" name="Rectangle 35"/>
          <p:cNvSpPr/>
          <p:nvPr/>
        </p:nvSpPr>
        <p:spPr>
          <a:xfrm>
            <a:off x="8667719" y="2367232"/>
            <a:ext cx="1086323" cy="1381082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lt1"/>
                </a:solidFill>
                <a:latin typeface="Fira Sans Extra Condensed" panose="020B0503050000020004" pitchFamily="34" charset="0"/>
                <a:ea typeface="Roboto Condensed" panose="02000000000000000000" pitchFamily="2" charset="0"/>
              </a:rPr>
              <a:t>Convert operand to binary and store in location given by LC</a:t>
            </a:r>
            <a:endParaRPr lang="en-US" sz="1350" dirty="0">
              <a:solidFill>
                <a:schemeClr val="lt1"/>
              </a:solidFill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cxnSp>
        <p:nvCxnSpPr>
          <p:cNvPr id="37" name="Straight Arrow Connector 36"/>
          <p:cNvCxnSpPr>
            <a:stCxn id="12" idx="2"/>
            <a:endCxn id="36" idx="0"/>
          </p:cNvCxnSpPr>
          <p:nvPr/>
        </p:nvCxnSpPr>
        <p:spPr>
          <a:xfrm flipH="1">
            <a:off x="9210881" y="2089261"/>
            <a:ext cx="1335" cy="277971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stealth" w="lg" len="lg"/>
          </a:ln>
          <a:effectLst/>
        </p:spPr>
      </p:cxnSp>
      <p:sp>
        <p:nvSpPr>
          <p:cNvPr id="38" name="Flowchart: Decision 37"/>
          <p:cNvSpPr/>
          <p:nvPr/>
        </p:nvSpPr>
        <p:spPr>
          <a:xfrm>
            <a:off x="5510068" y="2487675"/>
            <a:ext cx="1012447" cy="390342"/>
          </a:xfrm>
          <a:prstGeom prst="flowChartDecision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latin typeface="Fira Sans Extra Condensed" panose="020B0503050000020004" pitchFamily="34" charset="0"/>
                <a:ea typeface="Roboto Condensed" panose="02000000000000000000" pitchFamily="2" charset="0"/>
              </a:rPr>
              <a:t>MRI</a:t>
            </a:r>
            <a:endParaRPr lang="en-US" sz="1350" dirty="0"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73117" y="2415805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kern="0" dirty="0">
                <a:solidFill>
                  <a:prstClr val="black"/>
                </a:solidFill>
                <a:latin typeface="Fira Sans Extra Condensed" panose="020B0503050000020004" pitchFamily="34" charset="0"/>
                <a:ea typeface="Roboto Condensed" panose="02000000000000000000" pitchFamily="2" charset="0"/>
              </a:rPr>
              <a:t>No</a:t>
            </a:r>
            <a:endParaRPr lang="en-US" sz="1350" kern="0" dirty="0">
              <a:solidFill>
                <a:prstClr val="black"/>
              </a:solidFill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40" name="Flowchart: Decision 39"/>
          <p:cNvSpPr/>
          <p:nvPr/>
        </p:nvSpPr>
        <p:spPr>
          <a:xfrm>
            <a:off x="6278445" y="2853838"/>
            <a:ext cx="1999624" cy="996987"/>
          </a:xfrm>
          <a:prstGeom prst="flowChartDecision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lt1"/>
                </a:solidFill>
                <a:latin typeface="Fira Sans Extra Condensed" panose="020B0503050000020004" pitchFamily="34" charset="0"/>
                <a:ea typeface="Roboto Condensed" panose="02000000000000000000" pitchFamily="2" charset="0"/>
              </a:rPr>
              <a:t>Valid non-MRI instruction</a:t>
            </a:r>
            <a:endParaRPr lang="en-US" sz="1350" dirty="0">
              <a:solidFill>
                <a:schemeClr val="lt1"/>
              </a:solidFill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cxnSp>
        <p:nvCxnSpPr>
          <p:cNvPr id="41" name="Elbow Connector 51"/>
          <p:cNvCxnSpPr>
            <a:stCxn id="38" idx="3"/>
            <a:endCxn id="40" idx="0"/>
          </p:cNvCxnSpPr>
          <p:nvPr/>
        </p:nvCxnSpPr>
        <p:spPr>
          <a:xfrm>
            <a:off x="6522515" y="2682846"/>
            <a:ext cx="755742" cy="170992"/>
          </a:xfrm>
          <a:prstGeom prst="bentConnector2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stealth" w="lg" len="lg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4878365" y="2971406"/>
            <a:ext cx="1194955" cy="708713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lt1"/>
                </a:solidFill>
                <a:latin typeface="Fira Sans Extra Condensed" panose="020B0503050000020004" pitchFamily="34" charset="0"/>
                <a:ea typeface="Roboto Condensed" panose="02000000000000000000" pitchFamily="2" charset="0"/>
              </a:rPr>
              <a:t>Get operation code and set bits 2-4</a:t>
            </a:r>
            <a:endParaRPr lang="en-US" sz="1350" dirty="0">
              <a:solidFill>
                <a:schemeClr val="lt1"/>
              </a:solidFill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cxnSp>
        <p:nvCxnSpPr>
          <p:cNvPr id="43" name="Elbow Connector 55"/>
          <p:cNvCxnSpPr>
            <a:stCxn id="38" idx="1"/>
            <a:endCxn id="42" idx="0"/>
          </p:cNvCxnSpPr>
          <p:nvPr/>
        </p:nvCxnSpPr>
        <p:spPr>
          <a:xfrm rot="10800000" flipV="1">
            <a:off x="5475844" y="2682846"/>
            <a:ext cx="34225" cy="288560"/>
          </a:xfrm>
          <a:prstGeom prst="bentConnector2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stealth" w="lg" len="lg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4680663" y="3892715"/>
            <a:ext cx="1590485" cy="1037627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lt1"/>
                </a:solidFill>
                <a:latin typeface="Fira Sans Extra Condensed" panose="020B0503050000020004" pitchFamily="34" charset="0"/>
                <a:ea typeface="Roboto Condensed" panose="02000000000000000000" pitchFamily="2" charset="0"/>
              </a:rPr>
              <a:t>Search address-symbol table for binary equivalent of symbolic address and set bits 5-16</a:t>
            </a:r>
            <a:endParaRPr lang="en-US" sz="1350" dirty="0">
              <a:solidFill>
                <a:schemeClr val="lt1"/>
              </a:solidFill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cxnSp>
        <p:nvCxnSpPr>
          <p:cNvPr id="45" name="Straight Arrow Connector 44"/>
          <p:cNvCxnSpPr>
            <a:stCxn id="42" idx="2"/>
            <a:endCxn id="44" idx="0"/>
          </p:cNvCxnSpPr>
          <p:nvPr/>
        </p:nvCxnSpPr>
        <p:spPr>
          <a:xfrm>
            <a:off x="5475843" y="3680119"/>
            <a:ext cx="63" cy="212596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stealth" w="lg" len="lg"/>
          </a:ln>
          <a:effectLst/>
        </p:spPr>
      </p:cxnSp>
      <p:sp>
        <p:nvSpPr>
          <p:cNvPr id="46" name="Flowchart: Decision 45"/>
          <p:cNvSpPr/>
          <p:nvPr/>
        </p:nvSpPr>
        <p:spPr>
          <a:xfrm>
            <a:off x="5257535" y="5116030"/>
            <a:ext cx="429377" cy="354857"/>
          </a:xfrm>
          <a:prstGeom prst="flowChartDecision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lt1"/>
                </a:solidFill>
                <a:latin typeface="Fira Sans Extra Condensed" panose="020B0503050000020004" pitchFamily="34" charset="0"/>
                <a:ea typeface="Roboto Condensed" panose="02000000000000000000" pitchFamily="2" charset="0"/>
              </a:rPr>
              <a:t>I</a:t>
            </a:r>
            <a:endParaRPr lang="en-US" sz="1350" dirty="0">
              <a:solidFill>
                <a:schemeClr val="lt1"/>
              </a:solidFill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cxnSp>
        <p:nvCxnSpPr>
          <p:cNvPr id="47" name="Straight Arrow Connector 46"/>
          <p:cNvCxnSpPr>
            <a:stCxn id="44" idx="2"/>
            <a:endCxn id="46" idx="0"/>
          </p:cNvCxnSpPr>
          <p:nvPr/>
        </p:nvCxnSpPr>
        <p:spPr>
          <a:xfrm flipH="1">
            <a:off x="5472224" y="4930342"/>
            <a:ext cx="3682" cy="1856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stealth" w="lg" len="lg"/>
          </a:ln>
          <a:effectLst/>
        </p:spPr>
      </p:cxnSp>
      <p:sp>
        <p:nvSpPr>
          <p:cNvPr id="48" name="Rectangle 47"/>
          <p:cNvSpPr/>
          <p:nvPr/>
        </p:nvSpPr>
        <p:spPr>
          <a:xfrm>
            <a:off x="4688969" y="5510212"/>
            <a:ext cx="741973" cy="440055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lt1"/>
                </a:solidFill>
                <a:latin typeface="Fira Sans Extra Condensed" panose="020B0503050000020004" pitchFamily="34" charset="0"/>
                <a:ea typeface="Roboto Condensed" panose="02000000000000000000" pitchFamily="2" charset="0"/>
              </a:rPr>
              <a:t>Set first bit to 1</a:t>
            </a:r>
            <a:endParaRPr lang="en-US" sz="1350" dirty="0">
              <a:solidFill>
                <a:schemeClr val="lt1"/>
              </a:solidFill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585081" y="5514784"/>
            <a:ext cx="741973" cy="440055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lt1"/>
                </a:solidFill>
                <a:latin typeface="Fira Sans Extra Condensed" panose="020B0503050000020004" pitchFamily="34" charset="0"/>
                <a:ea typeface="Roboto Condensed" panose="02000000000000000000" pitchFamily="2" charset="0"/>
              </a:rPr>
              <a:t>Set first bit to 0</a:t>
            </a:r>
            <a:endParaRPr lang="en-US" sz="1350" dirty="0">
              <a:solidFill>
                <a:schemeClr val="lt1"/>
              </a:solidFill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cxnSp>
        <p:nvCxnSpPr>
          <p:cNvPr id="50" name="Elbow Connector 78"/>
          <p:cNvCxnSpPr>
            <a:stCxn id="46" idx="1"/>
            <a:endCxn id="48" idx="0"/>
          </p:cNvCxnSpPr>
          <p:nvPr/>
        </p:nvCxnSpPr>
        <p:spPr>
          <a:xfrm rot="10800000" flipV="1">
            <a:off x="5059957" y="5293458"/>
            <a:ext cx="197579" cy="216753"/>
          </a:xfrm>
          <a:prstGeom prst="bentConnector2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stealth" w="lg" len="lg"/>
          </a:ln>
          <a:effectLst/>
        </p:spPr>
      </p:cxnSp>
      <p:cxnSp>
        <p:nvCxnSpPr>
          <p:cNvPr id="51" name="Elbow Connector 81"/>
          <p:cNvCxnSpPr>
            <a:stCxn id="46" idx="3"/>
            <a:endCxn id="49" idx="0"/>
          </p:cNvCxnSpPr>
          <p:nvPr/>
        </p:nvCxnSpPr>
        <p:spPr>
          <a:xfrm>
            <a:off x="5686912" y="5293459"/>
            <a:ext cx="269156" cy="221325"/>
          </a:xfrm>
          <a:prstGeom prst="bentConnector2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stealth" w="lg" len="lg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4874396" y="5054772"/>
            <a:ext cx="4106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kern="0" dirty="0">
                <a:solidFill>
                  <a:prstClr val="black"/>
                </a:solidFill>
                <a:latin typeface="Fira Sans Extra Condensed" panose="020B0503050000020004" pitchFamily="34" charset="0"/>
                <a:ea typeface="Roboto Condensed" panose="02000000000000000000" pitchFamily="2" charset="0"/>
              </a:rPr>
              <a:t>Yes</a:t>
            </a:r>
            <a:endParaRPr lang="en-US" sz="1350" kern="0" dirty="0">
              <a:solidFill>
                <a:prstClr val="black"/>
              </a:solidFill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33348" y="5031912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kern="0">
                <a:solidFill>
                  <a:prstClr val="black"/>
                </a:solidFill>
                <a:latin typeface="Fira Sans Extra Condensed" panose="020B0503050000020004" pitchFamily="34" charset="0"/>
                <a:ea typeface="Roboto Condensed" panose="02000000000000000000" pitchFamily="2" charset="0"/>
              </a:rPr>
              <a:t>No</a:t>
            </a:r>
            <a:endParaRPr lang="en-US" sz="1350" kern="0" dirty="0">
              <a:solidFill>
                <a:prstClr val="black"/>
              </a:solidFill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41466" y="6082777"/>
            <a:ext cx="2116935" cy="644285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lt1"/>
                </a:solidFill>
                <a:latin typeface="Fira Sans Extra Condensed" panose="020B0503050000020004" pitchFamily="34" charset="0"/>
                <a:ea typeface="Roboto Condensed" panose="02000000000000000000" pitchFamily="2" charset="0"/>
              </a:rPr>
              <a:t>Assemble all parts of binary instruction and store in location given by LC</a:t>
            </a:r>
            <a:endParaRPr lang="en-US" sz="1350" dirty="0">
              <a:solidFill>
                <a:schemeClr val="lt1"/>
              </a:solidFill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cxnSp>
        <p:nvCxnSpPr>
          <p:cNvPr id="55" name="Straight Arrow Connector 54"/>
          <p:cNvCxnSpPr>
            <a:stCxn id="48" idx="2"/>
          </p:cNvCxnSpPr>
          <p:nvPr/>
        </p:nvCxnSpPr>
        <p:spPr>
          <a:xfrm>
            <a:off x="5059956" y="5950267"/>
            <a:ext cx="0" cy="149054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stealth" w="lg" len="lg"/>
          </a:ln>
          <a:effectLst/>
        </p:spPr>
      </p:cxnSp>
      <p:cxnSp>
        <p:nvCxnSpPr>
          <p:cNvPr id="56" name="Straight Arrow Connector 55"/>
          <p:cNvCxnSpPr>
            <a:stCxn id="49" idx="2"/>
          </p:cNvCxnSpPr>
          <p:nvPr/>
        </p:nvCxnSpPr>
        <p:spPr>
          <a:xfrm>
            <a:off x="5956068" y="5954839"/>
            <a:ext cx="12407" cy="147485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stealth" w="lg" len="lg"/>
          </a:ln>
          <a:effectLst/>
        </p:spPr>
      </p:cxnSp>
      <p:cxnSp>
        <p:nvCxnSpPr>
          <p:cNvPr id="57" name="Straight Arrow Connector 56"/>
          <p:cNvCxnSpPr>
            <a:stCxn id="54" idx="3"/>
            <a:endCxn id="9" idx="1"/>
          </p:cNvCxnSpPr>
          <p:nvPr/>
        </p:nvCxnSpPr>
        <p:spPr>
          <a:xfrm flipV="1">
            <a:off x="6758401" y="6401166"/>
            <a:ext cx="367230" cy="375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stealth" w="lg" len="lg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7253504" y="3768634"/>
            <a:ext cx="4106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kern="0" dirty="0">
                <a:solidFill>
                  <a:prstClr val="black"/>
                </a:solidFill>
                <a:latin typeface="Fira Sans Extra Condensed" panose="020B0503050000020004" pitchFamily="34" charset="0"/>
                <a:ea typeface="Roboto Condensed" panose="02000000000000000000" pitchFamily="2" charset="0"/>
              </a:rPr>
              <a:t>Yes</a:t>
            </a:r>
            <a:endParaRPr lang="en-US" sz="1350" kern="0" dirty="0">
              <a:solidFill>
                <a:prstClr val="black"/>
              </a:solidFill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034875" y="4086789"/>
            <a:ext cx="741973" cy="644285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lt1"/>
                </a:solidFill>
                <a:latin typeface="Fira Sans Extra Condensed" panose="020B0503050000020004" pitchFamily="34" charset="0"/>
                <a:ea typeface="Roboto Condensed" panose="02000000000000000000" pitchFamily="2" charset="0"/>
              </a:rPr>
              <a:t>Error in line of code</a:t>
            </a:r>
            <a:endParaRPr lang="en-US" sz="1350" dirty="0">
              <a:solidFill>
                <a:schemeClr val="lt1"/>
              </a:solidFill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63797" y="3085003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kern="0" dirty="0">
                <a:solidFill>
                  <a:prstClr val="black"/>
                </a:solidFill>
                <a:latin typeface="Fira Sans Extra Condensed" panose="020B0503050000020004" pitchFamily="34" charset="0"/>
                <a:ea typeface="Roboto Condensed" panose="02000000000000000000" pitchFamily="2" charset="0"/>
              </a:rPr>
              <a:t>No</a:t>
            </a:r>
            <a:endParaRPr lang="en-US" sz="1350" kern="0" dirty="0">
              <a:solidFill>
                <a:prstClr val="black"/>
              </a:solidFill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cxnSp>
        <p:nvCxnSpPr>
          <p:cNvPr id="61" name="Elbow Connector 116"/>
          <p:cNvCxnSpPr/>
          <p:nvPr/>
        </p:nvCxnSpPr>
        <p:spPr>
          <a:xfrm>
            <a:off x="8285921" y="3347948"/>
            <a:ext cx="144000" cy="734457"/>
          </a:xfrm>
          <a:prstGeom prst="bentConnector2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stealth" w="lg" len="lg"/>
          </a:ln>
          <a:effectLst/>
        </p:spPr>
      </p:cxnSp>
      <p:cxnSp>
        <p:nvCxnSpPr>
          <p:cNvPr id="62" name="Straight Arrow Connector 61"/>
          <p:cNvCxnSpPr>
            <a:stCxn id="8" idx="2"/>
          </p:cNvCxnSpPr>
          <p:nvPr/>
        </p:nvCxnSpPr>
        <p:spPr>
          <a:xfrm flipH="1">
            <a:off x="7278258" y="5219318"/>
            <a:ext cx="4515" cy="101653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stealth" w="lg" len="lg"/>
          </a:ln>
          <a:effectLst/>
        </p:spPr>
      </p:cxnSp>
      <p:cxnSp>
        <p:nvCxnSpPr>
          <p:cNvPr id="63" name="Straight Arrow Connector 62"/>
          <p:cNvCxnSpPr/>
          <p:nvPr/>
        </p:nvCxnSpPr>
        <p:spPr>
          <a:xfrm>
            <a:off x="8438322" y="4731074"/>
            <a:ext cx="0" cy="1504782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stealth" w="lg" len="lg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5085663" y="2598963"/>
            <a:ext cx="4106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kern="0" dirty="0">
                <a:solidFill>
                  <a:prstClr val="black"/>
                </a:solidFill>
                <a:latin typeface="Fira Sans Extra Condensed" panose="020B0503050000020004" pitchFamily="34" charset="0"/>
                <a:ea typeface="Roboto Condensed" panose="02000000000000000000" pitchFamily="2" charset="0"/>
              </a:rPr>
              <a:t>Yes</a:t>
            </a:r>
            <a:endParaRPr lang="en-US" sz="1350" kern="0" dirty="0">
              <a:solidFill>
                <a:prstClr val="black"/>
              </a:solidFill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739539" y="2380103"/>
            <a:ext cx="8947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1350" kern="0" dirty="0">
                <a:solidFill>
                  <a:prstClr val="black"/>
                </a:solidFill>
                <a:latin typeface="Fira Sans Extra Condensed" panose="020B0503050000020004" pitchFamily="34" charset="0"/>
                <a:ea typeface="Roboto Condensed" panose="02000000000000000000" pitchFamily="2" charset="0"/>
              </a:rPr>
              <a:t>DEC or HEX</a:t>
            </a:r>
            <a:endParaRPr lang="en-US" sz="1350" kern="0" dirty="0">
              <a:solidFill>
                <a:prstClr val="black"/>
              </a:solidFill>
              <a:latin typeface="Fira Sans Extra Condensed" panose="020B0503050000020004" pitchFamily="34" charset="0"/>
              <a:ea typeface="Roboto Condensed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bldLvl="0" animBg="1"/>
      <p:bldP spid="12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6" grpId="0" animBg="1"/>
      <p:bldP spid="38" grpId="0" animBg="1"/>
      <p:bldP spid="39" grpId="0"/>
      <p:bldP spid="40" grpId="0" animBg="1"/>
      <p:bldP spid="42" grpId="0" animBg="1"/>
      <p:bldP spid="44" grpId="0" animBg="1"/>
      <p:bldP spid="46" grpId="0" animBg="1"/>
      <p:bldP spid="48" grpId="0" animBg="1"/>
      <p:bldP spid="49" grpId="0" animBg="1"/>
      <p:bldP spid="52" grpId="0"/>
      <p:bldP spid="53" grpId="0"/>
      <p:bldP spid="54" grpId="0" animBg="1"/>
      <p:bldP spid="58" grpId="0"/>
      <p:bldP spid="59" grpId="0" animBg="1"/>
      <p:bldP spid="60" grpId="0"/>
      <p:bldP spid="64" grpId="0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Covered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US" dirty="0"/>
          </a:p>
          <a:p>
            <a:r>
              <a:rPr lang="en-US" dirty="0"/>
              <a:t>Machine Language</a:t>
            </a:r>
            <a:endParaRPr lang="en-US" dirty="0"/>
          </a:p>
          <a:p>
            <a:r>
              <a:rPr lang="en-US" dirty="0"/>
              <a:t>Assembly Language</a:t>
            </a:r>
            <a:endParaRPr lang="en-US" dirty="0"/>
          </a:p>
          <a:p>
            <a:r>
              <a:rPr lang="en-US" dirty="0"/>
              <a:t>Assembler</a:t>
            </a:r>
            <a:endParaRPr lang="en-US" dirty="0"/>
          </a:p>
          <a:p>
            <a:r>
              <a:rPr lang="en-US" dirty="0"/>
              <a:t>Program Loops</a:t>
            </a:r>
            <a:endParaRPr lang="en-US" dirty="0"/>
          </a:p>
          <a:p>
            <a:r>
              <a:rPr lang="en-US" dirty="0"/>
              <a:t>Arithmetic and Logic operations</a:t>
            </a:r>
            <a:endParaRPr lang="en-US" dirty="0"/>
          </a:p>
          <a:p>
            <a:r>
              <a:rPr lang="en-US" dirty="0"/>
              <a:t>Subroutines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for Subroutines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for Subroutines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163154" y="1870765"/>
            <a:ext cx="110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ORG 100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020154" y="223265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100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163154" y="2232655"/>
            <a:ext cx="785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LDA X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017756" y="257301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101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150596" y="2573013"/>
            <a:ext cx="1056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BSA SH4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020154" y="293756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102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163154" y="2937565"/>
            <a:ext cx="746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 X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020154" y="329945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103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63154" y="3299455"/>
            <a:ext cx="777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LDA Y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20154" y="363981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104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163154" y="3639815"/>
            <a:ext cx="1056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BSA SH4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020154" y="400436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105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163154" y="4004365"/>
            <a:ext cx="738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 Y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020154" y="436625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106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163154" y="4366255"/>
            <a:ext cx="558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HLT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020154" y="473709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107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63154" y="4737095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HEX 1234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593816" y="4737095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X,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027916" y="510672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108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4160756" y="5106725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HEX 4321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601578" y="5106725"/>
            <a:ext cx="3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Y,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6392354" y="223265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109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656447" y="2232655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HEX 0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6392354" y="2573015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10A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656447" y="257301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CIL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92354" y="2937565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10B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7656447" y="293756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CIL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6392354" y="3299455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10C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7656447" y="329945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CIL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6392354" y="3649975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10D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7656447" y="364997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CIL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6392354" y="400436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10E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7656447" y="4004365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MSK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6392354" y="4366255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10F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7656447" y="4366255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BUN SH4 I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6392354" y="474725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110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7656447" y="4747255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HEX FFF0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6966016" y="4747255"/>
            <a:ext cx="72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MSK,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7664209" y="5147365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END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6969811" y="2232655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SH4,</a:t>
            </a:r>
            <a:endParaRPr lang="en-US" sz="2000" dirty="0"/>
          </a:p>
        </p:txBody>
      </p:sp>
      <p:cxnSp>
        <p:nvCxnSpPr>
          <p:cNvPr id="45" name="Straight Arrow Connector 44"/>
          <p:cNvCxnSpPr>
            <a:stCxn id="9" idx="3"/>
            <a:endCxn id="26" idx="1"/>
          </p:cNvCxnSpPr>
          <p:nvPr/>
        </p:nvCxnSpPr>
        <p:spPr>
          <a:xfrm flipV="1">
            <a:off x="5207039" y="2432710"/>
            <a:ext cx="1185315" cy="340358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71"/>
          <p:cNvCxnSpPr>
            <a:stCxn id="39" idx="3"/>
            <a:endCxn id="27" idx="3"/>
          </p:cNvCxnSpPr>
          <p:nvPr/>
        </p:nvCxnSpPr>
        <p:spPr>
          <a:xfrm flipH="1" flipV="1">
            <a:off x="8447048" y="2432710"/>
            <a:ext cx="452047" cy="2133600"/>
          </a:xfrm>
          <a:prstGeom prst="curvedConnector3">
            <a:avLst>
              <a:gd name="adj1" fmla="val -50570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8" idx="1"/>
          </p:cNvCxnSpPr>
          <p:nvPr/>
        </p:nvCxnSpPr>
        <p:spPr>
          <a:xfrm flipH="1">
            <a:off x="4919452" y="2773070"/>
            <a:ext cx="1472902" cy="374489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Programming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Programming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917165" y="2162145"/>
            <a:ext cx="33713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020408" y="2162145"/>
            <a:ext cx="117999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ORG 100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164753" y="2162145"/>
            <a:ext cx="351111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/Origin of program is HEX 100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917165" y="2524035"/>
            <a:ext cx="33713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020408" y="2524035"/>
            <a:ext cx="5364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SKI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164754" y="2524035"/>
            <a:ext cx="209667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/Check input flag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917165" y="2885923"/>
            <a:ext cx="33713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020409" y="2866811"/>
            <a:ext cx="110521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BUN CIF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4754" y="2885923"/>
            <a:ext cx="371737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/Flag = 0, branch to check again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917165" y="3228945"/>
            <a:ext cx="33713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020409" y="3228945"/>
            <a:ext cx="5862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INP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164754" y="3228945"/>
            <a:ext cx="299534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/Flag = 1, input character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917165" y="3590835"/>
            <a:ext cx="33713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020409" y="3590835"/>
            <a:ext cx="69110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164753" y="3590835"/>
            <a:ext cx="196010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/Print character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917165" y="3952725"/>
            <a:ext cx="33713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312758" y="4657635"/>
            <a:ext cx="73405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CHR,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970655" y="3952875"/>
            <a:ext cx="11741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 CHR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164754" y="3952725"/>
            <a:ext cx="201474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/Store character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917165" y="4295745"/>
            <a:ext cx="33713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006215" y="4608830"/>
            <a:ext cx="6915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HLT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917165" y="4657635"/>
            <a:ext cx="33713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4020409" y="4657635"/>
            <a:ext cx="28214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5164754" y="4657635"/>
            <a:ext cx="258845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/Store character here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917165" y="5018315"/>
            <a:ext cx="33713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4020408" y="5018315"/>
            <a:ext cx="6773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END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388958" y="2524035"/>
            <a:ext cx="58126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CIF,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590541" y="1528006"/>
            <a:ext cx="24029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Input Program</a:t>
            </a:r>
            <a:endParaRPr lang="en-US" sz="2000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Programming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017238" y="2184025"/>
            <a:ext cx="349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60238" y="2184025"/>
            <a:ext cx="1302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 100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72936" y="2184025"/>
            <a:ext cx="3883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/Origin of program is HEX 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17238" y="2545915"/>
            <a:ext cx="349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60238" y="2545915"/>
            <a:ext cx="1288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LDA CHR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72936" y="2545915"/>
            <a:ext cx="304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/Load character into AC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17238" y="2926915"/>
            <a:ext cx="349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60238" y="2926915"/>
            <a:ext cx="682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72936" y="2926915"/>
            <a:ext cx="2357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/Check output flag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17238" y="3327025"/>
            <a:ext cx="349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60238" y="3327025"/>
            <a:ext cx="1282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BUN COF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72936" y="3327025"/>
            <a:ext cx="399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/Flag = 0, branch to check again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17238" y="3688915"/>
            <a:ext cx="349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60238" y="3688915"/>
            <a:ext cx="697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72936" y="3688915"/>
            <a:ext cx="3406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/Flag = 1, output character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40333" y="4470025"/>
            <a:ext cx="771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CHR,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17238" y="4089025"/>
            <a:ext cx="349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60238" y="4089025"/>
            <a:ext cx="664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HLT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17238" y="4470025"/>
            <a:ext cx="349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60238" y="4470025"/>
            <a:ext cx="1450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HEX 0057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72936" y="4470025"/>
            <a:ext cx="23018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/Character is “W”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17238" y="4851025"/>
            <a:ext cx="349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60238" y="4851025"/>
            <a:ext cx="705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39336" y="2926915"/>
            <a:ext cx="7397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COF,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73752" y="1560525"/>
            <a:ext cx="26369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Output Program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Language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Language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Program</a:t>
            </a:r>
            <a:endParaRPr lang="en-IN" b="1" dirty="0"/>
          </a:p>
          <a:p>
            <a:r>
              <a:rPr lang="en-IN" dirty="0"/>
              <a:t>Program is list of instructions or statements for directing the computer to perform a required task.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Categories of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Program can be written in many different ways.</a:t>
            </a:r>
            <a:endParaRPr lang="en-IN" dirty="0"/>
          </a:p>
          <a:p>
            <a:pPr lvl="1"/>
            <a:r>
              <a:rPr lang="en-IN" dirty="0"/>
              <a:t>Binary Code</a:t>
            </a:r>
            <a:endParaRPr lang="en-IN" dirty="0"/>
          </a:p>
          <a:p>
            <a:pPr lvl="1"/>
            <a:r>
              <a:rPr lang="en-IN" dirty="0"/>
              <a:t>Octal / Hexadecimal Code</a:t>
            </a:r>
            <a:endParaRPr lang="en-IN" dirty="0"/>
          </a:p>
          <a:p>
            <a:pPr lvl="1"/>
            <a:r>
              <a:rPr lang="en-IN" dirty="0"/>
              <a:t>Symbolic Code</a:t>
            </a:r>
            <a:endParaRPr lang="en-IN" dirty="0"/>
          </a:p>
          <a:p>
            <a:pPr lvl="1"/>
            <a:r>
              <a:rPr lang="en-IN" dirty="0"/>
              <a:t>High Level Programming Language Code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Categories of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Binary Code</a:t>
            </a:r>
            <a:endParaRPr lang="en-IN" b="1" dirty="0"/>
          </a:p>
          <a:p>
            <a:r>
              <a:rPr lang="en-US" dirty="0"/>
              <a:t>This is a sequence of instructions and operands in binary that list the exact representation of instructions as they appear in computer memory.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Categories of Program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49287" y="1827807"/>
          <a:ext cx="8672115" cy="3909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4423"/>
                <a:gridCol w="1734423"/>
                <a:gridCol w="1734423"/>
                <a:gridCol w="1734423"/>
                <a:gridCol w="1734423"/>
              </a:tblGrid>
              <a:tr h="488701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/>
                        <a:t>Location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Merriweather San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Instruction Code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887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0010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0100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</a:tr>
              <a:tr h="4887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0001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0101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</a:tr>
              <a:tr h="4887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0011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0110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</a:tr>
              <a:tr h="4887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0111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0001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</a:tr>
              <a:tr h="4887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0101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0011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</a:tr>
              <a:tr h="4887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101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1111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1111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1110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1001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</a:tr>
              <a:tr h="4887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110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0000</a:t>
                      </a:r>
                      <a:endParaRPr lang="en-US" sz="2000" dirty="0">
                        <a:latin typeface="Merriweather Sans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Categories of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Octal or hexadecimal code</a:t>
            </a:r>
            <a:endParaRPr lang="en-IN" b="1" dirty="0"/>
          </a:p>
          <a:p>
            <a:r>
              <a:rPr lang="en-US" dirty="0"/>
              <a:t>This is an equivalent translation of the binary code to octal or hexadecimal representation.</a:t>
            </a:r>
            <a:endParaRPr lang="en-IN" b="1" dirty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 PPT New Theme Modifi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ira Sans">
      <a:majorFont>
        <a:latin typeface="Fira Sans Extra Condensed"/>
        <a:ea typeface=""/>
        <a:cs typeface="Noto Sans Gujarati"/>
      </a:majorFont>
      <a:minorFont>
        <a:latin typeface="Fira Sans Condensed"/>
        <a:ea typeface=""/>
        <a:cs typeface="Noto Sans Gujarat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 PPT New Theme Modified</Template>
  <TotalTime>0</TotalTime>
  <Words>5788</Words>
  <Application>WPS Presentation</Application>
  <PresentationFormat>Widescreen</PresentationFormat>
  <Paragraphs>842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2" baseType="lpstr">
      <vt:lpstr>Arial</vt:lpstr>
      <vt:lpstr>SimSun</vt:lpstr>
      <vt:lpstr>Wingdings</vt:lpstr>
      <vt:lpstr>Merriweather Sans</vt:lpstr>
      <vt:lpstr>Segoe Print</vt:lpstr>
      <vt:lpstr>Fira Sans Extra Condensed</vt:lpstr>
      <vt:lpstr>Yu Gothic UI</vt:lpstr>
      <vt:lpstr>Segoe UI</vt:lpstr>
      <vt:lpstr>Gill Sans MT</vt:lpstr>
      <vt:lpstr>Fira Code</vt:lpstr>
      <vt:lpstr>Fira Sans Condensed</vt:lpstr>
      <vt:lpstr>Microsoft YaHei</vt:lpstr>
      <vt:lpstr>Arial Unicode MS</vt:lpstr>
      <vt:lpstr>Calibri</vt:lpstr>
      <vt:lpstr>Roboto Condensed</vt:lpstr>
      <vt:lpstr>Noto Sans Gujarati</vt:lpstr>
      <vt:lpstr>Wide Latin</vt:lpstr>
      <vt:lpstr>MU PPT New Theme Modified</vt:lpstr>
      <vt:lpstr> - 09CE2401 -  COMPUTER ORGANIZATION </vt:lpstr>
      <vt:lpstr>Unit -3 Programming Basic Computer</vt:lpstr>
      <vt:lpstr>Topics Covered</vt:lpstr>
      <vt:lpstr>Machine Language</vt:lpstr>
      <vt:lpstr>Machine Language</vt:lpstr>
      <vt:lpstr>Categories of Program</vt:lpstr>
      <vt:lpstr>Categories of Program</vt:lpstr>
      <vt:lpstr>Categories of Program</vt:lpstr>
      <vt:lpstr>Categories of Program</vt:lpstr>
      <vt:lpstr>Categories of Program</vt:lpstr>
      <vt:lpstr>Categories of Program</vt:lpstr>
      <vt:lpstr>Categories of Program</vt:lpstr>
      <vt:lpstr>Categories of Program</vt:lpstr>
      <vt:lpstr>Categories of Program</vt:lpstr>
      <vt:lpstr>Categories of Program</vt:lpstr>
      <vt:lpstr>Assembly Language</vt:lpstr>
      <vt:lpstr>Assembler</vt:lpstr>
      <vt:lpstr>Assembler</vt:lpstr>
      <vt:lpstr>Assembler</vt:lpstr>
      <vt:lpstr>Pseudo Instruction</vt:lpstr>
      <vt:lpstr>Pseudo Instruction</vt:lpstr>
      <vt:lpstr>Machine Instructions - Memory</vt:lpstr>
      <vt:lpstr>Machine Instructions - Register</vt:lpstr>
      <vt:lpstr>Machine Instructions – I / O</vt:lpstr>
      <vt:lpstr>Example Program</vt:lpstr>
      <vt:lpstr>First Pass of an assembler</vt:lpstr>
      <vt:lpstr>First Pass of an assembler</vt:lpstr>
      <vt:lpstr>Second Pass of an assembler</vt:lpstr>
      <vt:lpstr>PowerPoint 演示文稿</vt:lpstr>
      <vt:lpstr>Program for Subroutines</vt:lpstr>
      <vt:lpstr>Program for Subroutines</vt:lpstr>
      <vt:lpstr>I/O Programming</vt:lpstr>
      <vt:lpstr>I/O Programming</vt:lpstr>
      <vt:lpstr>I/O Programming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- 09CE1401 -  COMPUTER ORGANIZATION</dc:title>
  <dc:creator>Sumit P. Makwana</dc:creator>
  <cp:lastModifiedBy>91902</cp:lastModifiedBy>
  <cp:revision>68</cp:revision>
  <dcterms:created xsi:type="dcterms:W3CDTF">2021-12-02T07:30:00Z</dcterms:created>
  <dcterms:modified xsi:type="dcterms:W3CDTF">2024-01-30T04:22:43Z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27F05BCABED746B79B09B21142952DEA_12</vt:lpwstr>
  </property>
  <property fmtid="{D5CDD505-2E9C-101B-9397-08002B2CF9AE}" pid="3" name="KSOProductBuildVer">
    <vt:lpwstr>1033-12.2.0.13431</vt:lpwstr>
  </property>
</Properties>
</file>