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9" r:id="rId23"/>
    <p:sldId id="276" r:id="rId24"/>
    <p:sldId id="277" r:id="rId25"/>
    <p:sldId id="278" r:id="rId26"/>
    <p:sldId id="280" r:id="rId27"/>
    <p:sldId id="281" r:id="rId28"/>
    <p:sldId id="282" r:id="rId29"/>
    <p:sldId id="285" r:id="rId30"/>
    <p:sldId id="283" r:id="rId31"/>
    <p:sldId id="284" r:id="rId32"/>
    <p:sldId id="286" r:id="rId33"/>
    <p:sldId id="287" r:id="rId34"/>
    <p:sldId id="288" r:id="rId35"/>
    <p:sldId id="289" r:id="rId36"/>
    <p:sldId id="290" r:id="rId37"/>
    <p:sldId id="291"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20" r:id="rId63"/>
    <p:sldId id="318" r:id="rId64"/>
    <p:sldId id="319"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7" r:id="rId86"/>
    <p:sldId id="345" r:id="rId87"/>
    <p:sldId id="346" r:id="rId88"/>
    <p:sldId id="343" r:id="rId89"/>
    <p:sldId id="342" r:id="rId90"/>
    <p:sldId id="344" r:id="rId91"/>
    <p:sldId id="348" r:id="rId92"/>
    <p:sldId id="349" r:id="rId93"/>
    <p:sldId id="350" r:id="rId94"/>
    <p:sldId id="352" r:id="rId95"/>
    <p:sldId id="351" r:id="rId96"/>
    <p:sldId id="353" r:id="rId97"/>
    <p:sldId id="354"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P. Makwana" initials="SP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A2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6318" autoAdjust="0"/>
  </p:normalViewPr>
  <p:slideViewPr>
    <p:cSldViewPr snapToGrid="0">
      <p:cViewPr varScale="1">
        <p:scale>
          <a:sx n="116" d="100"/>
          <a:sy n="116" d="100"/>
        </p:scale>
        <p:origin x="360" y="96"/>
      </p:cViewPr>
      <p:guideLst/>
    </p:cSldViewPr>
  </p:slideViewPr>
  <p:outlineViewPr>
    <p:cViewPr>
      <p:scale>
        <a:sx n="33" d="100"/>
        <a:sy n="33" d="100"/>
      </p:scale>
      <p:origin x="0" y="-1379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notesMaster" Target="notesMasters/notesMaster1.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3" Type="http://schemas.openxmlformats.org/officeDocument/2006/relationships/commentAuthors" Target="commentAuthors.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A089E-2EBF-42D1-B791-BE12EC8D8A3A}"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B737BD-B14F-484E-BCFB-E23FC9295A7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398" y="1145307"/>
            <a:ext cx="11360729" cy="3232729"/>
          </a:xfrm>
        </p:spPr>
        <p:txBody>
          <a:bodyPr anchor="ctr">
            <a:noAutofit/>
          </a:bodyPr>
          <a:lstStyle>
            <a:lvl1pPr algn="ctr">
              <a:defRPr sz="7200">
                <a:solidFill>
                  <a:srgbClr val="04A2B9"/>
                </a:solidFill>
              </a:defRPr>
            </a:lvl1pPr>
          </a:lstStyle>
          <a:p>
            <a:r>
              <a:rPr lang="en-US" dirty="0"/>
              <a:t>CLICK TO EDIT MASTER TITLE STYLE</a:t>
            </a:r>
            <a:endParaRPr lang="en-IN" dirty="0"/>
          </a:p>
        </p:txBody>
      </p:sp>
      <p:sp>
        <p:nvSpPr>
          <p:cNvPr id="3" name="Subtitle 2"/>
          <p:cNvSpPr>
            <a:spLocks noGrp="1"/>
          </p:cNvSpPr>
          <p:nvPr>
            <p:ph type="subTitle" idx="1"/>
          </p:nvPr>
        </p:nvSpPr>
        <p:spPr>
          <a:xfrm>
            <a:off x="406398" y="4653613"/>
            <a:ext cx="11360729" cy="1619101"/>
          </a:xfrm>
        </p:spPr>
        <p:txBody>
          <a:bodyPr anchor="t"/>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p:cNvSpPr>
            <a:spLocks noGrp="1"/>
          </p:cNvSpPr>
          <p:nvPr>
            <p:ph type="dt" sz="half" idx="10"/>
          </p:nvPr>
        </p:nvSpPr>
        <p:spPr/>
        <p:txBody>
          <a:bodyPr/>
          <a:lstStyle/>
          <a:p>
            <a:fld id="{579F48BE-7BBD-442F-9336-557C96314B44}" type="datetime1">
              <a:rPr lang="en-IN" smtClean="0"/>
            </a:fld>
            <a:endParaRPr lang="en-IN"/>
          </a:p>
        </p:txBody>
      </p:sp>
      <p:sp>
        <p:nvSpPr>
          <p:cNvPr id="5" name="Footer Placeholder 4"/>
          <p:cNvSpPr>
            <a:spLocks noGrp="1"/>
          </p:cNvSpPr>
          <p:nvPr>
            <p:ph type="ftr" sz="quarter" idx="11"/>
          </p:nvPr>
        </p:nvSpPr>
        <p:spPr/>
        <p:txBody>
          <a:bodyPr/>
          <a:lstStyle/>
          <a:p>
            <a:r>
              <a:rPr lang="en-IN"/>
              <a:t>Prof. Sumit P. Makwana</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63" y="212442"/>
            <a:ext cx="1642988" cy="5818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8421" y="1214292"/>
            <a:ext cx="8170305" cy="50571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dirty="0"/>
          </a:p>
        </p:txBody>
      </p:sp>
      <p:sp>
        <p:nvSpPr>
          <p:cNvPr id="4" name="Text Placeholder 3"/>
          <p:cNvSpPr>
            <a:spLocks noGrp="1"/>
          </p:cNvSpPr>
          <p:nvPr>
            <p:ph type="body" sz="half" idx="2"/>
          </p:nvPr>
        </p:nvSpPr>
        <p:spPr>
          <a:xfrm>
            <a:off x="323273" y="1214293"/>
            <a:ext cx="3293506" cy="5057198"/>
          </a:xfrm>
        </p:spPr>
        <p:txBody>
          <a:bodyPr>
            <a:normAutofit/>
          </a:bodyPr>
          <a:lstStyle>
            <a:lvl1pPr marL="0" indent="0">
              <a:buNone/>
              <a:defRPr sz="3200" b="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A8A6585-0A4E-4EB1-8E48-2DB105D76A4A}" type="datetime1">
              <a:rPr lang="en-IN" smtClean="0"/>
            </a:fld>
            <a:endParaRPr lang="en-IN"/>
          </a:p>
        </p:txBody>
      </p:sp>
      <p:sp>
        <p:nvSpPr>
          <p:cNvPr id="6" name="Footer Placeholder 5"/>
          <p:cNvSpPr>
            <a:spLocks noGrp="1"/>
          </p:cNvSpPr>
          <p:nvPr>
            <p:ph type="ftr" sz="quarter" idx="11"/>
          </p:nvPr>
        </p:nvSpPr>
        <p:spPr/>
        <p:txBody>
          <a:bodyPr/>
          <a:lstStyle/>
          <a:p>
            <a:r>
              <a:rPr lang="en-IN"/>
              <a:t>Prof. Sumit P. Makwana</a:t>
            </a:r>
            <a:endParaRPr lang="en-IN"/>
          </a:p>
        </p:txBody>
      </p:sp>
      <p:sp>
        <p:nvSpPr>
          <p:cNvPr id="7" name="Slide Number Placeholder 6"/>
          <p:cNvSpPr>
            <a:spLocks noGrp="1"/>
          </p:cNvSpPr>
          <p:nvPr>
            <p:ph type="sldNum" sz="quarter" idx="12"/>
          </p:nvPr>
        </p:nvSpPr>
        <p:spPr>
          <a:xfrm>
            <a:off x="11305307" y="6477429"/>
            <a:ext cx="886693" cy="363902"/>
          </a:xfrm>
        </p:spPr>
        <p:txBody>
          <a:bodyPr/>
          <a:lstStyle/>
          <a:p>
            <a:fld id="{3668396A-3F7F-4168-B747-62B69D254444}" type="slidenum">
              <a:rPr lang="en-IN" smtClean="0"/>
            </a:fld>
            <a:endParaRPr lang="en-IN"/>
          </a:p>
        </p:txBody>
      </p:sp>
      <p:sp>
        <p:nvSpPr>
          <p:cNvPr id="8" name="Title Placeholder 1"/>
          <p:cNvSpPr>
            <a:spLocks noGrp="1"/>
          </p:cNvSpPr>
          <p:nvPr>
            <p:ph type="title"/>
          </p:nvPr>
        </p:nvSpPr>
        <p:spPr>
          <a:xfrm>
            <a:off x="323273" y="129309"/>
            <a:ext cx="9236363" cy="812800"/>
          </a:xfrm>
          <a:prstGeom prst="rect">
            <a:avLst/>
          </a:prstGeom>
        </p:spPr>
        <p:txBody>
          <a:bodyPr vert="horz" lIns="91440" tIns="45720" rIns="91440" bIns="45720" rtlCol="0" anchor="ctr">
            <a:normAutofit/>
          </a:bodyPr>
          <a:lstStyle/>
          <a:p>
            <a:r>
              <a:rPr lang="en-US"/>
              <a:t>Click to edit Master title style</a:t>
            </a:r>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EE84D30-8551-4AD1-BFE3-D66F361E5C20}" type="datetime1">
              <a:rPr lang="en-IN" smtClean="0"/>
            </a:fld>
            <a:endParaRPr lang="en-IN"/>
          </a:p>
        </p:txBody>
      </p:sp>
      <p:sp>
        <p:nvSpPr>
          <p:cNvPr id="5" name="Footer Placeholder 4"/>
          <p:cNvSpPr>
            <a:spLocks noGrp="1"/>
          </p:cNvSpPr>
          <p:nvPr>
            <p:ph type="ftr" sz="quarter" idx="11"/>
          </p:nvPr>
        </p:nvSpPr>
        <p:spPr/>
        <p:txBody>
          <a:bodyPr/>
          <a:lstStyle/>
          <a:p>
            <a:r>
              <a:rPr lang="en-IN"/>
              <a:t>Prof. Sumit P. Makwana</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4499" y="1431634"/>
            <a:ext cx="2765136" cy="4745327"/>
          </a:xfrm>
        </p:spPr>
        <p:txBody>
          <a:bodyPr vert="eaVert"/>
          <a:lstStyle>
            <a:lvl1pPr>
              <a:defRPr>
                <a:solidFill>
                  <a:schemeClr val="tx1"/>
                </a:solidFill>
              </a:defRPr>
            </a:lvl1pPr>
          </a:lstStyle>
          <a:p>
            <a:r>
              <a:rPr lang="en-US"/>
              <a:t>Click to edit Master title style</a:t>
            </a:r>
            <a:endParaRPr lang="en-IN"/>
          </a:p>
        </p:txBody>
      </p:sp>
      <p:sp>
        <p:nvSpPr>
          <p:cNvPr id="3" name="Vertical Text Placeholder 2"/>
          <p:cNvSpPr>
            <a:spLocks noGrp="1"/>
          </p:cNvSpPr>
          <p:nvPr>
            <p:ph type="body" orient="vert" idx="1"/>
          </p:nvPr>
        </p:nvSpPr>
        <p:spPr>
          <a:xfrm>
            <a:off x="838199" y="1431635"/>
            <a:ext cx="8388927" cy="474532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68437D0-DD08-44F1-9745-49DF48DF70E0}" type="datetime1">
              <a:rPr lang="en-IN" smtClean="0"/>
            </a:fld>
            <a:endParaRPr lang="en-IN"/>
          </a:p>
        </p:txBody>
      </p:sp>
      <p:sp>
        <p:nvSpPr>
          <p:cNvPr id="5" name="Footer Placeholder 4"/>
          <p:cNvSpPr>
            <a:spLocks noGrp="1"/>
          </p:cNvSpPr>
          <p:nvPr>
            <p:ph type="ftr" sz="quarter" idx="11"/>
          </p:nvPr>
        </p:nvSpPr>
        <p:spPr/>
        <p:txBody>
          <a:bodyPr/>
          <a:lstStyle/>
          <a:p>
            <a:r>
              <a:rPr lang="en-IN"/>
              <a:t>Prof. Sumit P. Makwana</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dirty="0"/>
          </a:p>
        </p:txBody>
      </p:sp>
      <p:sp>
        <p:nvSpPr>
          <p:cNvPr id="4" name="Date Placeholder 3"/>
          <p:cNvSpPr>
            <a:spLocks noGrp="1"/>
          </p:cNvSpPr>
          <p:nvPr>
            <p:ph type="dt" sz="half" idx="10"/>
          </p:nvPr>
        </p:nvSpPr>
        <p:spPr/>
        <p:txBody>
          <a:bodyPr/>
          <a:lstStyle/>
          <a:p>
            <a:fld id="{08E3D34A-7917-4270-8BDF-D5B695584FE3}" type="datetime1">
              <a:rPr lang="en-IN" smtClean="0"/>
            </a:fld>
            <a:endParaRPr lang="en-IN"/>
          </a:p>
        </p:txBody>
      </p:sp>
      <p:sp>
        <p:nvSpPr>
          <p:cNvPr id="5" name="Footer Placeholder 4"/>
          <p:cNvSpPr>
            <a:spLocks noGrp="1"/>
          </p:cNvSpPr>
          <p:nvPr>
            <p:ph type="ftr" sz="quarter" idx="11"/>
          </p:nvPr>
        </p:nvSpPr>
        <p:spPr/>
        <p:txBody>
          <a:bodyPr/>
          <a:lstStyle/>
          <a:p>
            <a:r>
              <a:rPr lang="en-IN"/>
              <a:t>Prof. Sumit P. Makwana</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Anima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dirty="0"/>
          </a:p>
        </p:txBody>
      </p:sp>
      <p:sp>
        <p:nvSpPr>
          <p:cNvPr id="4" name="Date Placeholder 3"/>
          <p:cNvSpPr>
            <a:spLocks noGrp="1"/>
          </p:cNvSpPr>
          <p:nvPr>
            <p:ph type="dt" sz="half" idx="10"/>
          </p:nvPr>
        </p:nvSpPr>
        <p:spPr/>
        <p:txBody>
          <a:bodyPr/>
          <a:lstStyle/>
          <a:p>
            <a:fld id="{BE7314C1-FC7B-4C08-8E94-5C69E192E672}" type="datetime1">
              <a:rPr lang="en-IN" smtClean="0"/>
            </a:fld>
            <a:endParaRPr lang="en-IN"/>
          </a:p>
        </p:txBody>
      </p:sp>
      <p:sp>
        <p:nvSpPr>
          <p:cNvPr id="5" name="Footer Placeholder 4"/>
          <p:cNvSpPr>
            <a:spLocks noGrp="1"/>
          </p:cNvSpPr>
          <p:nvPr>
            <p:ph type="ftr" sz="quarter" idx="11"/>
          </p:nvPr>
        </p:nvSpPr>
        <p:spPr/>
        <p:txBody>
          <a:bodyPr/>
          <a:lstStyle/>
          <a:p>
            <a:r>
              <a:rPr lang="en-IN"/>
              <a:t>Prof. Sumit P. Makwana</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Programming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lvl1pPr marL="0" indent="0">
              <a:buNone/>
              <a:defRPr>
                <a:latin typeface="Fira Code" panose="020B0509050000020004" pitchFamily="49" charset="0"/>
                <a:ea typeface="Fira Code" panose="020B0509050000020004" pitchFamily="49" charset="0"/>
              </a:defRPr>
            </a:lvl1pPr>
            <a:lvl2pPr marL="457200" indent="0">
              <a:buNone/>
              <a:defRPr>
                <a:latin typeface="Fira Code" panose="020B0509050000020004" pitchFamily="49" charset="0"/>
                <a:ea typeface="Fira Code" panose="020B0509050000020004" pitchFamily="49" charset="0"/>
              </a:defRPr>
            </a:lvl2pPr>
            <a:lvl3pPr marL="914400" indent="0">
              <a:buNone/>
              <a:defRPr>
                <a:latin typeface="Fira Code" panose="020B0509050000020004" pitchFamily="49" charset="0"/>
                <a:ea typeface="Fira Code" panose="020B0509050000020004" pitchFamily="49" charset="0"/>
              </a:defRPr>
            </a:lvl3pPr>
            <a:lvl4pPr marL="1371600" indent="0">
              <a:buNone/>
              <a:defRPr>
                <a:latin typeface="Fira Code" panose="020B0509050000020004" pitchFamily="49" charset="0"/>
                <a:ea typeface="Fira Code" panose="020B0509050000020004" pitchFamily="49" charset="0"/>
              </a:defRPr>
            </a:lvl4pPr>
            <a:lvl5pPr marL="1828800" indent="0">
              <a:buNone/>
              <a:defRPr>
                <a:latin typeface="Fira Code" panose="020B0509050000020004" pitchFamily="49" charset="0"/>
                <a:ea typeface="Fira Code" panose="020B0509050000020004" pitchFamily="49" charset="0"/>
              </a:defRPr>
            </a:lvl5pPr>
          </a:lstStyle>
          <a:p>
            <a:pPr lvl="0"/>
            <a:r>
              <a:rPr lang="en-US"/>
              <a:t>Edit Master text styles</a:t>
            </a:r>
            <a:endParaRPr lang="en-US"/>
          </a:p>
        </p:txBody>
      </p:sp>
      <p:sp>
        <p:nvSpPr>
          <p:cNvPr id="4" name="Date Placeholder 3"/>
          <p:cNvSpPr>
            <a:spLocks noGrp="1"/>
          </p:cNvSpPr>
          <p:nvPr>
            <p:ph type="dt" sz="half" idx="10"/>
          </p:nvPr>
        </p:nvSpPr>
        <p:spPr/>
        <p:txBody>
          <a:bodyPr/>
          <a:lstStyle/>
          <a:p>
            <a:fld id="{5593BB18-6186-4D89-B1F0-B4CB6251DD36}" type="datetime1">
              <a:rPr lang="en-IN" smtClean="0"/>
            </a:fld>
            <a:endParaRPr lang="en-IN"/>
          </a:p>
        </p:txBody>
      </p:sp>
      <p:sp>
        <p:nvSpPr>
          <p:cNvPr id="5" name="Footer Placeholder 4"/>
          <p:cNvSpPr>
            <a:spLocks noGrp="1"/>
          </p:cNvSpPr>
          <p:nvPr>
            <p:ph type="ftr" sz="quarter" idx="11"/>
          </p:nvPr>
        </p:nvSpPr>
        <p:spPr/>
        <p:txBody>
          <a:bodyPr/>
          <a:lstStyle/>
          <a:p>
            <a:r>
              <a:rPr lang="en-IN"/>
              <a:t>Prof. Sumit P. Makwana</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273" y="1709738"/>
            <a:ext cx="11521594" cy="2852737"/>
          </a:xfrm>
        </p:spPr>
        <p:txBody>
          <a:bodyPr anchor="b"/>
          <a:lstStyle>
            <a:lvl1pPr>
              <a:defRPr sz="6000">
                <a:solidFill>
                  <a:srgbClr val="2B2C2A"/>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323271" y="4589463"/>
            <a:ext cx="1152159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464860E-C367-4D87-8FF6-5E3EFA169FDB}" type="datetime1">
              <a:rPr lang="en-IN" smtClean="0"/>
            </a:fld>
            <a:endParaRPr lang="en-IN"/>
          </a:p>
        </p:txBody>
      </p:sp>
      <p:sp>
        <p:nvSpPr>
          <p:cNvPr id="5" name="Footer Placeholder 4"/>
          <p:cNvSpPr>
            <a:spLocks noGrp="1"/>
          </p:cNvSpPr>
          <p:nvPr>
            <p:ph type="ftr" sz="quarter" idx="11"/>
          </p:nvPr>
        </p:nvSpPr>
        <p:spPr/>
        <p:txBody>
          <a:bodyPr/>
          <a:lstStyle/>
          <a:p>
            <a:r>
              <a:rPr lang="en-IN"/>
              <a:t>Prof. Sumit P. Makwana</a:t>
            </a:r>
            <a:endParaRPr lang="en-IN"/>
          </a:p>
        </p:txBody>
      </p:sp>
      <p:sp>
        <p:nvSpPr>
          <p:cNvPr id="6" name="Slide Number Placeholder 5"/>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273" y="1080656"/>
            <a:ext cx="5772727" cy="532014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095999" y="1080656"/>
            <a:ext cx="5772727" cy="532014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9" name="Title Placeholder 1"/>
          <p:cNvSpPr>
            <a:spLocks noGrp="1"/>
          </p:cNvSpPr>
          <p:nvPr>
            <p:ph type="title"/>
          </p:nvPr>
        </p:nvSpPr>
        <p:spPr>
          <a:xfrm>
            <a:off x="323273" y="129309"/>
            <a:ext cx="9236363" cy="81280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10" name="Date Placeholder 3"/>
          <p:cNvSpPr>
            <a:spLocks noGrp="1"/>
          </p:cNvSpPr>
          <p:nvPr>
            <p:ph type="dt" sz="half" idx="10"/>
          </p:nvPr>
        </p:nvSpPr>
        <p:spPr>
          <a:xfrm>
            <a:off x="9688943" y="6373091"/>
            <a:ext cx="1487057" cy="350130"/>
          </a:xfrm>
          <a:prstGeom prst="rect">
            <a:avLst/>
          </a:prstGeom>
        </p:spPr>
        <p:txBody>
          <a:bodyPr vert="horz" lIns="91440" tIns="45720" rIns="91440" bIns="45720" rtlCol="0" anchor="ctr"/>
          <a:lstStyle>
            <a:lvl1pPr algn="ctr">
              <a:defRPr sz="1200" b="1">
                <a:solidFill>
                  <a:srgbClr val="04A2B9"/>
                </a:solidFill>
                <a:latin typeface="Merriweather Sans" pitchFamily="2" charset="0"/>
              </a:defRPr>
            </a:lvl1pPr>
          </a:lstStyle>
          <a:p>
            <a:fld id="{D01CCFB5-18EB-4D92-BAFD-F61D58D1283D}" type="datetime1">
              <a:rPr lang="en-IN" smtClean="0"/>
            </a:fld>
            <a:endParaRPr lang="en-IN"/>
          </a:p>
        </p:txBody>
      </p:sp>
      <p:sp>
        <p:nvSpPr>
          <p:cNvPr id="11" name="Footer Placeholder 4"/>
          <p:cNvSpPr>
            <a:spLocks noGrp="1"/>
          </p:cNvSpPr>
          <p:nvPr>
            <p:ph type="ftr" sz="quarter" idx="3"/>
          </p:nvPr>
        </p:nvSpPr>
        <p:spPr>
          <a:xfrm>
            <a:off x="323273" y="6392771"/>
            <a:ext cx="9236363" cy="335920"/>
          </a:xfrm>
          <a:prstGeom prst="rect">
            <a:avLst/>
          </a:prstGeom>
        </p:spPr>
        <p:txBody>
          <a:bodyPr vert="horz" lIns="91440" tIns="45720" rIns="91440" bIns="45720" rtlCol="0" anchor="ctr"/>
          <a:lstStyle>
            <a:lvl1pPr algn="l">
              <a:defRPr sz="1200" b="1">
                <a:solidFill>
                  <a:srgbClr val="04A2B9"/>
                </a:solidFill>
                <a:latin typeface="Merriweather Sans" pitchFamily="2" charset="0"/>
              </a:defRPr>
            </a:lvl1pPr>
          </a:lstStyle>
          <a:p>
            <a:r>
              <a:rPr lang="en-IN"/>
              <a:t>Prof. Sumit P. Makwana</a:t>
            </a:r>
            <a:endParaRPr lang="en-IN"/>
          </a:p>
        </p:txBody>
      </p:sp>
      <p:sp>
        <p:nvSpPr>
          <p:cNvPr id="12" name="Slide Number Placeholder 5"/>
          <p:cNvSpPr>
            <a:spLocks noGrp="1"/>
          </p:cNvSpPr>
          <p:nvPr>
            <p:ph type="sldNum" sz="quarter" idx="4"/>
          </p:nvPr>
        </p:nvSpPr>
        <p:spPr>
          <a:xfrm>
            <a:off x="11305306" y="6380813"/>
            <a:ext cx="886693" cy="350130"/>
          </a:xfrm>
          <a:prstGeom prst="rect">
            <a:avLst/>
          </a:prstGeom>
        </p:spPr>
        <p:txBody>
          <a:bodyPr vert="horz" lIns="91440" tIns="45720" rIns="91440" bIns="45720" rtlCol="0" anchor="ctr"/>
          <a:lstStyle>
            <a:lvl1pPr algn="ctr">
              <a:defRPr lang="en-IN" sz="1200" b="1" smtClean="0">
                <a:solidFill>
                  <a:srgbClr val="04A2B9"/>
                </a:solidFill>
                <a:latin typeface="Merriweather Sans" pitchFamily="2" charset="0"/>
              </a:defRPr>
            </a:lvl1pPr>
          </a:lstStyle>
          <a:p>
            <a:fld id="{3668396A-3F7F-4168-B747-62B69D25444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273" y="1647709"/>
            <a:ext cx="5772726" cy="475309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dirty="0"/>
          </a:p>
        </p:txBody>
      </p:sp>
      <p:sp>
        <p:nvSpPr>
          <p:cNvPr id="4" name="Content Placeholder 3"/>
          <p:cNvSpPr>
            <a:spLocks noGrp="1"/>
          </p:cNvSpPr>
          <p:nvPr>
            <p:ph sz="half" idx="2"/>
          </p:nvPr>
        </p:nvSpPr>
        <p:spPr>
          <a:xfrm>
            <a:off x="6095998" y="1647709"/>
            <a:ext cx="5772725" cy="475309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dirty="0"/>
          </a:p>
        </p:txBody>
      </p:sp>
      <p:sp>
        <p:nvSpPr>
          <p:cNvPr id="10" name="Text Placeholder 2"/>
          <p:cNvSpPr>
            <a:spLocks noGrp="1"/>
          </p:cNvSpPr>
          <p:nvPr>
            <p:ph type="body" idx="13"/>
          </p:nvPr>
        </p:nvSpPr>
        <p:spPr>
          <a:xfrm>
            <a:off x="323272" y="1057495"/>
            <a:ext cx="5772727" cy="461146"/>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1" name="Text Placeholder 4"/>
          <p:cNvSpPr>
            <a:spLocks noGrp="1"/>
          </p:cNvSpPr>
          <p:nvPr>
            <p:ph type="body" sz="quarter" idx="3"/>
          </p:nvPr>
        </p:nvSpPr>
        <p:spPr>
          <a:xfrm>
            <a:off x="6095998" y="1057495"/>
            <a:ext cx="5772725" cy="461146"/>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2" name="Title Placeholder 1"/>
          <p:cNvSpPr>
            <a:spLocks noGrp="1"/>
          </p:cNvSpPr>
          <p:nvPr>
            <p:ph type="title"/>
          </p:nvPr>
        </p:nvSpPr>
        <p:spPr>
          <a:xfrm>
            <a:off x="323273" y="129309"/>
            <a:ext cx="9236363" cy="81280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13" name="Date Placeholder 3"/>
          <p:cNvSpPr>
            <a:spLocks noGrp="1"/>
          </p:cNvSpPr>
          <p:nvPr>
            <p:ph type="dt" sz="half" idx="14"/>
          </p:nvPr>
        </p:nvSpPr>
        <p:spPr>
          <a:xfrm>
            <a:off x="9688943" y="6373091"/>
            <a:ext cx="1487057" cy="350130"/>
          </a:xfrm>
          <a:prstGeom prst="rect">
            <a:avLst/>
          </a:prstGeom>
        </p:spPr>
        <p:txBody>
          <a:bodyPr vert="horz" lIns="91440" tIns="45720" rIns="91440" bIns="45720" rtlCol="0" anchor="ctr"/>
          <a:lstStyle>
            <a:lvl1pPr algn="ctr">
              <a:defRPr sz="1200" b="1">
                <a:solidFill>
                  <a:srgbClr val="04A2B9"/>
                </a:solidFill>
                <a:latin typeface="Merriweather Sans" pitchFamily="2" charset="0"/>
              </a:defRPr>
            </a:lvl1pPr>
          </a:lstStyle>
          <a:p>
            <a:fld id="{C5C2664A-61B5-4A71-99D8-B8BBD0E75A54}" type="datetime1">
              <a:rPr lang="en-IN" smtClean="0"/>
            </a:fld>
            <a:endParaRPr lang="en-IN"/>
          </a:p>
        </p:txBody>
      </p:sp>
      <p:sp>
        <p:nvSpPr>
          <p:cNvPr id="14" name="Footer Placeholder 4"/>
          <p:cNvSpPr>
            <a:spLocks noGrp="1"/>
          </p:cNvSpPr>
          <p:nvPr>
            <p:ph type="ftr" sz="quarter" idx="15"/>
          </p:nvPr>
        </p:nvSpPr>
        <p:spPr>
          <a:xfrm>
            <a:off x="323273" y="6392771"/>
            <a:ext cx="9236363" cy="335920"/>
          </a:xfrm>
          <a:prstGeom prst="rect">
            <a:avLst/>
          </a:prstGeom>
        </p:spPr>
        <p:txBody>
          <a:bodyPr vert="horz" lIns="91440" tIns="45720" rIns="91440" bIns="45720" rtlCol="0" anchor="ctr"/>
          <a:lstStyle>
            <a:lvl1pPr algn="l">
              <a:defRPr sz="1200" b="1">
                <a:solidFill>
                  <a:srgbClr val="04A2B9"/>
                </a:solidFill>
                <a:latin typeface="Merriweather Sans" pitchFamily="2" charset="0"/>
              </a:defRPr>
            </a:lvl1pPr>
          </a:lstStyle>
          <a:p>
            <a:r>
              <a:rPr lang="en-IN"/>
              <a:t>Prof. Sumit P. Makwana</a:t>
            </a:r>
            <a:endParaRPr lang="en-IN"/>
          </a:p>
        </p:txBody>
      </p:sp>
      <p:sp>
        <p:nvSpPr>
          <p:cNvPr id="15" name="Slide Number Placeholder 5"/>
          <p:cNvSpPr>
            <a:spLocks noGrp="1"/>
          </p:cNvSpPr>
          <p:nvPr>
            <p:ph type="sldNum" sz="quarter" idx="4"/>
          </p:nvPr>
        </p:nvSpPr>
        <p:spPr>
          <a:xfrm>
            <a:off x="11305306" y="6380813"/>
            <a:ext cx="886693" cy="350130"/>
          </a:xfrm>
          <a:prstGeom prst="rect">
            <a:avLst/>
          </a:prstGeom>
        </p:spPr>
        <p:txBody>
          <a:bodyPr vert="horz" lIns="91440" tIns="45720" rIns="91440" bIns="45720" rtlCol="0" anchor="ctr"/>
          <a:lstStyle>
            <a:lvl1pPr algn="ctr">
              <a:defRPr lang="en-IN" sz="1200" b="1" smtClean="0">
                <a:solidFill>
                  <a:srgbClr val="04A2B9"/>
                </a:solidFill>
                <a:latin typeface="Merriweather Sans" pitchFamily="2" charset="0"/>
              </a:defRPr>
            </a:lvl1pPr>
          </a:lstStyle>
          <a:p>
            <a:fld id="{3668396A-3F7F-4168-B747-62B69D25444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6C2881C7-E206-4DE3-A450-53031529A126}" type="datetime1">
              <a:rPr lang="en-IN" smtClean="0"/>
            </a:fld>
            <a:endParaRPr lang="en-IN"/>
          </a:p>
        </p:txBody>
      </p:sp>
      <p:sp>
        <p:nvSpPr>
          <p:cNvPr id="4" name="Footer Placeholder 3"/>
          <p:cNvSpPr>
            <a:spLocks noGrp="1"/>
          </p:cNvSpPr>
          <p:nvPr>
            <p:ph type="ftr" sz="quarter" idx="11"/>
          </p:nvPr>
        </p:nvSpPr>
        <p:spPr/>
        <p:txBody>
          <a:bodyPr/>
          <a:lstStyle/>
          <a:p>
            <a:r>
              <a:rPr lang="en-IN"/>
              <a:t>Prof. Sumit P. Makwana</a:t>
            </a:r>
            <a:endParaRPr lang="en-IN"/>
          </a:p>
        </p:txBody>
      </p:sp>
      <p:sp>
        <p:nvSpPr>
          <p:cNvPr id="5" name="Slide Number Placeholder 4"/>
          <p:cNvSpPr>
            <a:spLocks noGrp="1"/>
          </p:cNvSpPr>
          <p:nvPr>
            <p:ph type="sldNum" sz="quarter" idx="12"/>
          </p:nvPr>
        </p:nvSpPr>
        <p:spPr/>
        <p:txBody>
          <a:bodyPr/>
          <a:lstStyle/>
          <a:p>
            <a:fld id="{3668396A-3F7F-4168-B747-62B69D25444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273" y="129309"/>
            <a:ext cx="9236363" cy="81280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p:cNvSpPr>
            <a:spLocks noGrp="1"/>
          </p:cNvSpPr>
          <p:nvPr>
            <p:ph type="body" idx="1"/>
          </p:nvPr>
        </p:nvSpPr>
        <p:spPr>
          <a:xfrm>
            <a:off x="323273" y="1041399"/>
            <a:ext cx="11526982" cy="5331692"/>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4" name="Date Placeholder 3"/>
          <p:cNvSpPr>
            <a:spLocks noGrp="1"/>
          </p:cNvSpPr>
          <p:nvPr>
            <p:ph type="dt" sz="half" idx="2"/>
          </p:nvPr>
        </p:nvSpPr>
        <p:spPr>
          <a:xfrm>
            <a:off x="9688943" y="6373091"/>
            <a:ext cx="1487057" cy="350130"/>
          </a:xfrm>
          <a:prstGeom prst="rect">
            <a:avLst/>
          </a:prstGeom>
        </p:spPr>
        <p:txBody>
          <a:bodyPr vert="horz" lIns="91440" tIns="45720" rIns="91440" bIns="45720" rtlCol="0" anchor="ctr"/>
          <a:lstStyle>
            <a:lvl1pPr algn="ctr">
              <a:defRPr sz="1200" b="1">
                <a:solidFill>
                  <a:srgbClr val="04A2B9"/>
                </a:solidFill>
                <a:latin typeface="Merriweather Sans" pitchFamily="2" charset="0"/>
              </a:defRPr>
            </a:lvl1pPr>
          </a:lstStyle>
          <a:p>
            <a:fld id="{CB780930-CF53-43C2-A17F-7813DB5F6C80}" type="datetime1">
              <a:rPr lang="en-IN" smtClean="0"/>
            </a:fld>
            <a:endParaRPr lang="en-IN"/>
          </a:p>
        </p:txBody>
      </p:sp>
      <p:sp>
        <p:nvSpPr>
          <p:cNvPr id="5" name="Footer Placeholder 4"/>
          <p:cNvSpPr>
            <a:spLocks noGrp="1"/>
          </p:cNvSpPr>
          <p:nvPr>
            <p:ph type="ftr" sz="quarter" idx="3"/>
          </p:nvPr>
        </p:nvSpPr>
        <p:spPr>
          <a:xfrm>
            <a:off x="323273" y="6392771"/>
            <a:ext cx="9236363" cy="335920"/>
          </a:xfrm>
          <a:prstGeom prst="rect">
            <a:avLst/>
          </a:prstGeom>
        </p:spPr>
        <p:txBody>
          <a:bodyPr vert="horz" lIns="91440" tIns="45720" rIns="91440" bIns="45720" rtlCol="0" anchor="ctr"/>
          <a:lstStyle>
            <a:lvl1pPr algn="l">
              <a:defRPr sz="1200" b="1">
                <a:solidFill>
                  <a:srgbClr val="04A2B9"/>
                </a:solidFill>
                <a:latin typeface="Merriweather Sans" pitchFamily="2" charset="0"/>
              </a:defRPr>
            </a:lvl1pPr>
          </a:lstStyle>
          <a:p>
            <a:r>
              <a:rPr lang="en-IN"/>
              <a:t>Prof. Sumit P. Makwana</a:t>
            </a:r>
            <a:endParaRPr lang="en-IN"/>
          </a:p>
        </p:txBody>
      </p:sp>
      <p:sp>
        <p:nvSpPr>
          <p:cNvPr id="6" name="Slide Number Placeholder 5"/>
          <p:cNvSpPr>
            <a:spLocks noGrp="1"/>
          </p:cNvSpPr>
          <p:nvPr>
            <p:ph type="sldNum" sz="quarter" idx="4"/>
          </p:nvPr>
        </p:nvSpPr>
        <p:spPr>
          <a:xfrm>
            <a:off x="11305306" y="6380813"/>
            <a:ext cx="886693" cy="350130"/>
          </a:xfrm>
          <a:prstGeom prst="rect">
            <a:avLst/>
          </a:prstGeom>
        </p:spPr>
        <p:txBody>
          <a:bodyPr vert="horz" lIns="91440" tIns="45720" rIns="91440" bIns="45720" rtlCol="0" anchor="ctr"/>
          <a:lstStyle>
            <a:lvl1pPr algn="ctr">
              <a:defRPr lang="en-IN" sz="1200" b="1" smtClean="0">
                <a:solidFill>
                  <a:srgbClr val="04A2B9"/>
                </a:solidFill>
                <a:latin typeface="Merriweather Sans" pitchFamily="2" charset="0"/>
              </a:defRPr>
            </a:lvl1pPr>
          </a:lstStyle>
          <a:p>
            <a:fld id="{3668396A-3F7F-4168-B747-62B69D25444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dt="0"/>
  <p:txStyles>
    <p:titleStyle>
      <a:lvl1pPr algn="l" defTabSz="914400" rtl="0" eaLnBrk="1" latinLnBrk="0" hangingPunct="1">
        <a:lnSpc>
          <a:spcPct val="90000"/>
        </a:lnSpc>
        <a:spcBef>
          <a:spcPct val="0"/>
        </a:spcBef>
        <a:buNone/>
        <a:defRPr sz="4000" b="1" kern="1200">
          <a:solidFill>
            <a:schemeClr val="bg1"/>
          </a:solidFill>
          <a:latin typeface="Fira Sans Extra Condensed" panose="020B0503050000020004" pitchFamily="34" charset="0"/>
          <a:ea typeface="+mj-ea"/>
          <a:cs typeface="Segoe UI" panose="020B0502040204020203" pitchFamily="34" charset="0"/>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Gill Sans MT" panose="020B0502020104020203" pitchFamily="34" charset="0"/>
          <a:cs typeface="Gill Sans MT" panose="020B0502020104020203"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Gill Sans MT" panose="020B0502020104020203" pitchFamily="34" charset="0"/>
          <a:cs typeface="Gill Sans MT" panose="020B0502020104020203"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Gill Sans MT" panose="020B0502020104020203" pitchFamily="34" charset="0"/>
          <a:cs typeface="Gill Sans MT" panose="020B0502020104020203"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Gill Sans MT" panose="020B0502020104020203" pitchFamily="34" charset="0"/>
          <a:cs typeface="Gill Sans MT" panose="020B0502020104020203"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Gill Sans MT" panose="020B0502020104020203" pitchFamily="34" charset="0"/>
          <a:cs typeface="Gill Sans MT" panose="020B05020201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t>- 09CE1401 - </a:t>
            </a:r>
            <a:br>
              <a:rPr lang="en-US" dirty="0"/>
            </a:br>
            <a:r>
              <a:rPr lang="en-US" dirty="0"/>
              <a:t>COMPUTER ORGANIZATION</a:t>
            </a:r>
            <a:br>
              <a:rPr lang="en-US" dirty="0"/>
            </a:br>
            <a:endParaRPr lang="en-IN" dirty="0"/>
          </a:p>
        </p:txBody>
      </p:sp>
      <p:sp>
        <p:nvSpPr>
          <p:cNvPr id="3" name="Subtitle 2"/>
          <p:cNvSpPr>
            <a:spLocks noGrp="1"/>
          </p:cNvSpPr>
          <p:nvPr>
            <p:ph type="subTitle" idx="1"/>
          </p:nvPr>
        </p:nvSpPr>
        <p:spPr/>
        <p:txBody>
          <a:bodyPr>
            <a:normAutofit lnSpcReduction="10000"/>
          </a:bodyPr>
          <a:lstStyle/>
          <a:p>
            <a:r>
              <a:rPr lang="en-US" dirty="0"/>
              <a:t>Prof. Rushi Raval</a:t>
            </a:r>
            <a:endParaRPr lang="en-US" dirty="0"/>
          </a:p>
          <a:p>
            <a:r>
              <a:rPr lang="en-US" dirty="0" err="1"/>
              <a:t>Marwadi</a:t>
            </a:r>
            <a:r>
              <a:rPr lang="en-US" dirty="0"/>
              <a:t> University</a:t>
            </a:r>
            <a:endParaRPr lang="en-US" dirty="0"/>
          </a:p>
          <a:p>
            <a:r>
              <a:rPr lang="en-US" dirty="0"/>
              <a:t>Diploma Computer Engineering</a:t>
            </a:r>
            <a:endParaRPr lang="en-IN" dirty="0"/>
          </a:p>
        </p:txBody>
      </p:sp>
      <p:sp>
        <p:nvSpPr>
          <p:cNvPr id="4" name="Footer Placeholder 3"/>
          <p:cNvSpPr>
            <a:spLocks noGrp="1"/>
          </p:cNvSpPr>
          <p:nvPr>
            <p:ph type="ftr" sz="quarter" idx="11"/>
          </p:nvPr>
        </p:nvSpPr>
        <p:spPr/>
        <p:txBody>
          <a:bodyPr/>
          <a:lstStyle/>
          <a:p>
            <a:r>
              <a:rPr lang="en-IN"/>
              <a:t>Prof. </a:t>
            </a:r>
            <a:r>
              <a:rPr lang="en-US" altLang="en-IN"/>
              <a:t>Rushi Raval</a:t>
            </a:r>
            <a:endParaRPr lang="en-US" altLang="en-IN"/>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Stack</a:t>
            </a:r>
            <a:endParaRPr lang="en-IN" dirty="0"/>
          </a:p>
        </p:txBody>
      </p:sp>
      <p:sp>
        <p:nvSpPr>
          <p:cNvPr id="5" name="Content Placeholder 2"/>
          <p:cNvSpPr txBox="1"/>
          <p:nvPr/>
        </p:nvSpPr>
        <p:spPr>
          <a:xfrm>
            <a:off x="480944" y="1134997"/>
            <a:ext cx="2705100" cy="533400"/>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PUSH Operation</a:t>
            </a:r>
            <a:endParaRPr lang="en-US" sz="1800" b="1" dirty="0"/>
          </a:p>
          <a:p>
            <a:pPr marL="0" indent="0">
              <a:buFont typeface="Wingdings 3" panose="05040102010807070707" pitchFamily="18" charset="2"/>
              <a:buNone/>
            </a:pPr>
            <a:endParaRPr lang="en-US" sz="1800" b="1" dirty="0"/>
          </a:p>
        </p:txBody>
      </p:sp>
      <p:sp>
        <p:nvSpPr>
          <p:cNvPr id="6" name="Rectangle 5"/>
          <p:cNvSpPr/>
          <p:nvPr/>
        </p:nvSpPr>
        <p:spPr>
          <a:xfrm>
            <a:off x="823844" y="1668397"/>
            <a:ext cx="1692965" cy="368300"/>
          </a:xfrm>
          <a:prstGeom prst="rect">
            <a:avLst/>
          </a:prstGeom>
        </p:spPr>
        <p:txBody>
          <a:bodyPr wrap="square">
            <a:spAutoFit/>
          </a:bodyPr>
          <a:lstStyle/>
          <a:p>
            <a:pPr algn="just"/>
            <a:r>
              <a:rPr lang="en-US" dirty="0"/>
              <a:t>SP </a:t>
            </a:r>
            <a:r>
              <a:rPr lang="en-US" dirty="0">
                <a:latin typeface="Cambria Math" panose="02040503050406030204" pitchFamily="18" charset="0"/>
                <a:ea typeface="Cambria Math" panose="02040503050406030204" pitchFamily="18" charset="0"/>
              </a:rPr>
              <a:t>← </a:t>
            </a:r>
            <a:r>
              <a:rPr lang="en-US" dirty="0"/>
              <a:t>SP - 1</a:t>
            </a:r>
            <a:endParaRPr lang="en-US" dirty="0"/>
          </a:p>
        </p:txBody>
      </p:sp>
      <p:sp>
        <p:nvSpPr>
          <p:cNvPr id="7" name="Rectangle 6"/>
          <p:cNvSpPr/>
          <p:nvPr/>
        </p:nvSpPr>
        <p:spPr>
          <a:xfrm>
            <a:off x="823844" y="2197332"/>
            <a:ext cx="1762539" cy="368300"/>
          </a:xfrm>
          <a:prstGeom prst="rect">
            <a:avLst/>
          </a:prstGeom>
        </p:spPr>
        <p:txBody>
          <a:bodyPr wrap="square">
            <a:spAutoFit/>
          </a:bodyPr>
          <a:lstStyle/>
          <a:p>
            <a:pPr algn="just"/>
            <a:r>
              <a:rPr lang="en-US" dirty="0"/>
              <a:t>M[SP] </a:t>
            </a:r>
            <a:r>
              <a:rPr lang="en-US" dirty="0">
                <a:latin typeface="Cambria Math" panose="02040503050406030204" pitchFamily="18" charset="0"/>
                <a:ea typeface="Cambria Math" panose="02040503050406030204" pitchFamily="18" charset="0"/>
              </a:rPr>
              <a:t>← </a:t>
            </a:r>
            <a:r>
              <a:rPr lang="en-US" dirty="0"/>
              <a:t>DR</a:t>
            </a:r>
            <a:endParaRPr lang="en-US" dirty="0"/>
          </a:p>
        </p:txBody>
      </p:sp>
      <p:sp>
        <p:nvSpPr>
          <p:cNvPr id="8" name="Rectangle 7"/>
          <p:cNvSpPr/>
          <p:nvPr/>
        </p:nvSpPr>
        <p:spPr>
          <a:xfrm>
            <a:off x="823844" y="3574407"/>
            <a:ext cx="1762539" cy="368300"/>
          </a:xfrm>
          <a:prstGeom prst="rect">
            <a:avLst/>
          </a:prstGeom>
        </p:spPr>
        <p:txBody>
          <a:bodyPr wrap="square">
            <a:spAutoFit/>
          </a:bodyPr>
          <a:lstStyle/>
          <a:p>
            <a:pPr algn="just"/>
            <a:r>
              <a:rPr lang="en-US" dirty="0"/>
              <a:t>DR </a:t>
            </a:r>
            <a:r>
              <a:rPr lang="en-US" dirty="0">
                <a:latin typeface="Cambria Math" panose="02040503050406030204" pitchFamily="18" charset="0"/>
                <a:ea typeface="Cambria Math" panose="02040503050406030204" pitchFamily="18" charset="0"/>
              </a:rPr>
              <a:t>← </a:t>
            </a:r>
            <a:r>
              <a:rPr lang="en-US" dirty="0"/>
              <a:t>M[SP]</a:t>
            </a:r>
            <a:endParaRPr lang="en-US" dirty="0"/>
          </a:p>
        </p:txBody>
      </p:sp>
      <p:sp>
        <p:nvSpPr>
          <p:cNvPr id="9" name="Rectangle 8"/>
          <p:cNvSpPr/>
          <p:nvPr/>
        </p:nvSpPr>
        <p:spPr>
          <a:xfrm>
            <a:off x="823844" y="4103342"/>
            <a:ext cx="1842052" cy="368300"/>
          </a:xfrm>
          <a:prstGeom prst="rect">
            <a:avLst/>
          </a:prstGeom>
        </p:spPr>
        <p:txBody>
          <a:bodyPr wrap="square">
            <a:spAutoFit/>
          </a:bodyPr>
          <a:lstStyle/>
          <a:p>
            <a:pPr algn="just"/>
            <a:r>
              <a:rPr lang="en-US" dirty="0"/>
              <a:t>SP </a:t>
            </a:r>
            <a:r>
              <a:rPr lang="en-US" dirty="0">
                <a:latin typeface="Cambria Math" panose="02040503050406030204" pitchFamily="18" charset="0"/>
                <a:ea typeface="Cambria Math" panose="02040503050406030204" pitchFamily="18" charset="0"/>
              </a:rPr>
              <a:t>← </a:t>
            </a:r>
            <a:r>
              <a:rPr lang="en-US" dirty="0"/>
              <a:t>SP + 1</a:t>
            </a:r>
            <a:endParaRPr lang="en-US" dirty="0"/>
          </a:p>
        </p:txBody>
      </p:sp>
      <p:sp>
        <p:nvSpPr>
          <p:cNvPr id="10" name="Content Placeholder 2"/>
          <p:cNvSpPr txBox="1"/>
          <p:nvPr/>
        </p:nvSpPr>
        <p:spPr>
          <a:xfrm>
            <a:off x="480944" y="2973737"/>
            <a:ext cx="2294282" cy="533400"/>
          </a:xfrm>
          <a:prstGeom prst="rect">
            <a:avLst/>
          </a:prstGeom>
        </p:spPr>
        <p:txBody>
          <a:bodyPr vert="horz" lIns="91440" tIns="45720" rIns="91440" bIns="45720" rtlCol="0"/>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POP Operation</a:t>
            </a:r>
            <a:endParaRPr lang="en-US" sz="1800" b="1" dirty="0"/>
          </a:p>
          <a:p>
            <a:pPr marL="0" indent="0">
              <a:buFont typeface="Wingdings 3" panose="05040102010807070707" pitchFamily="18" charset="2"/>
              <a:buNone/>
            </a:pPr>
            <a:endParaRPr lang="en-US" sz="1800" b="1" dirty="0"/>
          </a:p>
        </p:txBody>
      </p:sp>
      <p:sp>
        <p:nvSpPr>
          <p:cNvPr id="11" name="Rectangle 10"/>
          <p:cNvSpPr/>
          <p:nvPr/>
        </p:nvSpPr>
        <p:spPr>
          <a:xfrm>
            <a:off x="7616398" y="1506451"/>
            <a:ext cx="3124200" cy="4114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Rectangle 11"/>
          <p:cNvSpPr/>
          <p:nvPr/>
        </p:nvSpPr>
        <p:spPr>
          <a:xfrm>
            <a:off x="7616398" y="1499349"/>
            <a:ext cx="3124200" cy="6391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Program</a:t>
            </a:r>
            <a:endParaRPr lang="en-US" dirty="0">
              <a:solidFill>
                <a:schemeClr val="tx1"/>
              </a:solidFill>
            </a:endParaRPr>
          </a:p>
          <a:p>
            <a:pPr algn="ctr"/>
            <a:r>
              <a:rPr lang="en-US" dirty="0">
                <a:solidFill>
                  <a:schemeClr val="tx1"/>
                </a:solidFill>
              </a:rPr>
              <a:t>(instructions)</a:t>
            </a:r>
            <a:endParaRPr lang="en-US" dirty="0">
              <a:solidFill>
                <a:schemeClr val="tx1"/>
              </a:solidFill>
            </a:endParaRPr>
          </a:p>
        </p:txBody>
      </p:sp>
      <p:sp>
        <p:nvSpPr>
          <p:cNvPr id="13" name="Rectangle 12"/>
          <p:cNvSpPr/>
          <p:nvPr/>
        </p:nvSpPr>
        <p:spPr>
          <a:xfrm>
            <a:off x="7616398" y="2140665"/>
            <a:ext cx="3124200" cy="6342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endParaRPr lang="en-US" dirty="0">
              <a:solidFill>
                <a:schemeClr val="tx1"/>
              </a:solidFill>
            </a:endParaRPr>
          </a:p>
          <a:p>
            <a:pPr algn="ctr"/>
            <a:r>
              <a:rPr lang="en-US" dirty="0">
                <a:solidFill>
                  <a:schemeClr val="tx1"/>
                </a:solidFill>
              </a:rPr>
              <a:t>(operands)</a:t>
            </a:r>
            <a:endParaRPr lang="en-US" dirty="0">
              <a:solidFill>
                <a:schemeClr val="tx1"/>
              </a:solidFill>
            </a:endParaRPr>
          </a:p>
        </p:txBody>
      </p:sp>
      <p:sp>
        <p:nvSpPr>
          <p:cNvPr id="14" name="Rectangle 13"/>
          <p:cNvSpPr/>
          <p:nvPr/>
        </p:nvSpPr>
        <p:spPr>
          <a:xfrm>
            <a:off x="7616398" y="2774957"/>
            <a:ext cx="3124200" cy="6342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endParaRPr lang="en-US" dirty="0">
              <a:solidFill>
                <a:schemeClr val="tx1"/>
              </a:solidFill>
            </a:endParaRPr>
          </a:p>
        </p:txBody>
      </p:sp>
      <p:sp>
        <p:nvSpPr>
          <p:cNvPr id="15" name="Rectangle 14"/>
          <p:cNvSpPr/>
          <p:nvPr/>
        </p:nvSpPr>
        <p:spPr>
          <a:xfrm>
            <a:off x="7616398" y="3411451"/>
            <a:ext cx="3124200" cy="44375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6" name="Rectangle 15"/>
          <p:cNvSpPr/>
          <p:nvPr/>
        </p:nvSpPr>
        <p:spPr>
          <a:xfrm>
            <a:off x="7616398" y="3855204"/>
            <a:ext cx="3124200" cy="4332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7" name="Rectangle 16"/>
          <p:cNvSpPr/>
          <p:nvPr/>
        </p:nvSpPr>
        <p:spPr>
          <a:xfrm>
            <a:off x="7616397" y="4289992"/>
            <a:ext cx="3124201" cy="4332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8" name="Rectangle 17"/>
          <p:cNvSpPr/>
          <p:nvPr/>
        </p:nvSpPr>
        <p:spPr>
          <a:xfrm>
            <a:off x="7616399" y="4723222"/>
            <a:ext cx="3124200" cy="43030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9" name="Rectangle 18"/>
          <p:cNvSpPr/>
          <p:nvPr/>
        </p:nvSpPr>
        <p:spPr>
          <a:xfrm>
            <a:off x="7625363" y="6071044"/>
            <a:ext cx="3115235" cy="4332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a:t>
            </a:r>
            <a:endParaRPr lang="en-US" dirty="0">
              <a:solidFill>
                <a:schemeClr val="tx1"/>
              </a:solidFill>
            </a:endParaRPr>
          </a:p>
        </p:txBody>
      </p:sp>
      <p:sp>
        <p:nvSpPr>
          <p:cNvPr id="20" name="TextBox 19"/>
          <p:cNvSpPr txBox="1"/>
          <p:nvPr/>
        </p:nvSpPr>
        <p:spPr>
          <a:xfrm>
            <a:off x="10758527" y="1475076"/>
            <a:ext cx="652743" cy="369332"/>
          </a:xfrm>
          <a:prstGeom prst="rect">
            <a:avLst/>
          </a:prstGeom>
          <a:noFill/>
        </p:spPr>
        <p:txBody>
          <a:bodyPr wrap="none" rtlCol="0">
            <a:spAutoFit/>
          </a:bodyPr>
          <a:lstStyle/>
          <a:p>
            <a:r>
              <a:rPr lang="en-US" dirty="0"/>
              <a:t>1000</a:t>
            </a:r>
            <a:endParaRPr lang="en-US" dirty="0"/>
          </a:p>
        </p:txBody>
      </p:sp>
      <p:sp>
        <p:nvSpPr>
          <p:cNvPr id="21" name="TextBox 20"/>
          <p:cNvSpPr txBox="1"/>
          <p:nvPr/>
        </p:nvSpPr>
        <p:spPr>
          <a:xfrm>
            <a:off x="10758527" y="1017876"/>
            <a:ext cx="946093" cy="369332"/>
          </a:xfrm>
          <a:prstGeom prst="rect">
            <a:avLst/>
          </a:prstGeom>
          <a:noFill/>
        </p:spPr>
        <p:txBody>
          <a:bodyPr wrap="none" rtlCol="0">
            <a:spAutoFit/>
          </a:bodyPr>
          <a:lstStyle/>
          <a:p>
            <a:r>
              <a:rPr lang="en-US" dirty="0"/>
              <a:t>Address</a:t>
            </a:r>
            <a:endParaRPr lang="en-US" dirty="0"/>
          </a:p>
        </p:txBody>
      </p:sp>
      <p:cxnSp>
        <p:nvCxnSpPr>
          <p:cNvPr id="22" name="Straight Arrow Connector 21"/>
          <p:cNvCxnSpPr/>
          <p:nvPr/>
        </p:nvCxnSpPr>
        <p:spPr>
          <a:xfrm>
            <a:off x="10944263" y="1328893"/>
            <a:ext cx="0" cy="2136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758527" y="2061587"/>
            <a:ext cx="652743" cy="369332"/>
          </a:xfrm>
          <a:prstGeom prst="rect">
            <a:avLst/>
          </a:prstGeom>
          <a:noFill/>
        </p:spPr>
        <p:txBody>
          <a:bodyPr wrap="none" rtlCol="0">
            <a:spAutoFit/>
          </a:bodyPr>
          <a:lstStyle/>
          <a:p>
            <a:r>
              <a:rPr lang="en-US" dirty="0"/>
              <a:t>2000</a:t>
            </a:r>
            <a:endParaRPr lang="en-US" dirty="0"/>
          </a:p>
        </p:txBody>
      </p:sp>
      <p:sp>
        <p:nvSpPr>
          <p:cNvPr id="24" name="TextBox 23"/>
          <p:cNvSpPr txBox="1"/>
          <p:nvPr/>
        </p:nvSpPr>
        <p:spPr>
          <a:xfrm>
            <a:off x="10758527" y="2722771"/>
            <a:ext cx="652743" cy="369332"/>
          </a:xfrm>
          <a:prstGeom prst="rect">
            <a:avLst/>
          </a:prstGeom>
          <a:noFill/>
        </p:spPr>
        <p:txBody>
          <a:bodyPr wrap="none" rtlCol="0">
            <a:spAutoFit/>
          </a:bodyPr>
          <a:lstStyle/>
          <a:p>
            <a:r>
              <a:rPr lang="en-US" dirty="0"/>
              <a:t>3000</a:t>
            </a:r>
            <a:endParaRPr lang="en-US" dirty="0"/>
          </a:p>
        </p:txBody>
      </p:sp>
      <p:sp>
        <p:nvSpPr>
          <p:cNvPr id="25" name="TextBox 24"/>
          <p:cNvSpPr txBox="1"/>
          <p:nvPr/>
        </p:nvSpPr>
        <p:spPr>
          <a:xfrm>
            <a:off x="10759659" y="3448661"/>
            <a:ext cx="652743" cy="369332"/>
          </a:xfrm>
          <a:prstGeom prst="rect">
            <a:avLst/>
          </a:prstGeom>
          <a:noFill/>
        </p:spPr>
        <p:txBody>
          <a:bodyPr wrap="none" rtlCol="0">
            <a:spAutoFit/>
          </a:bodyPr>
          <a:lstStyle/>
          <a:p>
            <a:r>
              <a:rPr lang="en-US" dirty="0"/>
              <a:t>3997</a:t>
            </a:r>
            <a:endParaRPr lang="en-US" dirty="0"/>
          </a:p>
        </p:txBody>
      </p:sp>
      <p:sp>
        <p:nvSpPr>
          <p:cNvPr id="26" name="TextBox 25"/>
          <p:cNvSpPr txBox="1"/>
          <p:nvPr/>
        </p:nvSpPr>
        <p:spPr>
          <a:xfrm>
            <a:off x="10758527" y="3905861"/>
            <a:ext cx="652743" cy="369332"/>
          </a:xfrm>
          <a:prstGeom prst="rect">
            <a:avLst/>
          </a:prstGeom>
          <a:noFill/>
        </p:spPr>
        <p:txBody>
          <a:bodyPr wrap="none" rtlCol="0">
            <a:spAutoFit/>
          </a:bodyPr>
          <a:lstStyle/>
          <a:p>
            <a:r>
              <a:rPr lang="en-US" dirty="0"/>
              <a:t>3998</a:t>
            </a:r>
            <a:endParaRPr lang="en-US" dirty="0"/>
          </a:p>
        </p:txBody>
      </p:sp>
      <p:sp>
        <p:nvSpPr>
          <p:cNvPr id="27" name="TextBox 26"/>
          <p:cNvSpPr txBox="1"/>
          <p:nvPr/>
        </p:nvSpPr>
        <p:spPr>
          <a:xfrm>
            <a:off x="10759659" y="4357449"/>
            <a:ext cx="652743" cy="369332"/>
          </a:xfrm>
          <a:prstGeom prst="rect">
            <a:avLst/>
          </a:prstGeom>
          <a:noFill/>
        </p:spPr>
        <p:txBody>
          <a:bodyPr wrap="none" rtlCol="0">
            <a:spAutoFit/>
          </a:bodyPr>
          <a:lstStyle/>
          <a:p>
            <a:r>
              <a:rPr lang="en-US" dirty="0"/>
              <a:t>3999</a:t>
            </a:r>
            <a:endParaRPr lang="en-US" dirty="0"/>
          </a:p>
        </p:txBody>
      </p:sp>
      <p:sp>
        <p:nvSpPr>
          <p:cNvPr id="28" name="TextBox 27"/>
          <p:cNvSpPr txBox="1"/>
          <p:nvPr/>
        </p:nvSpPr>
        <p:spPr>
          <a:xfrm>
            <a:off x="10758527" y="4778568"/>
            <a:ext cx="652743" cy="369332"/>
          </a:xfrm>
          <a:prstGeom prst="rect">
            <a:avLst/>
          </a:prstGeom>
          <a:noFill/>
        </p:spPr>
        <p:txBody>
          <a:bodyPr wrap="none" rtlCol="0">
            <a:spAutoFit/>
          </a:bodyPr>
          <a:lstStyle/>
          <a:p>
            <a:r>
              <a:rPr lang="en-US" dirty="0"/>
              <a:t>4000</a:t>
            </a:r>
            <a:endParaRPr lang="en-US" dirty="0"/>
          </a:p>
        </p:txBody>
      </p:sp>
      <p:sp>
        <p:nvSpPr>
          <p:cNvPr id="29" name="TextBox 28"/>
          <p:cNvSpPr txBox="1"/>
          <p:nvPr/>
        </p:nvSpPr>
        <p:spPr>
          <a:xfrm>
            <a:off x="10758527" y="5208874"/>
            <a:ext cx="652743" cy="369332"/>
          </a:xfrm>
          <a:prstGeom prst="rect">
            <a:avLst/>
          </a:prstGeom>
          <a:noFill/>
        </p:spPr>
        <p:txBody>
          <a:bodyPr wrap="none" rtlCol="0">
            <a:spAutoFit/>
          </a:bodyPr>
          <a:lstStyle/>
          <a:p>
            <a:r>
              <a:rPr lang="en-US" dirty="0"/>
              <a:t>4001</a:t>
            </a:r>
            <a:endParaRPr lang="en-US" dirty="0"/>
          </a:p>
        </p:txBody>
      </p:sp>
      <p:sp>
        <p:nvSpPr>
          <p:cNvPr id="30" name="Rectangle 29"/>
          <p:cNvSpPr/>
          <p:nvPr/>
        </p:nvSpPr>
        <p:spPr>
          <a:xfrm>
            <a:off x="4916252" y="1551274"/>
            <a:ext cx="1095014" cy="3254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PC</a:t>
            </a:r>
            <a:endParaRPr lang="en-US" sz="1400" dirty="0">
              <a:solidFill>
                <a:schemeClr val="tx1"/>
              </a:solidFill>
            </a:endParaRPr>
          </a:p>
        </p:txBody>
      </p:sp>
      <p:cxnSp>
        <p:nvCxnSpPr>
          <p:cNvPr id="31" name="Straight Arrow Connector 30"/>
          <p:cNvCxnSpPr>
            <a:stCxn id="30" idx="3"/>
          </p:cNvCxnSpPr>
          <p:nvPr/>
        </p:nvCxnSpPr>
        <p:spPr>
          <a:xfrm>
            <a:off x="6011266" y="1714020"/>
            <a:ext cx="1624193"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916252" y="2091437"/>
            <a:ext cx="1095014" cy="3254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AR</a:t>
            </a:r>
            <a:endParaRPr lang="en-US" sz="1400" dirty="0">
              <a:solidFill>
                <a:schemeClr val="tx1"/>
              </a:solidFill>
            </a:endParaRPr>
          </a:p>
        </p:txBody>
      </p:sp>
      <p:cxnSp>
        <p:nvCxnSpPr>
          <p:cNvPr id="33" name="Straight Arrow Connector 32"/>
          <p:cNvCxnSpPr>
            <a:stCxn id="32" idx="3"/>
          </p:cNvCxnSpPr>
          <p:nvPr/>
        </p:nvCxnSpPr>
        <p:spPr>
          <a:xfrm>
            <a:off x="6011266" y="2254183"/>
            <a:ext cx="1624193"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916252" y="3892782"/>
            <a:ext cx="1095014" cy="3254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SP</a:t>
            </a:r>
            <a:endParaRPr lang="en-US" sz="1400" dirty="0">
              <a:solidFill>
                <a:schemeClr val="tx1"/>
              </a:solidFill>
            </a:endParaRPr>
          </a:p>
        </p:txBody>
      </p:sp>
      <p:cxnSp>
        <p:nvCxnSpPr>
          <p:cNvPr id="35" name="Straight Arrow Connector 34"/>
          <p:cNvCxnSpPr>
            <a:stCxn id="34" idx="3"/>
          </p:cNvCxnSpPr>
          <p:nvPr/>
        </p:nvCxnSpPr>
        <p:spPr>
          <a:xfrm>
            <a:off x="6011266" y="4055528"/>
            <a:ext cx="1624193"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Memory Stack</a:t>
            </a:r>
            <a:endParaRPr lang="en-IN" dirty="0"/>
          </a:p>
        </p:txBody>
      </p:sp>
      <p:sp>
        <p:nvSpPr>
          <p:cNvPr id="3" name="Content Placeholder 2"/>
          <p:cNvSpPr>
            <a:spLocks noGrp="1"/>
          </p:cNvSpPr>
          <p:nvPr>
            <p:ph idx="1"/>
          </p:nvPr>
        </p:nvSpPr>
        <p:spPr/>
        <p:txBody>
          <a:bodyPr/>
          <a:lstStyle/>
          <a:p>
            <a:r>
              <a:rPr lang="en-US"/>
              <a:t>The implementation of a stack in the CPU is done by assigning a portion of memory to a stack operation and using a processor register as a stack pointer. </a:t>
            </a:r>
            <a:endParaRPr lang="en-US"/>
          </a:p>
          <a:p>
            <a:r>
              <a:rPr lang="en-US"/>
              <a:t>Figure shows a portion of computer memory partitioned into three segments: program, data, and stack. </a:t>
            </a:r>
            <a:endParaRPr lang="en-US"/>
          </a:p>
          <a:p>
            <a:r>
              <a:rPr lang="en-US"/>
              <a:t>The program counter PC points at the address of the next instruction in the program which is used during the fetch phase to read an instruction.</a:t>
            </a:r>
            <a:endParaRPr lang="en-US"/>
          </a:p>
          <a:p>
            <a:r>
              <a:rPr lang="en-US"/>
              <a:t>The address registers AR points at an array of data which is used during the execute phase to read an operand.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Memory Stack</a:t>
            </a:r>
            <a:endParaRPr lang="en-IN" dirty="0"/>
          </a:p>
        </p:txBody>
      </p:sp>
      <p:sp>
        <p:nvSpPr>
          <p:cNvPr id="3" name="Content Placeholder 2"/>
          <p:cNvSpPr>
            <a:spLocks noGrp="1"/>
          </p:cNvSpPr>
          <p:nvPr>
            <p:ph idx="1"/>
          </p:nvPr>
        </p:nvSpPr>
        <p:spPr/>
        <p:txBody>
          <a:bodyPr/>
          <a:lstStyle/>
          <a:p>
            <a:r>
              <a:rPr lang="en-US"/>
              <a:t>The stack pointer SP points at the top of the stack which is used to push or pop items into or from the stack.</a:t>
            </a:r>
            <a:endParaRPr lang="en-US"/>
          </a:p>
          <a:p>
            <a:r>
              <a:rPr lang="en-US"/>
              <a:t>We assume that the items in the stack communicate with a data register DR. </a:t>
            </a:r>
            <a:endParaRPr lang="en-US"/>
          </a:p>
          <a:p>
            <a:endParaRPr lang="en-US"/>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Reverse Polish Notation</a:t>
            </a:r>
            <a:endParaRPr lang="en-IN" dirty="0"/>
          </a:p>
        </p:txBody>
      </p:sp>
      <p:sp>
        <p:nvSpPr>
          <p:cNvPr id="6" name="Text Placeholder 5"/>
          <p:cNvSpPr>
            <a:spLocks noGrp="1"/>
          </p:cNvSpPr>
          <p:nvPr>
            <p:ph type="body" idx="1"/>
          </p:nvPr>
        </p:nvSpPr>
        <p:spPr/>
        <p:txBody>
          <a:bodyPr/>
          <a:lstStyle/>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Reverse Polish Notation</a:t>
            </a:r>
            <a:endParaRPr lang="en-IN" dirty="0"/>
          </a:p>
        </p:txBody>
      </p:sp>
      <p:sp>
        <p:nvSpPr>
          <p:cNvPr id="2" name="Content Placeholder 1"/>
          <p:cNvSpPr>
            <a:spLocks noGrp="1"/>
          </p:cNvSpPr>
          <p:nvPr>
            <p:ph idx="1"/>
          </p:nvPr>
        </p:nvSpPr>
        <p:spPr/>
        <p:txBody>
          <a:bodyPr/>
          <a:lstStyle/>
          <a:p>
            <a:r>
              <a:rPr lang="en-US" dirty="0"/>
              <a:t>The common mathematical method of writing arithmetic expressions imposes difficulties when evaluated by a computer.</a:t>
            </a:r>
            <a:endParaRPr lang="en-US" dirty="0"/>
          </a:p>
          <a:p>
            <a:r>
              <a:rPr lang="en-US" dirty="0"/>
              <a:t>The Polish mathematician Lukasiewicz showed that arithmetic expressions can be represented in prefix notation as well as postfix notation.</a:t>
            </a:r>
            <a:endParaRPr lang="en-US" dirty="0"/>
          </a:p>
          <a:p>
            <a:endParaRPr lang="en-IN"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Reverse Polish Notation</a:t>
            </a:r>
            <a:endParaRPr lang="en-IN" dirty="0"/>
          </a:p>
        </p:txBody>
      </p:sp>
      <p:sp>
        <p:nvSpPr>
          <p:cNvPr id="6" name="Rectangle 5"/>
          <p:cNvSpPr/>
          <p:nvPr/>
        </p:nvSpPr>
        <p:spPr>
          <a:xfrm>
            <a:off x="1826223" y="2972702"/>
            <a:ext cx="990600" cy="400110"/>
          </a:xfrm>
          <a:prstGeom prst="rect">
            <a:avLst/>
          </a:prstGeom>
        </p:spPr>
        <p:txBody>
          <a:bodyPr wrap="square">
            <a:spAutoFit/>
          </a:bodyPr>
          <a:lstStyle/>
          <a:p>
            <a:pPr algn="ctr"/>
            <a:r>
              <a:rPr lang="en-US" sz="2000" i="1" dirty="0"/>
              <a:t>A </a:t>
            </a:r>
            <a:r>
              <a:rPr lang="en-US" sz="2000" dirty="0"/>
              <a:t>+</a:t>
            </a:r>
            <a:r>
              <a:rPr lang="en-US" sz="2000" i="1" dirty="0"/>
              <a:t> B</a:t>
            </a:r>
            <a:endParaRPr lang="en-US" sz="2000" i="1" dirty="0"/>
          </a:p>
        </p:txBody>
      </p:sp>
      <p:sp>
        <p:nvSpPr>
          <p:cNvPr id="7" name="Rectangle 6"/>
          <p:cNvSpPr/>
          <p:nvPr/>
        </p:nvSpPr>
        <p:spPr>
          <a:xfrm>
            <a:off x="4794560" y="2972701"/>
            <a:ext cx="990600" cy="400110"/>
          </a:xfrm>
          <a:prstGeom prst="rect">
            <a:avLst/>
          </a:prstGeom>
        </p:spPr>
        <p:txBody>
          <a:bodyPr wrap="square">
            <a:spAutoFit/>
          </a:bodyPr>
          <a:lstStyle/>
          <a:p>
            <a:pPr algn="ctr"/>
            <a:r>
              <a:rPr lang="en-US" sz="2000" dirty="0"/>
              <a:t>+ </a:t>
            </a:r>
            <a:r>
              <a:rPr lang="en-US" sz="2000" i="1" dirty="0"/>
              <a:t>AB</a:t>
            </a:r>
            <a:endParaRPr lang="en-US" sz="2000" i="1" dirty="0"/>
          </a:p>
        </p:txBody>
      </p:sp>
      <p:sp>
        <p:nvSpPr>
          <p:cNvPr id="8" name="Rectangle 7"/>
          <p:cNvSpPr/>
          <p:nvPr/>
        </p:nvSpPr>
        <p:spPr>
          <a:xfrm>
            <a:off x="8187190" y="2972701"/>
            <a:ext cx="990600" cy="400110"/>
          </a:xfrm>
          <a:prstGeom prst="rect">
            <a:avLst/>
          </a:prstGeom>
        </p:spPr>
        <p:txBody>
          <a:bodyPr wrap="square">
            <a:spAutoFit/>
          </a:bodyPr>
          <a:lstStyle/>
          <a:p>
            <a:pPr algn="ctr"/>
            <a:r>
              <a:rPr lang="en-US" sz="2000" i="1" dirty="0"/>
              <a:t>AB </a:t>
            </a:r>
            <a:r>
              <a:rPr lang="en-US" sz="2000" dirty="0"/>
              <a:t>+</a:t>
            </a:r>
            <a:endParaRPr lang="en-US" sz="2000" dirty="0"/>
          </a:p>
        </p:txBody>
      </p:sp>
      <p:sp>
        <p:nvSpPr>
          <p:cNvPr id="9" name="Rectangle 8"/>
          <p:cNvSpPr/>
          <p:nvPr/>
        </p:nvSpPr>
        <p:spPr>
          <a:xfrm>
            <a:off x="1912185" y="2363102"/>
            <a:ext cx="818677" cy="400110"/>
          </a:xfrm>
          <a:prstGeom prst="rect">
            <a:avLst/>
          </a:prstGeom>
        </p:spPr>
        <p:txBody>
          <a:bodyPr wrap="square">
            <a:spAutoFit/>
          </a:bodyPr>
          <a:lstStyle/>
          <a:p>
            <a:pPr algn="ctr"/>
            <a:r>
              <a:rPr lang="en-US" sz="2000" dirty="0"/>
              <a:t>Infix</a:t>
            </a:r>
            <a:endParaRPr lang="en-US" sz="2000" dirty="0"/>
          </a:p>
        </p:txBody>
      </p:sp>
      <p:sp>
        <p:nvSpPr>
          <p:cNvPr id="10" name="Rectangle 9"/>
          <p:cNvSpPr/>
          <p:nvPr/>
        </p:nvSpPr>
        <p:spPr>
          <a:xfrm>
            <a:off x="4264623" y="2363102"/>
            <a:ext cx="2050473" cy="400110"/>
          </a:xfrm>
          <a:prstGeom prst="rect">
            <a:avLst/>
          </a:prstGeom>
        </p:spPr>
        <p:txBody>
          <a:bodyPr wrap="square">
            <a:spAutoFit/>
          </a:bodyPr>
          <a:lstStyle/>
          <a:p>
            <a:pPr algn="ctr"/>
            <a:r>
              <a:rPr lang="en-US" sz="2000" dirty="0"/>
              <a:t>Prefix or Polish</a:t>
            </a:r>
            <a:endParaRPr lang="en-US" sz="2000" dirty="0"/>
          </a:p>
        </p:txBody>
      </p:sp>
      <p:sp>
        <p:nvSpPr>
          <p:cNvPr id="11" name="Rectangle 10"/>
          <p:cNvSpPr/>
          <p:nvPr/>
        </p:nvSpPr>
        <p:spPr>
          <a:xfrm>
            <a:off x="7084022" y="2363102"/>
            <a:ext cx="3196937" cy="400110"/>
          </a:xfrm>
          <a:prstGeom prst="rect">
            <a:avLst/>
          </a:prstGeom>
        </p:spPr>
        <p:txBody>
          <a:bodyPr wrap="square">
            <a:spAutoFit/>
          </a:bodyPr>
          <a:lstStyle/>
          <a:p>
            <a:pPr algn="ctr"/>
            <a:r>
              <a:rPr lang="en-US" sz="2000" dirty="0"/>
              <a:t>Postfix or Reverse Polish</a:t>
            </a:r>
            <a:endParaRPr lang="en-US" sz="2000" dirty="0"/>
          </a:p>
        </p:txBody>
      </p:sp>
      <p:sp>
        <p:nvSpPr>
          <p:cNvPr id="12" name="Rectangle 11"/>
          <p:cNvSpPr/>
          <p:nvPr/>
        </p:nvSpPr>
        <p:spPr>
          <a:xfrm>
            <a:off x="1778362" y="4043967"/>
            <a:ext cx="1905000" cy="368300"/>
          </a:xfrm>
          <a:prstGeom prst="rect">
            <a:avLst/>
          </a:prstGeom>
        </p:spPr>
        <p:txBody>
          <a:bodyPr wrap="square">
            <a:spAutoFit/>
          </a:bodyPr>
          <a:lstStyle/>
          <a:p>
            <a:pPr algn="ctr"/>
            <a:r>
              <a:rPr lang="en-US" i="1" dirty="0"/>
              <a:t>A * B + C * D</a:t>
            </a:r>
            <a:endParaRPr lang="en-US" i="1" dirty="0"/>
          </a:p>
        </p:txBody>
      </p:sp>
      <p:sp>
        <p:nvSpPr>
          <p:cNvPr id="13" name="Rectangle 12"/>
          <p:cNvSpPr/>
          <p:nvPr/>
        </p:nvSpPr>
        <p:spPr>
          <a:xfrm>
            <a:off x="5026623" y="4043966"/>
            <a:ext cx="1905000" cy="368300"/>
          </a:xfrm>
          <a:prstGeom prst="rect">
            <a:avLst/>
          </a:prstGeom>
        </p:spPr>
        <p:txBody>
          <a:bodyPr wrap="square">
            <a:spAutoFit/>
          </a:bodyPr>
          <a:lstStyle/>
          <a:p>
            <a:pPr algn="ctr"/>
            <a:r>
              <a:rPr lang="en-US" i="1" dirty="0"/>
              <a:t>AB * CD * +</a:t>
            </a:r>
            <a:endParaRPr lang="en-US" i="1" dirty="0"/>
          </a:p>
        </p:txBody>
      </p:sp>
      <p:sp>
        <p:nvSpPr>
          <p:cNvPr id="14" name="Rectangle 13"/>
          <p:cNvSpPr/>
          <p:nvPr/>
        </p:nvSpPr>
        <p:spPr>
          <a:xfrm>
            <a:off x="4986600" y="4510112"/>
            <a:ext cx="1985045" cy="368300"/>
          </a:xfrm>
          <a:prstGeom prst="rect">
            <a:avLst/>
          </a:prstGeom>
        </p:spPr>
        <p:txBody>
          <a:bodyPr wrap="square">
            <a:spAutoFit/>
          </a:bodyPr>
          <a:lstStyle/>
          <a:p>
            <a:pPr algn="ctr"/>
            <a:r>
              <a:rPr lang="en-US" dirty="0"/>
              <a:t>Reverse Polish</a:t>
            </a:r>
            <a:endParaRPr lang="en-US" dirty="0"/>
          </a:p>
        </p:txBody>
      </p:sp>
      <p:cxnSp>
        <p:nvCxnSpPr>
          <p:cNvPr id="15" name="Straight Arrow Connector 14"/>
          <p:cNvCxnSpPr>
            <a:stCxn id="12" idx="3"/>
            <a:endCxn id="13" idx="1"/>
          </p:cNvCxnSpPr>
          <p:nvPr/>
        </p:nvCxnSpPr>
        <p:spPr>
          <a:xfrm flipV="1">
            <a:off x="3683362" y="4244021"/>
            <a:ext cx="1343261" cy="1"/>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Arithmetic Expression</a:t>
            </a:r>
            <a:endParaRPr lang="en-IN" dirty="0"/>
          </a:p>
        </p:txBody>
      </p:sp>
      <p:sp>
        <p:nvSpPr>
          <p:cNvPr id="4" name="Rectangle 3"/>
          <p:cNvSpPr/>
          <p:nvPr/>
        </p:nvSpPr>
        <p:spPr>
          <a:xfrm>
            <a:off x="2589173" y="1613354"/>
            <a:ext cx="2462544" cy="398780"/>
          </a:xfrm>
          <a:prstGeom prst="rect">
            <a:avLst/>
          </a:prstGeom>
        </p:spPr>
        <p:txBody>
          <a:bodyPr wrap="square">
            <a:spAutoFit/>
          </a:bodyPr>
          <a:lstStyle/>
          <a:p>
            <a:pPr algn="ctr"/>
            <a:r>
              <a:rPr lang="en-US" sz="2000" dirty="0"/>
              <a:t>(3 * 4) + (5 * 6)</a:t>
            </a:r>
            <a:endParaRPr lang="en-US" sz="2000" dirty="0"/>
          </a:p>
        </p:txBody>
      </p:sp>
      <p:sp>
        <p:nvSpPr>
          <p:cNvPr id="5" name="Rectangle 4"/>
          <p:cNvSpPr/>
          <p:nvPr/>
        </p:nvSpPr>
        <p:spPr>
          <a:xfrm>
            <a:off x="5811812" y="1613354"/>
            <a:ext cx="2035161" cy="398780"/>
          </a:xfrm>
          <a:prstGeom prst="rect">
            <a:avLst/>
          </a:prstGeom>
        </p:spPr>
        <p:txBody>
          <a:bodyPr wrap="square">
            <a:spAutoFit/>
          </a:bodyPr>
          <a:lstStyle/>
          <a:p>
            <a:pPr algn="ctr"/>
            <a:r>
              <a:rPr lang="en-US" sz="2000" dirty="0"/>
              <a:t>3 4 * 5 6 * +</a:t>
            </a:r>
            <a:endParaRPr lang="en-US" sz="2000" dirty="0"/>
          </a:p>
        </p:txBody>
      </p:sp>
      <p:cxnSp>
        <p:nvCxnSpPr>
          <p:cNvPr id="6" name="Straight Arrow Connector 5"/>
          <p:cNvCxnSpPr>
            <a:stCxn id="4" idx="3"/>
            <a:endCxn id="5" idx="1"/>
          </p:cNvCxnSpPr>
          <p:nvPr/>
        </p:nvCxnSpPr>
        <p:spPr>
          <a:xfrm>
            <a:off x="5051717" y="1874964"/>
            <a:ext cx="760095"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nvGraphicFramePr>
        <p:xfrm>
          <a:off x="1170242" y="2847773"/>
          <a:ext cx="914400" cy="1905000"/>
        </p:xfrm>
        <a:graphic>
          <a:graphicData uri="http://schemas.openxmlformats.org/drawingml/2006/table">
            <a:tbl>
              <a:tblPr>
                <a:tableStyleId>{5C22544A-7EE6-4342-B048-85BDC9FD1C3A}</a:tableStyleId>
              </a:tblPr>
              <a:tblGrid>
                <a:gridCol w="914400"/>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8" name="Table 7"/>
          <p:cNvGraphicFramePr>
            <a:graphicFrameLocks noGrp="1"/>
          </p:cNvGraphicFramePr>
          <p:nvPr/>
        </p:nvGraphicFramePr>
        <p:xfrm>
          <a:off x="2761453" y="2847773"/>
          <a:ext cx="914400" cy="1905000"/>
        </p:xfrm>
        <a:graphic>
          <a:graphicData uri="http://schemas.openxmlformats.org/drawingml/2006/table">
            <a:tbl>
              <a:tblPr>
                <a:tableStyleId>{5C22544A-7EE6-4342-B048-85BDC9FD1C3A}</a:tableStyleId>
              </a:tblPr>
              <a:tblGrid>
                <a:gridCol w="914400"/>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Table 8"/>
          <p:cNvGraphicFramePr>
            <a:graphicFrameLocks noGrp="1"/>
          </p:cNvGraphicFramePr>
          <p:nvPr/>
        </p:nvGraphicFramePr>
        <p:xfrm>
          <a:off x="4290176" y="2847773"/>
          <a:ext cx="914400" cy="1905000"/>
        </p:xfrm>
        <a:graphic>
          <a:graphicData uri="http://schemas.openxmlformats.org/drawingml/2006/table">
            <a:tbl>
              <a:tblPr>
                <a:tableStyleId>{5C22544A-7EE6-4342-B048-85BDC9FD1C3A}</a:tableStyleId>
              </a:tblPr>
              <a:tblGrid>
                <a:gridCol w="914400"/>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a:t>12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0" name="Table 9"/>
          <p:cNvGraphicFramePr>
            <a:graphicFrameLocks noGrp="1"/>
          </p:cNvGraphicFramePr>
          <p:nvPr/>
        </p:nvGraphicFramePr>
        <p:xfrm>
          <a:off x="5811812" y="2847773"/>
          <a:ext cx="914400" cy="1905000"/>
        </p:xfrm>
        <a:graphic>
          <a:graphicData uri="http://schemas.openxmlformats.org/drawingml/2006/table">
            <a:tbl>
              <a:tblPr>
                <a:tableStyleId>{5C22544A-7EE6-4342-B048-85BDC9FD1C3A}</a:tableStyleId>
              </a:tblPr>
              <a:tblGrid>
                <a:gridCol w="914400"/>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a:t>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a:t>12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nvGraphicFramePr>
        <p:xfrm>
          <a:off x="7353340" y="2847773"/>
          <a:ext cx="914400" cy="1905000"/>
        </p:xfrm>
        <a:graphic>
          <a:graphicData uri="http://schemas.openxmlformats.org/drawingml/2006/table">
            <a:tbl>
              <a:tblPr>
                <a:tableStyleId>{5C22544A-7EE6-4342-B048-85BDC9FD1C3A}</a:tableStyleId>
              </a:tblPr>
              <a:tblGrid>
                <a:gridCol w="914400"/>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a:t>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a:t>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a:t>12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nvGraphicFramePr>
        <p:xfrm>
          <a:off x="8894854" y="2847773"/>
          <a:ext cx="914400" cy="1905000"/>
        </p:xfrm>
        <a:graphic>
          <a:graphicData uri="http://schemas.openxmlformats.org/drawingml/2006/table">
            <a:tbl>
              <a:tblPr>
                <a:tableStyleId>{5C22544A-7EE6-4342-B048-85BDC9FD1C3A}</a:tableStyleId>
              </a:tblPr>
              <a:tblGrid>
                <a:gridCol w="914400"/>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a:t>30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a:t>12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3" name="Table 12"/>
          <p:cNvGraphicFramePr>
            <a:graphicFrameLocks noGrp="1"/>
          </p:cNvGraphicFramePr>
          <p:nvPr/>
        </p:nvGraphicFramePr>
        <p:xfrm>
          <a:off x="10456249" y="2847773"/>
          <a:ext cx="914400" cy="1905000"/>
        </p:xfrm>
        <a:graphic>
          <a:graphicData uri="http://schemas.openxmlformats.org/drawingml/2006/table">
            <a:tbl>
              <a:tblPr>
                <a:tableStyleId>{5C22544A-7EE6-4342-B048-85BDC9FD1C3A}</a:tableStyleId>
              </a:tblPr>
              <a:tblGrid>
                <a:gridCol w="914400"/>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a:t>42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TextBox 13"/>
          <p:cNvSpPr txBox="1"/>
          <p:nvPr/>
        </p:nvSpPr>
        <p:spPr>
          <a:xfrm>
            <a:off x="1476599" y="4828973"/>
            <a:ext cx="301686" cy="369332"/>
          </a:xfrm>
          <a:prstGeom prst="rect">
            <a:avLst/>
          </a:prstGeom>
          <a:noFill/>
        </p:spPr>
        <p:txBody>
          <a:bodyPr wrap="none" rtlCol="0">
            <a:spAutoFit/>
          </a:bodyPr>
          <a:lstStyle/>
          <a:p>
            <a:r>
              <a:rPr lang="en-US" dirty="0"/>
              <a:t>3</a:t>
            </a:r>
            <a:endParaRPr lang="en-US" dirty="0"/>
          </a:p>
        </p:txBody>
      </p:sp>
      <p:sp>
        <p:nvSpPr>
          <p:cNvPr id="15" name="TextBox 14"/>
          <p:cNvSpPr txBox="1"/>
          <p:nvPr/>
        </p:nvSpPr>
        <p:spPr>
          <a:xfrm>
            <a:off x="3067810" y="4828973"/>
            <a:ext cx="301686" cy="369332"/>
          </a:xfrm>
          <a:prstGeom prst="rect">
            <a:avLst/>
          </a:prstGeom>
          <a:noFill/>
        </p:spPr>
        <p:txBody>
          <a:bodyPr wrap="none" rtlCol="0">
            <a:spAutoFit/>
          </a:bodyPr>
          <a:lstStyle/>
          <a:p>
            <a:r>
              <a:rPr lang="en-US" dirty="0"/>
              <a:t>4</a:t>
            </a:r>
            <a:endParaRPr lang="en-US" dirty="0"/>
          </a:p>
        </p:txBody>
      </p:sp>
      <p:sp>
        <p:nvSpPr>
          <p:cNvPr id="16" name="TextBox 15"/>
          <p:cNvSpPr txBox="1"/>
          <p:nvPr/>
        </p:nvSpPr>
        <p:spPr>
          <a:xfrm>
            <a:off x="4596533" y="4828973"/>
            <a:ext cx="301686" cy="369332"/>
          </a:xfrm>
          <a:prstGeom prst="rect">
            <a:avLst/>
          </a:prstGeom>
          <a:noFill/>
        </p:spPr>
        <p:txBody>
          <a:bodyPr wrap="none" rtlCol="0">
            <a:spAutoFit/>
          </a:bodyPr>
          <a:lstStyle/>
          <a:p>
            <a:r>
              <a:rPr lang="en-US" dirty="0"/>
              <a:t>*</a:t>
            </a:r>
            <a:endParaRPr lang="en-US" dirty="0"/>
          </a:p>
        </p:txBody>
      </p:sp>
      <p:sp>
        <p:nvSpPr>
          <p:cNvPr id="17" name="TextBox 16"/>
          <p:cNvSpPr txBox="1"/>
          <p:nvPr/>
        </p:nvSpPr>
        <p:spPr>
          <a:xfrm>
            <a:off x="6118169" y="4828973"/>
            <a:ext cx="301686" cy="369332"/>
          </a:xfrm>
          <a:prstGeom prst="rect">
            <a:avLst/>
          </a:prstGeom>
          <a:noFill/>
        </p:spPr>
        <p:txBody>
          <a:bodyPr wrap="none" rtlCol="0">
            <a:spAutoFit/>
          </a:bodyPr>
          <a:lstStyle/>
          <a:p>
            <a:r>
              <a:rPr lang="en-US" dirty="0"/>
              <a:t>5</a:t>
            </a:r>
            <a:endParaRPr lang="en-US" dirty="0"/>
          </a:p>
        </p:txBody>
      </p:sp>
      <p:sp>
        <p:nvSpPr>
          <p:cNvPr id="18" name="TextBox 17"/>
          <p:cNvSpPr txBox="1"/>
          <p:nvPr/>
        </p:nvSpPr>
        <p:spPr>
          <a:xfrm>
            <a:off x="7659697" y="4828973"/>
            <a:ext cx="301686" cy="369332"/>
          </a:xfrm>
          <a:prstGeom prst="rect">
            <a:avLst/>
          </a:prstGeom>
          <a:noFill/>
        </p:spPr>
        <p:txBody>
          <a:bodyPr wrap="none" rtlCol="0">
            <a:spAutoFit/>
          </a:bodyPr>
          <a:lstStyle/>
          <a:p>
            <a:r>
              <a:rPr lang="en-US" dirty="0"/>
              <a:t>6</a:t>
            </a:r>
            <a:endParaRPr lang="en-US" dirty="0"/>
          </a:p>
        </p:txBody>
      </p:sp>
      <p:sp>
        <p:nvSpPr>
          <p:cNvPr id="19" name="TextBox 18"/>
          <p:cNvSpPr txBox="1"/>
          <p:nvPr/>
        </p:nvSpPr>
        <p:spPr>
          <a:xfrm>
            <a:off x="9201211" y="4828973"/>
            <a:ext cx="301686" cy="369332"/>
          </a:xfrm>
          <a:prstGeom prst="rect">
            <a:avLst/>
          </a:prstGeom>
          <a:noFill/>
        </p:spPr>
        <p:txBody>
          <a:bodyPr wrap="none" rtlCol="0">
            <a:spAutoFit/>
          </a:bodyPr>
          <a:lstStyle/>
          <a:p>
            <a:r>
              <a:rPr lang="en-US" dirty="0"/>
              <a:t>*</a:t>
            </a:r>
            <a:endParaRPr lang="en-US" dirty="0"/>
          </a:p>
        </p:txBody>
      </p:sp>
      <p:sp>
        <p:nvSpPr>
          <p:cNvPr id="20" name="TextBox 19"/>
          <p:cNvSpPr txBox="1"/>
          <p:nvPr/>
        </p:nvSpPr>
        <p:spPr>
          <a:xfrm>
            <a:off x="10762606" y="4828973"/>
            <a:ext cx="301686" cy="369332"/>
          </a:xfrm>
          <a:prstGeom prst="rect">
            <a:avLst/>
          </a:prstGeom>
          <a:noFill/>
        </p:spPr>
        <p:txBody>
          <a:bodyPr wrap="none" rtlCol="0">
            <a:spAutoFit/>
          </a:bodyPr>
          <a:lstStyle/>
          <a:p>
            <a:r>
              <a:rPr lang="en-US" dirty="0"/>
              <a:t>+</a:t>
            </a:r>
            <a:endParaRPr lang="en-US" dirty="0"/>
          </a:p>
        </p:txBody>
      </p:sp>
      <p:cxnSp>
        <p:nvCxnSpPr>
          <p:cNvPr id="21" name="Straight Arrow Connector 20"/>
          <p:cNvCxnSpPr>
            <a:stCxn id="5" idx="3"/>
            <a:endCxn id="22" idx="1"/>
          </p:cNvCxnSpPr>
          <p:nvPr/>
        </p:nvCxnSpPr>
        <p:spPr>
          <a:xfrm>
            <a:off x="7846973" y="1874964"/>
            <a:ext cx="55564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402613" y="1613354"/>
            <a:ext cx="685800" cy="398780"/>
          </a:xfrm>
          <a:prstGeom prst="rect">
            <a:avLst/>
          </a:prstGeom>
        </p:spPr>
        <p:txBody>
          <a:bodyPr wrap="square">
            <a:spAutoFit/>
          </a:bodyPr>
          <a:lstStyle/>
          <a:p>
            <a:pPr algn="ctr"/>
            <a:r>
              <a:rPr lang="en-US" sz="2000" dirty="0"/>
              <a:t>42</a:t>
            </a:r>
            <a:endParaRPr lang="en-US" sz="2000" dirty="0"/>
          </a:p>
        </p:txBody>
      </p:sp>
      <p:cxnSp>
        <p:nvCxnSpPr>
          <p:cNvPr id="23" name="Straight Arrow Connector 22"/>
          <p:cNvCxnSpPr/>
          <p:nvPr/>
        </p:nvCxnSpPr>
        <p:spPr>
          <a:xfrm>
            <a:off x="776542" y="4498773"/>
            <a:ext cx="3937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513835" y="4041573"/>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045719" y="4511473"/>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567355" y="4041573"/>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108883" y="3552623"/>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8650397" y="4041573"/>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0211792" y="4524173"/>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par>
                                <p:cTn id="68" presetID="10" presetClass="entr" presetSubtype="0" fill="hold"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500"/>
                                        <p:tgtEl>
                                          <p:spTgt spid="2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500"/>
                                        <p:tgtEl>
                                          <p:spTgt spid="20"/>
                                        </p:tgtEl>
                                      </p:cBhvr>
                                    </p:animEffect>
                                  </p:childTnLst>
                                </p:cTn>
                              </p:par>
                              <p:par>
                                <p:cTn id="90" presetID="10" presetClass="entr" presetSubtype="0" fill="hold"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500"/>
                                        <p:tgtEl>
                                          <p:spTgt spid="2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fade">
                                      <p:cBhvr>
                                        <p:cTn id="10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15" grpId="0"/>
      <p:bldP spid="16" grpId="0"/>
      <p:bldP spid="17" grpId="0"/>
      <p:bldP spid="18" grpId="0"/>
      <p:bldP spid="19"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Register based CPU Organization</a:t>
            </a:r>
            <a:endParaRPr lang="en-IN" dirty="0"/>
          </a:p>
        </p:txBody>
      </p:sp>
      <p:sp>
        <p:nvSpPr>
          <p:cNvPr id="4" name="Text Placeholder 3"/>
          <p:cNvSpPr>
            <a:spLocks noGrp="1"/>
          </p:cNvSpPr>
          <p:nvPr>
            <p:ph type="body" idx="1"/>
          </p:nvPr>
        </p:nvSpPr>
        <p:spPr/>
        <p:txBody>
          <a:bodyPr/>
          <a:lstStyle/>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Register based CPU Organization</a:t>
            </a:r>
            <a:endParaRPr lang="en-IN" dirty="0"/>
          </a:p>
        </p:txBody>
      </p:sp>
      <p:sp>
        <p:nvSpPr>
          <p:cNvPr id="4" name="Content Placeholder 3"/>
          <p:cNvSpPr>
            <a:spLocks noGrp="1"/>
          </p:cNvSpPr>
          <p:nvPr>
            <p:ph idx="1"/>
          </p:nvPr>
        </p:nvSpPr>
        <p:spPr/>
        <p:txBody>
          <a:bodyPr>
            <a:normAutofit/>
          </a:bodyPr>
          <a:lstStyle/>
          <a:p>
            <a:r>
              <a:rPr lang="en-US" dirty="0"/>
              <a:t>When we are using multiple general-purpose registers, instead of a single accumulator register, in the CPU Organization then this type of organization is known as General register-based CPU Organization. </a:t>
            </a:r>
            <a:endParaRPr lang="en-US" dirty="0"/>
          </a:p>
          <a:p>
            <a:r>
              <a:rPr lang="en-US" dirty="0"/>
              <a:t>In this type of organization, the computer uses two or three address fields in their instruction format. Each address field may specify a general register or a memory word.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Register based CPU Organization</a:t>
            </a:r>
            <a:endParaRPr lang="en-IN" dirty="0"/>
          </a:p>
        </p:txBody>
      </p:sp>
      <p:sp>
        <p:nvSpPr>
          <p:cNvPr id="4" name="Content Placeholder 3"/>
          <p:cNvSpPr>
            <a:spLocks noGrp="1"/>
          </p:cNvSpPr>
          <p:nvPr>
            <p:ph idx="1"/>
          </p:nvPr>
        </p:nvSpPr>
        <p:spPr/>
        <p:txBody>
          <a:bodyPr>
            <a:normAutofit/>
          </a:bodyPr>
          <a:lstStyle/>
          <a:p>
            <a:r>
              <a:rPr lang="en-US" dirty="0"/>
              <a:t>If many CPU registers are available for heavily used variables and intermediate results, we can avoid memory references much of the time, thus vastly increasing program execution speed, and reducing program size.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a:t>Unit -4</a:t>
            </a:r>
            <a:br>
              <a:rPr lang="en-IN" dirty="0"/>
            </a:br>
            <a:r>
              <a:rPr lang="en-US" dirty="0"/>
              <a:t>Central Processing Unit and Pipeline Processing</a:t>
            </a:r>
            <a:endParaRPr lang="en-IN" dirty="0"/>
          </a:p>
        </p:txBody>
      </p:sp>
      <p:sp>
        <p:nvSpPr>
          <p:cNvPr id="8" name="Subtitle 7"/>
          <p:cNvSpPr>
            <a:spLocks noGrp="1"/>
          </p:cNvSpPr>
          <p:nvPr>
            <p:ph type="subTitle" idx="1"/>
          </p:nvPr>
        </p:nvSpPr>
        <p:spPr/>
        <p:txBody>
          <a:bodyPr/>
          <a:lstStyle/>
          <a:p>
            <a:endParaRPr lang="en-IN"/>
          </a:p>
        </p:txBody>
      </p:sp>
      <p:sp>
        <p:nvSpPr>
          <p:cNvPr id="2" name="Footer Placeholder 1"/>
          <p:cNvSpPr>
            <a:spLocks noGrp="1"/>
          </p:cNvSpPr>
          <p:nvPr>
            <p:ph type="ftr" sz="quarter" idx="11"/>
          </p:nvPr>
        </p:nvSpPr>
        <p:spPr/>
        <p:txBody>
          <a:bodyPr/>
          <a:p>
            <a:r>
              <a:rPr lang="en-IN"/>
              <a:t>Prof. </a:t>
            </a:r>
            <a:r>
              <a:rPr lang="en-US" altLang="en-IN"/>
              <a:t>Rushi Raval</a:t>
            </a:r>
            <a:endParaRPr lang="en-US" altLang="en-IN"/>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Register based CPU Organization</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30723" y="1041400"/>
            <a:ext cx="7113092" cy="5332413"/>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Register based CPU Organization</a:t>
            </a:r>
            <a:endParaRPr lang="en-IN" dirty="0"/>
          </a:p>
        </p:txBody>
      </p:sp>
      <p:sp>
        <p:nvSpPr>
          <p:cNvPr id="7" name="TextBox 6"/>
          <p:cNvSpPr txBox="1"/>
          <p:nvPr/>
        </p:nvSpPr>
        <p:spPr>
          <a:xfrm>
            <a:off x="2413001" y="3244334"/>
            <a:ext cx="1460656" cy="369332"/>
          </a:xfrm>
          <a:prstGeom prst="rect">
            <a:avLst/>
          </a:prstGeom>
          <a:noFill/>
        </p:spPr>
        <p:txBody>
          <a:bodyPr wrap="none" rtlCol="0">
            <a:spAutoFit/>
          </a:bodyPr>
          <a:lstStyle/>
          <a:p>
            <a:r>
              <a:rPr lang="en-US" b="1" dirty="0"/>
              <a:t>Control Word</a:t>
            </a:r>
            <a:endParaRPr lang="en-IN" b="1" dirty="0"/>
          </a:p>
        </p:txBody>
      </p:sp>
      <p:graphicFrame>
        <p:nvGraphicFramePr>
          <p:cNvPr id="8" name="Table 7"/>
          <p:cNvGraphicFramePr>
            <a:graphicFrameLocks noGrp="1"/>
          </p:cNvGraphicFramePr>
          <p:nvPr/>
        </p:nvGraphicFramePr>
        <p:xfrm>
          <a:off x="4064000" y="3244334"/>
          <a:ext cx="4064000" cy="370840"/>
        </p:xfrm>
        <a:graphic>
          <a:graphicData uri="http://schemas.openxmlformats.org/drawingml/2006/table">
            <a:tbl>
              <a:tblPr firstRow="1" bandRow="1">
                <a:tableStyleId>{8799B23B-EC83-4686-B30A-512413B5E67A}</a:tableStyleId>
              </a:tblPr>
              <a:tblGrid>
                <a:gridCol w="1016000"/>
                <a:gridCol w="1016000"/>
                <a:gridCol w="1016000"/>
                <a:gridCol w="1016000"/>
              </a:tblGrid>
              <a:tr h="370840">
                <a:tc>
                  <a:txBody>
                    <a:bodyPr/>
                    <a:lstStyle/>
                    <a:p>
                      <a:r>
                        <a:rPr lang="en-US" dirty="0"/>
                        <a:t>SELA</a:t>
                      </a:r>
                      <a:endParaRPr lang="en-IN" dirty="0"/>
                    </a:p>
                  </a:txBody>
                  <a:tcPr/>
                </a:tc>
                <a:tc>
                  <a:txBody>
                    <a:bodyPr/>
                    <a:lstStyle/>
                    <a:p>
                      <a:r>
                        <a:rPr lang="en-US" dirty="0"/>
                        <a:t>SELB</a:t>
                      </a:r>
                      <a:endParaRPr lang="en-IN" dirty="0"/>
                    </a:p>
                  </a:txBody>
                  <a:tcPr/>
                </a:tc>
                <a:tc>
                  <a:txBody>
                    <a:bodyPr/>
                    <a:lstStyle/>
                    <a:p>
                      <a:r>
                        <a:rPr lang="en-US" dirty="0"/>
                        <a:t>SELD</a:t>
                      </a:r>
                      <a:endParaRPr lang="en-IN" dirty="0"/>
                    </a:p>
                  </a:txBody>
                  <a:tcPr/>
                </a:tc>
                <a:tc>
                  <a:txBody>
                    <a:bodyPr/>
                    <a:lstStyle/>
                    <a:p>
                      <a:r>
                        <a:rPr lang="en-US" dirty="0"/>
                        <a:t>OPR</a:t>
                      </a:r>
                      <a:endParaRPr lang="en-IN" dirty="0"/>
                    </a:p>
                  </a:txBody>
                  <a:tcPr/>
                </a:tc>
              </a:tr>
            </a:tbl>
          </a:graphicData>
        </a:graphic>
      </p:graphicFrame>
      <p:sp>
        <p:nvSpPr>
          <p:cNvPr id="9" name="TextBox 8"/>
          <p:cNvSpPr txBox="1"/>
          <p:nvPr/>
        </p:nvSpPr>
        <p:spPr>
          <a:xfrm>
            <a:off x="2413001" y="3719706"/>
            <a:ext cx="998991" cy="369332"/>
          </a:xfrm>
          <a:prstGeom prst="rect">
            <a:avLst/>
          </a:prstGeom>
          <a:noFill/>
        </p:spPr>
        <p:txBody>
          <a:bodyPr wrap="none" rtlCol="0">
            <a:spAutoFit/>
          </a:bodyPr>
          <a:lstStyle/>
          <a:p>
            <a:r>
              <a:rPr lang="en-US" b="1" dirty="0"/>
              <a:t>Example</a:t>
            </a:r>
            <a:endParaRPr lang="en-IN" b="1" dirty="0"/>
          </a:p>
        </p:txBody>
      </p:sp>
      <p:graphicFrame>
        <p:nvGraphicFramePr>
          <p:cNvPr id="10" name="Table 9"/>
          <p:cNvGraphicFramePr>
            <a:graphicFrameLocks noGrp="1"/>
          </p:cNvGraphicFramePr>
          <p:nvPr/>
        </p:nvGraphicFramePr>
        <p:xfrm>
          <a:off x="4064000" y="3719706"/>
          <a:ext cx="4064000" cy="370840"/>
        </p:xfrm>
        <a:graphic>
          <a:graphicData uri="http://schemas.openxmlformats.org/drawingml/2006/table">
            <a:tbl>
              <a:tblPr firstRow="1" bandRow="1">
                <a:tableStyleId>{8799B23B-EC83-4686-B30A-512413B5E67A}</a:tableStyleId>
              </a:tblPr>
              <a:tblGrid>
                <a:gridCol w="1016000"/>
                <a:gridCol w="1016000"/>
                <a:gridCol w="1016000"/>
                <a:gridCol w="1016000"/>
              </a:tblGrid>
              <a:tr h="370840">
                <a:tc>
                  <a:txBody>
                    <a:bodyPr/>
                    <a:lstStyle/>
                    <a:p>
                      <a:r>
                        <a:rPr lang="en-US" dirty="0"/>
                        <a:t>010</a:t>
                      </a:r>
                      <a:endParaRPr lang="en-IN" dirty="0"/>
                    </a:p>
                  </a:txBody>
                  <a:tcPr/>
                </a:tc>
                <a:tc>
                  <a:txBody>
                    <a:bodyPr/>
                    <a:lstStyle/>
                    <a:p>
                      <a:r>
                        <a:rPr lang="en-US" dirty="0"/>
                        <a:t>011</a:t>
                      </a:r>
                      <a:endParaRPr lang="en-IN" dirty="0"/>
                    </a:p>
                  </a:txBody>
                  <a:tcPr/>
                </a:tc>
                <a:tc>
                  <a:txBody>
                    <a:bodyPr/>
                    <a:lstStyle/>
                    <a:p>
                      <a:r>
                        <a:rPr lang="en-US" dirty="0"/>
                        <a:t>001</a:t>
                      </a:r>
                      <a:endParaRPr lang="en-IN" dirty="0"/>
                    </a:p>
                  </a:txBody>
                  <a:tcPr/>
                </a:tc>
                <a:tc>
                  <a:txBody>
                    <a:bodyPr/>
                    <a:lstStyle/>
                    <a:p>
                      <a:r>
                        <a:rPr lang="en-US" dirty="0"/>
                        <a:t>00101</a:t>
                      </a:r>
                      <a:endParaRPr lang="en-IN" dirty="0"/>
                    </a:p>
                  </a:txBody>
                  <a:tcPr/>
                </a:tc>
              </a:tr>
            </a:tbl>
          </a:graphicData>
        </a:graphic>
      </p:graphicFrame>
      <p:sp>
        <p:nvSpPr>
          <p:cNvPr id="11" name="Rectangle 10"/>
          <p:cNvSpPr/>
          <p:nvPr/>
        </p:nvSpPr>
        <p:spPr>
          <a:xfrm>
            <a:off x="8371936" y="3719706"/>
            <a:ext cx="1391728" cy="369332"/>
          </a:xfrm>
          <a:prstGeom prst="rect">
            <a:avLst/>
          </a:prstGeom>
        </p:spPr>
        <p:txBody>
          <a:bodyPr wrap="none">
            <a:spAutoFit/>
          </a:bodyPr>
          <a:lstStyle/>
          <a:p>
            <a:r>
              <a:rPr lang="en-IN" dirty="0"/>
              <a:t>R1 ← R2 – R3</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Register based CPU Organization</a:t>
            </a:r>
            <a:endParaRPr lang="en-IN" dirty="0"/>
          </a:p>
        </p:txBody>
      </p:sp>
      <p:sp>
        <p:nvSpPr>
          <p:cNvPr id="3" name="Content Placeholder 2"/>
          <p:cNvSpPr>
            <a:spLocks noGrp="1"/>
          </p:cNvSpPr>
          <p:nvPr>
            <p:ph idx="1"/>
          </p:nvPr>
        </p:nvSpPr>
        <p:spPr/>
        <p:txBody>
          <a:bodyPr>
            <a:noAutofit/>
          </a:bodyPr>
          <a:lstStyle/>
          <a:p>
            <a:r>
              <a:rPr lang="en-US" sz="2400" dirty="0"/>
              <a:t>The CPU bus system is managed by the control unit. The control unit explicit the data flow through the ALU by choosing the function of the ALU and components of the system.</a:t>
            </a:r>
            <a:endParaRPr lang="en-US" sz="2400" dirty="0"/>
          </a:p>
          <a:p>
            <a:r>
              <a:rPr lang="en-US" sz="2400" dirty="0"/>
              <a:t>Consider R1 ← R2 + R3, the following are the functions implemented within the CPU −</a:t>
            </a:r>
            <a:endParaRPr lang="en-US" sz="2400" dirty="0"/>
          </a:p>
          <a:p>
            <a:r>
              <a:rPr lang="en-US" sz="2400" b="1" dirty="0"/>
              <a:t>MUX A Selector (SELA)</a:t>
            </a:r>
            <a:r>
              <a:rPr lang="en-US" sz="2400" dirty="0"/>
              <a:t> − It can place R2 into bus A.</a:t>
            </a:r>
            <a:endParaRPr lang="en-US" sz="2400" dirty="0"/>
          </a:p>
          <a:p>
            <a:r>
              <a:rPr lang="en-US" sz="2400" b="1" dirty="0"/>
              <a:t>MUX B Selector (SELB)</a:t>
            </a:r>
            <a:r>
              <a:rPr lang="en-US" sz="2400" dirty="0"/>
              <a:t> − It can place R3 into bus B.</a:t>
            </a:r>
            <a:endParaRPr lang="en-US" sz="2400" dirty="0"/>
          </a:p>
          <a:p>
            <a:r>
              <a:rPr lang="en-US" sz="2400" b="1" dirty="0"/>
              <a:t>ALU Operation Selector (OPR)</a:t>
            </a:r>
            <a:r>
              <a:rPr lang="en-US" sz="2400" dirty="0"/>
              <a:t> − It can select the arithmetic addition (ADD).</a:t>
            </a:r>
            <a:endParaRPr lang="en-US" sz="2400" dirty="0"/>
          </a:p>
          <a:p>
            <a:r>
              <a:rPr lang="en-US" sz="2400" b="1" dirty="0"/>
              <a:t>Decoder Destination Selector (SELD)</a:t>
            </a:r>
            <a:r>
              <a:rPr lang="en-US" sz="2400" dirty="0"/>
              <a:t> − It can transfers the result into R1.</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Register based CPU Organization</a:t>
            </a:r>
            <a:endParaRPr lang="en-IN" dirty="0"/>
          </a:p>
        </p:txBody>
      </p:sp>
      <p:graphicFrame>
        <p:nvGraphicFramePr>
          <p:cNvPr id="5" name="Content Placeholder 4"/>
          <p:cNvGraphicFramePr>
            <a:graphicFrameLocks noGrp="1"/>
          </p:cNvGraphicFramePr>
          <p:nvPr>
            <p:ph idx="1"/>
          </p:nvPr>
        </p:nvGraphicFramePr>
        <p:xfrm>
          <a:off x="2350558" y="2021520"/>
          <a:ext cx="7490884" cy="3291840"/>
        </p:xfrm>
        <a:graphic>
          <a:graphicData uri="http://schemas.openxmlformats.org/drawingml/2006/table">
            <a:tbl>
              <a:tblPr firstRow="1" firstCol="1" bandRow="1">
                <a:tableStyleId>{616DA210-FB5B-4158-B5E0-FEB733F419BA}</a:tableStyleId>
              </a:tblPr>
              <a:tblGrid>
                <a:gridCol w="1872721"/>
                <a:gridCol w="1872721"/>
                <a:gridCol w="1872721"/>
                <a:gridCol w="1872721"/>
              </a:tblGrid>
              <a:tr h="365760">
                <a:tc>
                  <a:txBody>
                    <a:bodyPr/>
                    <a:lstStyle/>
                    <a:p>
                      <a:r>
                        <a:rPr lang="en-IN" sz="1800"/>
                        <a:t>Binary Code</a:t>
                      </a:r>
                      <a:endParaRPr lang="en-IN" sz="1800"/>
                    </a:p>
                  </a:txBody>
                  <a:tcPr anchor="ctr"/>
                </a:tc>
                <a:tc>
                  <a:txBody>
                    <a:bodyPr/>
                    <a:lstStyle/>
                    <a:p>
                      <a:r>
                        <a:rPr lang="en-IN" sz="1800"/>
                        <a:t>SELA</a:t>
                      </a:r>
                      <a:endParaRPr lang="en-IN" sz="1800"/>
                    </a:p>
                  </a:txBody>
                  <a:tcPr anchor="ctr"/>
                </a:tc>
                <a:tc>
                  <a:txBody>
                    <a:bodyPr/>
                    <a:lstStyle/>
                    <a:p>
                      <a:r>
                        <a:rPr lang="en-IN" sz="1800"/>
                        <a:t>SELB</a:t>
                      </a:r>
                      <a:endParaRPr lang="en-IN" sz="1800"/>
                    </a:p>
                  </a:txBody>
                  <a:tcPr anchor="ctr"/>
                </a:tc>
                <a:tc>
                  <a:txBody>
                    <a:bodyPr/>
                    <a:lstStyle/>
                    <a:p>
                      <a:r>
                        <a:rPr lang="en-IN" sz="1800"/>
                        <a:t>SELD</a:t>
                      </a:r>
                      <a:endParaRPr lang="en-IN" sz="1800"/>
                    </a:p>
                  </a:txBody>
                  <a:tcPr anchor="ctr"/>
                </a:tc>
              </a:tr>
              <a:tr h="365760">
                <a:tc>
                  <a:txBody>
                    <a:bodyPr/>
                    <a:lstStyle/>
                    <a:p>
                      <a:r>
                        <a:rPr lang="en-IN" sz="1800"/>
                        <a:t>000</a:t>
                      </a:r>
                      <a:endParaRPr lang="en-IN" sz="1800"/>
                    </a:p>
                  </a:txBody>
                  <a:tcPr anchor="ctr"/>
                </a:tc>
                <a:tc>
                  <a:txBody>
                    <a:bodyPr/>
                    <a:lstStyle/>
                    <a:p>
                      <a:r>
                        <a:rPr lang="en-IN" sz="1800"/>
                        <a:t>Input</a:t>
                      </a:r>
                      <a:endParaRPr lang="en-IN" sz="1800"/>
                    </a:p>
                  </a:txBody>
                  <a:tcPr anchor="ctr"/>
                </a:tc>
                <a:tc>
                  <a:txBody>
                    <a:bodyPr/>
                    <a:lstStyle/>
                    <a:p>
                      <a:r>
                        <a:rPr lang="en-IN" sz="1800"/>
                        <a:t>Input</a:t>
                      </a:r>
                      <a:endParaRPr lang="en-IN" sz="1800"/>
                    </a:p>
                  </a:txBody>
                  <a:tcPr anchor="ctr"/>
                </a:tc>
                <a:tc>
                  <a:txBody>
                    <a:bodyPr/>
                    <a:lstStyle/>
                    <a:p>
                      <a:r>
                        <a:rPr lang="en-IN" sz="1800"/>
                        <a:t>None</a:t>
                      </a:r>
                      <a:endParaRPr lang="en-IN" sz="1800"/>
                    </a:p>
                  </a:txBody>
                  <a:tcPr anchor="ctr"/>
                </a:tc>
              </a:tr>
              <a:tr h="365760">
                <a:tc>
                  <a:txBody>
                    <a:bodyPr/>
                    <a:lstStyle/>
                    <a:p>
                      <a:r>
                        <a:rPr lang="en-IN" sz="1800"/>
                        <a:t>001</a:t>
                      </a:r>
                      <a:endParaRPr lang="en-IN" sz="1800"/>
                    </a:p>
                  </a:txBody>
                  <a:tcPr anchor="ctr"/>
                </a:tc>
                <a:tc>
                  <a:txBody>
                    <a:bodyPr/>
                    <a:lstStyle/>
                    <a:p>
                      <a:r>
                        <a:rPr lang="en-IN" sz="1800"/>
                        <a:t>R1</a:t>
                      </a:r>
                      <a:endParaRPr lang="en-IN" sz="1800"/>
                    </a:p>
                  </a:txBody>
                  <a:tcPr anchor="ctr"/>
                </a:tc>
                <a:tc>
                  <a:txBody>
                    <a:bodyPr/>
                    <a:lstStyle/>
                    <a:p>
                      <a:r>
                        <a:rPr lang="en-IN" sz="1800"/>
                        <a:t>R1</a:t>
                      </a:r>
                      <a:endParaRPr lang="en-IN" sz="1800"/>
                    </a:p>
                  </a:txBody>
                  <a:tcPr anchor="ctr"/>
                </a:tc>
                <a:tc>
                  <a:txBody>
                    <a:bodyPr/>
                    <a:lstStyle/>
                    <a:p>
                      <a:r>
                        <a:rPr lang="en-IN" sz="1800"/>
                        <a:t>R1</a:t>
                      </a:r>
                      <a:endParaRPr lang="en-IN" sz="1800"/>
                    </a:p>
                  </a:txBody>
                  <a:tcPr anchor="ctr"/>
                </a:tc>
              </a:tr>
              <a:tr h="365760">
                <a:tc>
                  <a:txBody>
                    <a:bodyPr/>
                    <a:lstStyle/>
                    <a:p>
                      <a:r>
                        <a:rPr lang="en-IN" sz="1800"/>
                        <a:t>010</a:t>
                      </a:r>
                      <a:endParaRPr lang="en-IN" sz="1800"/>
                    </a:p>
                  </a:txBody>
                  <a:tcPr anchor="ctr"/>
                </a:tc>
                <a:tc>
                  <a:txBody>
                    <a:bodyPr/>
                    <a:lstStyle/>
                    <a:p>
                      <a:r>
                        <a:rPr lang="en-IN" sz="1800"/>
                        <a:t>R2</a:t>
                      </a:r>
                      <a:endParaRPr lang="en-IN" sz="1800"/>
                    </a:p>
                  </a:txBody>
                  <a:tcPr anchor="ctr"/>
                </a:tc>
                <a:tc>
                  <a:txBody>
                    <a:bodyPr/>
                    <a:lstStyle/>
                    <a:p>
                      <a:r>
                        <a:rPr lang="en-IN" sz="1800"/>
                        <a:t>R2</a:t>
                      </a:r>
                      <a:endParaRPr lang="en-IN" sz="1800"/>
                    </a:p>
                  </a:txBody>
                  <a:tcPr anchor="ctr"/>
                </a:tc>
                <a:tc>
                  <a:txBody>
                    <a:bodyPr/>
                    <a:lstStyle/>
                    <a:p>
                      <a:r>
                        <a:rPr lang="en-IN" sz="1800"/>
                        <a:t>R2</a:t>
                      </a:r>
                      <a:endParaRPr lang="en-IN" sz="1800"/>
                    </a:p>
                  </a:txBody>
                  <a:tcPr anchor="ctr"/>
                </a:tc>
              </a:tr>
              <a:tr h="365760">
                <a:tc>
                  <a:txBody>
                    <a:bodyPr/>
                    <a:lstStyle/>
                    <a:p>
                      <a:r>
                        <a:rPr lang="en-IN" sz="1800"/>
                        <a:t>011</a:t>
                      </a:r>
                      <a:endParaRPr lang="en-IN" sz="1800"/>
                    </a:p>
                  </a:txBody>
                  <a:tcPr anchor="ctr"/>
                </a:tc>
                <a:tc>
                  <a:txBody>
                    <a:bodyPr/>
                    <a:lstStyle/>
                    <a:p>
                      <a:r>
                        <a:rPr lang="en-IN" sz="1800"/>
                        <a:t>R3</a:t>
                      </a:r>
                      <a:endParaRPr lang="en-IN" sz="1800"/>
                    </a:p>
                  </a:txBody>
                  <a:tcPr anchor="ctr"/>
                </a:tc>
                <a:tc>
                  <a:txBody>
                    <a:bodyPr/>
                    <a:lstStyle/>
                    <a:p>
                      <a:r>
                        <a:rPr lang="en-IN" sz="1800"/>
                        <a:t>R3</a:t>
                      </a:r>
                      <a:endParaRPr lang="en-IN" sz="1800"/>
                    </a:p>
                  </a:txBody>
                  <a:tcPr anchor="ctr"/>
                </a:tc>
                <a:tc>
                  <a:txBody>
                    <a:bodyPr/>
                    <a:lstStyle/>
                    <a:p>
                      <a:r>
                        <a:rPr lang="en-IN" sz="1800"/>
                        <a:t>R3</a:t>
                      </a:r>
                      <a:endParaRPr lang="en-IN" sz="1800"/>
                    </a:p>
                  </a:txBody>
                  <a:tcPr anchor="ctr"/>
                </a:tc>
              </a:tr>
              <a:tr h="365760">
                <a:tc>
                  <a:txBody>
                    <a:bodyPr/>
                    <a:lstStyle/>
                    <a:p>
                      <a:r>
                        <a:rPr lang="en-IN" sz="1800"/>
                        <a:t>100</a:t>
                      </a:r>
                      <a:endParaRPr lang="en-IN" sz="1800"/>
                    </a:p>
                  </a:txBody>
                  <a:tcPr anchor="ctr"/>
                </a:tc>
                <a:tc>
                  <a:txBody>
                    <a:bodyPr/>
                    <a:lstStyle/>
                    <a:p>
                      <a:r>
                        <a:rPr lang="en-IN" sz="1800"/>
                        <a:t>R4</a:t>
                      </a:r>
                      <a:endParaRPr lang="en-IN" sz="1800"/>
                    </a:p>
                  </a:txBody>
                  <a:tcPr anchor="ctr"/>
                </a:tc>
                <a:tc>
                  <a:txBody>
                    <a:bodyPr/>
                    <a:lstStyle/>
                    <a:p>
                      <a:r>
                        <a:rPr lang="en-IN" sz="1800"/>
                        <a:t>R4</a:t>
                      </a:r>
                      <a:endParaRPr lang="en-IN" sz="1800"/>
                    </a:p>
                  </a:txBody>
                  <a:tcPr anchor="ctr"/>
                </a:tc>
                <a:tc>
                  <a:txBody>
                    <a:bodyPr/>
                    <a:lstStyle/>
                    <a:p>
                      <a:r>
                        <a:rPr lang="en-IN" sz="1800"/>
                        <a:t>R4</a:t>
                      </a:r>
                      <a:endParaRPr lang="en-IN" sz="1800"/>
                    </a:p>
                  </a:txBody>
                  <a:tcPr anchor="ctr"/>
                </a:tc>
              </a:tr>
              <a:tr h="365760">
                <a:tc>
                  <a:txBody>
                    <a:bodyPr/>
                    <a:lstStyle/>
                    <a:p>
                      <a:r>
                        <a:rPr lang="en-IN" sz="1800"/>
                        <a:t>101</a:t>
                      </a:r>
                      <a:endParaRPr lang="en-IN" sz="1800"/>
                    </a:p>
                  </a:txBody>
                  <a:tcPr anchor="ctr"/>
                </a:tc>
                <a:tc>
                  <a:txBody>
                    <a:bodyPr/>
                    <a:lstStyle/>
                    <a:p>
                      <a:r>
                        <a:rPr lang="en-IN" sz="1800"/>
                        <a:t>R5</a:t>
                      </a:r>
                      <a:endParaRPr lang="en-IN" sz="1800"/>
                    </a:p>
                  </a:txBody>
                  <a:tcPr anchor="ctr"/>
                </a:tc>
                <a:tc>
                  <a:txBody>
                    <a:bodyPr/>
                    <a:lstStyle/>
                    <a:p>
                      <a:r>
                        <a:rPr lang="en-IN" sz="1800"/>
                        <a:t>R5</a:t>
                      </a:r>
                      <a:endParaRPr lang="en-IN" sz="1800"/>
                    </a:p>
                  </a:txBody>
                  <a:tcPr anchor="ctr"/>
                </a:tc>
                <a:tc>
                  <a:txBody>
                    <a:bodyPr/>
                    <a:lstStyle/>
                    <a:p>
                      <a:r>
                        <a:rPr lang="en-IN" sz="1800"/>
                        <a:t>R5</a:t>
                      </a:r>
                      <a:endParaRPr lang="en-IN" sz="1800"/>
                    </a:p>
                  </a:txBody>
                  <a:tcPr anchor="ctr"/>
                </a:tc>
              </a:tr>
              <a:tr h="365760">
                <a:tc>
                  <a:txBody>
                    <a:bodyPr/>
                    <a:lstStyle/>
                    <a:p>
                      <a:r>
                        <a:rPr lang="en-IN" sz="1800"/>
                        <a:t>110</a:t>
                      </a:r>
                      <a:endParaRPr lang="en-IN" sz="1800"/>
                    </a:p>
                  </a:txBody>
                  <a:tcPr anchor="ctr"/>
                </a:tc>
                <a:tc>
                  <a:txBody>
                    <a:bodyPr/>
                    <a:lstStyle/>
                    <a:p>
                      <a:r>
                        <a:rPr lang="en-IN" sz="1800"/>
                        <a:t>R6</a:t>
                      </a:r>
                      <a:endParaRPr lang="en-IN" sz="1800"/>
                    </a:p>
                  </a:txBody>
                  <a:tcPr anchor="ctr"/>
                </a:tc>
                <a:tc>
                  <a:txBody>
                    <a:bodyPr/>
                    <a:lstStyle/>
                    <a:p>
                      <a:r>
                        <a:rPr lang="en-IN" sz="1800"/>
                        <a:t>R6</a:t>
                      </a:r>
                      <a:endParaRPr lang="en-IN" sz="1800"/>
                    </a:p>
                  </a:txBody>
                  <a:tcPr anchor="ctr"/>
                </a:tc>
                <a:tc>
                  <a:txBody>
                    <a:bodyPr/>
                    <a:lstStyle/>
                    <a:p>
                      <a:r>
                        <a:rPr lang="en-IN" sz="1800"/>
                        <a:t>R6</a:t>
                      </a:r>
                      <a:endParaRPr lang="en-IN" sz="1800"/>
                    </a:p>
                  </a:txBody>
                  <a:tcPr anchor="ctr"/>
                </a:tc>
              </a:tr>
              <a:tr h="365760">
                <a:tc>
                  <a:txBody>
                    <a:bodyPr/>
                    <a:lstStyle/>
                    <a:p>
                      <a:r>
                        <a:rPr lang="en-IN" sz="1800"/>
                        <a:t>111</a:t>
                      </a:r>
                      <a:endParaRPr lang="en-IN" sz="1800"/>
                    </a:p>
                  </a:txBody>
                  <a:tcPr anchor="ctr"/>
                </a:tc>
                <a:tc>
                  <a:txBody>
                    <a:bodyPr/>
                    <a:lstStyle/>
                    <a:p>
                      <a:r>
                        <a:rPr lang="en-IN" sz="1800"/>
                        <a:t>R7</a:t>
                      </a:r>
                      <a:endParaRPr lang="en-IN" sz="1800"/>
                    </a:p>
                  </a:txBody>
                  <a:tcPr anchor="ctr"/>
                </a:tc>
                <a:tc>
                  <a:txBody>
                    <a:bodyPr/>
                    <a:lstStyle/>
                    <a:p>
                      <a:r>
                        <a:rPr lang="en-IN" sz="1800"/>
                        <a:t>R7</a:t>
                      </a:r>
                      <a:endParaRPr lang="en-IN" sz="1800"/>
                    </a:p>
                  </a:txBody>
                  <a:tcPr anchor="ctr"/>
                </a:tc>
                <a:tc>
                  <a:txBody>
                    <a:bodyPr/>
                    <a:lstStyle/>
                    <a:p>
                      <a:r>
                        <a:rPr lang="en-IN" sz="1800" dirty="0"/>
                        <a:t>R7</a:t>
                      </a:r>
                      <a:endParaRPr lang="en-IN" sz="1800" dirty="0"/>
                    </a:p>
                  </a:txBody>
                  <a:tcPr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Register based CPU Organization</a:t>
            </a:r>
            <a:endParaRPr lang="en-IN" dirty="0"/>
          </a:p>
        </p:txBody>
      </p:sp>
      <p:graphicFrame>
        <p:nvGraphicFramePr>
          <p:cNvPr id="5" name="Content Placeholder 4"/>
          <p:cNvGraphicFramePr>
            <a:graphicFrameLocks noGrp="1"/>
          </p:cNvGraphicFramePr>
          <p:nvPr>
            <p:ph idx="1"/>
          </p:nvPr>
        </p:nvGraphicFramePr>
        <p:xfrm>
          <a:off x="2308225" y="1472880"/>
          <a:ext cx="7575549" cy="4389120"/>
        </p:xfrm>
        <a:graphic>
          <a:graphicData uri="http://schemas.openxmlformats.org/drawingml/2006/table">
            <a:tbl>
              <a:tblPr firstRow="1" firstCol="1" bandRow="1">
                <a:tableStyleId>{8799B23B-EC83-4686-B30A-512413B5E67A}</a:tableStyleId>
              </a:tblPr>
              <a:tblGrid>
                <a:gridCol w="2525183"/>
                <a:gridCol w="2525183"/>
                <a:gridCol w="2525183"/>
              </a:tblGrid>
              <a:tr h="0">
                <a:tc>
                  <a:txBody>
                    <a:bodyPr/>
                    <a:lstStyle/>
                    <a:p>
                      <a:r>
                        <a:rPr lang="en-IN"/>
                        <a:t>OPR Select</a:t>
                      </a:r>
                      <a:endParaRPr lang="en-IN"/>
                    </a:p>
                  </a:txBody>
                  <a:tcPr anchor="ctr"/>
                </a:tc>
                <a:tc>
                  <a:txBody>
                    <a:bodyPr/>
                    <a:lstStyle/>
                    <a:p>
                      <a:r>
                        <a:rPr lang="en-IN"/>
                        <a:t>Operation</a:t>
                      </a:r>
                      <a:endParaRPr lang="en-IN"/>
                    </a:p>
                  </a:txBody>
                  <a:tcPr anchor="ctr"/>
                </a:tc>
                <a:tc>
                  <a:txBody>
                    <a:bodyPr/>
                    <a:lstStyle/>
                    <a:p>
                      <a:r>
                        <a:rPr lang="en-IN"/>
                        <a:t>Symbol</a:t>
                      </a:r>
                      <a:endParaRPr lang="en-IN"/>
                    </a:p>
                  </a:txBody>
                  <a:tcPr anchor="ctr"/>
                </a:tc>
              </a:tr>
              <a:tr h="0">
                <a:tc>
                  <a:txBody>
                    <a:bodyPr/>
                    <a:lstStyle/>
                    <a:p>
                      <a:r>
                        <a:rPr lang="en-IN"/>
                        <a:t>00000</a:t>
                      </a:r>
                      <a:endParaRPr lang="en-IN"/>
                    </a:p>
                  </a:txBody>
                  <a:tcPr anchor="ctr"/>
                </a:tc>
                <a:tc>
                  <a:txBody>
                    <a:bodyPr/>
                    <a:lstStyle/>
                    <a:p>
                      <a:r>
                        <a:rPr lang="en-IN"/>
                        <a:t>Transfer A</a:t>
                      </a:r>
                      <a:endParaRPr lang="en-IN"/>
                    </a:p>
                  </a:txBody>
                  <a:tcPr anchor="ctr"/>
                </a:tc>
                <a:tc>
                  <a:txBody>
                    <a:bodyPr/>
                    <a:lstStyle/>
                    <a:p>
                      <a:r>
                        <a:rPr lang="en-IN"/>
                        <a:t>TSFA</a:t>
                      </a:r>
                      <a:endParaRPr lang="en-IN"/>
                    </a:p>
                  </a:txBody>
                  <a:tcPr anchor="ctr"/>
                </a:tc>
              </a:tr>
              <a:tr h="0">
                <a:tc>
                  <a:txBody>
                    <a:bodyPr/>
                    <a:lstStyle/>
                    <a:p>
                      <a:r>
                        <a:rPr lang="en-IN"/>
                        <a:t>00001</a:t>
                      </a:r>
                      <a:endParaRPr lang="en-IN"/>
                    </a:p>
                  </a:txBody>
                  <a:tcPr anchor="ctr"/>
                </a:tc>
                <a:tc>
                  <a:txBody>
                    <a:bodyPr/>
                    <a:lstStyle/>
                    <a:p>
                      <a:r>
                        <a:rPr lang="en-IN"/>
                        <a:t>Increment A</a:t>
                      </a:r>
                      <a:endParaRPr lang="en-IN"/>
                    </a:p>
                  </a:txBody>
                  <a:tcPr anchor="ctr"/>
                </a:tc>
                <a:tc>
                  <a:txBody>
                    <a:bodyPr/>
                    <a:lstStyle/>
                    <a:p>
                      <a:r>
                        <a:rPr lang="en-IN"/>
                        <a:t>INCA</a:t>
                      </a:r>
                      <a:endParaRPr lang="en-IN"/>
                    </a:p>
                  </a:txBody>
                  <a:tcPr anchor="ctr"/>
                </a:tc>
              </a:tr>
              <a:tr h="0">
                <a:tc>
                  <a:txBody>
                    <a:bodyPr/>
                    <a:lstStyle/>
                    <a:p>
                      <a:r>
                        <a:rPr lang="en-IN"/>
                        <a:t>00010</a:t>
                      </a:r>
                      <a:endParaRPr lang="en-IN"/>
                    </a:p>
                  </a:txBody>
                  <a:tcPr anchor="ctr"/>
                </a:tc>
                <a:tc>
                  <a:txBody>
                    <a:bodyPr/>
                    <a:lstStyle/>
                    <a:p>
                      <a:r>
                        <a:rPr lang="en-IN"/>
                        <a:t>Add A + B</a:t>
                      </a:r>
                      <a:endParaRPr lang="en-IN"/>
                    </a:p>
                  </a:txBody>
                  <a:tcPr anchor="ctr"/>
                </a:tc>
                <a:tc>
                  <a:txBody>
                    <a:bodyPr/>
                    <a:lstStyle/>
                    <a:p>
                      <a:r>
                        <a:rPr lang="en-IN"/>
                        <a:t>ADD</a:t>
                      </a:r>
                      <a:endParaRPr lang="en-IN"/>
                    </a:p>
                  </a:txBody>
                  <a:tcPr anchor="ctr"/>
                </a:tc>
              </a:tr>
              <a:tr h="0">
                <a:tc>
                  <a:txBody>
                    <a:bodyPr/>
                    <a:lstStyle/>
                    <a:p>
                      <a:r>
                        <a:rPr lang="en-IN"/>
                        <a:t>00101</a:t>
                      </a:r>
                      <a:endParaRPr lang="en-IN"/>
                    </a:p>
                  </a:txBody>
                  <a:tcPr anchor="ctr"/>
                </a:tc>
                <a:tc>
                  <a:txBody>
                    <a:bodyPr/>
                    <a:lstStyle/>
                    <a:p>
                      <a:r>
                        <a:rPr lang="en-IN"/>
                        <a:t>Subtract A - B</a:t>
                      </a:r>
                      <a:endParaRPr lang="en-IN"/>
                    </a:p>
                  </a:txBody>
                  <a:tcPr anchor="ctr"/>
                </a:tc>
                <a:tc>
                  <a:txBody>
                    <a:bodyPr/>
                    <a:lstStyle/>
                    <a:p>
                      <a:r>
                        <a:rPr lang="en-IN"/>
                        <a:t>SUB</a:t>
                      </a:r>
                      <a:endParaRPr lang="en-IN"/>
                    </a:p>
                  </a:txBody>
                  <a:tcPr anchor="ctr"/>
                </a:tc>
              </a:tr>
              <a:tr h="0">
                <a:tc>
                  <a:txBody>
                    <a:bodyPr/>
                    <a:lstStyle/>
                    <a:p>
                      <a:r>
                        <a:rPr lang="en-IN"/>
                        <a:t>00110</a:t>
                      </a:r>
                      <a:endParaRPr lang="en-IN"/>
                    </a:p>
                  </a:txBody>
                  <a:tcPr anchor="ctr"/>
                </a:tc>
                <a:tc>
                  <a:txBody>
                    <a:bodyPr/>
                    <a:lstStyle/>
                    <a:p>
                      <a:r>
                        <a:rPr lang="en-IN"/>
                        <a:t>Decrement A</a:t>
                      </a:r>
                      <a:endParaRPr lang="en-IN"/>
                    </a:p>
                  </a:txBody>
                  <a:tcPr anchor="ctr"/>
                </a:tc>
                <a:tc>
                  <a:txBody>
                    <a:bodyPr/>
                    <a:lstStyle/>
                    <a:p>
                      <a:r>
                        <a:rPr lang="en-IN"/>
                        <a:t>DECA</a:t>
                      </a:r>
                      <a:endParaRPr lang="en-IN"/>
                    </a:p>
                  </a:txBody>
                  <a:tcPr anchor="ctr"/>
                </a:tc>
              </a:tr>
              <a:tr h="0">
                <a:tc>
                  <a:txBody>
                    <a:bodyPr/>
                    <a:lstStyle/>
                    <a:p>
                      <a:r>
                        <a:rPr lang="en-IN"/>
                        <a:t>01000</a:t>
                      </a:r>
                      <a:endParaRPr lang="en-IN"/>
                    </a:p>
                  </a:txBody>
                  <a:tcPr anchor="ctr"/>
                </a:tc>
                <a:tc>
                  <a:txBody>
                    <a:bodyPr/>
                    <a:lstStyle/>
                    <a:p>
                      <a:r>
                        <a:rPr lang="en-IN"/>
                        <a:t>ADD A and B</a:t>
                      </a:r>
                      <a:endParaRPr lang="en-IN"/>
                    </a:p>
                  </a:txBody>
                  <a:tcPr anchor="ctr"/>
                </a:tc>
                <a:tc>
                  <a:txBody>
                    <a:bodyPr/>
                    <a:lstStyle/>
                    <a:p>
                      <a:r>
                        <a:rPr lang="en-IN"/>
                        <a:t>AND</a:t>
                      </a:r>
                      <a:endParaRPr lang="en-IN"/>
                    </a:p>
                  </a:txBody>
                  <a:tcPr anchor="ctr"/>
                </a:tc>
              </a:tr>
              <a:tr h="0">
                <a:tc>
                  <a:txBody>
                    <a:bodyPr/>
                    <a:lstStyle/>
                    <a:p>
                      <a:r>
                        <a:rPr lang="en-IN"/>
                        <a:t>01010</a:t>
                      </a:r>
                      <a:endParaRPr lang="en-IN"/>
                    </a:p>
                  </a:txBody>
                  <a:tcPr anchor="ctr"/>
                </a:tc>
                <a:tc>
                  <a:txBody>
                    <a:bodyPr/>
                    <a:lstStyle/>
                    <a:p>
                      <a:r>
                        <a:rPr lang="en-IN"/>
                        <a:t>OR A and B</a:t>
                      </a:r>
                      <a:endParaRPr lang="en-IN"/>
                    </a:p>
                  </a:txBody>
                  <a:tcPr anchor="ctr"/>
                </a:tc>
                <a:tc>
                  <a:txBody>
                    <a:bodyPr/>
                    <a:lstStyle/>
                    <a:p>
                      <a:r>
                        <a:rPr lang="en-IN"/>
                        <a:t>OR</a:t>
                      </a:r>
                      <a:endParaRPr lang="en-IN"/>
                    </a:p>
                  </a:txBody>
                  <a:tcPr anchor="ctr"/>
                </a:tc>
              </a:tr>
              <a:tr h="0">
                <a:tc>
                  <a:txBody>
                    <a:bodyPr/>
                    <a:lstStyle/>
                    <a:p>
                      <a:r>
                        <a:rPr lang="en-IN"/>
                        <a:t>01100</a:t>
                      </a:r>
                      <a:endParaRPr lang="en-IN"/>
                    </a:p>
                  </a:txBody>
                  <a:tcPr anchor="ctr"/>
                </a:tc>
                <a:tc>
                  <a:txBody>
                    <a:bodyPr/>
                    <a:lstStyle/>
                    <a:p>
                      <a:r>
                        <a:rPr lang="en-IN"/>
                        <a:t>XOR A and B</a:t>
                      </a:r>
                      <a:endParaRPr lang="en-IN"/>
                    </a:p>
                  </a:txBody>
                  <a:tcPr anchor="ctr"/>
                </a:tc>
                <a:tc>
                  <a:txBody>
                    <a:bodyPr/>
                    <a:lstStyle/>
                    <a:p>
                      <a:r>
                        <a:rPr lang="en-IN"/>
                        <a:t>XOR</a:t>
                      </a:r>
                      <a:endParaRPr lang="en-IN"/>
                    </a:p>
                  </a:txBody>
                  <a:tcPr anchor="ctr"/>
                </a:tc>
              </a:tr>
              <a:tr h="0">
                <a:tc>
                  <a:txBody>
                    <a:bodyPr/>
                    <a:lstStyle/>
                    <a:p>
                      <a:r>
                        <a:rPr lang="en-IN"/>
                        <a:t>01110</a:t>
                      </a:r>
                      <a:endParaRPr lang="en-IN"/>
                    </a:p>
                  </a:txBody>
                  <a:tcPr anchor="ctr"/>
                </a:tc>
                <a:tc>
                  <a:txBody>
                    <a:bodyPr/>
                    <a:lstStyle/>
                    <a:p>
                      <a:r>
                        <a:rPr lang="en-IN"/>
                        <a:t>Complement A</a:t>
                      </a:r>
                      <a:endParaRPr lang="en-IN"/>
                    </a:p>
                  </a:txBody>
                  <a:tcPr anchor="ctr"/>
                </a:tc>
                <a:tc>
                  <a:txBody>
                    <a:bodyPr/>
                    <a:lstStyle/>
                    <a:p>
                      <a:r>
                        <a:rPr lang="en-IN"/>
                        <a:t>COMA</a:t>
                      </a:r>
                      <a:endParaRPr lang="en-IN"/>
                    </a:p>
                  </a:txBody>
                  <a:tcPr anchor="ctr"/>
                </a:tc>
              </a:tr>
              <a:tr h="0">
                <a:tc>
                  <a:txBody>
                    <a:bodyPr/>
                    <a:lstStyle/>
                    <a:p>
                      <a:r>
                        <a:rPr lang="en-IN"/>
                        <a:t>10000</a:t>
                      </a:r>
                      <a:endParaRPr lang="en-IN"/>
                    </a:p>
                  </a:txBody>
                  <a:tcPr anchor="ctr"/>
                </a:tc>
                <a:tc>
                  <a:txBody>
                    <a:bodyPr/>
                    <a:lstStyle/>
                    <a:p>
                      <a:r>
                        <a:rPr lang="en-IN"/>
                        <a:t>Shift right A</a:t>
                      </a:r>
                      <a:endParaRPr lang="en-IN"/>
                    </a:p>
                  </a:txBody>
                  <a:tcPr anchor="ctr"/>
                </a:tc>
                <a:tc>
                  <a:txBody>
                    <a:bodyPr/>
                    <a:lstStyle/>
                    <a:p>
                      <a:r>
                        <a:rPr lang="en-IN"/>
                        <a:t>SHRA</a:t>
                      </a:r>
                      <a:endParaRPr lang="en-IN"/>
                    </a:p>
                  </a:txBody>
                  <a:tcPr anchor="ctr"/>
                </a:tc>
              </a:tr>
              <a:tr h="0">
                <a:tc>
                  <a:txBody>
                    <a:bodyPr/>
                    <a:lstStyle/>
                    <a:p>
                      <a:r>
                        <a:rPr lang="en-IN"/>
                        <a:t>11000</a:t>
                      </a:r>
                      <a:endParaRPr lang="en-IN"/>
                    </a:p>
                  </a:txBody>
                  <a:tcPr anchor="ctr"/>
                </a:tc>
                <a:tc>
                  <a:txBody>
                    <a:bodyPr/>
                    <a:lstStyle/>
                    <a:p>
                      <a:r>
                        <a:rPr lang="en-IN"/>
                        <a:t>Shift left A</a:t>
                      </a:r>
                      <a:endParaRPr lang="en-IN"/>
                    </a:p>
                  </a:txBody>
                  <a:tcPr anchor="ctr"/>
                </a:tc>
                <a:tc>
                  <a:txBody>
                    <a:bodyPr/>
                    <a:lstStyle/>
                    <a:p>
                      <a:r>
                        <a:rPr lang="en-IN" dirty="0"/>
                        <a:t>SHLA</a:t>
                      </a:r>
                      <a:endParaRPr lang="en-IN" dirty="0"/>
                    </a:p>
                  </a:txBody>
                  <a:tcPr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b="1" dirty="0"/>
              <a:t>The advantages of General register-based CPU organization –</a:t>
            </a:r>
            <a:r>
              <a:rPr lang="en-US" sz="2400" dirty="0"/>
              <a:t> </a:t>
            </a:r>
            <a:endParaRPr lang="en-US" sz="2400" dirty="0"/>
          </a:p>
          <a:p>
            <a:pPr lvl="1"/>
            <a:r>
              <a:rPr lang="en-US" sz="2000" dirty="0"/>
              <a:t>Efficiency of CPU increases as there are a large number of registers are used in this organization.</a:t>
            </a:r>
            <a:endParaRPr lang="en-US" sz="2000" dirty="0"/>
          </a:p>
          <a:p>
            <a:pPr lvl="1"/>
            <a:r>
              <a:rPr lang="en-US" sz="2000" dirty="0"/>
              <a:t>Less memory space is used to store the program since the instructions are written in a compact way. </a:t>
            </a:r>
            <a:endParaRPr lang="en-US" sz="2000" dirty="0"/>
          </a:p>
          <a:p>
            <a:r>
              <a:rPr lang="en-US" sz="2400" b="1" dirty="0"/>
              <a:t>The disadvantages of General register based CPU organization –</a:t>
            </a:r>
            <a:r>
              <a:rPr lang="en-US" sz="2400" dirty="0"/>
              <a:t> </a:t>
            </a:r>
            <a:endParaRPr lang="en-US" sz="2400" dirty="0"/>
          </a:p>
          <a:p>
            <a:pPr lvl="1"/>
            <a:r>
              <a:rPr lang="en-US" sz="2000" dirty="0"/>
              <a:t>Care should be taken to avoid unnecessary usage of registers. Thus, compilers need to be more intelligent in this aspect.</a:t>
            </a:r>
            <a:endParaRPr lang="en-US" sz="2000" dirty="0"/>
          </a:p>
          <a:p>
            <a:pPr lvl="1"/>
            <a:r>
              <a:rPr lang="en-US" sz="2000" dirty="0"/>
              <a:t>Since a large number of registers are used, thus extra cost is required in this organization. </a:t>
            </a:r>
            <a:endParaRPr lang="en-US" sz="2000" dirty="0"/>
          </a:p>
          <a:p>
            <a:pPr lvl="1"/>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Format</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Format</a:t>
            </a:r>
            <a:endParaRPr lang="en-IN" dirty="0"/>
          </a:p>
        </p:txBody>
      </p:sp>
      <p:sp>
        <p:nvSpPr>
          <p:cNvPr id="3" name="Content Placeholder 2"/>
          <p:cNvSpPr>
            <a:spLocks noGrp="1"/>
          </p:cNvSpPr>
          <p:nvPr>
            <p:ph idx="1"/>
          </p:nvPr>
        </p:nvSpPr>
        <p:spPr/>
        <p:txBody>
          <a:bodyPr/>
          <a:lstStyle/>
          <a:p>
            <a:r>
              <a:rPr lang="en-US" dirty="0"/>
              <a:t>Instructions are categorized into different formats with respect to the operand fields in the instructions.</a:t>
            </a:r>
            <a:endParaRPr lang="en-US" dirty="0"/>
          </a:p>
          <a:p>
            <a:pPr marL="769620" lvl="1" indent="-457200"/>
            <a:r>
              <a:rPr lang="en-US" dirty="0"/>
              <a:t>Three Address Instructions</a:t>
            </a:r>
            <a:endParaRPr lang="en-US" dirty="0"/>
          </a:p>
          <a:p>
            <a:pPr marL="769620" lvl="1" indent="-457200"/>
            <a:r>
              <a:rPr lang="en-US" dirty="0"/>
              <a:t>Two Address Instruction</a:t>
            </a:r>
            <a:endParaRPr lang="en-US" dirty="0"/>
          </a:p>
          <a:p>
            <a:pPr marL="769620" lvl="1" indent="-457200"/>
            <a:r>
              <a:rPr lang="en-US" dirty="0"/>
              <a:t>One Address Instruction</a:t>
            </a:r>
            <a:endParaRPr lang="en-US" dirty="0"/>
          </a:p>
          <a:p>
            <a:pPr marL="769620" lvl="1" indent="-457200"/>
            <a:r>
              <a:rPr lang="en-US" dirty="0"/>
              <a:t>Zero Address Instruction</a:t>
            </a:r>
            <a:endParaRPr lang="en-US" dirty="0"/>
          </a:p>
          <a:p>
            <a:pPr marL="769620" lvl="1" indent="-457200"/>
            <a:r>
              <a:rPr lang="en-US" dirty="0"/>
              <a:t>RISC Instructions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Address Instructions</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Three Address Instructions</a:t>
            </a:r>
            <a:endParaRPr lang="en-IN" dirty="0"/>
          </a:p>
        </p:txBody>
      </p:sp>
      <p:sp>
        <p:nvSpPr>
          <p:cNvPr id="3" name="Content Placeholder 2"/>
          <p:cNvSpPr>
            <a:spLocks noGrp="1"/>
          </p:cNvSpPr>
          <p:nvPr>
            <p:ph idx="4294967295"/>
          </p:nvPr>
        </p:nvSpPr>
        <p:spPr>
          <a:xfrm>
            <a:off x="0" y="1060450"/>
            <a:ext cx="11526838" cy="2368550"/>
          </a:xfrm>
        </p:spPr>
        <p:txBody>
          <a:bodyPr>
            <a:noAutofit/>
          </a:bodyPr>
          <a:lstStyle/>
          <a:p>
            <a:pPr algn="just"/>
            <a:r>
              <a:rPr lang="en-US" sz="2400" dirty="0"/>
              <a:t>Computers with three-address instruction formats can use each address field to specify either a processor register or a memory operand.</a:t>
            </a:r>
            <a:endParaRPr lang="en-US" sz="2400" dirty="0"/>
          </a:p>
          <a:p>
            <a:pPr algn="just"/>
            <a:r>
              <a:rPr lang="en-US" sz="2400" dirty="0"/>
              <a:t>The program in assembly language that evaluates </a:t>
            </a:r>
            <a:r>
              <a:rPr lang="en-US" sz="2400" dirty="0">
                <a:solidFill>
                  <a:schemeClr val="accent6"/>
                </a:solidFill>
              </a:rPr>
              <a:t>X = (A + B) * (C + D)</a:t>
            </a:r>
            <a:r>
              <a:rPr lang="en-US" sz="2400" dirty="0"/>
              <a:t> is shown below.</a:t>
            </a:r>
            <a:endParaRPr lang="en-US" sz="2400" dirty="0"/>
          </a:p>
          <a:p>
            <a:pPr algn="just"/>
            <a:endParaRPr lang="en-US" sz="2400" dirty="0"/>
          </a:p>
        </p:txBody>
      </p:sp>
      <p:sp>
        <p:nvSpPr>
          <p:cNvPr id="6" name="TextBox 5"/>
          <p:cNvSpPr txBox="1"/>
          <p:nvPr/>
        </p:nvSpPr>
        <p:spPr>
          <a:xfrm>
            <a:off x="600008" y="3547251"/>
            <a:ext cx="2621230" cy="461665"/>
          </a:xfrm>
          <a:prstGeom prst="rect">
            <a:avLst/>
          </a:prstGeom>
          <a:noFill/>
        </p:spPr>
        <p:txBody>
          <a:bodyPr wrap="none" rtlCol="0">
            <a:spAutoFit/>
          </a:bodyPr>
          <a:lstStyle/>
          <a:p>
            <a:r>
              <a:rPr lang="en-US" sz="2400" b="1" dirty="0">
                <a:solidFill>
                  <a:schemeClr val="tx2"/>
                </a:solidFill>
                <a:latin typeface="Fira Code" panose="020B0509050000020004" pitchFamily="49" charset="0"/>
                <a:ea typeface="Fira Code" panose="020B0509050000020004" pitchFamily="49" charset="0"/>
                <a:cs typeface="Courier New" panose="02070309020205020404" pitchFamily="49" charset="0"/>
              </a:rPr>
              <a:t>ADD	R1, A, B</a:t>
            </a:r>
            <a:endParaRPr lang="en-US" sz="2400" b="1"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7" name="TextBox 6"/>
          <p:cNvSpPr txBox="1"/>
          <p:nvPr/>
        </p:nvSpPr>
        <p:spPr>
          <a:xfrm>
            <a:off x="3834274" y="3541769"/>
            <a:ext cx="2832827" cy="461665"/>
          </a:xfrm>
          <a:prstGeom prst="rect">
            <a:avLst/>
          </a:prstGeom>
          <a:noFill/>
        </p:spPr>
        <p:txBody>
          <a:bodyPr wrap="none" rtlCol="0">
            <a:spAutoFit/>
          </a:bodyPr>
          <a:lstStyle/>
          <a:p>
            <a:r>
              <a:rPr lang="en-US" sz="2400" b="1" dirty="0">
                <a:solidFill>
                  <a:schemeClr val="tx2"/>
                </a:solidFill>
                <a:latin typeface="Fira Code" panose="020B0509050000020004" pitchFamily="49" charset="0"/>
                <a:ea typeface="Fira Code" panose="020B0509050000020004" pitchFamily="49" charset="0"/>
                <a:cs typeface="Courier New" panose="02070309020205020404" pitchFamily="49" charset="0"/>
              </a:rPr>
              <a:t>R1← M[A]+ M[B]</a:t>
            </a:r>
            <a:endParaRPr lang="en-US" sz="2400" b="1"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8" name="TextBox 7"/>
          <p:cNvSpPr txBox="1"/>
          <p:nvPr/>
        </p:nvSpPr>
        <p:spPr>
          <a:xfrm>
            <a:off x="600008" y="4003434"/>
            <a:ext cx="2621230" cy="461665"/>
          </a:xfrm>
          <a:prstGeom prst="rect">
            <a:avLst/>
          </a:prstGeom>
          <a:noFill/>
        </p:spPr>
        <p:txBody>
          <a:bodyPr wrap="none" rtlCol="0">
            <a:spAutoFit/>
          </a:bodyPr>
          <a:lstStyle/>
          <a:p>
            <a:r>
              <a:rPr lang="en-US" sz="2400" b="1" dirty="0">
                <a:solidFill>
                  <a:schemeClr val="tx2"/>
                </a:solidFill>
                <a:latin typeface="Fira Code" panose="020B0509050000020004" pitchFamily="49" charset="0"/>
                <a:ea typeface="Fira Code" panose="020B0509050000020004" pitchFamily="49" charset="0"/>
                <a:cs typeface="Courier New" panose="02070309020205020404" pitchFamily="49" charset="0"/>
              </a:rPr>
              <a:t>ADD	R2, C, D</a:t>
            </a:r>
            <a:endParaRPr lang="en-US" sz="2400" b="1"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9" name="TextBox 8"/>
          <p:cNvSpPr txBox="1"/>
          <p:nvPr/>
        </p:nvSpPr>
        <p:spPr>
          <a:xfrm>
            <a:off x="3834274" y="3997952"/>
            <a:ext cx="2832827" cy="461665"/>
          </a:xfrm>
          <a:prstGeom prst="rect">
            <a:avLst/>
          </a:prstGeom>
          <a:noFill/>
        </p:spPr>
        <p:txBody>
          <a:bodyPr wrap="none" rtlCol="0">
            <a:spAutoFit/>
          </a:bodyPr>
          <a:lstStyle/>
          <a:p>
            <a:r>
              <a:rPr lang="en-US" sz="2400" b="1" dirty="0">
                <a:solidFill>
                  <a:schemeClr val="tx2"/>
                </a:solidFill>
                <a:latin typeface="Fira Code" panose="020B0509050000020004" pitchFamily="49" charset="0"/>
                <a:ea typeface="Fira Code" panose="020B0509050000020004" pitchFamily="49" charset="0"/>
                <a:cs typeface="Courier New" panose="02070309020205020404" pitchFamily="49" charset="0"/>
              </a:rPr>
              <a:t>R2← M[C]+ M[D]</a:t>
            </a:r>
            <a:endParaRPr lang="en-US" sz="2400" b="1"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0" name="TextBox 9"/>
          <p:cNvSpPr txBox="1"/>
          <p:nvPr/>
        </p:nvSpPr>
        <p:spPr>
          <a:xfrm>
            <a:off x="588787" y="4508346"/>
            <a:ext cx="2810385" cy="461665"/>
          </a:xfrm>
          <a:prstGeom prst="rect">
            <a:avLst/>
          </a:prstGeom>
          <a:noFill/>
        </p:spPr>
        <p:txBody>
          <a:bodyPr wrap="none" rtlCol="0">
            <a:spAutoFit/>
          </a:bodyPr>
          <a:lstStyle/>
          <a:p>
            <a:r>
              <a:rPr lang="en-US" sz="2400" b="1" dirty="0">
                <a:solidFill>
                  <a:schemeClr val="tx2"/>
                </a:solidFill>
                <a:latin typeface="Fira Code" panose="020B0509050000020004" pitchFamily="49" charset="0"/>
                <a:ea typeface="Fira Code" panose="020B0509050000020004" pitchFamily="49" charset="0"/>
                <a:cs typeface="Courier New" panose="02070309020205020404" pitchFamily="49" charset="0"/>
              </a:rPr>
              <a:t>MUL	X, R1, R2</a:t>
            </a:r>
            <a:endParaRPr lang="en-US" sz="2400" b="1"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1" name="TextBox 10"/>
          <p:cNvSpPr txBox="1"/>
          <p:nvPr/>
        </p:nvSpPr>
        <p:spPr>
          <a:xfrm>
            <a:off x="3823053" y="4502864"/>
            <a:ext cx="2643672" cy="461665"/>
          </a:xfrm>
          <a:prstGeom prst="rect">
            <a:avLst/>
          </a:prstGeom>
          <a:noFill/>
        </p:spPr>
        <p:txBody>
          <a:bodyPr wrap="none" rtlCol="0">
            <a:spAutoFit/>
          </a:bodyPr>
          <a:lstStyle/>
          <a:p>
            <a:r>
              <a:rPr lang="en-US" sz="2400" b="1" dirty="0">
                <a:solidFill>
                  <a:schemeClr val="tx2"/>
                </a:solidFill>
                <a:latin typeface="Fira Code" panose="020B0509050000020004" pitchFamily="49" charset="0"/>
                <a:ea typeface="Fira Code" panose="020B0509050000020004" pitchFamily="49" charset="0"/>
                <a:cs typeface="Courier New" panose="02070309020205020404" pitchFamily="49" charset="0"/>
              </a:rPr>
              <a:t>M[X]← R1 * R2</a:t>
            </a:r>
            <a:endParaRPr lang="en-US" sz="2400" b="1"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Topics Covered</a:t>
            </a:r>
            <a:endParaRPr lang="en-IN" dirty="0"/>
          </a:p>
        </p:txBody>
      </p:sp>
      <p:sp>
        <p:nvSpPr>
          <p:cNvPr id="3" name="Content Placeholder 2"/>
          <p:cNvSpPr>
            <a:spLocks noGrp="1"/>
          </p:cNvSpPr>
          <p:nvPr>
            <p:ph idx="1"/>
          </p:nvPr>
        </p:nvSpPr>
        <p:spPr/>
        <p:txBody>
          <a:bodyPr>
            <a:normAutofit/>
          </a:bodyPr>
          <a:lstStyle/>
          <a:p>
            <a:r>
              <a:rPr lang="en-US" dirty="0"/>
              <a:t>Stack Organization</a:t>
            </a:r>
            <a:endParaRPr lang="en-US" dirty="0"/>
          </a:p>
          <a:p>
            <a:r>
              <a:rPr lang="en-US" dirty="0"/>
              <a:t>General Register Organization</a:t>
            </a:r>
            <a:endParaRPr lang="en-US" dirty="0"/>
          </a:p>
          <a:p>
            <a:r>
              <a:rPr lang="en-US" dirty="0"/>
              <a:t>Instruction format</a:t>
            </a:r>
            <a:endParaRPr lang="en-US" dirty="0"/>
          </a:p>
          <a:p>
            <a:r>
              <a:rPr lang="en-US" dirty="0"/>
              <a:t>Addressing Modes, data transfer and manipulation, </a:t>
            </a:r>
            <a:endParaRPr lang="en-US" dirty="0"/>
          </a:p>
          <a:p>
            <a:r>
              <a:rPr lang="en-US" dirty="0"/>
              <a:t>Program Control</a:t>
            </a:r>
            <a:endParaRPr lang="en-US" dirty="0"/>
          </a:p>
          <a:p>
            <a:r>
              <a:rPr lang="en-US" dirty="0"/>
              <a:t>Reduced Instruction Set Computer (RISC) </a:t>
            </a:r>
            <a:endParaRPr lang="en-US" dirty="0"/>
          </a:p>
          <a:p>
            <a:r>
              <a:rPr lang="en-US" dirty="0"/>
              <a:t>Complex Instruction Set Computer (CISC)</a:t>
            </a:r>
            <a:endParaRPr lang="en-US" dirty="0"/>
          </a:p>
          <a:p>
            <a:r>
              <a:rPr lang="en-US" dirty="0"/>
              <a:t>Parallel processing &amp; Pipelining</a:t>
            </a:r>
            <a:endParaRPr lang="en-IN" dirty="0"/>
          </a:p>
        </p:txBody>
      </p:sp>
      <p:sp>
        <p:nvSpPr>
          <p:cNvPr id="5" name="Footer Placeholder 4"/>
          <p:cNvSpPr>
            <a:spLocks noGrp="1"/>
          </p:cNvSpPr>
          <p:nvPr>
            <p:ph type="ftr" sz="quarter" idx="11"/>
          </p:nvPr>
        </p:nvSpPr>
        <p:spPr/>
        <p:txBody>
          <a:bodyPr/>
          <a:lstStyle/>
          <a:p>
            <a:r>
              <a:rPr lang="en-IN"/>
              <a:t>Prof. </a:t>
            </a:r>
            <a:r>
              <a:rPr lang="en-US" altLang="en-IN"/>
              <a:t>Rushi Raval</a:t>
            </a:r>
            <a:endParaRPr lang="en-US" alt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Three Address Instructions</a:t>
            </a:r>
            <a:endParaRPr lang="en-IN" dirty="0"/>
          </a:p>
        </p:txBody>
      </p:sp>
      <p:sp>
        <p:nvSpPr>
          <p:cNvPr id="3" name="Content Placeholder 2"/>
          <p:cNvSpPr>
            <a:spLocks noGrp="1"/>
          </p:cNvSpPr>
          <p:nvPr>
            <p:ph idx="4294967295"/>
          </p:nvPr>
        </p:nvSpPr>
        <p:spPr>
          <a:xfrm>
            <a:off x="0" y="1060450"/>
            <a:ext cx="11526838" cy="5332413"/>
          </a:xfrm>
        </p:spPr>
        <p:txBody>
          <a:bodyPr>
            <a:normAutofit/>
          </a:bodyPr>
          <a:lstStyle/>
          <a:p>
            <a:pPr algn="just"/>
            <a:r>
              <a:rPr lang="en-US" dirty="0"/>
              <a:t>The advantage of three-address format is that it results in short programs when evaluating arithmetic expressions.</a:t>
            </a:r>
            <a:endParaRPr lang="en-US" dirty="0"/>
          </a:p>
          <a:p>
            <a:pPr algn="just"/>
            <a:r>
              <a:rPr lang="en-US" dirty="0"/>
              <a:t>The disadvantage is that the binary-coded instructions require too many bits to specify three addresses.</a:t>
            </a:r>
            <a:endParaRPr lang="en-US" dirty="0"/>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Address Instructions</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Address Instructions</a:t>
            </a:r>
            <a:endParaRPr lang="en-IN" dirty="0"/>
          </a:p>
        </p:txBody>
      </p:sp>
      <p:sp>
        <p:nvSpPr>
          <p:cNvPr id="3" name="Content Placeholder 2"/>
          <p:cNvSpPr>
            <a:spLocks noGrp="1"/>
          </p:cNvSpPr>
          <p:nvPr>
            <p:ph idx="4294967295"/>
          </p:nvPr>
        </p:nvSpPr>
        <p:spPr>
          <a:xfrm>
            <a:off x="0" y="1001713"/>
            <a:ext cx="11528425" cy="2427287"/>
          </a:xfrm>
        </p:spPr>
        <p:txBody>
          <a:bodyPr/>
          <a:lstStyle/>
          <a:p>
            <a:pPr algn="just"/>
            <a:r>
              <a:rPr lang="en-US" dirty="0"/>
              <a:t>Two address instructions are the most common in commercial computers. Here again each address field can specify either a processor register or a memory word. </a:t>
            </a:r>
            <a:endParaRPr lang="en-US" dirty="0"/>
          </a:p>
          <a:p>
            <a:pPr algn="just"/>
            <a:r>
              <a:rPr lang="en-US" dirty="0"/>
              <a:t>The program to evaluate </a:t>
            </a:r>
            <a:r>
              <a:rPr lang="en-US" dirty="0">
                <a:solidFill>
                  <a:schemeClr val="accent6"/>
                </a:solidFill>
              </a:rPr>
              <a:t>X = (A + B) * (C + D) </a:t>
            </a:r>
            <a:r>
              <a:rPr lang="en-US" dirty="0"/>
              <a:t>is as follows:</a:t>
            </a:r>
            <a:endParaRPr lang="en-US" dirty="0"/>
          </a:p>
        </p:txBody>
      </p:sp>
      <p:sp>
        <p:nvSpPr>
          <p:cNvPr id="6" name="TextBox 5"/>
          <p:cNvSpPr txBox="1"/>
          <p:nvPr/>
        </p:nvSpPr>
        <p:spPr>
          <a:xfrm>
            <a:off x="589851" y="3429000"/>
            <a:ext cx="2053767"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MOV	R1, A</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7" name="TextBox 6"/>
          <p:cNvSpPr txBox="1"/>
          <p:nvPr/>
        </p:nvSpPr>
        <p:spPr>
          <a:xfrm>
            <a:off x="3485451" y="3429000"/>
            <a:ext cx="1697901"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R1← M[A]</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8" name="TextBox 7"/>
          <p:cNvSpPr txBox="1"/>
          <p:nvPr/>
        </p:nvSpPr>
        <p:spPr>
          <a:xfrm>
            <a:off x="589851" y="3812120"/>
            <a:ext cx="2053767"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ADD	R1, B</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9" name="TextBox 8"/>
          <p:cNvSpPr txBox="1"/>
          <p:nvPr/>
        </p:nvSpPr>
        <p:spPr>
          <a:xfrm>
            <a:off x="3485451" y="3812120"/>
            <a:ext cx="2454518"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R1← R1+ M[B]</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0" name="TextBox 9"/>
          <p:cNvSpPr txBox="1"/>
          <p:nvPr/>
        </p:nvSpPr>
        <p:spPr>
          <a:xfrm>
            <a:off x="589851" y="4207942"/>
            <a:ext cx="2053767"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MOV	R2, C</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1" name="TextBox 10"/>
          <p:cNvSpPr txBox="1"/>
          <p:nvPr/>
        </p:nvSpPr>
        <p:spPr>
          <a:xfrm>
            <a:off x="3485451" y="4207942"/>
            <a:ext cx="1697901"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R2← M[C]</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2" name="TextBox 11"/>
          <p:cNvSpPr txBox="1"/>
          <p:nvPr/>
        </p:nvSpPr>
        <p:spPr>
          <a:xfrm>
            <a:off x="589851" y="4617696"/>
            <a:ext cx="2053767"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ADD	R2, D</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3" name="TextBox 12"/>
          <p:cNvSpPr txBox="1"/>
          <p:nvPr/>
        </p:nvSpPr>
        <p:spPr>
          <a:xfrm>
            <a:off x="3485451" y="4617696"/>
            <a:ext cx="2454518"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R2← R2+ M[D]</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4" name="TextBox 13"/>
          <p:cNvSpPr txBox="1"/>
          <p:nvPr/>
        </p:nvSpPr>
        <p:spPr>
          <a:xfrm>
            <a:off x="589851" y="5022396"/>
            <a:ext cx="2242922"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MUL	R1, R2</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5" name="TextBox 14"/>
          <p:cNvSpPr txBox="1"/>
          <p:nvPr/>
        </p:nvSpPr>
        <p:spPr>
          <a:xfrm>
            <a:off x="3485451" y="5022396"/>
            <a:ext cx="2265364"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R1← R1 * R2</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6" name="TextBox 15"/>
          <p:cNvSpPr txBox="1"/>
          <p:nvPr/>
        </p:nvSpPr>
        <p:spPr>
          <a:xfrm>
            <a:off x="3485451" y="5423272"/>
            <a:ext cx="1697901"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M[X]← R1</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7" name="TextBox 16"/>
          <p:cNvSpPr txBox="1"/>
          <p:nvPr/>
        </p:nvSpPr>
        <p:spPr>
          <a:xfrm>
            <a:off x="589850" y="5423272"/>
            <a:ext cx="2053767"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MOV	X, R1</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P spid="12" grpId="0"/>
      <p:bldP spid="13" grpId="0"/>
      <p:bldP spid="14" grpId="0"/>
      <p:bldP spid="15" grpId="0"/>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Address Instruction</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Address Instruction</a:t>
            </a:r>
            <a:endParaRPr lang="en-IN" dirty="0"/>
          </a:p>
        </p:txBody>
      </p:sp>
      <p:sp>
        <p:nvSpPr>
          <p:cNvPr id="3" name="Content Placeholder 2"/>
          <p:cNvSpPr>
            <a:spLocks noGrp="1"/>
          </p:cNvSpPr>
          <p:nvPr>
            <p:ph idx="1"/>
          </p:nvPr>
        </p:nvSpPr>
        <p:spPr/>
        <p:txBody>
          <a:bodyPr/>
          <a:lstStyle/>
          <a:p>
            <a:pPr algn="just"/>
            <a:r>
              <a:rPr lang="en-US" dirty="0"/>
              <a:t>One address instructions use an implied accumulator (AC) register for all data manipulation.</a:t>
            </a:r>
            <a:endParaRPr lang="en-US" dirty="0"/>
          </a:p>
          <a:p>
            <a:pPr algn="just"/>
            <a:r>
              <a:rPr lang="en-US" dirty="0"/>
              <a:t>For multiplication and division these is a need for a second register.</a:t>
            </a:r>
            <a:endParaRPr lang="en-US" dirty="0"/>
          </a:p>
          <a:p>
            <a:pPr algn="just"/>
            <a:r>
              <a:rPr lang="en-US" dirty="0"/>
              <a:t>However, here we will neglect the second register and assume that the AC contains the result of all operations. </a:t>
            </a:r>
            <a:endParaRPr lang="en-US" dirty="0"/>
          </a:p>
          <a:p>
            <a:pPr algn="just"/>
            <a:r>
              <a:rPr lang="en-US" dirty="0"/>
              <a:t>The program to evaluate </a:t>
            </a:r>
            <a:r>
              <a:rPr lang="en-US" dirty="0">
                <a:solidFill>
                  <a:schemeClr val="accent6"/>
                </a:solidFill>
              </a:rPr>
              <a:t>X = (A + B) * (C + D)</a:t>
            </a:r>
            <a:r>
              <a:rPr lang="en-US" dirty="0"/>
              <a:t> is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Address Instruction</a:t>
            </a:r>
            <a:endParaRPr lang="en-IN" dirty="0"/>
          </a:p>
        </p:txBody>
      </p:sp>
      <p:sp>
        <p:nvSpPr>
          <p:cNvPr id="3" name="Content Placeholder 2"/>
          <p:cNvSpPr>
            <a:spLocks noGrp="1"/>
          </p:cNvSpPr>
          <p:nvPr>
            <p:ph idx="4294967295"/>
          </p:nvPr>
        </p:nvSpPr>
        <p:spPr>
          <a:xfrm>
            <a:off x="0" y="1060450"/>
            <a:ext cx="11526838" cy="812800"/>
          </a:xfrm>
        </p:spPr>
        <p:txBody>
          <a:bodyPr/>
          <a:lstStyle/>
          <a:p>
            <a:pPr algn="just"/>
            <a:r>
              <a:rPr lang="en-US" dirty="0"/>
              <a:t>The program to evaluate </a:t>
            </a:r>
            <a:r>
              <a:rPr lang="en-US" dirty="0">
                <a:solidFill>
                  <a:schemeClr val="accent6"/>
                </a:solidFill>
              </a:rPr>
              <a:t>X = (A + B) * (C + D)</a:t>
            </a:r>
            <a:r>
              <a:rPr lang="en-US" dirty="0"/>
              <a:t> is</a:t>
            </a:r>
            <a:endParaRPr lang="en-US" dirty="0"/>
          </a:p>
        </p:txBody>
      </p:sp>
      <p:sp>
        <p:nvSpPr>
          <p:cNvPr id="5" name="TextBox 4"/>
          <p:cNvSpPr txBox="1"/>
          <p:nvPr/>
        </p:nvSpPr>
        <p:spPr>
          <a:xfrm>
            <a:off x="567401" y="1873159"/>
            <a:ext cx="1476686"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LOAD	 A</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6" name="TextBox 5"/>
          <p:cNvSpPr txBox="1"/>
          <p:nvPr/>
        </p:nvSpPr>
        <p:spPr>
          <a:xfrm>
            <a:off x="2743685" y="1873159"/>
            <a:ext cx="1697901"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AC← M[A]</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7" name="TextBox 6"/>
          <p:cNvSpPr txBox="1"/>
          <p:nvPr/>
        </p:nvSpPr>
        <p:spPr>
          <a:xfrm>
            <a:off x="583694" y="2334824"/>
            <a:ext cx="1476686"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ADD	 B</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8" name="TextBox 7"/>
          <p:cNvSpPr txBox="1"/>
          <p:nvPr/>
        </p:nvSpPr>
        <p:spPr>
          <a:xfrm>
            <a:off x="2759978" y="2334824"/>
            <a:ext cx="2265364"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AC← AC+M[B]</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9" name="TextBox 8"/>
          <p:cNvSpPr txBox="1"/>
          <p:nvPr/>
        </p:nvSpPr>
        <p:spPr>
          <a:xfrm>
            <a:off x="597823" y="2816865"/>
            <a:ext cx="1508746"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STORE T</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0" name="TextBox 9"/>
          <p:cNvSpPr txBox="1"/>
          <p:nvPr/>
        </p:nvSpPr>
        <p:spPr>
          <a:xfrm>
            <a:off x="2759978" y="2820157"/>
            <a:ext cx="1544012"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M[T]←AC</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1" name="TextBox 10"/>
          <p:cNvSpPr txBox="1"/>
          <p:nvPr/>
        </p:nvSpPr>
        <p:spPr>
          <a:xfrm>
            <a:off x="572411" y="3298906"/>
            <a:ext cx="1476686"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LOAD	 C</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2" name="TextBox 11"/>
          <p:cNvSpPr txBox="1"/>
          <p:nvPr/>
        </p:nvSpPr>
        <p:spPr>
          <a:xfrm>
            <a:off x="2748695" y="3298906"/>
            <a:ext cx="1697901"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AC← M[C]</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3" name="TextBox 12"/>
          <p:cNvSpPr txBox="1"/>
          <p:nvPr/>
        </p:nvSpPr>
        <p:spPr>
          <a:xfrm>
            <a:off x="603806" y="3775217"/>
            <a:ext cx="1476686"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ADD	 D</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4" name="TextBox 13"/>
          <p:cNvSpPr txBox="1"/>
          <p:nvPr/>
        </p:nvSpPr>
        <p:spPr>
          <a:xfrm>
            <a:off x="2780090" y="3765009"/>
            <a:ext cx="2265364"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AC← AC+M[D]</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5" name="TextBox 14"/>
          <p:cNvSpPr txBox="1"/>
          <p:nvPr/>
        </p:nvSpPr>
        <p:spPr>
          <a:xfrm>
            <a:off x="623081" y="4242078"/>
            <a:ext cx="1476686"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MUL	 T</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6" name="TextBox 15"/>
          <p:cNvSpPr txBox="1"/>
          <p:nvPr/>
        </p:nvSpPr>
        <p:spPr>
          <a:xfrm>
            <a:off x="2799365" y="4242078"/>
            <a:ext cx="2265364"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AC← AC*M[T]</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7" name="TextBox 16"/>
          <p:cNvSpPr txBox="1"/>
          <p:nvPr/>
        </p:nvSpPr>
        <p:spPr>
          <a:xfrm>
            <a:off x="623081" y="4714060"/>
            <a:ext cx="1508746"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STORE X</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8" name="TextBox 17"/>
          <p:cNvSpPr txBox="1"/>
          <p:nvPr/>
        </p:nvSpPr>
        <p:spPr>
          <a:xfrm>
            <a:off x="2820629" y="4705476"/>
            <a:ext cx="1544012"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M[X]←AC</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Address Instruction</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Address Instruction</a:t>
            </a:r>
            <a:endParaRPr lang="en-IN" dirty="0"/>
          </a:p>
        </p:txBody>
      </p:sp>
      <p:sp>
        <p:nvSpPr>
          <p:cNvPr id="3" name="Content Placeholder 2"/>
          <p:cNvSpPr>
            <a:spLocks noGrp="1"/>
          </p:cNvSpPr>
          <p:nvPr>
            <p:ph idx="1"/>
          </p:nvPr>
        </p:nvSpPr>
        <p:spPr/>
        <p:txBody>
          <a:bodyPr/>
          <a:lstStyle/>
          <a:p>
            <a:pPr algn="just"/>
            <a:r>
              <a:rPr lang="en-US" dirty="0"/>
              <a:t>A stack-organized computer does not use an address field for the instructions ADD and MUL.</a:t>
            </a:r>
            <a:endParaRPr lang="en-US" dirty="0"/>
          </a:p>
          <a:p>
            <a:pPr algn="just"/>
            <a:r>
              <a:rPr lang="en-US" dirty="0"/>
              <a:t>The PUSH and POP instructions, however, need an address field to specify the operand that communicates with the stack. </a:t>
            </a:r>
            <a:endParaRPr lang="en-US" dirty="0"/>
          </a:p>
          <a:p>
            <a:pPr algn="just"/>
            <a:r>
              <a:rPr lang="en-US" dirty="0"/>
              <a:t>The program to evaluate </a:t>
            </a:r>
            <a:r>
              <a:rPr lang="en-US" dirty="0">
                <a:solidFill>
                  <a:schemeClr val="accent6"/>
                </a:solidFill>
              </a:rPr>
              <a:t>X = (A + B) * (C + D)</a:t>
            </a:r>
            <a:r>
              <a:rPr lang="en-US" dirty="0"/>
              <a:t> will be written for a stack-organized computer.</a:t>
            </a:r>
            <a:endParaRPr lang="en-US" dirty="0"/>
          </a:p>
          <a:p>
            <a:pPr algn="just"/>
            <a:r>
              <a:rPr lang="en-US" dirty="0"/>
              <a:t>To evaluate arithmetic expressions in a stack computer, it is necessary to convert the expression into reverse polish notation.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Address Instruction</a:t>
            </a:r>
            <a:endParaRPr lang="en-IN" dirty="0"/>
          </a:p>
        </p:txBody>
      </p:sp>
      <p:sp>
        <p:nvSpPr>
          <p:cNvPr id="3" name="Content Placeholder 2"/>
          <p:cNvSpPr>
            <a:spLocks noGrp="1"/>
          </p:cNvSpPr>
          <p:nvPr>
            <p:ph idx="4294967295"/>
          </p:nvPr>
        </p:nvSpPr>
        <p:spPr>
          <a:xfrm>
            <a:off x="0" y="1001713"/>
            <a:ext cx="11526838" cy="812800"/>
          </a:xfrm>
        </p:spPr>
        <p:txBody>
          <a:bodyPr/>
          <a:lstStyle/>
          <a:p>
            <a:pPr algn="just"/>
            <a:r>
              <a:rPr lang="en-US" dirty="0">
                <a:solidFill>
                  <a:schemeClr val="accent6"/>
                </a:solidFill>
              </a:rPr>
              <a:t>X = (A + B) * (C + D)</a:t>
            </a:r>
            <a:endParaRPr lang="en-US" dirty="0"/>
          </a:p>
        </p:txBody>
      </p:sp>
      <p:sp>
        <p:nvSpPr>
          <p:cNvPr id="5" name="TextBox 4"/>
          <p:cNvSpPr txBox="1"/>
          <p:nvPr/>
        </p:nvSpPr>
        <p:spPr>
          <a:xfrm>
            <a:off x="548583" y="1814034"/>
            <a:ext cx="1292341"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PUSH	A</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6" name="TextBox 5"/>
          <p:cNvSpPr txBox="1"/>
          <p:nvPr/>
        </p:nvSpPr>
        <p:spPr>
          <a:xfrm>
            <a:off x="2724867" y="1814034"/>
            <a:ext cx="1887055"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TOS← M[A]</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7" name="TextBox 6"/>
          <p:cNvSpPr txBox="1"/>
          <p:nvPr/>
        </p:nvSpPr>
        <p:spPr>
          <a:xfrm>
            <a:off x="548583" y="2209443"/>
            <a:ext cx="1292341"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PUSH	B</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8" name="TextBox 7"/>
          <p:cNvSpPr txBox="1"/>
          <p:nvPr/>
        </p:nvSpPr>
        <p:spPr>
          <a:xfrm>
            <a:off x="2724867" y="2209443"/>
            <a:ext cx="1887055"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TOS← M[B]</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9" name="TextBox 8"/>
          <p:cNvSpPr txBox="1"/>
          <p:nvPr/>
        </p:nvSpPr>
        <p:spPr>
          <a:xfrm>
            <a:off x="558522" y="2622901"/>
            <a:ext cx="752129"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ADD</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0" name="TextBox 9"/>
          <p:cNvSpPr txBox="1"/>
          <p:nvPr/>
        </p:nvSpPr>
        <p:spPr>
          <a:xfrm>
            <a:off x="2724867" y="2622901"/>
            <a:ext cx="1917513"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TOS←(A+B)</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1" name="TextBox 10"/>
          <p:cNvSpPr txBox="1"/>
          <p:nvPr/>
        </p:nvSpPr>
        <p:spPr>
          <a:xfrm>
            <a:off x="548583" y="3045916"/>
            <a:ext cx="1292341"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PUSH	C</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2" name="TextBox 11"/>
          <p:cNvSpPr txBox="1"/>
          <p:nvPr/>
        </p:nvSpPr>
        <p:spPr>
          <a:xfrm>
            <a:off x="2724867" y="3045916"/>
            <a:ext cx="1887055"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TOS← M[C]</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3" name="TextBox 12"/>
          <p:cNvSpPr txBox="1"/>
          <p:nvPr/>
        </p:nvSpPr>
        <p:spPr>
          <a:xfrm>
            <a:off x="548583" y="3459080"/>
            <a:ext cx="1292341"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PUSH	D</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4" name="TextBox 13"/>
          <p:cNvSpPr txBox="1"/>
          <p:nvPr/>
        </p:nvSpPr>
        <p:spPr>
          <a:xfrm>
            <a:off x="2724867" y="3459080"/>
            <a:ext cx="1887055"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TOS← M[D]</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5" name="TextBox 14"/>
          <p:cNvSpPr txBox="1"/>
          <p:nvPr/>
        </p:nvSpPr>
        <p:spPr>
          <a:xfrm>
            <a:off x="548583" y="3891352"/>
            <a:ext cx="752129"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ADD</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6" name="TextBox 15"/>
          <p:cNvSpPr txBox="1"/>
          <p:nvPr/>
        </p:nvSpPr>
        <p:spPr>
          <a:xfrm>
            <a:off x="2724867" y="3891352"/>
            <a:ext cx="1917513"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TOS←(C+D)</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7" name="TextBox 16"/>
          <p:cNvSpPr txBox="1"/>
          <p:nvPr/>
        </p:nvSpPr>
        <p:spPr>
          <a:xfrm>
            <a:off x="558522" y="4324979"/>
            <a:ext cx="752129"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MUL</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8" name="TextBox 17"/>
          <p:cNvSpPr txBox="1"/>
          <p:nvPr/>
        </p:nvSpPr>
        <p:spPr>
          <a:xfrm>
            <a:off x="2724867" y="4324979"/>
            <a:ext cx="3023585"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TOS←(C+D)*(A+B)</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9" name="TextBox 18"/>
          <p:cNvSpPr txBox="1"/>
          <p:nvPr/>
        </p:nvSpPr>
        <p:spPr>
          <a:xfrm>
            <a:off x="528705" y="4787184"/>
            <a:ext cx="1292341"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POP	X</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20" name="TextBox 19"/>
          <p:cNvSpPr txBox="1"/>
          <p:nvPr/>
        </p:nvSpPr>
        <p:spPr>
          <a:xfrm>
            <a:off x="2724867" y="4787184"/>
            <a:ext cx="2076209"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M[X] ← TOS</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RISC Instruction</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Stack Organization</a:t>
            </a:r>
            <a:endParaRPr lang="en-IN" dirty="0"/>
          </a:p>
        </p:txBody>
      </p:sp>
      <p:sp>
        <p:nvSpPr>
          <p:cNvPr id="5" name="Text Placeholder 4"/>
          <p:cNvSpPr>
            <a:spLocks noGrp="1"/>
          </p:cNvSpPr>
          <p:nvPr>
            <p:ph type="body" idx="1"/>
          </p:nvPr>
        </p:nvSpPr>
        <p:spPr/>
        <p:txBody>
          <a:bodyPr/>
          <a:lstStyle/>
          <a:p>
            <a:endParaRPr lang="en-IN"/>
          </a:p>
        </p:txBody>
      </p:sp>
      <p:sp>
        <p:nvSpPr>
          <p:cNvPr id="3" name="Footer Placeholder 2"/>
          <p:cNvSpPr>
            <a:spLocks noGrp="1"/>
          </p:cNvSpPr>
          <p:nvPr>
            <p:ph type="ftr" sz="quarter" idx="11"/>
          </p:nvPr>
        </p:nvSpPr>
        <p:spPr/>
        <p:txBody>
          <a:bodyPr/>
          <a:lstStyle/>
          <a:p>
            <a:r>
              <a:rPr lang="en-IN"/>
              <a:t>Prof. </a:t>
            </a:r>
            <a:r>
              <a:rPr lang="en-US" altLang="en-IN"/>
              <a:t>Rushi Raval</a:t>
            </a:r>
            <a:endParaRPr lang="en-US" alt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RISC Instruction</a:t>
            </a:r>
            <a:endParaRPr lang="en-IN" dirty="0"/>
          </a:p>
        </p:txBody>
      </p:sp>
      <p:sp>
        <p:nvSpPr>
          <p:cNvPr id="3" name="Content Placeholder 2"/>
          <p:cNvSpPr>
            <a:spLocks noGrp="1"/>
          </p:cNvSpPr>
          <p:nvPr>
            <p:ph idx="1"/>
          </p:nvPr>
        </p:nvSpPr>
        <p:spPr/>
        <p:txBody>
          <a:bodyPr>
            <a:normAutofit lnSpcReduction="10000"/>
          </a:bodyPr>
          <a:lstStyle/>
          <a:p>
            <a:pPr algn="just"/>
            <a:r>
              <a:rPr lang="en-US" dirty="0"/>
              <a:t>The instruction set of a typical RISC processor is restricted to the use of load and store instructions when communicating between memory and CPU.</a:t>
            </a:r>
            <a:endParaRPr lang="en-US" dirty="0"/>
          </a:p>
          <a:p>
            <a:pPr algn="just"/>
            <a:r>
              <a:rPr lang="en-US" dirty="0"/>
              <a:t>All other instructions are executed within the registers of the CPU without referring to memory.</a:t>
            </a:r>
            <a:endParaRPr lang="en-US" dirty="0"/>
          </a:p>
          <a:p>
            <a:pPr algn="just"/>
            <a:r>
              <a:rPr lang="en-US" dirty="0"/>
              <a:t>A program for a RISC type CPU consists of LOAD and STORE instructions that have one memory and one register address, and computational-type instructions that have three addresses with all three specifying processor registers.</a:t>
            </a:r>
            <a:endParaRPr lang="en-US" dirty="0"/>
          </a:p>
          <a:p>
            <a:pPr algn="just"/>
            <a:r>
              <a:rPr lang="en-US" dirty="0"/>
              <a:t>The following is a program to evaluate </a:t>
            </a:r>
            <a:r>
              <a:rPr lang="en-US" dirty="0">
                <a:solidFill>
                  <a:schemeClr val="accent6"/>
                </a:solidFill>
              </a:rPr>
              <a:t>X = (A + B) * (C + D)</a:t>
            </a:r>
            <a:endParaRPr lang="en-US" dirty="0">
              <a:solidFill>
                <a:schemeClr val="accent6"/>
              </a:solidFill>
            </a:endParaRP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RISC Instruction</a:t>
            </a:r>
            <a:endParaRPr lang="en-IN" dirty="0"/>
          </a:p>
        </p:txBody>
      </p:sp>
      <p:sp>
        <p:nvSpPr>
          <p:cNvPr id="3" name="Content Placeholder 2"/>
          <p:cNvSpPr>
            <a:spLocks noGrp="1"/>
          </p:cNvSpPr>
          <p:nvPr>
            <p:ph idx="4294967295"/>
          </p:nvPr>
        </p:nvSpPr>
        <p:spPr>
          <a:xfrm>
            <a:off x="0" y="1001713"/>
            <a:ext cx="11526838" cy="812800"/>
          </a:xfrm>
        </p:spPr>
        <p:txBody>
          <a:bodyPr>
            <a:normAutofit/>
          </a:bodyPr>
          <a:lstStyle/>
          <a:p>
            <a:pPr algn="just"/>
            <a:r>
              <a:rPr lang="en-US" dirty="0">
                <a:solidFill>
                  <a:schemeClr val="accent6"/>
                </a:solidFill>
              </a:rPr>
              <a:t>X = (A + B) * (C + D)</a:t>
            </a:r>
            <a:endParaRPr lang="en-US" dirty="0">
              <a:solidFill>
                <a:schemeClr val="accent6"/>
              </a:solidFill>
            </a:endParaRPr>
          </a:p>
          <a:p>
            <a:endParaRPr lang="en-IN" dirty="0"/>
          </a:p>
        </p:txBody>
      </p:sp>
      <p:sp>
        <p:nvSpPr>
          <p:cNvPr id="5" name="TextBox 4"/>
          <p:cNvSpPr txBox="1"/>
          <p:nvPr/>
        </p:nvSpPr>
        <p:spPr>
          <a:xfrm>
            <a:off x="518441" y="1814034"/>
            <a:ext cx="2053767"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LOAD	R1, A</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6" name="TextBox 5"/>
          <p:cNvSpPr txBox="1"/>
          <p:nvPr/>
        </p:nvSpPr>
        <p:spPr>
          <a:xfrm>
            <a:off x="3881180" y="1814034"/>
            <a:ext cx="1697901"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R1← M[A]</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7" name="TextBox 6"/>
          <p:cNvSpPr txBox="1"/>
          <p:nvPr/>
        </p:nvSpPr>
        <p:spPr>
          <a:xfrm>
            <a:off x="525745" y="2289635"/>
            <a:ext cx="2053767"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LOAD	R2, B</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8" name="TextBox 7"/>
          <p:cNvSpPr txBox="1"/>
          <p:nvPr/>
        </p:nvSpPr>
        <p:spPr>
          <a:xfrm>
            <a:off x="3888484" y="2289635"/>
            <a:ext cx="1697901"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R2← M[B]</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9" name="TextBox 8"/>
          <p:cNvSpPr txBox="1"/>
          <p:nvPr/>
        </p:nvSpPr>
        <p:spPr>
          <a:xfrm>
            <a:off x="525745" y="2791867"/>
            <a:ext cx="2053767"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LOAD	R3, C</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0" name="TextBox 9"/>
          <p:cNvSpPr txBox="1"/>
          <p:nvPr/>
        </p:nvSpPr>
        <p:spPr>
          <a:xfrm>
            <a:off x="3888484" y="2791867"/>
            <a:ext cx="1697901"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R3← M[C]</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1" name="TextBox 10"/>
          <p:cNvSpPr txBox="1"/>
          <p:nvPr/>
        </p:nvSpPr>
        <p:spPr>
          <a:xfrm>
            <a:off x="525745" y="3285222"/>
            <a:ext cx="2053767"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LOAD	R4, D</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2" name="TextBox 11"/>
          <p:cNvSpPr txBox="1"/>
          <p:nvPr/>
        </p:nvSpPr>
        <p:spPr>
          <a:xfrm>
            <a:off x="3888484" y="3285222"/>
            <a:ext cx="1697901"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R4← M[D]</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3" name="TextBox 12"/>
          <p:cNvSpPr txBox="1"/>
          <p:nvPr/>
        </p:nvSpPr>
        <p:spPr>
          <a:xfrm>
            <a:off x="525745" y="3725311"/>
            <a:ext cx="2999539"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ADD	R1, R1, R2</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4" name="TextBox 13"/>
          <p:cNvSpPr txBox="1"/>
          <p:nvPr/>
        </p:nvSpPr>
        <p:spPr>
          <a:xfrm>
            <a:off x="3888484" y="3725311"/>
            <a:ext cx="1887055"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R1← R1+R2</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5" name="TextBox 14"/>
          <p:cNvSpPr txBox="1"/>
          <p:nvPr/>
        </p:nvSpPr>
        <p:spPr>
          <a:xfrm>
            <a:off x="525745" y="4192032"/>
            <a:ext cx="2999539"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ADD	R3, R3, R4</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6" name="TextBox 15"/>
          <p:cNvSpPr txBox="1"/>
          <p:nvPr/>
        </p:nvSpPr>
        <p:spPr>
          <a:xfrm>
            <a:off x="3888484" y="4192032"/>
            <a:ext cx="1887055"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R3← R3+R4</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7" name="TextBox 16"/>
          <p:cNvSpPr txBox="1"/>
          <p:nvPr/>
        </p:nvSpPr>
        <p:spPr>
          <a:xfrm>
            <a:off x="526892" y="4640998"/>
            <a:ext cx="2999539"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MUL	R1, R1, R3</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8" name="TextBox 17"/>
          <p:cNvSpPr txBox="1"/>
          <p:nvPr/>
        </p:nvSpPr>
        <p:spPr>
          <a:xfrm>
            <a:off x="3879692" y="4640998"/>
            <a:ext cx="1887055"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R1← R1*R3</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19" name="TextBox 18"/>
          <p:cNvSpPr txBox="1"/>
          <p:nvPr/>
        </p:nvSpPr>
        <p:spPr>
          <a:xfrm>
            <a:off x="515806" y="5108781"/>
            <a:ext cx="2265364" cy="461665"/>
          </a:xfrm>
          <a:prstGeom prst="rect">
            <a:avLst/>
          </a:prstGeom>
          <a:noFill/>
        </p:spPr>
        <p:txBody>
          <a:bodyPr wrap="none" rtlCol="0">
            <a:spAutoFit/>
          </a:bodyPr>
          <a:lstStyle/>
          <a:p>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STORE X, R1</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
        <p:nvSpPr>
          <p:cNvPr id="20" name="TextBox 19"/>
          <p:cNvSpPr txBox="1"/>
          <p:nvPr/>
        </p:nvSpPr>
        <p:spPr>
          <a:xfrm>
            <a:off x="3878545" y="5108781"/>
            <a:ext cx="1887055" cy="461665"/>
          </a:xfrm>
          <a:prstGeom prst="rect">
            <a:avLst/>
          </a:prstGeom>
          <a:noFill/>
        </p:spPr>
        <p:txBody>
          <a:bodyPr wrap="none" rtlCol="0">
            <a:spAutoFit/>
          </a:bodyPr>
          <a:lstStyle/>
          <a:p>
            <a:r>
              <a:rPr lang="en-US" sz="2400">
                <a:solidFill>
                  <a:schemeClr val="tx2"/>
                </a:solidFill>
                <a:latin typeface="Fira Code" panose="020B0509050000020004" pitchFamily="49" charset="0"/>
                <a:ea typeface="Fira Code" panose="020B0509050000020004" pitchFamily="49" charset="0"/>
                <a:cs typeface="Courier New" panose="02070309020205020404" pitchFamily="49" charset="0"/>
              </a:rPr>
              <a:t>M[X] </a:t>
            </a:r>
            <a:r>
              <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rPr>
              <a:t>← R1</a:t>
            </a:r>
            <a:endParaRPr lang="en-US" sz="2400" dirty="0">
              <a:solidFill>
                <a:schemeClr val="tx2"/>
              </a:solidFill>
              <a:latin typeface="Fira Code" panose="020B0509050000020004" pitchFamily="49" charset="0"/>
              <a:ea typeface="Fira Code" panose="020B05090500000200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RISC &amp; CISC</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RISC &amp; CISC</a:t>
            </a:r>
            <a:endParaRPr lang="en-IN" dirty="0"/>
          </a:p>
        </p:txBody>
      </p:sp>
      <p:sp>
        <p:nvSpPr>
          <p:cNvPr id="2" name="Content Placeholder 1"/>
          <p:cNvSpPr>
            <a:spLocks noGrp="1"/>
          </p:cNvSpPr>
          <p:nvPr>
            <p:ph idx="1"/>
          </p:nvPr>
        </p:nvSpPr>
        <p:spPr/>
        <p:txBody>
          <a:bodyPr/>
          <a:lstStyle/>
          <a:p>
            <a:r>
              <a:rPr lang="en-US" b="1" dirty="0"/>
              <a:t>Reduced Instruction Set Architecture (RISC)</a:t>
            </a:r>
            <a:endParaRPr lang="en-US" dirty="0"/>
          </a:p>
          <a:p>
            <a:pPr lvl="1"/>
            <a:r>
              <a:rPr lang="en-US" dirty="0"/>
              <a:t>The main idea behind this is to make hardware simpler by using an instruction set composed of a few basic steps for loading, evaluating, and storing operations just like a load command will load data, a store command will store the data. </a:t>
            </a:r>
            <a:endParaRPr lang="en-US" dirty="0"/>
          </a:p>
          <a:p>
            <a:r>
              <a:rPr lang="en-US" b="1" dirty="0"/>
              <a:t>Complex Instruction Set Architecture (CISC)</a:t>
            </a:r>
            <a:endParaRPr lang="en-US" dirty="0"/>
          </a:p>
          <a:p>
            <a:pPr lvl="1"/>
            <a:r>
              <a:rPr lang="en-US" dirty="0"/>
              <a:t>The main idea is that a single instruction will do all loading, evaluating, and storing operations just like a multiplication command will do stuff like loading data, evaluating, and storing it, hence it’s complex. </a:t>
            </a:r>
            <a:endParaRPr lang="en-US" dirty="0"/>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normAutofit fontScale="92500" lnSpcReduction="10000"/>
          </a:bodyPr>
          <a:lstStyle/>
          <a:p>
            <a:r>
              <a:rPr lang="en-US" dirty="0"/>
              <a:t>Simpler instruction, hence simple instruction decoding.</a:t>
            </a:r>
            <a:endParaRPr lang="en-US" dirty="0"/>
          </a:p>
          <a:p>
            <a:r>
              <a:rPr lang="en-US" dirty="0"/>
              <a:t>Instruction comes undersize of one word.</a:t>
            </a:r>
            <a:endParaRPr lang="en-US" dirty="0"/>
          </a:p>
          <a:p>
            <a:r>
              <a:rPr lang="en-US" dirty="0"/>
              <a:t>Instruction takes a single clock cycle to get executed.</a:t>
            </a:r>
            <a:endParaRPr lang="en-US" dirty="0"/>
          </a:p>
          <a:p>
            <a:r>
              <a:rPr lang="en-US" dirty="0"/>
              <a:t>More general-purpose registers.</a:t>
            </a:r>
            <a:endParaRPr lang="en-US" dirty="0"/>
          </a:p>
          <a:p>
            <a:r>
              <a:rPr lang="en-US" dirty="0"/>
              <a:t>Simple Addressing Modes.</a:t>
            </a:r>
            <a:endParaRPr lang="en-US" dirty="0"/>
          </a:p>
          <a:p>
            <a:r>
              <a:rPr lang="en-US" dirty="0"/>
              <a:t>A pipeline can be achieved. </a:t>
            </a:r>
            <a:endParaRPr lang="en-US" dirty="0"/>
          </a:p>
        </p:txBody>
      </p:sp>
      <p:sp>
        <p:nvSpPr>
          <p:cNvPr id="7" name="Content Placeholder 6"/>
          <p:cNvSpPr>
            <a:spLocks noGrp="1"/>
          </p:cNvSpPr>
          <p:nvPr>
            <p:ph sz="half" idx="2"/>
          </p:nvPr>
        </p:nvSpPr>
        <p:spPr/>
        <p:txBody>
          <a:bodyPr>
            <a:normAutofit fontScale="92500" lnSpcReduction="20000"/>
          </a:bodyPr>
          <a:lstStyle/>
          <a:p>
            <a:r>
              <a:rPr lang="en-US" dirty="0"/>
              <a:t>Complex instruction, hence complex instruction decoding.</a:t>
            </a:r>
            <a:endParaRPr lang="en-US" dirty="0"/>
          </a:p>
          <a:p>
            <a:r>
              <a:rPr lang="en-US" dirty="0"/>
              <a:t>Instructions are larger than one-word size.</a:t>
            </a:r>
            <a:endParaRPr lang="en-US" dirty="0"/>
          </a:p>
          <a:p>
            <a:r>
              <a:rPr lang="en-US" dirty="0"/>
              <a:t>Instruction may take more than a single clock cycle to get executed.</a:t>
            </a:r>
            <a:endParaRPr lang="en-US" dirty="0"/>
          </a:p>
          <a:p>
            <a:r>
              <a:rPr lang="en-US" dirty="0"/>
              <a:t>Less number of general-purpose registers as operations get performed in memory itself.</a:t>
            </a:r>
            <a:endParaRPr lang="en-US" dirty="0"/>
          </a:p>
          <a:p>
            <a:r>
              <a:rPr lang="en-US" dirty="0"/>
              <a:t>Complex Addressing Modes.</a:t>
            </a:r>
            <a:endParaRPr lang="en-US" dirty="0"/>
          </a:p>
          <a:p>
            <a:endParaRPr lang="en-IN" dirty="0"/>
          </a:p>
        </p:txBody>
      </p:sp>
      <p:sp>
        <p:nvSpPr>
          <p:cNvPr id="9" name="Text Placeholder 8"/>
          <p:cNvSpPr>
            <a:spLocks noGrp="1"/>
          </p:cNvSpPr>
          <p:nvPr>
            <p:ph type="body" idx="13"/>
          </p:nvPr>
        </p:nvSpPr>
        <p:spPr/>
        <p:txBody>
          <a:bodyPr>
            <a:normAutofit fontScale="92500" lnSpcReduction="10000"/>
          </a:bodyPr>
          <a:lstStyle/>
          <a:p>
            <a:r>
              <a:rPr lang="en-US" dirty="0"/>
              <a:t>RISC</a:t>
            </a:r>
            <a:endParaRPr lang="en-IN" dirty="0"/>
          </a:p>
        </p:txBody>
      </p:sp>
      <p:sp>
        <p:nvSpPr>
          <p:cNvPr id="8" name="Text Placeholder 7"/>
          <p:cNvSpPr>
            <a:spLocks noGrp="1"/>
          </p:cNvSpPr>
          <p:nvPr>
            <p:ph type="body" sz="quarter" idx="3"/>
          </p:nvPr>
        </p:nvSpPr>
        <p:spPr/>
        <p:txBody>
          <a:bodyPr>
            <a:normAutofit fontScale="92500" lnSpcReduction="10000"/>
          </a:bodyPr>
          <a:lstStyle/>
          <a:p>
            <a:r>
              <a:rPr lang="en-US" dirty="0"/>
              <a:t>CISC</a:t>
            </a:r>
            <a:endParaRPr lang="en-IN" dirty="0"/>
          </a:p>
        </p:txBody>
      </p:sp>
      <p:sp>
        <p:nvSpPr>
          <p:cNvPr id="5" name="Title 4"/>
          <p:cNvSpPr>
            <a:spLocks noGrp="1"/>
          </p:cNvSpPr>
          <p:nvPr>
            <p:ph type="title"/>
          </p:nvPr>
        </p:nvSpPr>
        <p:spPr/>
        <p:txBody>
          <a:bodyPr/>
          <a:lstStyle/>
          <a:p>
            <a:r>
              <a:rPr lang="en-US" dirty="0"/>
              <a:t>RISC &amp; CISC Characteristics</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normAutofit/>
          </a:bodyPr>
          <a:lstStyle/>
          <a:p>
            <a:r>
              <a:rPr lang="en-IN" dirty="0"/>
              <a:t>Fixed sized instructions</a:t>
            </a:r>
            <a:endParaRPr lang="en-IN" dirty="0"/>
          </a:p>
          <a:p>
            <a:r>
              <a:rPr lang="en-US" dirty="0"/>
              <a:t>Can perform only Register to Register Arithmetic operations</a:t>
            </a:r>
            <a:endParaRPr lang="en-US" dirty="0"/>
          </a:p>
          <a:p>
            <a:r>
              <a:rPr lang="en-US" dirty="0"/>
              <a:t>Requires more number of registers</a:t>
            </a:r>
            <a:endParaRPr lang="en-US" dirty="0"/>
          </a:p>
          <a:p>
            <a:r>
              <a:rPr lang="en-IN" dirty="0"/>
              <a:t>Code size is large</a:t>
            </a:r>
            <a:endParaRPr lang="en-IN" dirty="0"/>
          </a:p>
          <a:p>
            <a:r>
              <a:rPr lang="en-US" dirty="0"/>
              <a:t>An instruction executed in a single clock cycle</a:t>
            </a:r>
            <a:endParaRPr lang="en-US" dirty="0"/>
          </a:p>
        </p:txBody>
      </p:sp>
      <p:sp>
        <p:nvSpPr>
          <p:cNvPr id="7" name="Content Placeholder 6"/>
          <p:cNvSpPr>
            <a:spLocks noGrp="1"/>
          </p:cNvSpPr>
          <p:nvPr>
            <p:ph sz="half" idx="2"/>
          </p:nvPr>
        </p:nvSpPr>
        <p:spPr/>
        <p:txBody>
          <a:bodyPr>
            <a:normAutofit/>
          </a:bodyPr>
          <a:lstStyle/>
          <a:p>
            <a:r>
              <a:rPr lang="en-IN" dirty="0"/>
              <a:t>Variable sized instructions</a:t>
            </a:r>
            <a:endParaRPr lang="en-IN" dirty="0"/>
          </a:p>
          <a:p>
            <a:r>
              <a:rPr lang="en-US" dirty="0"/>
              <a:t>Can perform REG to REG or REG to MEM or MEM to MEM</a:t>
            </a:r>
            <a:endParaRPr lang="en-US" dirty="0"/>
          </a:p>
          <a:p>
            <a:r>
              <a:rPr lang="en-US" dirty="0"/>
              <a:t>Requires less number of registers</a:t>
            </a:r>
            <a:endParaRPr lang="en-US" dirty="0"/>
          </a:p>
          <a:p>
            <a:r>
              <a:rPr lang="en-IN" dirty="0"/>
              <a:t>Code size is small</a:t>
            </a:r>
            <a:endParaRPr lang="en-IN" dirty="0"/>
          </a:p>
          <a:p>
            <a:r>
              <a:rPr lang="en-US" dirty="0"/>
              <a:t>Instruction takes more than one clock cycle</a:t>
            </a:r>
            <a:endParaRPr lang="en-IN" dirty="0"/>
          </a:p>
        </p:txBody>
      </p:sp>
      <p:sp>
        <p:nvSpPr>
          <p:cNvPr id="9" name="Text Placeholder 8"/>
          <p:cNvSpPr>
            <a:spLocks noGrp="1"/>
          </p:cNvSpPr>
          <p:nvPr>
            <p:ph type="body" idx="13"/>
          </p:nvPr>
        </p:nvSpPr>
        <p:spPr/>
        <p:txBody>
          <a:bodyPr>
            <a:normAutofit fontScale="92500" lnSpcReduction="10000"/>
          </a:bodyPr>
          <a:lstStyle/>
          <a:p>
            <a:r>
              <a:rPr lang="en-US" dirty="0"/>
              <a:t>RISC</a:t>
            </a:r>
            <a:endParaRPr lang="en-IN" dirty="0"/>
          </a:p>
        </p:txBody>
      </p:sp>
      <p:sp>
        <p:nvSpPr>
          <p:cNvPr id="8" name="Text Placeholder 7"/>
          <p:cNvSpPr>
            <a:spLocks noGrp="1"/>
          </p:cNvSpPr>
          <p:nvPr>
            <p:ph type="body" sz="quarter" idx="3"/>
          </p:nvPr>
        </p:nvSpPr>
        <p:spPr/>
        <p:txBody>
          <a:bodyPr>
            <a:normAutofit fontScale="92500" lnSpcReduction="10000"/>
          </a:bodyPr>
          <a:lstStyle/>
          <a:p>
            <a:r>
              <a:rPr lang="en-US" dirty="0"/>
              <a:t>CISC</a:t>
            </a:r>
            <a:endParaRPr lang="en-IN" dirty="0"/>
          </a:p>
        </p:txBody>
      </p:sp>
      <p:sp>
        <p:nvSpPr>
          <p:cNvPr id="5" name="Title 4"/>
          <p:cNvSpPr>
            <a:spLocks noGrp="1"/>
          </p:cNvSpPr>
          <p:nvPr>
            <p:ph type="title"/>
          </p:nvPr>
        </p:nvSpPr>
        <p:spPr/>
        <p:txBody>
          <a:bodyPr/>
          <a:lstStyle/>
          <a:p>
            <a:r>
              <a:rPr lang="en-US" dirty="0"/>
              <a:t>RISC v/s CISC</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Addressing Modes</a:t>
            </a:r>
            <a:endParaRPr lang="en-IN" dirty="0"/>
          </a:p>
        </p:txBody>
      </p:sp>
      <p:sp>
        <p:nvSpPr>
          <p:cNvPr id="10" name="Text Placeholder 9"/>
          <p:cNvSpPr>
            <a:spLocks noGrp="1"/>
          </p:cNvSpPr>
          <p:nvPr>
            <p:ph type="body" idx="1"/>
          </p:nvPr>
        </p:nvSpPr>
        <p:spPr/>
        <p:txBody>
          <a:bodyPr/>
          <a:lstStyle/>
          <a:p>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a:t>Addressing Modes</a:t>
            </a:r>
            <a:endParaRPr lang="en-IN" dirty="0"/>
          </a:p>
        </p:txBody>
      </p:sp>
      <p:sp>
        <p:nvSpPr>
          <p:cNvPr id="9" name="Content Placeholder 8"/>
          <p:cNvSpPr>
            <a:spLocks noGrp="1"/>
          </p:cNvSpPr>
          <p:nvPr>
            <p:ph idx="1"/>
          </p:nvPr>
        </p:nvSpPr>
        <p:spPr/>
        <p:txBody>
          <a:bodyPr/>
          <a:lstStyle/>
          <a:p>
            <a:r>
              <a:rPr lang="en-US" sz="2400" dirty="0"/>
              <a:t>The addressing mode specifies a rule for interpreting or modifying the address field of the instruction before the operand is actually referenced.</a:t>
            </a:r>
            <a:endParaRPr lang="en-US" sz="2400" dirty="0"/>
          </a:p>
          <a:p>
            <a:r>
              <a:rPr lang="en-US" sz="2400" dirty="0"/>
              <a:t>Computers use addressing mode techniques for the purpose of accommodating one or both of the following provisions:</a:t>
            </a:r>
            <a:endParaRPr lang="en-US" sz="2400" dirty="0"/>
          </a:p>
          <a:p>
            <a:pPr lvl="1"/>
            <a:r>
              <a:rPr lang="en-US" sz="2000" dirty="0"/>
              <a:t>To give programming versatility to the user by providing such facilities as pointers to memory, counters for loop control, indexing of data, and program relocation.</a:t>
            </a:r>
            <a:endParaRPr lang="en-US" sz="2000" dirty="0"/>
          </a:p>
          <a:p>
            <a:pPr lvl="1"/>
            <a:r>
              <a:rPr lang="en-US" sz="2000" dirty="0"/>
              <a:t>To reduce the number of bits in the addressing field of the instruction.</a:t>
            </a:r>
            <a:endParaRPr lang="en-US" sz="2000" dirty="0"/>
          </a:p>
          <a:p>
            <a:r>
              <a:rPr lang="en-US" sz="2400" dirty="0"/>
              <a:t>There are basic 10 addressing modes supported by the computer.</a:t>
            </a: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Types of Addressing Modes</a:t>
            </a:r>
            <a:endParaRPr lang="en-IN" dirty="0"/>
          </a:p>
        </p:txBody>
      </p:sp>
      <p:sp>
        <p:nvSpPr>
          <p:cNvPr id="9" name="Content Placeholder 8"/>
          <p:cNvSpPr>
            <a:spLocks noGrp="1"/>
          </p:cNvSpPr>
          <p:nvPr>
            <p:ph idx="1"/>
          </p:nvPr>
        </p:nvSpPr>
        <p:spPr/>
        <p:txBody>
          <a:bodyPr>
            <a:normAutofit fontScale="92500" lnSpcReduction="20000"/>
          </a:bodyPr>
          <a:lstStyle/>
          <a:p>
            <a:pPr marL="457200" indent="-457200">
              <a:buFont typeface="+mj-lt"/>
              <a:buAutoNum type="arabicPeriod"/>
            </a:pPr>
            <a:r>
              <a:rPr lang="en-US" dirty="0"/>
              <a:t>Implied Mode</a:t>
            </a:r>
            <a:endParaRPr lang="en-US" dirty="0"/>
          </a:p>
          <a:p>
            <a:pPr marL="457200" indent="-457200">
              <a:buFont typeface="+mj-lt"/>
              <a:buAutoNum type="arabicPeriod"/>
            </a:pPr>
            <a:r>
              <a:rPr lang="en-US" dirty="0"/>
              <a:t>Immediate Mode</a:t>
            </a:r>
            <a:endParaRPr lang="en-US" dirty="0"/>
          </a:p>
          <a:p>
            <a:pPr marL="457200" indent="-457200">
              <a:buFont typeface="+mj-lt"/>
              <a:buAutoNum type="arabicPeriod"/>
            </a:pPr>
            <a:r>
              <a:rPr lang="en-US" dirty="0"/>
              <a:t>Register Mode</a:t>
            </a:r>
            <a:endParaRPr lang="en-US" dirty="0"/>
          </a:p>
          <a:p>
            <a:pPr marL="457200" indent="-457200">
              <a:buFont typeface="+mj-lt"/>
              <a:buAutoNum type="arabicPeriod"/>
            </a:pPr>
            <a:r>
              <a:rPr lang="en-US" dirty="0"/>
              <a:t>Register Indirect Mode</a:t>
            </a:r>
            <a:endParaRPr lang="en-US" dirty="0"/>
          </a:p>
          <a:p>
            <a:pPr marL="457200" indent="-457200">
              <a:buFont typeface="+mj-lt"/>
              <a:buAutoNum type="arabicPeriod"/>
            </a:pPr>
            <a:r>
              <a:rPr lang="en-US" dirty="0"/>
              <a:t>Autoincrement or Autodecrement Mode</a:t>
            </a:r>
            <a:endParaRPr lang="en-US" dirty="0"/>
          </a:p>
          <a:p>
            <a:pPr marL="457200" indent="-457200">
              <a:buFont typeface="+mj-lt"/>
              <a:buAutoNum type="arabicPeriod"/>
            </a:pPr>
            <a:r>
              <a:rPr lang="en-US" dirty="0"/>
              <a:t>Direct Address Mode</a:t>
            </a:r>
            <a:endParaRPr lang="en-US" dirty="0"/>
          </a:p>
          <a:p>
            <a:pPr marL="457200" indent="-457200">
              <a:buFont typeface="+mj-lt"/>
              <a:buAutoNum type="arabicPeriod"/>
            </a:pPr>
            <a:r>
              <a:rPr lang="en-US" dirty="0"/>
              <a:t>Indirect Address Mode</a:t>
            </a:r>
            <a:endParaRPr lang="en-US" dirty="0"/>
          </a:p>
          <a:p>
            <a:pPr marL="457200" indent="-457200">
              <a:buFont typeface="+mj-lt"/>
              <a:buAutoNum type="arabicPeriod"/>
            </a:pPr>
            <a:r>
              <a:rPr lang="en-US" dirty="0"/>
              <a:t>Relative Address Mode</a:t>
            </a:r>
            <a:endParaRPr lang="en-US" dirty="0"/>
          </a:p>
          <a:p>
            <a:pPr marL="457200" indent="-457200">
              <a:buFont typeface="+mj-lt"/>
              <a:buAutoNum type="arabicPeriod"/>
            </a:pPr>
            <a:r>
              <a:rPr lang="en-US" dirty="0"/>
              <a:t>Indexed Addressing Mode</a:t>
            </a:r>
            <a:endParaRPr lang="en-US" dirty="0"/>
          </a:p>
          <a:p>
            <a:pPr marL="457200" indent="-457200">
              <a:buFont typeface="+mj-lt"/>
              <a:buAutoNum type="arabicPeriod"/>
            </a:pPr>
            <a:r>
              <a:rPr lang="en-US" dirty="0"/>
              <a:t>Base Register Addressing Mode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a:t>1. Implied Mode</a:t>
            </a:r>
            <a:endParaRPr lang="en-IN" dirty="0"/>
          </a:p>
        </p:txBody>
      </p:sp>
      <p:sp>
        <p:nvSpPr>
          <p:cNvPr id="9" name="Content Placeholder 8"/>
          <p:cNvSpPr>
            <a:spLocks noGrp="1"/>
          </p:cNvSpPr>
          <p:nvPr>
            <p:ph idx="1"/>
          </p:nvPr>
        </p:nvSpPr>
        <p:spPr/>
        <p:txBody>
          <a:bodyPr/>
          <a:lstStyle/>
          <a:p>
            <a:r>
              <a:rPr lang="en-US"/>
              <a:t>Operands are specified implicitly in the definition of the instruction. </a:t>
            </a:r>
            <a:endParaRPr lang="en-US"/>
          </a:p>
          <a:p>
            <a:r>
              <a:rPr lang="en-US"/>
              <a:t>For example, the instruction “complement accumulator (CMA)” is an implied-mode instruction because the operand in the accumulator register is implied in the definition of the instruction.</a:t>
            </a:r>
            <a:endParaRPr lang="en-US"/>
          </a:p>
          <a:p>
            <a:r>
              <a:rPr lang="en-US"/>
              <a:t>In fact, all register reference instructions that use an accumulator and zero address instructions are implied mode instructions.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Stack Organization</a:t>
            </a:r>
            <a:endParaRPr lang="en-IN" dirty="0"/>
          </a:p>
        </p:txBody>
      </p:sp>
      <p:sp>
        <p:nvSpPr>
          <p:cNvPr id="3" name="Content Placeholder 2"/>
          <p:cNvSpPr>
            <a:spLocks noGrp="1"/>
          </p:cNvSpPr>
          <p:nvPr>
            <p:ph idx="1"/>
          </p:nvPr>
        </p:nvSpPr>
        <p:spPr/>
        <p:txBody>
          <a:bodyPr/>
          <a:lstStyle/>
          <a:p>
            <a:r>
              <a:rPr lang="en-US" dirty="0"/>
              <a:t>A stack is a storage device that stores information in such a manner that the item stored last is the first item retrieved (LIFO).</a:t>
            </a:r>
            <a:endParaRPr lang="en-US" dirty="0"/>
          </a:p>
          <a:p>
            <a:r>
              <a:rPr lang="en-US" dirty="0"/>
              <a:t>The register that holds the address for the stack is called a stack pointer (SP) because its value always points at the top item in the stack. </a:t>
            </a:r>
            <a:endParaRPr lang="en-US" dirty="0"/>
          </a:p>
          <a:p>
            <a:r>
              <a:rPr lang="en-US" dirty="0"/>
              <a:t>The physical registers of a stack are always available for reading or writing. It is the content of the word that is inserted or deleted.</a:t>
            </a:r>
            <a:endParaRPr lang="en-US" dirty="0"/>
          </a:p>
          <a:p>
            <a:endParaRPr lang="en-IN" dirty="0"/>
          </a:p>
        </p:txBody>
      </p:sp>
      <p:sp>
        <p:nvSpPr>
          <p:cNvPr id="5" name="Footer Placeholder 4"/>
          <p:cNvSpPr>
            <a:spLocks noGrp="1"/>
          </p:cNvSpPr>
          <p:nvPr>
            <p:ph type="ftr" sz="quarter" idx="11"/>
          </p:nvPr>
        </p:nvSpPr>
        <p:spPr/>
        <p:txBody>
          <a:bodyPr/>
          <a:lstStyle/>
          <a:p>
            <a:r>
              <a:rPr lang="en-IN"/>
              <a:t>Prof. </a:t>
            </a:r>
            <a:r>
              <a:rPr lang="en-US" altLang="en-IN"/>
              <a:t>Rushi Raval</a:t>
            </a:r>
            <a:endParaRPr lang="en-US" alt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Immediate Mode</a:t>
            </a:r>
            <a:endParaRPr lang="en-IN" dirty="0"/>
          </a:p>
        </p:txBody>
      </p:sp>
      <p:sp>
        <p:nvSpPr>
          <p:cNvPr id="7" name="Content Placeholder 6"/>
          <p:cNvSpPr>
            <a:spLocks noGrp="1"/>
          </p:cNvSpPr>
          <p:nvPr>
            <p:ph idx="1"/>
          </p:nvPr>
        </p:nvSpPr>
        <p:spPr/>
        <p:txBody>
          <a:bodyPr>
            <a:normAutofit/>
          </a:bodyPr>
          <a:lstStyle/>
          <a:p>
            <a:r>
              <a:rPr lang="en-US" dirty="0"/>
              <a:t>Operand is specified in the instruction itself. </a:t>
            </a:r>
            <a:endParaRPr lang="en-US" dirty="0"/>
          </a:p>
          <a:p>
            <a:r>
              <a:rPr lang="en-US" dirty="0"/>
              <a:t>In other words, an immediate-mode instruction has an operand field rather than an address field.</a:t>
            </a:r>
            <a:endParaRPr lang="en-US" dirty="0"/>
          </a:p>
          <a:p>
            <a:r>
              <a:rPr lang="en-US" dirty="0"/>
              <a:t>The operand field contains the actual operand to be used in conjunction with the operation specified in the instruction.</a:t>
            </a:r>
            <a:endParaRPr lang="en-US" dirty="0"/>
          </a:p>
          <a:p>
            <a:r>
              <a:rPr lang="en-US" dirty="0"/>
              <a:t>Immediate mode of instructions is useful for initializing register to constant value.</a:t>
            </a:r>
            <a:endParaRPr lang="en-US" dirty="0"/>
          </a:p>
          <a:p>
            <a:r>
              <a:rPr lang="en-US" dirty="0"/>
              <a:t>E.g. MOV R1, 05H</a:t>
            </a:r>
            <a:endParaRPr lang="en-US" dirty="0"/>
          </a:p>
          <a:p>
            <a:pPr lvl="1"/>
            <a:r>
              <a:rPr lang="en-US" dirty="0"/>
              <a:t>Instruction copies immediate number 05H to R1 register.</a:t>
            </a:r>
            <a:endParaRPr lang="en-US" dirty="0"/>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Register Mode</a:t>
            </a:r>
            <a:endParaRPr lang="en-IN" dirty="0"/>
          </a:p>
        </p:txBody>
      </p:sp>
      <p:sp>
        <p:nvSpPr>
          <p:cNvPr id="3" name="Content Placeholder 2"/>
          <p:cNvSpPr>
            <a:spLocks noGrp="1"/>
          </p:cNvSpPr>
          <p:nvPr>
            <p:ph idx="1"/>
          </p:nvPr>
        </p:nvSpPr>
        <p:spPr/>
        <p:txBody>
          <a:bodyPr/>
          <a:lstStyle/>
          <a:p>
            <a:r>
              <a:rPr lang="en-US" dirty="0"/>
              <a:t>Operands are in registers that reside within the CPU.</a:t>
            </a:r>
            <a:endParaRPr lang="en-US" dirty="0"/>
          </a:p>
          <a:p>
            <a:r>
              <a:rPr lang="en-US" dirty="0"/>
              <a:t>The particular register is selected from a register field in the instruction. </a:t>
            </a:r>
            <a:endParaRPr lang="en-US" dirty="0"/>
          </a:p>
          <a:p>
            <a:r>
              <a:rPr lang="en-US" dirty="0"/>
              <a:t>E.g. MOV AX, BX</a:t>
            </a:r>
            <a:endParaRPr lang="en-US" dirty="0"/>
          </a:p>
          <a:p>
            <a:pPr lvl="1"/>
            <a:r>
              <a:rPr lang="en-US" dirty="0"/>
              <a:t>Move value from BX to AX register</a:t>
            </a:r>
            <a:endParaRPr lang="en-US" dirty="0"/>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Register Indirect Mode</a:t>
            </a:r>
            <a:endParaRPr lang="en-IN" dirty="0"/>
          </a:p>
        </p:txBody>
      </p:sp>
      <p:sp>
        <p:nvSpPr>
          <p:cNvPr id="3" name="Content Placeholder 2"/>
          <p:cNvSpPr>
            <a:spLocks noGrp="1"/>
          </p:cNvSpPr>
          <p:nvPr>
            <p:ph idx="1"/>
          </p:nvPr>
        </p:nvSpPr>
        <p:spPr/>
        <p:txBody>
          <a:bodyPr>
            <a:normAutofit/>
          </a:bodyPr>
          <a:lstStyle/>
          <a:p>
            <a:r>
              <a:rPr lang="en-US" dirty="0"/>
              <a:t>In this mode the instruction specifies a register in the CPU whose contents give the address of the operand in memory.</a:t>
            </a:r>
            <a:endParaRPr lang="en-US" dirty="0"/>
          </a:p>
          <a:p>
            <a:r>
              <a:rPr lang="en-US" dirty="0"/>
              <a:t>Before using a register indirect mode instruction, the programmer must ensure that the memory address of the operand is placed in the processor register with a previous instruction.</a:t>
            </a:r>
            <a:endParaRPr lang="en-US" dirty="0"/>
          </a:p>
          <a:p>
            <a:r>
              <a:rPr lang="en-US" dirty="0"/>
              <a:t>E.g. MOV [R1], R2</a:t>
            </a:r>
            <a:endParaRPr lang="en-US" dirty="0"/>
          </a:p>
          <a:p>
            <a:pPr lvl="1"/>
            <a:r>
              <a:rPr lang="en-US" dirty="0"/>
              <a:t>Value of R2 is moved to the memory location specified in R1.</a:t>
            </a:r>
            <a:endParaRPr lang="en-US" dirty="0"/>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5. Auto </a:t>
            </a:r>
            <a:r>
              <a:rPr lang="fr-FR" dirty="0" err="1"/>
              <a:t>increment</a:t>
            </a:r>
            <a:r>
              <a:rPr lang="fr-FR" dirty="0"/>
              <a:t> or Auto </a:t>
            </a:r>
            <a:r>
              <a:rPr lang="fr-FR" dirty="0" err="1"/>
              <a:t>decrement</a:t>
            </a:r>
            <a:r>
              <a:rPr lang="fr-FR" dirty="0"/>
              <a:t> Mode</a:t>
            </a:r>
            <a:endParaRPr lang="en-IN" dirty="0"/>
          </a:p>
        </p:txBody>
      </p:sp>
      <p:sp>
        <p:nvSpPr>
          <p:cNvPr id="3" name="Content Placeholder 2"/>
          <p:cNvSpPr>
            <a:spLocks noGrp="1"/>
          </p:cNvSpPr>
          <p:nvPr>
            <p:ph idx="1"/>
          </p:nvPr>
        </p:nvSpPr>
        <p:spPr/>
        <p:txBody>
          <a:bodyPr>
            <a:noAutofit/>
          </a:bodyPr>
          <a:lstStyle/>
          <a:p>
            <a:r>
              <a:rPr lang="en-US" sz="2400" dirty="0"/>
              <a:t>This is similar to the register indirect mode expect that the register is incremented or decremented after (or before) its value is used to access memory.</a:t>
            </a:r>
            <a:endParaRPr lang="en-US" sz="2400" dirty="0"/>
          </a:p>
          <a:p>
            <a:r>
              <a:rPr lang="en-US" sz="2400" dirty="0"/>
              <a:t>When the address stored in the register refers to a table of data in memory, it is necessary to increment or decrement the register after every access to the table. This can be achieved by using the increment or decrement instruction.</a:t>
            </a:r>
            <a:endParaRPr lang="en-US" sz="2400" dirty="0"/>
          </a:p>
          <a:p>
            <a:r>
              <a:rPr lang="en-US" sz="2400" dirty="0"/>
              <a:t>Effective address of the operand is the contents of a register specified in the instruction. After accessing the operand, the contents of this register are automatically incremented to point to the next consecutive memory location.</a:t>
            </a:r>
            <a:endParaRPr lang="en-US" sz="2400" dirty="0"/>
          </a:p>
          <a:p>
            <a:r>
              <a:rPr lang="en-US" sz="2400" dirty="0"/>
              <a:t>E.g. Add R1, (R2)+</a:t>
            </a:r>
            <a:endParaRPr lang="en-US" sz="2400" dirty="0"/>
          </a:p>
          <a:p>
            <a:endParaRPr 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Direct Address Mode</a:t>
            </a:r>
            <a:endParaRPr lang="en-IN" dirty="0"/>
          </a:p>
        </p:txBody>
      </p:sp>
      <p:sp>
        <p:nvSpPr>
          <p:cNvPr id="3" name="Content Placeholder 2"/>
          <p:cNvSpPr>
            <a:spLocks noGrp="1"/>
          </p:cNvSpPr>
          <p:nvPr>
            <p:ph idx="1"/>
          </p:nvPr>
        </p:nvSpPr>
        <p:spPr/>
        <p:txBody>
          <a:bodyPr/>
          <a:lstStyle/>
          <a:p>
            <a:r>
              <a:rPr lang="en-US" dirty="0"/>
              <a:t>Also known as absolute addressing mode.</a:t>
            </a:r>
            <a:endParaRPr lang="en-US" dirty="0"/>
          </a:p>
          <a:p>
            <a:r>
              <a:rPr lang="en-US" dirty="0"/>
              <a:t>In this mode the effective address is equal to the address part of the instruction.</a:t>
            </a:r>
            <a:endParaRPr lang="en-US" dirty="0"/>
          </a:p>
          <a:p>
            <a:r>
              <a:rPr lang="en-US" dirty="0"/>
              <a:t>The operand resides in memory and its address is given directly by the address field of the instruction.</a:t>
            </a:r>
            <a:endParaRPr lang="en-US" dirty="0"/>
          </a:p>
          <a:p>
            <a:r>
              <a:rPr lang="en-US" dirty="0"/>
              <a:t>E.g. ADD 457</a:t>
            </a:r>
            <a:endParaRPr lang="en-US" dirty="0"/>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7. Indirect Address Mode</a:t>
            </a:r>
            <a:endParaRPr lang="en-IN" dirty="0"/>
          </a:p>
        </p:txBody>
      </p:sp>
      <p:sp>
        <p:nvSpPr>
          <p:cNvPr id="3" name="Content Placeholder 2"/>
          <p:cNvSpPr>
            <a:spLocks noGrp="1"/>
          </p:cNvSpPr>
          <p:nvPr>
            <p:ph idx="1"/>
          </p:nvPr>
        </p:nvSpPr>
        <p:spPr/>
        <p:txBody>
          <a:bodyPr>
            <a:noAutofit/>
          </a:bodyPr>
          <a:lstStyle/>
          <a:p>
            <a:r>
              <a:rPr lang="en-US" sz="2400" dirty="0"/>
              <a:t>In this mode the address field of the instruction gives the address where the effective address is stored in memory.</a:t>
            </a:r>
            <a:endParaRPr lang="en-US" sz="2400" dirty="0"/>
          </a:p>
          <a:p>
            <a:r>
              <a:rPr lang="en-US" sz="2400" dirty="0"/>
              <a:t>Control fetches the instruction from memory and uses its address part to access memory again to read the effective address.</a:t>
            </a:r>
            <a:endParaRPr lang="en-US" sz="2400" dirty="0"/>
          </a:p>
          <a:p>
            <a:r>
              <a:rPr lang="en-US" sz="2400" dirty="0"/>
              <a:t>Based on the availability of Effective address, Indirect mode is of two kind:</a:t>
            </a:r>
            <a:endParaRPr lang="en-US" sz="2400" dirty="0"/>
          </a:p>
          <a:p>
            <a:r>
              <a:rPr lang="en-US" sz="2400" b="1" dirty="0"/>
              <a:t>Register Indirect: </a:t>
            </a:r>
            <a:r>
              <a:rPr lang="en-US" sz="2400" dirty="0"/>
              <a:t>In this mode effective address is in the register, and corresponding register will be maintained in the address field of an instruction. </a:t>
            </a:r>
            <a:endParaRPr lang="en-US" sz="2400" dirty="0"/>
          </a:p>
          <a:p>
            <a:r>
              <a:rPr lang="en-US" sz="2400" b="1" dirty="0"/>
              <a:t>Memory Indirect:</a:t>
            </a:r>
            <a:r>
              <a:rPr lang="en-US" sz="2400" dirty="0"/>
              <a:t> In this mode effective address is in the memory, and corresponding memory address will be maintained in the address field of an instruction.</a:t>
            </a:r>
            <a:endParaRPr lang="en-US" sz="2400" b="1" dirty="0"/>
          </a:p>
          <a:p>
            <a:endParaRPr lang="en-US" sz="24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8. Relative Address Mode</a:t>
            </a:r>
            <a:endParaRPr lang="en-IN" dirty="0"/>
          </a:p>
        </p:txBody>
      </p:sp>
      <p:sp>
        <p:nvSpPr>
          <p:cNvPr id="3" name="Content Placeholder 2"/>
          <p:cNvSpPr>
            <a:spLocks noGrp="1"/>
          </p:cNvSpPr>
          <p:nvPr>
            <p:ph idx="1"/>
          </p:nvPr>
        </p:nvSpPr>
        <p:spPr/>
        <p:txBody>
          <a:bodyPr/>
          <a:lstStyle/>
          <a:p>
            <a:r>
              <a:rPr lang="en-US" dirty="0"/>
              <a:t>In this mode the content of the program counter is added to the address part of the instruction in order to obtain the effective address.</a:t>
            </a:r>
            <a:endParaRPr lang="en-US" dirty="0"/>
          </a:p>
          <a:p>
            <a:r>
              <a:rPr lang="en-US" dirty="0"/>
              <a:t>The address part of the instruction is usually a signed number which can be either positive or negative.</a:t>
            </a:r>
            <a:endParaRPr lang="en-US" dirty="0"/>
          </a:p>
          <a:p>
            <a:endParaRPr lang="en-US" dirty="0"/>
          </a:p>
          <a:p>
            <a:r>
              <a:rPr lang="en-US" b="1" dirty="0"/>
              <a:t>Effective address = address part of instruction + content of PC</a:t>
            </a:r>
            <a:endParaRPr lang="en-US" b="1" dirty="0"/>
          </a:p>
          <a:p>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9. Indexed Addressing Mode</a:t>
            </a:r>
            <a:endParaRPr lang="en-IN" dirty="0"/>
          </a:p>
        </p:txBody>
      </p:sp>
      <p:sp>
        <p:nvSpPr>
          <p:cNvPr id="3" name="Content Placeholder 2"/>
          <p:cNvSpPr>
            <a:spLocks noGrp="1"/>
          </p:cNvSpPr>
          <p:nvPr>
            <p:ph idx="1"/>
          </p:nvPr>
        </p:nvSpPr>
        <p:spPr/>
        <p:txBody>
          <a:bodyPr/>
          <a:lstStyle/>
          <a:p>
            <a:r>
              <a:rPr lang="en-US" sz="2400" dirty="0"/>
              <a:t>In this mode the content of an index register is added to the address part of the instruction to obtain the effective address.</a:t>
            </a:r>
            <a:endParaRPr lang="en-US" sz="2400" dirty="0"/>
          </a:p>
          <a:p>
            <a:r>
              <a:rPr lang="en-US" sz="2400" dirty="0"/>
              <a:t>The indexed register is a special CPU register that contain an index value.</a:t>
            </a:r>
            <a:endParaRPr lang="en-US" sz="2400" dirty="0"/>
          </a:p>
          <a:p>
            <a:r>
              <a:rPr lang="en-US" sz="2400" dirty="0"/>
              <a:t>The address field of the instruction defines the beginning address of a data array in memory.</a:t>
            </a:r>
            <a:endParaRPr lang="en-US" sz="2400" dirty="0"/>
          </a:p>
          <a:p>
            <a:r>
              <a:rPr lang="en-US" sz="2400" dirty="0"/>
              <a:t>Each operand in the array is stored in memory relative to the begging address.</a:t>
            </a:r>
            <a:endParaRPr lang="en-US" sz="2400" dirty="0"/>
          </a:p>
          <a:p>
            <a:r>
              <a:rPr lang="en-US" sz="2400" b="1" dirty="0"/>
              <a:t>Effective address = address part of instruction + content of index register</a:t>
            </a:r>
            <a:endParaRPr lang="en-US" sz="2400" b="1" dirty="0"/>
          </a:p>
          <a:p>
            <a:endParaRPr lang="en-US" sz="24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10. Base Register Addressing Mode</a:t>
            </a:r>
            <a:endParaRPr lang="en-IN" dirty="0"/>
          </a:p>
        </p:txBody>
      </p:sp>
      <p:sp>
        <p:nvSpPr>
          <p:cNvPr id="3" name="Content Placeholder 2"/>
          <p:cNvSpPr>
            <a:spLocks noGrp="1"/>
          </p:cNvSpPr>
          <p:nvPr>
            <p:ph idx="1"/>
          </p:nvPr>
        </p:nvSpPr>
        <p:spPr/>
        <p:txBody>
          <a:bodyPr/>
          <a:lstStyle/>
          <a:p>
            <a:r>
              <a:rPr lang="en-US" dirty="0"/>
              <a:t>In this mode the content of a base register is added to the address part of the instruction to obtain the effective address.</a:t>
            </a:r>
            <a:endParaRPr lang="en-US" dirty="0"/>
          </a:p>
          <a:p>
            <a:r>
              <a:rPr lang="en-US" dirty="0"/>
              <a:t>A base register is assumed to hold a base address and the address field of the instruction gives a displacement relative to this base address.</a:t>
            </a:r>
            <a:endParaRPr lang="en-US" dirty="0"/>
          </a:p>
          <a:p>
            <a:endParaRPr lang="en-US" dirty="0"/>
          </a:p>
          <a:p>
            <a:r>
              <a:rPr lang="en-US" b="1" dirty="0"/>
              <a:t>Effective address = address part of instruction + content of base register</a:t>
            </a:r>
            <a:endParaRPr lang="en-US" b="1" dirty="0"/>
          </a:p>
          <a:p>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transfer and manipulation</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Stack Organization</a:t>
            </a:r>
            <a:endParaRPr lang="en-IN" dirty="0"/>
          </a:p>
        </p:txBody>
      </p:sp>
      <p:sp>
        <p:nvSpPr>
          <p:cNvPr id="3" name="Content Placeholder 2"/>
          <p:cNvSpPr>
            <a:spLocks noGrp="1"/>
          </p:cNvSpPr>
          <p:nvPr>
            <p:ph idx="1"/>
          </p:nvPr>
        </p:nvSpPr>
        <p:spPr/>
        <p:txBody>
          <a:bodyPr/>
          <a:lstStyle/>
          <a:p>
            <a:r>
              <a:rPr lang="en-US" dirty="0"/>
              <a:t>There are two types of stack organization</a:t>
            </a:r>
            <a:endParaRPr lang="en-US" dirty="0"/>
          </a:p>
          <a:p>
            <a:pPr lvl="1"/>
            <a:r>
              <a:rPr lang="en-US" dirty="0"/>
              <a:t>Register stack – built using registers</a:t>
            </a:r>
            <a:endParaRPr lang="en-US" dirty="0"/>
          </a:p>
          <a:p>
            <a:pPr lvl="1"/>
            <a:r>
              <a:rPr lang="en-US" dirty="0"/>
              <a:t>Memory stack – logical part of memory allocated as stack</a:t>
            </a:r>
            <a:endParaRPr lang="en-US" dirty="0"/>
          </a:p>
          <a:p>
            <a:endParaRPr lang="en-IN" dirty="0"/>
          </a:p>
        </p:txBody>
      </p:sp>
      <p:sp>
        <p:nvSpPr>
          <p:cNvPr id="5" name="Footer Placeholder 4"/>
          <p:cNvSpPr>
            <a:spLocks noGrp="1"/>
          </p:cNvSpPr>
          <p:nvPr>
            <p:ph type="ftr" sz="quarter" idx="11"/>
          </p:nvPr>
        </p:nvSpPr>
        <p:spPr/>
        <p:txBody>
          <a:bodyPr/>
          <a:lstStyle/>
          <a:p>
            <a:r>
              <a:rPr lang="en-IN"/>
              <a:t>Prof. </a:t>
            </a:r>
            <a:r>
              <a:rPr lang="en-US" altLang="en-IN"/>
              <a:t>Rushi Raval</a:t>
            </a:r>
            <a:endParaRPr lang="en-US" alt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transfer and manipulation</a:t>
            </a:r>
            <a:endParaRPr lang="en-IN" dirty="0"/>
          </a:p>
        </p:txBody>
      </p:sp>
      <p:sp>
        <p:nvSpPr>
          <p:cNvPr id="3" name="Content Placeholder 2"/>
          <p:cNvSpPr>
            <a:spLocks noGrp="1"/>
          </p:cNvSpPr>
          <p:nvPr>
            <p:ph idx="1"/>
          </p:nvPr>
        </p:nvSpPr>
        <p:spPr/>
        <p:txBody>
          <a:bodyPr/>
          <a:lstStyle/>
          <a:p>
            <a:r>
              <a:rPr lang="en-US" dirty="0"/>
              <a:t>Data transfer instructions move data from one place in the computer to another without changing the data content. </a:t>
            </a:r>
            <a:endParaRPr lang="en-US" dirty="0"/>
          </a:p>
          <a:p>
            <a:r>
              <a:rPr lang="en-US" dirty="0"/>
              <a:t>The most common transfers are between memory and processor registers, between processor registers and input or output, and between the processor registers themselves.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transfer and manipulation</a:t>
            </a:r>
            <a:endParaRPr lang="en-IN" dirty="0"/>
          </a:p>
        </p:txBody>
      </p:sp>
      <p:graphicFrame>
        <p:nvGraphicFramePr>
          <p:cNvPr id="5" name="Content Placeholder 4"/>
          <p:cNvGraphicFramePr>
            <a:graphicFrameLocks noGrp="1"/>
          </p:cNvGraphicFramePr>
          <p:nvPr>
            <p:ph idx="1"/>
          </p:nvPr>
        </p:nvGraphicFramePr>
        <p:xfrm>
          <a:off x="3790632" y="1884360"/>
          <a:ext cx="4610736" cy="3566160"/>
        </p:xfrm>
        <a:graphic>
          <a:graphicData uri="http://schemas.openxmlformats.org/drawingml/2006/table">
            <a:tbl>
              <a:tblPr firstRow="1" bandRow="1">
                <a:tableStyleId>{8799B23B-EC83-4686-B30A-512413B5E67A}</a:tableStyleId>
              </a:tblPr>
              <a:tblGrid>
                <a:gridCol w="2305368"/>
                <a:gridCol w="2305368"/>
              </a:tblGrid>
              <a:tr h="370840">
                <a:tc>
                  <a:txBody>
                    <a:bodyPr/>
                    <a:lstStyle/>
                    <a:p>
                      <a:r>
                        <a:rPr lang="en-US" sz="2000" dirty="0"/>
                        <a:t>Name</a:t>
                      </a:r>
                      <a:endParaRPr lang="en-US" sz="2000" dirty="0">
                        <a:solidFill>
                          <a:sysClr val="windowText" lastClr="000000"/>
                        </a:solidFill>
                      </a:endParaRPr>
                    </a:p>
                  </a:txBody>
                  <a:tcPr/>
                </a:tc>
                <a:tc>
                  <a:txBody>
                    <a:bodyPr/>
                    <a:lstStyle/>
                    <a:p>
                      <a:r>
                        <a:rPr lang="en-US" sz="2000" dirty="0"/>
                        <a:t>Mnemonic</a:t>
                      </a:r>
                      <a:endParaRPr lang="en-US" sz="2000" dirty="0">
                        <a:solidFill>
                          <a:sysClr val="windowText" lastClr="000000"/>
                        </a:solidFill>
                      </a:endParaRPr>
                    </a:p>
                  </a:txBody>
                  <a:tcPr/>
                </a:tc>
              </a:tr>
              <a:tr h="370840">
                <a:tc>
                  <a:txBody>
                    <a:bodyPr/>
                    <a:lstStyle/>
                    <a:p>
                      <a:r>
                        <a:rPr lang="en-US" sz="2000" dirty="0"/>
                        <a:t>Load</a:t>
                      </a:r>
                      <a:endParaRPr lang="en-US" sz="2000" dirty="0">
                        <a:solidFill>
                          <a:sysClr val="windowText" lastClr="000000"/>
                        </a:solidFill>
                      </a:endParaRPr>
                    </a:p>
                  </a:txBody>
                  <a:tcPr/>
                </a:tc>
                <a:tc>
                  <a:txBody>
                    <a:bodyPr/>
                    <a:lstStyle/>
                    <a:p>
                      <a:r>
                        <a:rPr lang="en-US" sz="2000" dirty="0"/>
                        <a:t>LD</a:t>
                      </a:r>
                      <a:endParaRPr lang="en-US" sz="2000" dirty="0">
                        <a:solidFill>
                          <a:sysClr val="windowText" lastClr="000000"/>
                        </a:solidFill>
                      </a:endParaRPr>
                    </a:p>
                  </a:txBody>
                  <a:tcPr/>
                </a:tc>
              </a:tr>
              <a:tr h="370840">
                <a:tc>
                  <a:txBody>
                    <a:bodyPr/>
                    <a:lstStyle/>
                    <a:p>
                      <a:r>
                        <a:rPr lang="en-US" sz="2000" dirty="0"/>
                        <a:t>Store</a:t>
                      </a:r>
                      <a:endParaRPr lang="en-US" sz="2000" dirty="0">
                        <a:solidFill>
                          <a:sysClr val="windowText" lastClr="000000"/>
                        </a:solidFill>
                      </a:endParaRPr>
                    </a:p>
                  </a:txBody>
                  <a:tcPr/>
                </a:tc>
                <a:tc>
                  <a:txBody>
                    <a:bodyPr/>
                    <a:lstStyle/>
                    <a:p>
                      <a:r>
                        <a:rPr lang="en-US" sz="2000" dirty="0"/>
                        <a:t>ST</a:t>
                      </a:r>
                      <a:endParaRPr lang="en-US" sz="2000" dirty="0">
                        <a:solidFill>
                          <a:sysClr val="windowText" lastClr="000000"/>
                        </a:solidFill>
                      </a:endParaRPr>
                    </a:p>
                  </a:txBody>
                  <a:tcPr/>
                </a:tc>
              </a:tr>
              <a:tr h="370840">
                <a:tc>
                  <a:txBody>
                    <a:bodyPr/>
                    <a:lstStyle/>
                    <a:p>
                      <a:r>
                        <a:rPr lang="en-US" sz="2000" dirty="0"/>
                        <a:t>Move</a:t>
                      </a:r>
                      <a:endParaRPr lang="en-US" sz="2000" dirty="0">
                        <a:solidFill>
                          <a:sysClr val="windowText" lastClr="000000"/>
                        </a:solidFill>
                      </a:endParaRPr>
                    </a:p>
                  </a:txBody>
                  <a:tcPr/>
                </a:tc>
                <a:tc>
                  <a:txBody>
                    <a:bodyPr/>
                    <a:lstStyle/>
                    <a:p>
                      <a:r>
                        <a:rPr lang="en-US" sz="2000" dirty="0"/>
                        <a:t>MOV</a:t>
                      </a:r>
                      <a:endParaRPr lang="en-US" sz="2000" dirty="0">
                        <a:solidFill>
                          <a:sysClr val="windowText" lastClr="000000"/>
                        </a:solidFill>
                      </a:endParaRPr>
                    </a:p>
                  </a:txBody>
                  <a:tcPr/>
                </a:tc>
              </a:tr>
              <a:tr h="370840">
                <a:tc>
                  <a:txBody>
                    <a:bodyPr/>
                    <a:lstStyle/>
                    <a:p>
                      <a:r>
                        <a:rPr lang="en-US" sz="2000" dirty="0"/>
                        <a:t>Exchange</a:t>
                      </a:r>
                      <a:endParaRPr lang="en-US" sz="2000" dirty="0">
                        <a:solidFill>
                          <a:sysClr val="windowText" lastClr="000000"/>
                        </a:solidFill>
                      </a:endParaRPr>
                    </a:p>
                  </a:txBody>
                  <a:tcPr/>
                </a:tc>
                <a:tc>
                  <a:txBody>
                    <a:bodyPr/>
                    <a:lstStyle/>
                    <a:p>
                      <a:r>
                        <a:rPr lang="en-US" sz="2000" dirty="0"/>
                        <a:t>XCH</a:t>
                      </a:r>
                      <a:endParaRPr lang="en-US" sz="2000" dirty="0">
                        <a:solidFill>
                          <a:sysClr val="windowText" lastClr="000000"/>
                        </a:solidFill>
                      </a:endParaRPr>
                    </a:p>
                  </a:txBody>
                  <a:tcPr/>
                </a:tc>
              </a:tr>
              <a:tr h="370840">
                <a:tc>
                  <a:txBody>
                    <a:bodyPr/>
                    <a:lstStyle/>
                    <a:p>
                      <a:r>
                        <a:rPr lang="en-US" sz="2000" dirty="0"/>
                        <a:t>Input</a:t>
                      </a:r>
                      <a:endParaRPr lang="en-US" sz="2000" dirty="0">
                        <a:solidFill>
                          <a:sysClr val="windowText" lastClr="000000"/>
                        </a:solidFill>
                      </a:endParaRPr>
                    </a:p>
                  </a:txBody>
                  <a:tcPr/>
                </a:tc>
                <a:tc>
                  <a:txBody>
                    <a:bodyPr/>
                    <a:lstStyle/>
                    <a:p>
                      <a:r>
                        <a:rPr lang="en-US" sz="2000" dirty="0"/>
                        <a:t>IN</a:t>
                      </a:r>
                      <a:endParaRPr lang="en-US" sz="2000" dirty="0">
                        <a:solidFill>
                          <a:sysClr val="windowText" lastClr="000000"/>
                        </a:solidFill>
                      </a:endParaRPr>
                    </a:p>
                  </a:txBody>
                  <a:tcPr/>
                </a:tc>
              </a:tr>
              <a:tr h="370840">
                <a:tc>
                  <a:txBody>
                    <a:bodyPr/>
                    <a:lstStyle/>
                    <a:p>
                      <a:r>
                        <a:rPr lang="en-US" sz="2000" dirty="0"/>
                        <a:t>Output</a:t>
                      </a:r>
                      <a:endParaRPr lang="en-US" sz="2000" dirty="0">
                        <a:solidFill>
                          <a:sysClr val="windowText" lastClr="000000"/>
                        </a:solidFill>
                      </a:endParaRPr>
                    </a:p>
                  </a:txBody>
                  <a:tcPr/>
                </a:tc>
                <a:tc>
                  <a:txBody>
                    <a:bodyPr/>
                    <a:lstStyle/>
                    <a:p>
                      <a:r>
                        <a:rPr lang="en-US" sz="2000" dirty="0"/>
                        <a:t>OUT</a:t>
                      </a:r>
                      <a:endParaRPr lang="en-US" sz="2000" dirty="0">
                        <a:solidFill>
                          <a:sysClr val="windowText" lastClr="000000"/>
                        </a:solidFill>
                      </a:endParaRPr>
                    </a:p>
                  </a:txBody>
                  <a:tcPr/>
                </a:tc>
              </a:tr>
              <a:tr h="370840">
                <a:tc>
                  <a:txBody>
                    <a:bodyPr/>
                    <a:lstStyle/>
                    <a:p>
                      <a:r>
                        <a:rPr lang="en-US" sz="2000" dirty="0"/>
                        <a:t>Push</a:t>
                      </a:r>
                      <a:endParaRPr lang="en-US" sz="2000" dirty="0">
                        <a:solidFill>
                          <a:sysClr val="windowText" lastClr="000000"/>
                        </a:solidFill>
                      </a:endParaRPr>
                    </a:p>
                  </a:txBody>
                  <a:tcPr/>
                </a:tc>
                <a:tc>
                  <a:txBody>
                    <a:bodyPr/>
                    <a:lstStyle/>
                    <a:p>
                      <a:r>
                        <a:rPr lang="en-US" sz="2000" dirty="0"/>
                        <a:t>PUSH</a:t>
                      </a:r>
                      <a:endParaRPr lang="en-US" sz="2000" dirty="0">
                        <a:solidFill>
                          <a:sysClr val="windowText" lastClr="000000"/>
                        </a:solidFill>
                      </a:endParaRPr>
                    </a:p>
                  </a:txBody>
                  <a:tcPr/>
                </a:tc>
              </a:tr>
              <a:tr h="370840">
                <a:tc>
                  <a:txBody>
                    <a:bodyPr/>
                    <a:lstStyle/>
                    <a:p>
                      <a:r>
                        <a:rPr lang="en-US" sz="2000" dirty="0"/>
                        <a:t>Pop</a:t>
                      </a:r>
                      <a:endParaRPr lang="en-US" sz="2000" dirty="0">
                        <a:solidFill>
                          <a:sysClr val="windowText" lastClr="000000"/>
                        </a:solidFill>
                      </a:endParaRPr>
                    </a:p>
                  </a:txBody>
                  <a:tcPr/>
                </a:tc>
                <a:tc>
                  <a:txBody>
                    <a:bodyPr/>
                    <a:lstStyle/>
                    <a:p>
                      <a:r>
                        <a:rPr lang="en-US" sz="2000" dirty="0"/>
                        <a:t>POP</a:t>
                      </a:r>
                      <a:endParaRPr lang="en-US" sz="2000" dirty="0">
                        <a:solidFill>
                          <a:sysClr val="windowText" lastClr="000000"/>
                        </a:solidFill>
                      </a:endParaRPr>
                    </a:p>
                  </a:txBody>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transfer and manipulation</a:t>
            </a:r>
            <a:endParaRPr lang="en-IN" dirty="0"/>
          </a:p>
        </p:txBody>
      </p:sp>
      <p:sp>
        <p:nvSpPr>
          <p:cNvPr id="3" name="Content Placeholder 2"/>
          <p:cNvSpPr>
            <a:spLocks noGrp="1"/>
          </p:cNvSpPr>
          <p:nvPr>
            <p:ph idx="1"/>
          </p:nvPr>
        </p:nvSpPr>
        <p:spPr/>
        <p:txBody>
          <a:bodyPr/>
          <a:lstStyle/>
          <a:p>
            <a:r>
              <a:rPr lang="en-US" dirty="0"/>
              <a:t>The data manipulation instructions in a typical computer are usually divided into three basic types:</a:t>
            </a:r>
            <a:endParaRPr lang="en-US" dirty="0"/>
          </a:p>
          <a:p>
            <a:pPr lvl="1"/>
            <a:r>
              <a:rPr lang="en-US" dirty="0"/>
              <a:t>Arithmetic instructions</a:t>
            </a:r>
            <a:endParaRPr lang="en-US" dirty="0"/>
          </a:p>
          <a:p>
            <a:pPr lvl="1"/>
            <a:r>
              <a:rPr lang="en-US" dirty="0"/>
              <a:t>Logical and bit manipulation instructions</a:t>
            </a:r>
            <a:endParaRPr lang="en-US" dirty="0"/>
          </a:p>
          <a:p>
            <a:pPr lvl="1"/>
            <a:r>
              <a:rPr lang="en-US" dirty="0"/>
              <a:t>Shift instructions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698875" y="1214438"/>
          <a:ext cx="8169956" cy="3962400"/>
        </p:xfrm>
        <a:graphic>
          <a:graphicData uri="http://schemas.openxmlformats.org/drawingml/2006/table">
            <a:tbl>
              <a:tblPr firstRow="1" bandRow="1">
                <a:tableStyleId>{8799B23B-EC83-4686-B30A-512413B5E67A}</a:tableStyleId>
              </a:tblPr>
              <a:tblGrid>
                <a:gridCol w="4084978"/>
                <a:gridCol w="4084978"/>
              </a:tblGrid>
              <a:tr h="370840">
                <a:tc>
                  <a:txBody>
                    <a:bodyPr/>
                    <a:lstStyle/>
                    <a:p>
                      <a:r>
                        <a:rPr lang="en-US" sz="2000" dirty="0"/>
                        <a:t>Name</a:t>
                      </a:r>
                      <a:endParaRPr lang="en-US" sz="2000" dirty="0">
                        <a:solidFill>
                          <a:sysClr val="windowText" lastClr="000000"/>
                        </a:solidFill>
                      </a:endParaRPr>
                    </a:p>
                  </a:txBody>
                  <a:tcPr marL="107850" marR="107850"/>
                </a:tc>
                <a:tc>
                  <a:txBody>
                    <a:bodyPr/>
                    <a:lstStyle/>
                    <a:p>
                      <a:r>
                        <a:rPr lang="en-US" sz="2000" dirty="0"/>
                        <a:t>Mnemonic</a:t>
                      </a:r>
                      <a:endParaRPr lang="en-US" sz="2000" dirty="0">
                        <a:solidFill>
                          <a:sysClr val="windowText" lastClr="000000"/>
                        </a:solidFill>
                      </a:endParaRPr>
                    </a:p>
                  </a:txBody>
                  <a:tcPr marL="107850" marR="107850"/>
                </a:tc>
              </a:tr>
              <a:tr h="370840">
                <a:tc>
                  <a:txBody>
                    <a:bodyPr/>
                    <a:lstStyle/>
                    <a:p>
                      <a:r>
                        <a:rPr lang="en-US" sz="2000" dirty="0"/>
                        <a:t>Increment</a:t>
                      </a:r>
                      <a:endParaRPr lang="en-US" sz="2000" dirty="0"/>
                    </a:p>
                  </a:txBody>
                  <a:tcPr marL="107850" marR="107850"/>
                </a:tc>
                <a:tc>
                  <a:txBody>
                    <a:bodyPr/>
                    <a:lstStyle/>
                    <a:p>
                      <a:r>
                        <a:rPr lang="en-US" sz="2000" dirty="0"/>
                        <a:t>INC</a:t>
                      </a:r>
                      <a:endParaRPr lang="en-US" sz="2000" dirty="0"/>
                    </a:p>
                  </a:txBody>
                  <a:tcPr marL="107850" marR="107850"/>
                </a:tc>
              </a:tr>
              <a:tr h="370840">
                <a:tc>
                  <a:txBody>
                    <a:bodyPr/>
                    <a:lstStyle/>
                    <a:p>
                      <a:r>
                        <a:rPr lang="en-US" sz="2000" dirty="0"/>
                        <a:t>Decrement</a:t>
                      </a:r>
                      <a:endParaRPr lang="en-US" sz="2000" dirty="0"/>
                    </a:p>
                  </a:txBody>
                  <a:tcPr marL="107850" marR="107850"/>
                </a:tc>
                <a:tc>
                  <a:txBody>
                    <a:bodyPr/>
                    <a:lstStyle/>
                    <a:p>
                      <a:r>
                        <a:rPr lang="en-US" sz="2000" dirty="0"/>
                        <a:t>DEC</a:t>
                      </a:r>
                      <a:endParaRPr lang="en-US" sz="2000" dirty="0"/>
                    </a:p>
                  </a:txBody>
                  <a:tcPr marL="107850" marR="107850"/>
                </a:tc>
              </a:tr>
              <a:tr h="370840">
                <a:tc>
                  <a:txBody>
                    <a:bodyPr/>
                    <a:lstStyle/>
                    <a:p>
                      <a:r>
                        <a:rPr lang="en-US" sz="2000" dirty="0"/>
                        <a:t>Add</a:t>
                      </a:r>
                      <a:endParaRPr lang="en-US" sz="2000" dirty="0"/>
                    </a:p>
                  </a:txBody>
                  <a:tcPr marL="107850" marR="107850"/>
                </a:tc>
                <a:tc>
                  <a:txBody>
                    <a:bodyPr/>
                    <a:lstStyle/>
                    <a:p>
                      <a:r>
                        <a:rPr lang="en-US" sz="2000" dirty="0"/>
                        <a:t>ADD</a:t>
                      </a:r>
                      <a:endParaRPr lang="en-US" sz="2000" dirty="0"/>
                    </a:p>
                  </a:txBody>
                  <a:tcPr marL="107850" marR="107850"/>
                </a:tc>
              </a:tr>
              <a:tr h="370840">
                <a:tc>
                  <a:txBody>
                    <a:bodyPr/>
                    <a:lstStyle/>
                    <a:p>
                      <a:r>
                        <a:rPr lang="en-US" sz="2000" dirty="0"/>
                        <a:t>Subtract</a:t>
                      </a:r>
                      <a:endParaRPr lang="en-US" sz="2000" dirty="0"/>
                    </a:p>
                  </a:txBody>
                  <a:tcPr marL="107850" marR="107850"/>
                </a:tc>
                <a:tc>
                  <a:txBody>
                    <a:bodyPr/>
                    <a:lstStyle/>
                    <a:p>
                      <a:r>
                        <a:rPr lang="en-US" sz="2000" dirty="0"/>
                        <a:t>SUB</a:t>
                      </a:r>
                      <a:endParaRPr lang="en-US" sz="2000" dirty="0"/>
                    </a:p>
                  </a:txBody>
                  <a:tcPr marL="107850" marR="107850"/>
                </a:tc>
              </a:tr>
              <a:tr h="370840">
                <a:tc>
                  <a:txBody>
                    <a:bodyPr/>
                    <a:lstStyle/>
                    <a:p>
                      <a:r>
                        <a:rPr lang="en-US" sz="2000" dirty="0"/>
                        <a:t>Multiply</a:t>
                      </a:r>
                      <a:endParaRPr lang="en-US" sz="2000" dirty="0"/>
                    </a:p>
                  </a:txBody>
                  <a:tcPr marL="107850" marR="107850"/>
                </a:tc>
                <a:tc>
                  <a:txBody>
                    <a:bodyPr/>
                    <a:lstStyle/>
                    <a:p>
                      <a:r>
                        <a:rPr lang="en-US" sz="2000" dirty="0"/>
                        <a:t>MUL</a:t>
                      </a:r>
                      <a:endParaRPr lang="en-US" sz="2000" dirty="0"/>
                    </a:p>
                  </a:txBody>
                  <a:tcPr marL="107850" marR="107850"/>
                </a:tc>
              </a:tr>
              <a:tr h="370840">
                <a:tc>
                  <a:txBody>
                    <a:bodyPr/>
                    <a:lstStyle/>
                    <a:p>
                      <a:r>
                        <a:rPr lang="en-US" sz="2000" dirty="0"/>
                        <a:t>Divide</a:t>
                      </a:r>
                      <a:endParaRPr lang="en-US" sz="2000" dirty="0"/>
                    </a:p>
                  </a:txBody>
                  <a:tcPr marL="107850" marR="107850"/>
                </a:tc>
                <a:tc>
                  <a:txBody>
                    <a:bodyPr/>
                    <a:lstStyle/>
                    <a:p>
                      <a:r>
                        <a:rPr lang="en-US" sz="2000" dirty="0"/>
                        <a:t>DIV</a:t>
                      </a:r>
                      <a:endParaRPr lang="en-US" sz="2000" dirty="0"/>
                    </a:p>
                  </a:txBody>
                  <a:tcPr marL="107850" marR="107850"/>
                </a:tc>
              </a:tr>
              <a:tr h="370840">
                <a:tc>
                  <a:txBody>
                    <a:bodyPr/>
                    <a:lstStyle/>
                    <a:p>
                      <a:r>
                        <a:rPr lang="en-US" sz="2000" dirty="0"/>
                        <a:t>Add</a:t>
                      </a:r>
                      <a:r>
                        <a:rPr lang="en-US" sz="2000" baseline="0" dirty="0"/>
                        <a:t> with carry</a:t>
                      </a:r>
                      <a:endParaRPr lang="en-US" sz="2000" dirty="0"/>
                    </a:p>
                  </a:txBody>
                  <a:tcPr marL="107850" marR="107850"/>
                </a:tc>
                <a:tc>
                  <a:txBody>
                    <a:bodyPr/>
                    <a:lstStyle/>
                    <a:p>
                      <a:r>
                        <a:rPr lang="en-US" sz="2000" dirty="0"/>
                        <a:t>ADDC</a:t>
                      </a:r>
                      <a:endParaRPr lang="en-US" sz="2000" dirty="0"/>
                    </a:p>
                  </a:txBody>
                  <a:tcPr marL="107850" marR="107850"/>
                </a:tc>
              </a:tr>
              <a:tr h="370840">
                <a:tc>
                  <a:txBody>
                    <a:bodyPr/>
                    <a:lstStyle/>
                    <a:p>
                      <a:r>
                        <a:rPr lang="en-US" sz="2000" dirty="0"/>
                        <a:t>Subtract with</a:t>
                      </a:r>
                      <a:r>
                        <a:rPr lang="en-US" sz="2000" baseline="0" dirty="0"/>
                        <a:t> borrow</a:t>
                      </a:r>
                      <a:endParaRPr lang="en-US" sz="2000" dirty="0"/>
                    </a:p>
                  </a:txBody>
                  <a:tcPr marL="107850" marR="107850"/>
                </a:tc>
                <a:tc>
                  <a:txBody>
                    <a:bodyPr/>
                    <a:lstStyle/>
                    <a:p>
                      <a:r>
                        <a:rPr lang="en-US" sz="2000" dirty="0"/>
                        <a:t>SUBB</a:t>
                      </a:r>
                      <a:endParaRPr lang="en-US" sz="2000" dirty="0"/>
                    </a:p>
                  </a:txBody>
                  <a:tcPr marL="107850" marR="107850"/>
                </a:tc>
              </a:tr>
              <a:tr h="370840">
                <a:tc>
                  <a:txBody>
                    <a:bodyPr/>
                    <a:lstStyle/>
                    <a:p>
                      <a:r>
                        <a:rPr lang="en-US" sz="2000" dirty="0"/>
                        <a:t>Negate (2’s complement)</a:t>
                      </a:r>
                      <a:endParaRPr lang="en-US" sz="2000" dirty="0"/>
                    </a:p>
                  </a:txBody>
                  <a:tcPr marL="107850" marR="107850"/>
                </a:tc>
                <a:tc>
                  <a:txBody>
                    <a:bodyPr/>
                    <a:lstStyle/>
                    <a:p>
                      <a:r>
                        <a:rPr lang="en-US" sz="2000" dirty="0"/>
                        <a:t>NEG</a:t>
                      </a:r>
                      <a:endParaRPr lang="en-US" sz="2000" dirty="0"/>
                    </a:p>
                  </a:txBody>
                  <a:tcPr marL="107850" marR="107850"/>
                </a:tc>
              </a:tr>
            </a:tbl>
          </a:graphicData>
        </a:graphic>
      </p:graphicFrame>
      <p:sp>
        <p:nvSpPr>
          <p:cNvPr id="6" name="Text Placeholder 5"/>
          <p:cNvSpPr>
            <a:spLocks noGrp="1"/>
          </p:cNvSpPr>
          <p:nvPr>
            <p:ph type="body" sz="half" idx="2"/>
          </p:nvPr>
        </p:nvSpPr>
        <p:spPr/>
        <p:txBody>
          <a:bodyPr/>
          <a:lstStyle/>
          <a:p>
            <a:r>
              <a:rPr lang="en-IN" dirty="0"/>
              <a:t>Arithmetic Instructions</a:t>
            </a:r>
            <a:endParaRPr lang="en-IN" dirty="0"/>
          </a:p>
        </p:txBody>
      </p:sp>
      <p:sp>
        <p:nvSpPr>
          <p:cNvPr id="2" name="Title 1"/>
          <p:cNvSpPr>
            <a:spLocks noGrp="1"/>
          </p:cNvSpPr>
          <p:nvPr>
            <p:ph type="title"/>
          </p:nvPr>
        </p:nvSpPr>
        <p:spPr/>
        <p:txBody>
          <a:bodyPr/>
          <a:lstStyle/>
          <a:p>
            <a:r>
              <a:rPr lang="en-IN"/>
              <a:t>Data transfer and manipulation</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698875" y="1214438"/>
          <a:ext cx="8169956" cy="4358640"/>
        </p:xfrm>
        <a:graphic>
          <a:graphicData uri="http://schemas.openxmlformats.org/drawingml/2006/table">
            <a:tbl>
              <a:tblPr firstRow="1" bandRow="1">
                <a:tableStyleId>{8799B23B-EC83-4686-B30A-512413B5E67A}</a:tableStyleId>
              </a:tblPr>
              <a:tblGrid>
                <a:gridCol w="4084978"/>
                <a:gridCol w="4084978"/>
              </a:tblGrid>
              <a:tr h="370840">
                <a:tc>
                  <a:txBody>
                    <a:bodyPr/>
                    <a:lstStyle/>
                    <a:p>
                      <a:r>
                        <a:rPr lang="en-US" sz="2000" dirty="0">
                          <a:solidFill>
                            <a:sysClr val="windowText" lastClr="000000"/>
                          </a:solidFill>
                        </a:rPr>
                        <a:t>Name</a:t>
                      </a:r>
                      <a:endParaRPr lang="en-US" sz="2000" dirty="0">
                        <a:solidFill>
                          <a:sysClr val="windowText" lastClr="000000"/>
                        </a:solidFill>
                      </a:endParaRPr>
                    </a:p>
                  </a:txBody>
                  <a:tcPr/>
                </a:tc>
                <a:tc>
                  <a:txBody>
                    <a:bodyPr/>
                    <a:lstStyle/>
                    <a:p>
                      <a:r>
                        <a:rPr lang="en-US" sz="2000" dirty="0">
                          <a:solidFill>
                            <a:sysClr val="windowText" lastClr="000000"/>
                          </a:solidFill>
                        </a:rPr>
                        <a:t>Mnemonic</a:t>
                      </a:r>
                      <a:endParaRPr lang="en-US" sz="2000" dirty="0">
                        <a:solidFill>
                          <a:sysClr val="windowText" lastClr="000000"/>
                        </a:solidFill>
                      </a:endParaRPr>
                    </a:p>
                  </a:txBody>
                  <a:tcPr/>
                </a:tc>
              </a:tr>
              <a:tr h="370840">
                <a:tc>
                  <a:txBody>
                    <a:bodyPr/>
                    <a:lstStyle/>
                    <a:p>
                      <a:r>
                        <a:rPr lang="en-US" sz="2000" dirty="0"/>
                        <a:t>Clear</a:t>
                      </a:r>
                      <a:endParaRPr lang="en-US" sz="2000" dirty="0"/>
                    </a:p>
                  </a:txBody>
                  <a:tcPr/>
                </a:tc>
                <a:tc>
                  <a:txBody>
                    <a:bodyPr/>
                    <a:lstStyle/>
                    <a:p>
                      <a:r>
                        <a:rPr lang="en-US" sz="2000" dirty="0"/>
                        <a:t>CLR</a:t>
                      </a:r>
                      <a:endParaRPr lang="en-US" sz="2000" dirty="0"/>
                    </a:p>
                  </a:txBody>
                  <a:tcPr/>
                </a:tc>
              </a:tr>
              <a:tr h="370840">
                <a:tc>
                  <a:txBody>
                    <a:bodyPr/>
                    <a:lstStyle/>
                    <a:p>
                      <a:r>
                        <a:rPr lang="en-US" sz="2000" dirty="0"/>
                        <a:t>Complement</a:t>
                      </a:r>
                      <a:endParaRPr lang="en-US" sz="2000" dirty="0"/>
                    </a:p>
                  </a:txBody>
                  <a:tcPr/>
                </a:tc>
                <a:tc>
                  <a:txBody>
                    <a:bodyPr/>
                    <a:lstStyle/>
                    <a:p>
                      <a:r>
                        <a:rPr lang="en-US" sz="2000" dirty="0"/>
                        <a:t>COM</a:t>
                      </a:r>
                      <a:endParaRPr lang="en-US" sz="2000" dirty="0"/>
                    </a:p>
                  </a:txBody>
                  <a:tcPr/>
                </a:tc>
              </a:tr>
              <a:tr h="370840">
                <a:tc>
                  <a:txBody>
                    <a:bodyPr/>
                    <a:lstStyle/>
                    <a:p>
                      <a:r>
                        <a:rPr lang="en-US" sz="2000" dirty="0"/>
                        <a:t>AND</a:t>
                      </a:r>
                      <a:endParaRPr lang="en-US" sz="2000" dirty="0"/>
                    </a:p>
                  </a:txBody>
                  <a:tcPr/>
                </a:tc>
                <a:tc>
                  <a:txBody>
                    <a:bodyPr/>
                    <a:lstStyle/>
                    <a:p>
                      <a:r>
                        <a:rPr lang="en-US" sz="2000" dirty="0"/>
                        <a:t>AND</a:t>
                      </a:r>
                      <a:endParaRPr lang="en-US" sz="2000" dirty="0"/>
                    </a:p>
                  </a:txBody>
                  <a:tcPr/>
                </a:tc>
              </a:tr>
              <a:tr h="370840">
                <a:tc>
                  <a:txBody>
                    <a:bodyPr/>
                    <a:lstStyle/>
                    <a:p>
                      <a:r>
                        <a:rPr lang="en-US" sz="2000" dirty="0"/>
                        <a:t>OR</a:t>
                      </a:r>
                      <a:endParaRPr lang="en-US" sz="2000" dirty="0"/>
                    </a:p>
                  </a:txBody>
                  <a:tcPr/>
                </a:tc>
                <a:tc>
                  <a:txBody>
                    <a:bodyPr/>
                    <a:lstStyle/>
                    <a:p>
                      <a:r>
                        <a:rPr lang="en-US" sz="2000" dirty="0"/>
                        <a:t>OR</a:t>
                      </a:r>
                      <a:endParaRPr lang="en-US" sz="2000" dirty="0"/>
                    </a:p>
                  </a:txBody>
                  <a:tcPr/>
                </a:tc>
              </a:tr>
              <a:tr h="370840">
                <a:tc>
                  <a:txBody>
                    <a:bodyPr/>
                    <a:lstStyle/>
                    <a:p>
                      <a:r>
                        <a:rPr lang="en-US" sz="2000" dirty="0"/>
                        <a:t>Exclusive-OR</a:t>
                      </a:r>
                      <a:endParaRPr lang="en-US" sz="2000" dirty="0"/>
                    </a:p>
                  </a:txBody>
                  <a:tcPr/>
                </a:tc>
                <a:tc>
                  <a:txBody>
                    <a:bodyPr/>
                    <a:lstStyle/>
                    <a:p>
                      <a:r>
                        <a:rPr lang="en-US" sz="2000" dirty="0"/>
                        <a:t>XOR</a:t>
                      </a:r>
                      <a:endParaRPr lang="en-US" sz="2000" dirty="0"/>
                    </a:p>
                  </a:txBody>
                  <a:tcPr/>
                </a:tc>
              </a:tr>
              <a:tr h="370840">
                <a:tc>
                  <a:txBody>
                    <a:bodyPr/>
                    <a:lstStyle/>
                    <a:p>
                      <a:r>
                        <a:rPr lang="en-US" sz="2000" dirty="0"/>
                        <a:t>Clear carry</a:t>
                      </a:r>
                      <a:endParaRPr lang="en-US" sz="2000" dirty="0"/>
                    </a:p>
                  </a:txBody>
                  <a:tcPr/>
                </a:tc>
                <a:tc>
                  <a:txBody>
                    <a:bodyPr/>
                    <a:lstStyle/>
                    <a:p>
                      <a:r>
                        <a:rPr lang="en-US" sz="2000" dirty="0"/>
                        <a:t>CLRC</a:t>
                      </a:r>
                      <a:endParaRPr lang="en-US" sz="2000" dirty="0"/>
                    </a:p>
                  </a:txBody>
                  <a:tcPr/>
                </a:tc>
              </a:tr>
              <a:tr h="370840">
                <a:tc>
                  <a:txBody>
                    <a:bodyPr/>
                    <a:lstStyle/>
                    <a:p>
                      <a:r>
                        <a:rPr lang="en-US" sz="2000" dirty="0"/>
                        <a:t>Set carry</a:t>
                      </a:r>
                      <a:endParaRPr lang="en-US" sz="2000" dirty="0"/>
                    </a:p>
                  </a:txBody>
                  <a:tcPr/>
                </a:tc>
                <a:tc>
                  <a:txBody>
                    <a:bodyPr/>
                    <a:lstStyle/>
                    <a:p>
                      <a:r>
                        <a:rPr lang="en-US" sz="2000" dirty="0"/>
                        <a:t>SETC</a:t>
                      </a:r>
                      <a:endParaRPr lang="en-US" sz="2000" dirty="0"/>
                    </a:p>
                  </a:txBody>
                  <a:tcPr/>
                </a:tc>
              </a:tr>
              <a:tr h="370840">
                <a:tc>
                  <a:txBody>
                    <a:bodyPr/>
                    <a:lstStyle/>
                    <a:p>
                      <a:r>
                        <a:rPr lang="en-US" sz="2000" dirty="0"/>
                        <a:t>Complement carry</a:t>
                      </a:r>
                      <a:endParaRPr lang="en-US" sz="2000" dirty="0"/>
                    </a:p>
                  </a:txBody>
                  <a:tcPr/>
                </a:tc>
                <a:tc>
                  <a:txBody>
                    <a:bodyPr/>
                    <a:lstStyle/>
                    <a:p>
                      <a:r>
                        <a:rPr lang="en-US" sz="2000" dirty="0"/>
                        <a:t>COMC</a:t>
                      </a:r>
                      <a:endParaRPr lang="en-US" sz="2000" dirty="0"/>
                    </a:p>
                  </a:txBody>
                  <a:tcPr/>
                </a:tc>
              </a:tr>
              <a:tr h="370840">
                <a:tc>
                  <a:txBody>
                    <a:bodyPr/>
                    <a:lstStyle/>
                    <a:p>
                      <a:r>
                        <a:rPr lang="en-US" sz="2000" dirty="0"/>
                        <a:t>Enable interrupt</a:t>
                      </a:r>
                      <a:endParaRPr lang="en-US" sz="2000" dirty="0"/>
                    </a:p>
                  </a:txBody>
                  <a:tcPr/>
                </a:tc>
                <a:tc>
                  <a:txBody>
                    <a:bodyPr/>
                    <a:lstStyle/>
                    <a:p>
                      <a:r>
                        <a:rPr lang="en-US" sz="2000" dirty="0"/>
                        <a:t>EI</a:t>
                      </a:r>
                      <a:endParaRPr lang="en-US" sz="2000" dirty="0"/>
                    </a:p>
                  </a:txBody>
                  <a:tcPr/>
                </a:tc>
              </a:tr>
              <a:tr h="370840">
                <a:tc>
                  <a:txBody>
                    <a:bodyPr/>
                    <a:lstStyle/>
                    <a:p>
                      <a:r>
                        <a:rPr lang="en-US" sz="2000" dirty="0"/>
                        <a:t>Disable</a:t>
                      </a:r>
                      <a:r>
                        <a:rPr lang="en-US" sz="2000" baseline="0" dirty="0"/>
                        <a:t> interrupt</a:t>
                      </a:r>
                      <a:endParaRPr lang="en-US" sz="2000" dirty="0"/>
                    </a:p>
                  </a:txBody>
                  <a:tcPr/>
                </a:tc>
                <a:tc>
                  <a:txBody>
                    <a:bodyPr/>
                    <a:lstStyle/>
                    <a:p>
                      <a:r>
                        <a:rPr lang="en-US" sz="2000" dirty="0"/>
                        <a:t>DI</a:t>
                      </a:r>
                      <a:endParaRPr lang="en-US" sz="2000" dirty="0"/>
                    </a:p>
                  </a:txBody>
                  <a:tcPr/>
                </a:tc>
              </a:tr>
            </a:tbl>
          </a:graphicData>
        </a:graphic>
      </p:graphicFrame>
      <p:sp>
        <p:nvSpPr>
          <p:cNvPr id="6" name="Text Placeholder 5"/>
          <p:cNvSpPr>
            <a:spLocks noGrp="1"/>
          </p:cNvSpPr>
          <p:nvPr>
            <p:ph type="body" sz="half" idx="2"/>
          </p:nvPr>
        </p:nvSpPr>
        <p:spPr/>
        <p:txBody>
          <a:bodyPr/>
          <a:lstStyle/>
          <a:p>
            <a:r>
              <a:rPr lang="en-IN" dirty="0"/>
              <a:t>Logical &amp; Bit Manipulation Instructions</a:t>
            </a:r>
            <a:endParaRPr lang="en-IN" dirty="0"/>
          </a:p>
        </p:txBody>
      </p:sp>
      <p:sp>
        <p:nvSpPr>
          <p:cNvPr id="2" name="Title 1"/>
          <p:cNvSpPr>
            <a:spLocks noGrp="1"/>
          </p:cNvSpPr>
          <p:nvPr>
            <p:ph type="title"/>
          </p:nvPr>
        </p:nvSpPr>
        <p:spPr/>
        <p:txBody>
          <a:bodyPr/>
          <a:lstStyle/>
          <a:p>
            <a:r>
              <a:rPr lang="en-IN"/>
              <a:t>Data transfer and manipulation</a:t>
            </a: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698875" y="1214438"/>
          <a:ext cx="8169956" cy="3566160"/>
        </p:xfrm>
        <a:graphic>
          <a:graphicData uri="http://schemas.openxmlformats.org/drawingml/2006/table">
            <a:tbl>
              <a:tblPr firstRow="1" bandRow="1">
                <a:tableStyleId>{8799B23B-EC83-4686-B30A-512413B5E67A}</a:tableStyleId>
              </a:tblPr>
              <a:tblGrid>
                <a:gridCol w="4084978"/>
                <a:gridCol w="4084978"/>
              </a:tblGrid>
              <a:tr h="370840">
                <a:tc>
                  <a:txBody>
                    <a:bodyPr/>
                    <a:lstStyle/>
                    <a:p>
                      <a:r>
                        <a:rPr lang="en-US" sz="2000" dirty="0">
                          <a:solidFill>
                            <a:sysClr val="windowText" lastClr="000000"/>
                          </a:solidFill>
                        </a:rPr>
                        <a:t>Name</a:t>
                      </a:r>
                      <a:endParaRPr lang="en-US" sz="2000" dirty="0">
                        <a:solidFill>
                          <a:sysClr val="windowText" lastClr="000000"/>
                        </a:solidFill>
                      </a:endParaRPr>
                    </a:p>
                  </a:txBody>
                  <a:tcPr/>
                </a:tc>
                <a:tc>
                  <a:txBody>
                    <a:bodyPr/>
                    <a:lstStyle/>
                    <a:p>
                      <a:r>
                        <a:rPr lang="en-US" sz="2000" dirty="0">
                          <a:solidFill>
                            <a:sysClr val="windowText" lastClr="000000"/>
                          </a:solidFill>
                        </a:rPr>
                        <a:t>Mnemonic</a:t>
                      </a:r>
                      <a:endParaRPr lang="en-US" sz="2000" dirty="0">
                        <a:solidFill>
                          <a:sysClr val="windowText" lastClr="000000"/>
                        </a:solidFill>
                      </a:endParaRPr>
                    </a:p>
                  </a:txBody>
                  <a:tcPr/>
                </a:tc>
              </a:tr>
              <a:tr h="370840">
                <a:tc>
                  <a:txBody>
                    <a:bodyPr/>
                    <a:lstStyle/>
                    <a:p>
                      <a:r>
                        <a:rPr lang="en-US" sz="2000" dirty="0"/>
                        <a:t>Logical</a:t>
                      </a:r>
                      <a:r>
                        <a:rPr lang="en-US" sz="2000" baseline="0" dirty="0"/>
                        <a:t> shift right</a:t>
                      </a:r>
                      <a:endParaRPr lang="en-US" sz="2000" dirty="0"/>
                    </a:p>
                  </a:txBody>
                  <a:tcPr/>
                </a:tc>
                <a:tc>
                  <a:txBody>
                    <a:bodyPr/>
                    <a:lstStyle/>
                    <a:p>
                      <a:r>
                        <a:rPr lang="en-US" sz="2000" dirty="0"/>
                        <a:t>SHR</a:t>
                      </a:r>
                      <a:endParaRPr lang="en-US" sz="2000" dirty="0"/>
                    </a:p>
                  </a:txBody>
                  <a:tcPr/>
                </a:tc>
              </a:tr>
              <a:tr h="370840">
                <a:tc>
                  <a:txBody>
                    <a:bodyPr/>
                    <a:lstStyle/>
                    <a:p>
                      <a:r>
                        <a:rPr lang="en-US" sz="2000" dirty="0"/>
                        <a:t>Logical</a:t>
                      </a:r>
                      <a:r>
                        <a:rPr lang="en-US" sz="2000" baseline="0" dirty="0"/>
                        <a:t> shift left</a:t>
                      </a:r>
                      <a:endParaRPr lang="en-US" sz="2000" dirty="0"/>
                    </a:p>
                  </a:txBody>
                  <a:tcPr/>
                </a:tc>
                <a:tc>
                  <a:txBody>
                    <a:bodyPr/>
                    <a:lstStyle/>
                    <a:p>
                      <a:r>
                        <a:rPr lang="en-US" sz="2000" dirty="0"/>
                        <a:t>SHL</a:t>
                      </a:r>
                      <a:endParaRPr lang="en-US" sz="2000" dirty="0"/>
                    </a:p>
                  </a:txBody>
                  <a:tcPr/>
                </a:tc>
              </a:tr>
              <a:tr h="370840">
                <a:tc>
                  <a:txBody>
                    <a:bodyPr/>
                    <a:lstStyle/>
                    <a:p>
                      <a:r>
                        <a:rPr lang="en-US" sz="2000" dirty="0"/>
                        <a:t>Arithmetic</a:t>
                      </a:r>
                      <a:r>
                        <a:rPr lang="en-US" sz="2000" baseline="0" dirty="0"/>
                        <a:t> shift right</a:t>
                      </a:r>
                      <a:endParaRPr lang="en-US" sz="2000" dirty="0"/>
                    </a:p>
                  </a:txBody>
                  <a:tcPr/>
                </a:tc>
                <a:tc>
                  <a:txBody>
                    <a:bodyPr/>
                    <a:lstStyle/>
                    <a:p>
                      <a:r>
                        <a:rPr lang="en-US" sz="2000" dirty="0"/>
                        <a:t>SHRA</a:t>
                      </a:r>
                      <a:endParaRPr lang="en-US" sz="2000" dirty="0"/>
                    </a:p>
                  </a:txBody>
                  <a:tcPr/>
                </a:tc>
              </a:tr>
              <a:tr h="370840">
                <a:tc>
                  <a:txBody>
                    <a:bodyPr/>
                    <a:lstStyle/>
                    <a:p>
                      <a:r>
                        <a:rPr lang="en-US" sz="2000" baseline="0" dirty="0"/>
                        <a:t>Arithmetic shift left</a:t>
                      </a:r>
                      <a:endParaRPr lang="en-US" sz="2000" dirty="0"/>
                    </a:p>
                  </a:txBody>
                  <a:tcPr/>
                </a:tc>
                <a:tc>
                  <a:txBody>
                    <a:bodyPr/>
                    <a:lstStyle/>
                    <a:p>
                      <a:r>
                        <a:rPr lang="en-US" sz="2000" dirty="0"/>
                        <a:t>SHLA</a:t>
                      </a:r>
                      <a:endParaRPr lang="en-US" sz="2000" dirty="0"/>
                    </a:p>
                  </a:txBody>
                  <a:tcPr/>
                </a:tc>
              </a:tr>
              <a:tr h="370840">
                <a:tc>
                  <a:txBody>
                    <a:bodyPr/>
                    <a:lstStyle/>
                    <a:p>
                      <a:r>
                        <a:rPr lang="en-US" sz="2000" dirty="0"/>
                        <a:t>Rotate</a:t>
                      </a:r>
                      <a:r>
                        <a:rPr lang="en-US" sz="2000" baseline="0" dirty="0"/>
                        <a:t> right</a:t>
                      </a:r>
                      <a:endParaRPr lang="en-US" sz="2000" dirty="0"/>
                    </a:p>
                  </a:txBody>
                  <a:tcPr/>
                </a:tc>
                <a:tc>
                  <a:txBody>
                    <a:bodyPr/>
                    <a:lstStyle/>
                    <a:p>
                      <a:r>
                        <a:rPr lang="en-US" sz="2000" dirty="0"/>
                        <a:t>ROR</a:t>
                      </a:r>
                      <a:endParaRPr lang="en-US" sz="2000" dirty="0"/>
                    </a:p>
                  </a:txBody>
                  <a:tcPr/>
                </a:tc>
              </a:tr>
              <a:tr h="370840">
                <a:tc>
                  <a:txBody>
                    <a:bodyPr/>
                    <a:lstStyle/>
                    <a:p>
                      <a:r>
                        <a:rPr lang="en-US" sz="2000" dirty="0"/>
                        <a:t>Rotate left</a:t>
                      </a:r>
                      <a:endParaRPr lang="en-US" sz="2000" dirty="0"/>
                    </a:p>
                  </a:txBody>
                  <a:tcPr/>
                </a:tc>
                <a:tc>
                  <a:txBody>
                    <a:bodyPr/>
                    <a:lstStyle/>
                    <a:p>
                      <a:r>
                        <a:rPr lang="en-US" sz="2000" dirty="0"/>
                        <a:t>ROL</a:t>
                      </a:r>
                      <a:endParaRPr lang="en-US" sz="2000" dirty="0"/>
                    </a:p>
                  </a:txBody>
                  <a:tcPr/>
                </a:tc>
              </a:tr>
              <a:tr h="370840">
                <a:tc>
                  <a:txBody>
                    <a:bodyPr/>
                    <a:lstStyle/>
                    <a:p>
                      <a:r>
                        <a:rPr lang="en-US" sz="2000" dirty="0"/>
                        <a:t>Rotate right through carry</a:t>
                      </a:r>
                      <a:endParaRPr lang="en-US" sz="2000" dirty="0"/>
                    </a:p>
                  </a:txBody>
                  <a:tcPr/>
                </a:tc>
                <a:tc>
                  <a:txBody>
                    <a:bodyPr/>
                    <a:lstStyle/>
                    <a:p>
                      <a:r>
                        <a:rPr lang="en-US" sz="2000" dirty="0"/>
                        <a:t>RORC</a:t>
                      </a:r>
                      <a:endParaRPr lang="en-US" sz="2000" dirty="0"/>
                    </a:p>
                  </a:txBody>
                  <a:tcPr/>
                </a:tc>
              </a:tr>
              <a:tr h="370840">
                <a:tc>
                  <a:txBody>
                    <a:bodyPr/>
                    <a:lstStyle/>
                    <a:p>
                      <a:r>
                        <a:rPr lang="en-US" sz="2000" dirty="0"/>
                        <a:t>Rotate left through carry</a:t>
                      </a:r>
                      <a:endParaRPr lang="en-US" sz="2000" dirty="0"/>
                    </a:p>
                  </a:txBody>
                  <a:tcPr/>
                </a:tc>
                <a:tc>
                  <a:txBody>
                    <a:bodyPr/>
                    <a:lstStyle/>
                    <a:p>
                      <a:r>
                        <a:rPr lang="en-US" sz="2000" dirty="0"/>
                        <a:t>ROLC</a:t>
                      </a:r>
                      <a:endParaRPr lang="en-US" sz="2000" dirty="0"/>
                    </a:p>
                  </a:txBody>
                  <a:tcPr/>
                </a:tc>
              </a:tr>
            </a:tbl>
          </a:graphicData>
        </a:graphic>
      </p:graphicFrame>
      <p:sp>
        <p:nvSpPr>
          <p:cNvPr id="6" name="Text Placeholder 5"/>
          <p:cNvSpPr>
            <a:spLocks noGrp="1"/>
          </p:cNvSpPr>
          <p:nvPr>
            <p:ph type="body" sz="half" idx="2"/>
          </p:nvPr>
        </p:nvSpPr>
        <p:spPr/>
        <p:txBody>
          <a:bodyPr/>
          <a:lstStyle/>
          <a:p>
            <a:r>
              <a:rPr lang="en-IN" dirty="0"/>
              <a:t>Shift Instructions</a:t>
            </a:r>
            <a:endParaRPr lang="en-IN" dirty="0"/>
          </a:p>
        </p:txBody>
      </p:sp>
      <p:sp>
        <p:nvSpPr>
          <p:cNvPr id="2" name="Title 1"/>
          <p:cNvSpPr>
            <a:spLocks noGrp="1"/>
          </p:cNvSpPr>
          <p:nvPr>
            <p:ph type="title"/>
          </p:nvPr>
        </p:nvSpPr>
        <p:spPr/>
        <p:txBody>
          <a:bodyPr/>
          <a:lstStyle/>
          <a:p>
            <a:r>
              <a:rPr lang="en-IN"/>
              <a:t>Data transfer and manipulation</a:t>
            </a: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Program Control</a:t>
            </a:r>
            <a:endParaRPr lang="en-IN" dirty="0"/>
          </a:p>
        </p:txBody>
      </p:sp>
      <p:sp>
        <p:nvSpPr>
          <p:cNvPr id="7" name="Text Placeholder 6"/>
          <p:cNvSpPr>
            <a:spLocks noGrp="1"/>
          </p:cNvSpPr>
          <p:nvPr>
            <p:ph type="body" idx="1"/>
          </p:nvPr>
        </p:nvSpPr>
        <p:spPr/>
        <p:txBody>
          <a:bodyPr/>
          <a:lstStyle/>
          <a:p>
            <a:endParaRPr lang="en-I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Program Control</a:t>
            </a:r>
            <a:endParaRPr lang="en-IN" dirty="0"/>
          </a:p>
        </p:txBody>
      </p:sp>
      <p:sp>
        <p:nvSpPr>
          <p:cNvPr id="2" name="Content Placeholder 1"/>
          <p:cNvSpPr>
            <a:spLocks noGrp="1"/>
          </p:cNvSpPr>
          <p:nvPr>
            <p:ph idx="1"/>
          </p:nvPr>
        </p:nvSpPr>
        <p:spPr/>
        <p:txBody>
          <a:bodyPr/>
          <a:lstStyle/>
          <a:p>
            <a:r>
              <a:rPr lang="en-US" dirty="0"/>
              <a:t>A program control type of instruction, when executed, may change the address value in the program counter and cause the flow of control to be altered.</a:t>
            </a:r>
            <a:endParaRPr lang="en-US" dirty="0"/>
          </a:p>
          <a:p>
            <a:r>
              <a:rPr lang="en-US" dirty="0"/>
              <a:t>The change in value of the program counter as a result of the execution of a program control instruction causes a break in the sequence of instruction execution.</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Program Control</a:t>
            </a:r>
            <a:endParaRPr lang="en-IN" dirty="0"/>
          </a:p>
        </p:txBody>
      </p:sp>
      <p:graphicFrame>
        <p:nvGraphicFramePr>
          <p:cNvPr id="3" name="Content Placeholder 2"/>
          <p:cNvGraphicFramePr>
            <a:graphicFrameLocks noGrp="1"/>
          </p:cNvGraphicFramePr>
          <p:nvPr>
            <p:ph idx="1"/>
          </p:nvPr>
        </p:nvGraphicFramePr>
        <p:xfrm>
          <a:off x="2734962" y="1844040"/>
          <a:ext cx="6722076" cy="3169920"/>
        </p:xfrm>
        <a:graphic>
          <a:graphicData uri="http://schemas.openxmlformats.org/drawingml/2006/table">
            <a:tbl>
              <a:tblPr firstRow="1" bandRow="1">
                <a:tableStyleId>{8799B23B-EC83-4686-B30A-512413B5E67A}</a:tableStyleId>
              </a:tblPr>
              <a:tblGrid>
                <a:gridCol w="3361038"/>
                <a:gridCol w="3361038"/>
              </a:tblGrid>
              <a:tr h="370840">
                <a:tc>
                  <a:txBody>
                    <a:bodyPr/>
                    <a:lstStyle/>
                    <a:p>
                      <a:r>
                        <a:rPr lang="en-US" sz="2000" dirty="0"/>
                        <a:t>Name</a:t>
                      </a:r>
                      <a:endParaRPr lang="en-US" sz="2000" dirty="0">
                        <a:solidFill>
                          <a:sysClr val="windowText" lastClr="000000"/>
                        </a:solidFill>
                      </a:endParaRPr>
                    </a:p>
                  </a:txBody>
                  <a:tcPr/>
                </a:tc>
                <a:tc>
                  <a:txBody>
                    <a:bodyPr/>
                    <a:lstStyle/>
                    <a:p>
                      <a:r>
                        <a:rPr lang="en-US" sz="2000" dirty="0"/>
                        <a:t>Mnemonic</a:t>
                      </a:r>
                      <a:endParaRPr lang="en-US" sz="2000" dirty="0">
                        <a:solidFill>
                          <a:sysClr val="windowText" lastClr="000000"/>
                        </a:solidFill>
                      </a:endParaRPr>
                    </a:p>
                  </a:txBody>
                  <a:tcPr/>
                </a:tc>
              </a:tr>
              <a:tr h="370840">
                <a:tc>
                  <a:txBody>
                    <a:bodyPr/>
                    <a:lstStyle/>
                    <a:p>
                      <a:r>
                        <a:rPr lang="en-US" sz="2000" dirty="0"/>
                        <a:t>Branch</a:t>
                      </a:r>
                      <a:endParaRPr lang="en-US" sz="2000" dirty="0"/>
                    </a:p>
                  </a:txBody>
                  <a:tcPr/>
                </a:tc>
                <a:tc>
                  <a:txBody>
                    <a:bodyPr/>
                    <a:lstStyle/>
                    <a:p>
                      <a:r>
                        <a:rPr lang="en-US" sz="2000" dirty="0"/>
                        <a:t>BUN</a:t>
                      </a:r>
                      <a:endParaRPr lang="en-US" sz="2000" dirty="0"/>
                    </a:p>
                  </a:txBody>
                  <a:tcPr/>
                </a:tc>
              </a:tr>
              <a:tr h="370840">
                <a:tc>
                  <a:txBody>
                    <a:bodyPr/>
                    <a:lstStyle/>
                    <a:p>
                      <a:r>
                        <a:rPr lang="en-US" sz="2000" dirty="0"/>
                        <a:t>Jump</a:t>
                      </a:r>
                      <a:endParaRPr lang="en-US" sz="2000" dirty="0"/>
                    </a:p>
                  </a:txBody>
                  <a:tcPr/>
                </a:tc>
                <a:tc>
                  <a:txBody>
                    <a:bodyPr/>
                    <a:lstStyle/>
                    <a:p>
                      <a:r>
                        <a:rPr lang="en-US" sz="2000" dirty="0"/>
                        <a:t>JMP</a:t>
                      </a:r>
                      <a:endParaRPr lang="en-US" sz="2000" dirty="0"/>
                    </a:p>
                  </a:txBody>
                  <a:tcPr/>
                </a:tc>
              </a:tr>
              <a:tr h="370840">
                <a:tc>
                  <a:txBody>
                    <a:bodyPr/>
                    <a:lstStyle/>
                    <a:p>
                      <a:r>
                        <a:rPr lang="en-US" sz="2000" dirty="0"/>
                        <a:t>Skip</a:t>
                      </a:r>
                      <a:endParaRPr lang="en-US" sz="2000" dirty="0"/>
                    </a:p>
                  </a:txBody>
                  <a:tcPr/>
                </a:tc>
                <a:tc>
                  <a:txBody>
                    <a:bodyPr/>
                    <a:lstStyle/>
                    <a:p>
                      <a:r>
                        <a:rPr lang="en-US" sz="2000" dirty="0"/>
                        <a:t>SKP</a:t>
                      </a:r>
                      <a:endParaRPr lang="en-US" sz="2000" dirty="0"/>
                    </a:p>
                  </a:txBody>
                  <a:tcPr/>
                </a:tc>
              </a:tr>
              <a:tr h="370840">
                <a:tc>
                  <a:txBody>
                    <a:bodyPr/>
                    <a:lstStyle/>
                    <a:p>
                      <a:r>
                        <a:rPr lang="en-US" sz="2000" baseline="0" dirty="0"/>
                        <a:t>Call</a:t>
                      </a:r>
                      <a:endParaRPr lang="en-US" sz="2000" dirty="0"/>
                    </a:p>
                  </a:txBody>
                  <a:tcPr/>
                </a:tc>
                <a:tc>
                  <a:txBody>
                    <a:bodyPr/>
                    <a:lstStyle/>
                    <a:p>
                      <a:r>
                        <a:rPr lang="en-US" sz="2000" dirty="0"/>
                        <a:t>CALL</a:t>
                      </a:r>
                      <a:endParaRPr lang="en-US" sz="2000" dirty="0"/>
                    </a:p>
                  </a:txBody>
                  <a:tcPr/>
                </a:tc>
              </a:tr>
              <a:tr h="370840">
                <a:tc>
                  <a:txBody>
                    <a:bodyPr/>
                    <a:lstStyle/>
                    <a:p>
                      <a:r>
                        <a:rPr lang="en-US" sz="2000" dirty="0"/>
                        <a:t>Return</a:t>
                      </a:r>
                      <a:endParaRPr lang="en-US" sz="2000" dirty="0"/>
                    </a:p>
                  </a:txBody>
                  <a:tcPr/>
                </a:tc>
                <a:tc>
                  <a:txBody>
                    <a:bodyPr/>
                    <a:lstStyle/>
                    <a:p>
                      <a:r>
                        <a:rPr lang="en-US" sz="2000" dirty="0"/>
                        <a:t>RET</a:t>
                      </a:r>
                      <a:endParaRPr lang="en-US" sz="2000" dirty="0"/>
                    </a:p>
                  </a:txBody>
                  <a:tcPr/>
                </a:tc>
              </a:tr>
              <a:tr h="370840">
                <a:tc>
                  <a:txBody>
                    <a:bodyPr/>
                    <a:lstStyle/>
                    <a:p>
                      <a:r>
                        <a:rPr lang="en-US" sz="2000" dirty="0"/>
                        <a:t>Compare (by</a:t>
                      </a:r>
                      <a:r>
                        <a:rPr lang="en-US" sz="2000" baseline="0" dirty="0"/>
                        <a:t> subtraction)</a:t>
                      </a:r>
                      <a:endParaRPr lang="en-US" sz="2000" dirty="0"/>
                    </a:p>
                  </a:txBody>
                  <a:tcPr/>
                </a:tc>
                <a:tc>
                  <a:txBody>
                    <a:bodyPr/>
                    <a:lstStyle/>
                    <a:p>
                      <a:r>
                        <a:rPr lang="en-US" sz="2000" dirty="0"/>
                        <a:t>CMP</a:t>
                      </a:r>
                      <a:endParaRPr lang="en-US" sz="2000" dirty="0"/>
                    </a:p>
                  </a:txBody>
                  <a:tcPr/>
                </a:tc>
              </a:tr>
              <a:tr h="370840">
                <a:tc>
                  <a:txBody>
                    <a:bodyPr/>
                    <a:lstStyle/>
                    <a:p>
                      <a:r>
                        <a:rPr lang="en-US" sz="2000" dirty="0"/>
                        <a:t>Test (by </a:t>
                      </a:r>
                      <a:r>
                        <a:rPr lang="en-US" sz="2000" dirty="0" err="1"/>
                        <a:t>ANDing</a:t>
                      </a:r>
                      <a:r>
                        <a:rPr lang="en-US" sz="2000" dirty="0"/>
                        <a:t>)</a:t>
                      </a:r>
                      <a:endParaRPr lang="en-US" sz="2000" dirty="0"/>
                    </a:p>
                  </a:txBody>
                  <a:tcPr/>
                </a:tc>
                <a:tc>
                  <a:txBody>
                    <a:bodyPr/>
                    <a:lstStyle/>
                    <a:p>
                      <a:r>
                        <a:rPr lang="en-US" sz="2000" dirty="0"/>
                        <a:t>TST</a:t>
                      </a:r>
                      <a:endParaRPr lang="en-US" sz="2000" dirty="0"/>
                    </a:p>
                  </a:txBody>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Status Bit Conditions</a:t>
            </a:r>
            <a:endParaRPr lang="en-IN" dirty="0"/>
          </a:p>
        </p:txBody>
      </p:sp>
      <p:sp>
        <p:nvSpPr>
          <p:cNvPr id="3" name="Content Placeholder 2"/>
          <p:cNvSpPr>
            <a:spLocks noGrp="1"/>
          </p:cNvSpPr>
          <p:nvPr>
            <p:ph idx="4294967295"/>
          </p:nvPr>
        </p:nvSpPr>
        <p:spPr>
          <a:xfrm>
            <a:off x="7389340" y="1041400"/>
            <a:ext cx="4137497" cy="5332413"/>
          </a:xfrm>
        </p:spPr>
        <p:txBody>
          <a:bodyPr>
            <a:normAutofit fontScale="70000" lnSpcReduction="20000"/>
          </a:bodyPr>
          <a:lstStyle/>
          <a:p>
            <a:r>
              <a:rPr lang="en-US" dirty="0"/>
              <a:t>Bit C (carry) is set to 1 if the end carry C8 is 1. It is cleared to 0 if the carry is 0.</a:t>
            </a:r>
            <a:endParaRPr lang="en-US" dirty="0"/>
          </a:p>
          <a:p>
            <a:r>
              <a:rPr lang="en-US" dirty="0"/>
              <a:t>Bit S (sign) is set to 1 if the highest-order bit F7 is 1. It is set to 0 if the bit is 0.</a:t>
            </a:r>
            <a:endParaRPr lang="en-US" dirty="0"/>
          </a:p>
          <a:p>
            <a:r>
              <a:rPr lang="en-US" dirty="0"/>
              <a:t>Bit Z (zero) is set to 1 if the output is zero and Z = 0 if the output is not zero.</a:t>
            </a:r>
            <a:endParaRPr lang="en-US" dirty="0"/>
          </a:p>
          <a:p>
            <a:r>
              <a:rPr lang="en-US" dirty="0"/>
              <a:t>Bit V (overflow) is set to 1 if the exclusive-OR of the last two carries is equal to 1, and cleared to 0 otherwise. This is the condition for an overflow when negative numbers are in 2’s complement.</a:t>
            </a:r>
            <a:endParaRPr lang="en-US" dirty="0"/>
          </a:p>
        </p:txBody>
      </p:sp>
      <p:grpSp>
        <p:nvGrpSpPr>
          <p:cNvPr id="5" name="Group 4"/>
          <p:cNvGrpSpPr/>
          <p:nvPr/>
        </p:nvGrpSpPr>
        <p:grpSpPr>
          <a:xfrm>
            <a:off x="4953000" y="1799267"/>
            <a:ext cx="2286000" cy="1524000"/>
            <a:chOff x="5181600" y="1676400"/>
            <a:chExt cx="2286000" cy="1524000"/>
          </a:xfrm>
        </p:grpSpPr>
        <p:sp>
          <p:nvSpPr>
            <p:cNvPr id="6" name="Rectangle 5"/>
            <p:cNvSpPr/>
            <p:nvPr/>
          </p:nvSpPr>
          <p:spPr>
            <a:xfrm>
              <a:off x="5181600" y="1676400"/>
              <a:ext cx="2286000" cy="1524000"/>
            </a:xfrm>
            <a:prstGeom prst="rect">
              <a:avLst/>
            </a:prstGeom>
            <a:solidFill>
              <a:schemeClr val="accent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TextBox 6"/>
            <p:cNvSpPr txBox="1"/>
            <p:nvPr/>
          </p:nvSpPr>
          <p:spPr>
            <a:xfrm>
              <a:off x="5181600" y="1676400"/>
              <a:ext cx="2286000" cy="381000"/>
            </a:xfrm>
            <a:prstGeom prst="rect">
              <a:avLst/>
            </a:prstGeom>
            <a:noFill/>
          </p:spPr>
          <p:txBody>
            <a:bodyPr wrap="square" rtlCol="0">
              <a:spAutoFit/>
            </a:bodyPr>
            <a:lstStyle/>
            <a:p>
              <a:pPr algn="ctr"/>
              <a:r>
                <a:rPr lang="en-IN" dirty="0">
                  <a:solidFill>
                    <a:schemeClr val="bg1"/>
                  </a:solidFill>
                </a:rPr>
                <a:t>8-bit ALU</a:t>
              </a:r>
              <a:endParaRPr lang="en-IN" dirty="0">
                <a:solidFill>
                  <a:schemeClr val="bg1"/>
                </a:solidFill>
              </a:endParaRPr>
            </a:p>
          </p:txBody>
        </p:sp>
        <mc:AlternateContent xmlns:mc="http://schemas.openxmlformats.org/markup-compatibility/2006">
          <mc:Choice xmlns:a14="http://schemas.microsoft.com/office/drawing/2010/main" Requires="a14">
            <p:sp>
              <p:nvSpPr>
                <p:cNvPr id="8" name="TextBox 7"/>
                <p:cNvSpPr txBox="1"/>
                <p:nvPr/>
              </p:nvSpPr>
              <p:spPr>
                <a:xfrm>
                  <a:off x="5181600" y="2819400"/>
                  <a:ext cx="22860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𝐹</m:t>
                            </m:r>
                          </m:e>
                          <m:sub>
                            <m:r>
                              <a:rPr lang="en-IN" b="0" i="1" smtClean="0">
                                <a:solidFill>
                                  <a:schemeClr val="bg1"/>
                                </a:solidFill>
                                <a:latin typeface="Cambria Math" panose="02040503050406030204" pitchFamily="18" charset="0"/>
                              </a:rPr>
                              <m:t>7</m:t>
                            </m:r>
                          </m:sub>
                        </m:sSub>
                        <m:r>
                          <a:rPr lang="en-IN" b="0" i="1" smtClean="0">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𝐹</m:t>
                            </m:r>
                          </m:e>
                          <m:sub>
                            <m:r>
                              <a:rPr lang="en-IN" b="0" i="1" smtClean="0">
                                <a:solidFill>
                                  <a:schemeClr val="bg1"/>
                                </a:solidFill>
                                <a:latin typeface="Cambria Math" panose="02040503050406030204" pitchFamily="18" charset="0"/>
                              </a:rPr>
                              <m:t>0</m:t>
                            </m:r>
                          </m:sub>
                        </m:sSub>
                      </m:oMath>
                    </m:oMathPara>
                  </a14:m>
                  <a:endParaRPr lang="en-IN" dirty="0">
                    <a:solidFill>
                      <a:schemeClr val="bg1"/>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5181600" y="2819400"/>
                  <a:ext cx="2286000" cy="369332"/>
                </a:xfrm>
                <a:prstGeom prst="rect">
                  <a:avLst/>
                </a:prstGeom>
                <a:blipFill rotWithShape="1">
                  <a:blip r:embed="rId1"/>
                </a:blipFill>
              </p:spPr>
              <p:txBody>
                <a:bodyPr/>
                <a:lstStyle/>
                <a:p>
                  <a:r>
                    <a:rPr lang="en-US" altLang="en-US">
                      <a:noFill/>
                    </a:rPr>
                    <a:t> </a:t>
                  </a:r>
                </a:p>
              </p:txBody>
            </p:sp>
          </mc:Fallback>
        </mc:AlternateContent>
      </p:grpSp>
      <p:sp>
        <p:nvSpPr>
          <p:cNvPr id="9" name="TextBox 8"/>
          <p:cNvSpPr txBox="1"/>
          <p:nvPr/>
        </p:nvSpPr>
        <p:spPr>
          <a:xfrm>
            <a:off x="5181600" y="961067"/>
            <a:ext cx="457200" cy="369332"/>
          </a:xfrm>
          <a:prstGeom prst="rect">
            <a:avLst/>
          </a:prstGeom>
          <a:noFill/>
        </p:spPr>
        <p:txBody>
          <a:bodyPr wrap="square" rtlCol="0">
            <a:spAutoFit/>
          </a:bodyPr>
          <a:lstStyle/>
          <a:p>
            <a:pPr algn="ctr"/>
            <a:r>
              <a:rPr lang="en-IN" dirty="0"/>
              <a:t>A</a:t>
            </a:r>
            <a:endParaRPr lang="en-IN" dirty="0"/>
          </a:p>
        </p:txBody>
      </p:sp>
      <p:cxnSp>
        <p:nvCxnSpPr>
          <p:cNvPr id="10" name="Straight Arrow Connector 9"/>
          <p:cNvCxnSpPr>
            <a:stCxn id="9" idx="2"/>
          </p:cNvCxnSpPr>
          <p:nvPr/>
        </p:nvCxnSpPr>
        <p:spPr>
          <a:xfrm>
            <a:off x="5410200" y="1330399"/>
            <a:ext cx="0" cy="46886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77000" y="961067"/>
            <a:ext cx="457200" cy="369332"/>
          </a:xfrm>
          <a:prstGeom prst="rect">
            <a:avLst/>
          </a:prstGeom>
          <a:noFill/>
        </p:spPr>
        <p:txBody>
          <a:bodyPr wrap="square" rtlCol="0">
            <a:spAutoFit/>
          </a:bodyPr>
          <a:lstStyle/>
          <a:p>
            <a:pPr algn="ctr"/>
            <a:r>
              <a:rPr lang="en-IN" dirty="0"/>
              <a:t>B</a:t>
            </a:r>
            <a:endParaRPr lang="en-IN" dirty="0"/>
          </a:p>
        </p:txBody>
      </p:sp>
      <p:cxnSp>
        <p:nvCxnSpPr>
          <p:cNvPr id="12" name="Straight Arrow Connector 11"/>
          <p:cNvCxnSpPr>
            <a:stCxn id="11" idx="2"/>
          </p:cNvCxnSpPr>
          <p:nvPr/>
        </p:nvCxnSpPr>
        <p:spPr>
          <a:xfrm>
            <a:off x="6705600" y="1330399"/>
            <a:ext cx="0" cy="46886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334000" y="1418267"/>
            <a:ext cx="152400" cy="2025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629400" y="1418267"/>
            <a:ext cx="152400" cy="2025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85846" y="1277535"/>
            <a:ext cx="457200" cy="369332"/>
          </a:xfrm>
          <a:prstGeom prst="rect">
            <a:avLst/>
          </a:prstGeom>
          <a:noFill/>
        </p:spPr>
        <p:txBody>
          <a:bodyPr wrap="square" rtlCol="0">
            <a:spAutoFit/>
          </a:bodyPr>
          <a:lstStyle/>
          <a:p>
            <a:pPr algn="ctr"/>
            <a:r>
              <a:rPr lang="en-IN" dirty="0"/>
              <a:t>8</a:t>
            </a:r>
            <a:endParaRPr lang="en-IN" dirty="0"/>
          </a:p>
        </p:txBody>
      </p:sp>
      <p:sp>
        <p:nvSpPr>
          <p:cNvPr id="16" name="TextBox 15"/>
          <p:cNvSpPr txBox="1"/>
          <p:nvPr/>
        </p:nvSpPr>
        <p:spPr>
          <a:xfrm>
            <a:off x="6682816" y="1262609"/>
            <a:ext cx="457200" cy="369332"/>
          </a:xfrm>
          <a:prstGeom prst="rect">
            <a:avLst/>
          </a:prstGeom>
          <a:noFill/>
        </p:spPr>
        <p:txBody>
          <a:bodyPr wrap="square" rtlCol="0">
            <a:spAutoFit/>
          </a:bodyPr>
          <a:lstStyle/>
          <a:p>
            <a:pPr algn="ctr"/>
            <a:r>
              <a:rPr lang="en-IN" dirty="0"/>
              <a:t>8</a:t>
            </a:r>
            <a:endParaRPr lang="en-IN" dirty="0"/>
          </a:p>
        </p:txBody>
      </p:sp>
      <p:graphicFrame>
        <p:nvGraphicFramePr>
          <p:cNvPr id="17" name="Table 16"/>
          <p:cNvGraphicFramePr>
            <a:graphicFrameLocks noGrp="1"/>
          </p:cNvGraphicFramePr>
          <p:nvPr/>
        </p:nvGraphicFramePr>
        <p:xfrm>
          <a:off x="457200" y="2561267"/>
          <a:ext cx="2880000" cy="365760"/>
        </p:xfrm>
        <a:graphic>
          <a:graphicData uri="http://schemas.openxmlformats.org/drawingml/2006/table">
            <a:tbl>
              <a:tblPr firstRow="1" bandRow="1">
                <a:tableStyleId>{5C22544A-7EE6-4342-B048-85BDC9FD1C3A}</a:tableStyleId>
              </a:tblPr>
              <a:tblGrid>
                <a:gridCol w="720000"/>
                <a:gridCol w="720000"/>
                <a:gridCol w="720000"/>
                <a:gridCol w="720000"/>
              </a:tblGrid>
              <a:tr h="261620">
                <a:tc>
                  <a:txBody>
                    <a:bodyPr/>
                    <a:lstStyle/>
                    <a:p>
                      <a:pPr algn="ctr"/>
                      <a:r>
                        <a:rPr lang="en-IN" b="0" dirty="0"/>
                        <a:t>V</a:t>
                      </a:r>
                      <a:endParaRPr lang="en-IN" b="0" dirty="0"/>
                    </a:p>
                  </a:txBody>
                  <a:tcPr/>
                </a:tc>
                <a:tc>
                  <a:txBody>
                    <a:bodyPr/>
                    <a:lstStyle/>
                    <a:p>
                      <a:pPr algn="ctr"/>
                      <a:r>
                        <a:rPr lang="en-IN" b="0" dirty="0"/>
                        <a:t>Z</a:t>
                      </a:r>
                      <a:endParaRPr lang="en-IN" b="0" dirty="0"/>
                    </a:p>
                  </a:txBody>
                  <a:tcPr/>
                </a:tc>
                <a:tc>
                  <a:txBody>
                    <a:bodyPr/>
                    <a:lstStyle/>
                    <a:p>
                      <a:pPr algn="ctr"/>
                      <a:r>
                        <a:rPr lang="en-IN" b="0" dirty="0"/>
                        <a:t>S</a:t>
                      </a:r>
                      <a:endParaRPr lang="en-IN" b="0" dirty="0"/>
                    </a:p>
                  </a:txBody>
                  <a:tcPr/>
                </a:tc>
                <a:tc>
                  <a:txBody>
                    <a:bodyPr/>
                    <a:lstStyle/>
                    <a:p>
                      <a:pPr algn="ctr"/>
                      <a:r>
                        <a:rPr lang="en-IN" b="0" dirty="0"/>
                        <a:t>C</a:t>
                      </a:r>
                      <a:endParaRPr lang="en-IN" b="0" dirty="0"/>
                    </a:p>
                  </a:txBody>
                  <a:tcPr/>
                </a:tc>
              </a:tr>
            </a:tbl>
          </a:graphicData>
        </a:graphic>
      </p:graphicFrame>
      <p:sp>
        <p:nvSpPr>
          <p:cNvPr id="18" name="Rectangle 17"/>
          <p:cNvSpPr/>
          <p:nvPr/>
        </p:nvSpPr>
        <p:spPr>
          <a:xfrm>
            <a:off x="2438400" y="4923467"/>
            <a:ext cx="2502816" cy="304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Check for zero output</a:t>
            </a:r>
            <a:endParaRPr lang="en-IN" dirty="0">
              <a:solidFill>
                <a:schemeClr val="bg1"/>
              </a:solidFill>
            </a:endParaRPr>
          </a:p>
        </p:txBody>
      </p:sp>
      <p:cxnSp>
        <p:nvCxnSpPr>
          <p:cNvPr id="19" name="Straight Arrow Connector 18"/>
          <p:cNvCxnSpPr>
            <a:stCxn id="6" idx="2"/>
          </p:cNvCxnSpPr>
          <p:nvPr/>
        </p:nvCxnSpPr>
        <p:spPr>
          <a:xfrm>
            <a:off x="6096000" y="3323267"/>
            <a:ext cx="0" cy="2971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8" idx="3"/>
          </p:cNvCxnSpPr>
          <p:nvPr/>
        </p:nvCxnSpPr>
        <p:spPr>
          <a:xfrm flipH="1">
            <a:off x="4941216" y="5075867"/>
            <a:ext cx="1154784" cy="0"/>
          </a:xfrm>
          <a:prstGeom prst="straightConnector1">
            <a:avLst/>
          </a:prstGeom>
          <a:ln w="25400">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1" name="Elbow Connector 19"/>
          <p:cNvCxnSpPr/>
          <p:nvPr/>
        </p:nvCxnSpPr>
        <p:spPr>
          <a:xfrm rot="10800000">
            <a:off x="2286001" y="2942268"/>
            <a:ext cx="3810003" cy="1143003"/>
          </a:xfrm>
          <a:prstGeom prst="bentConnector3">
            <a:avLst>
              <a:gd name="adj1" fmla="val 99979"/>
            </a:avLst>
          </a:prstGeom>
          <a:ln w="25400">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019800" y="5685467"/>
            <a:ext cx="152400" cy="2025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5997" y="5602081"/>
            <a:ext cx="457200" cy="369332"/>
          </a:xfrm>
          <a:prstGeom prst="rect">
            <a:avLst/>
          </a:prstGeom>
          <a:noFill/>
        </p:spPr>
        <p:txBody>
          <a:bodyPr wrap="square" rtlCol="0">
            <a:spAutoFit/>
          </a:bodyPr>
          <a:lstStyle/>
          <a:p>
            <a:pPr algn="ctr"/>
            <a:r>
              <a:rPr lang="en-IN" dirty="0"/>
              <a:t>8</a:t>
            </a:r>
            <a:endParaRPr lang="en-IN" dirty="0"/>
          </a:p>
        </p:txBody>
      </p:sp>
      <p:sp>
        <p:nvSpPr>
          <p:cNvPr id="24" name="TextBox 23"/>
          <p:cNvSpPr txBox="1"/>
          <p:nvPr/>
        </p:nvSpPr>
        <p:spPr>
          <a:xfrm>
            <a:off x="5410200" y="6218867"/>
            <a:ext cx="1319754" cy="369332"/>
          </a:xfrm>
          <a:prstGeom prst="rect">
            <a:avLst/>
          </a:prstGeom>
          <a:noFill/>
        </p:spPr>
        <p:txBody>
          <a:bodyPr wrap="square" rtlCol="0">
            <a:spAutoFit/>
          </a:bodyPr>
          <a:lstStyle/>
          <a:p>
            <a:pPr algn="ctr"/>
            <a:r>
              <a:rPr lang="en-IN" dirty="0"/>
              <a:t>Output F</a:t>
            </a:r>
            <a:endParaRPr lang="en-IN" dirty="0"/>
          </a:p>
        </p:txBody>
      </p:sp>
      <mc:AlternateContent xmlns:mc="http://schemas.openxmlformats.org/markup-compatibility/2006">
        <mc:Choice xmlns:a14="http://schemas.microsoft.com/office/drawing/2010/main" Requires="a14">
          <p:sp>
            <p:nvSpPr>
              <p:cNvPr id="25" name="TextBox 24"/>
              <p:cNvSpPr txBox="1"/>
              <p:nvPr/>
            </p:nvSpPr>
            <p:spPr>
              <a:xfrm>
                <a:off x="3352800" y="3715940"/>
                <a:ext cx="6858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7</m:t>
                          </m:r>
                        </m:sub>
                      </m:sSub>
                    </m:oMath>
                  </m:oMathPara>
                </a14:m>
                <a:endParaRPr lang="en-IN" dirty="0"/>
              </a:p>
            </p:txBody>
          </p:sp>
        </mc:Choice>
        <mc:Fallback>
          <p:sp>
            <p:nvSpPr>
              <p:cNvPr id="25" name="TextBox 24"/>
              <p:cNvSpPr txBox="1">
                <a:spLocks noRot="1" noChangeAspect="1" noMove="1" noResize="1" noEditPoints="1" noAdjustHandles="1" noChangeArrowheads="1" noChangeShapeType="1" noTextEdit="1"/>
              </p:cNvSpPr>
              <p:nvPr/>
            </p:nvSpPr>
            <p:spPr>
              <a:xfrm>
                <a:off x="3352800" y="3715940"/>
                <a:ext cx="685800" cy="369332"/>
              </a:xfrm>
              <a:prstGeom prst="rect">
                <a:avLst/>
              </a:prstGeom>
              <a:blipFill rotWithShape="1">
                <a:blip r:embed="rId2"/>
                <a:stretch>
                  <a:fillRect t="-150" b="86"/>
                </a:stretch>
              </a:blipFill>
            </p:spPr>
            <p:txBody>
              <a:bodyPr/>
              <a:lstStyle/>
              <a:p>
                <a:r>
                  <a:rPr lang="en-US" altLang="en-US">
                    <a:noFill/>
                  </a:rPr>
                  <a:t> </a:t>
                </a:r>
              </a:p>
            </p:txBody>
          </p:sp>
        </mc:Fallback>
      </mc:AlternateContent>
      <p:cxnSp>
        <p:nvCxnSpPr>
          <p:cNvPr id="26" name="Elbow Connector 24"/>
          <p:cNvCxnSpPr>
            <a:stCxn id="18" idx="1"/>
          </p:cNvCxnSpPr>
          <p:nvPr/>
        </p:nvCxnSpPr>
        <p:spPr>
          <a:xfrm rot="10800000">
            <a:off x="1524004" y="2942267"/>
            <a:ext cx="914396" cy="2133600"/>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rot="10800000">
            <a:off x="838200" y="1882922"/>
            <a:ext cx="4114800" cy="449745"/>
            <a:chOff x="-497384" y="5435203"/>
            <a:chExt cx="6626919" cy="724319"/>
          </a:xfrm>
        </p:grpSpPr>
        <p:cxnSp>
          <p:nvCxnSpPr>
            <p:cNvPr id="28" name="Straight Connector 27"/>
            <p:cNvCxnSpPr/>
            <p:nvPr/>
          </p:nvCxnSpPr>
          <p:spPr>
            <a:xfrm rot="10800000" flipH="1">
              <a:off x="-478406" y="5984023"/>
              <a:ext cx="456863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H="1">
              <a:off x="-497384" y="5620676"/>
              <a:ext cx="458761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H="1">
              <a:off x="5010435" y="5800932"/>
              <a:ext cx="1119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1" fmla="*/ 4932 w 13265"/>
                <a:gd name="connsiteY0-2" fmla="*/ 0 h 10000"/>
                <a:gd name="connsiteX1-3" fmla="*/ 13265 w 13265"/>
                <a:gd name="connsiteY1-4" fmla="*/ 0 h 10000"/>
                <a:gd name="connsiteX2-5" fmla="*/ 11598 w 13265"/>
                <a:gd name="connsiteY2-6" fmla="*/ 5000 h 10000"/>
                <a:gd name="connsiteX3-7" fmla="*/ 13265 w 13265"/>
                <a:gd name="connsiteY3-8" fmla="*/ 10000 h 10000"/>
                <a:gd name="connsiteX4-9" fmla="*/ 4932 w 13265"/>
                <a:gd name="connsiteY4-10" fmla="*/ 10000 h 10000"/>
                <a:gd name="connsiteX5-11" fmla="*/ 0 w 13265"/>
                <a:gd name="connsiteY5-12" fmla="*/ 5084 h 10000"/>
                <a:gd name="connsiteX6-13" fmla="*/ 4932 w 13265"/>
                <a:gd name="connsiteY6-14" fmla="*/ 0 h 10000"/>
                <a:gd name="connsiteX0-15" fmla="*/ 5226 w 13559"/>
                <a:gd name="connsiteY0-16" fmla="*/ 0 h 10000"/>
                <a:gd name="connsiteX1-17" fmla="*/ 13559 w 13559"/>
                <a:gd name="connsiteY1-18" fmla="*/ 0 h 10000"/>
                <a:gd name="connsiteX2-19" fmla="*/ 11892 w 13559"/>
                <a:gd name="connsiteY2-20" fmla="*/ 5000 h 10000"/>
                <a:gd name="connsiteX3-21" fmla="*/ 13559 w 13559"/>
                <a:gd name="connsiteY3-22" fmla="*/ 10000 h 10000"/>
                <a:gd name="connsiteX4-23" fmla="*/ 5226 w 13559"/>
                <a:gd name="connsiteY4-24" fmla="*/ 10000 h 10000"/>
                <a:gd name="connsiteX5-25" fmla="*/ 294 w 13559"/>
                <a:gd name="connsiteY5-26" fmla="*/ 5084 h 10000"/>
                <a:gd name="connsiteX6-27" fmla="*/ 5226 w 13559"/>
                <a:gd name="connsiteY6-28" fmla="*/ 0 h 10000"/>
                <a:gd name="connsiteX0-29" fmla="*/ 4933 w 13266"/>
                <a:gd name="connsiteY0-30" fmla="*/ 0 h 10000"/>
                <a:gd name="connsiteX1-31" fmla="*/ 13266 w 13266"/>
                <a:gd name="connsiteY1-32" fmla="*/ 0 h 10000"/>
                <a:gd name="connsiteX2-33" fmla="*/ 11599 w 13266"/>
                <a:gd name="connsiteY2-34" fmla="*/ 5000 h 10000"/>
                <a:gd name="connsiteX3-35" fmla="*/ 13266 w 13266"/>
                <a:gd name="connsiteY3-36" fmla="*/ 10000 h 10000"/>
                <a:gd name="connsiteX4-37" fmla="*/ 4933 w 13266"/>
                <a:gd name="connsiteY4-38" fmla="*/ 10000 h 10000"/>
                <a:gd name="connsiteX5-39" fmla="*/ 1 w 13266"/>
                <a:gd name="connsiteY5-40" fmla="*/ 5084 h 10000"/>
                <a:gd name="connsiteX6-41" fmla="*/ 4933 w 13266"/>
                <a:gd name="connsiteY6-42" fmla="*/ 0 h 10000"/>
                <a:gd name="connsiteX0-43" fmla="*/ 4933 w 13266"/>
                <a:gd name="connsiteY0-44" fmla="*/ 0 h 10000"/>
                <a:gd name="connsiteX1-45" fmla="*/ 13266 w 13266"/>
                <a:gd name="connsiteY1-46" fmla="*/ 0 h 10000"/>
                <a:gd name="connsiteX2-47" fmla="*/ 11599 w 13266"/>
                <a:gd name="connsiteY2-48" fmla="*/ 5000 h 10000"/>
                <a:gd name="connsiteX3-49" fmla="*/ 13266 w 13266"/>
                <a:gd name="connsiteY3-50" fmla="*/ 10000 h 10000"/>
                <a:gd name="connsiteX4-51" fmla="*/ 4933 w 13266"/>
                <a:gd name="connsiteY4-52" fmla="*/ 10000 h 10000"/>
                <a:gd name="connsiteX5-53" fmla="*/ 1 w 13266"/>
                <a:gd name="connsiteY5-54" fmla="*/ 5084 h 10000"/>
                <a:gd name="connsiteX6-55" fmla="*/ 4933 w 13266"/>
                <a:gd name="connsiteY6-56" fmla="*/ 0 h 10000"/>
                <a:gd name="connsiteX0-57" fmla="*/ 4966 w 13299"/>
                <a:gd name="connsiteY0-58" fmla="*/ 0 h 10000"/>
                <a:gd name="connsiteX1-59" fmla="*/ 13299 w 13299"/>
                <a:gd name="connsiteY1-60" fmla="*/ 0 h 10000"/>
                <a:gd name="connsiteX2-61" fmla="*/ 11632 w 13299"/>
                <a:gd name="connsiteY2-62" fmla="*/ 5000 h 10000"/>
                <a:gd name="connsiteX3-63" fmla="*/ 13299 w 13299"/>
                <a:gd name="connsiteY3-64" fmla="*/ 10000 h 10000"/>
                <a:gd name="connsiteX4-65" fmla="*/ 7782 w 13299"/>
                <a:gd name="connsiteY4-66" fmla="*/ 10000 h 10000"/>
                <a:gd name="connsiteX5-67" fmla="*/ 34 w 13299"/>
                <a:gd name="connsiteY5-68" fmla="*/ 5084 h 10000"/>
                <a:gd name="connsiteX6-69" fmla="*/ 4966 w 13299"/>
                <a:gd name="connsiteY6-70" fmla="*/ 0 h 10000"/>
                <a:gd name="connsiteX0-71" fmla="*/ 4947 w 13280"/>
                <a:gd name="connsiteY0-72" fmla="*/ 0 h 10000"/>
                <a:gd name="connsiteX1-73" fmla="*/ 13280 w 13280"/>
                <a:gd name="connsiteY1-74" fmla="*/ 0 h 10000"/>
                <a:gd name="connsiteX2-75" fmla="*/ 11613 w 13280"/>
                <a:gd name="connsiteY2-76" fmla="*/ 5000 h 10000"/>
                <a:gd name="connsiteX3-77" fmla="*/ 13280 w 13280"/>
                <a:gd name="connsiteY3-78" fmla="*/ 10000 h 10000"/>
                <a:gd name="connsiteX4-79" fmla="*/ 6702 w 13280"/>
                <a:gd name="connsiteY4-80" fmla="*/ 9832 h 10000"/>
                <a:gd name="connsiteX5-81" fmla="*/ 15 w 13280"/>
                <a:gd name="connsiteY5-82" fmla="*/ 5084 h 10000"/>
                <a:gd name="connsiteX6-83" fmla="*/ 4947 w 13280"/>
                <a:gd name="connsiteY6-84" fmla="*/ 0 h 10000"/>
                <a:gd name="connsiteX0-85" fmla="*/ 4933 w 13266"/>
                <a:gd name="connsiteY0-86" fmla="*/ 0 h 10000"/>
                <a:gd name="connsiteX1-87" fmla="*/ 13266 w 13266"/>
                <a:gd name="connsiteY1-88" fmla="*/ 0 h 10000"/>
                <a:gd name="connsiteX2-89" fmla="*/ 11599 w 13266"/>
                <a:gd name="connsiteY2-90" fmla="*/ 5000 h 10000"/>
                <a:gd name="connsiteX3-91" fmla="*/ 13266 w 13266"/>
                <a:gd name="connsiteY3-92" fmla="*/ 10000 h 10000"/>
                <a:gd name="connsiteX4-93" fmla="*/ 6688 w 13266"/>
                <a:gd name="connsiteY4-94" fmla="*/ 9832 h 10000"/>
                <a:gd name="connsiteX5-95" fmla="*/ 1 w 13266"/>
                <a:gd name="connsiteY5-96" fmla="*/ 5084 h 10000"/>
                <a:gd name="connsiteX6-97" fmla="*/ 4933 w 13266"/>
                <a:gd name="connsiteY6-98" fmla="*/ 0 h 10000"/>
                <a:gd name="connsiteX0-99" fmla="*/ 5711 w 13268"/>
                <a:gd name="connsiteY0-100" fmla="*/ 126 h 10000"/>
                <a:gd name="connsiteX1-101" fmla="*/ 13268 w 13268"/>
                <a:gd name="connsiteY1-102" fmla="*/ 0 h 10000"/>
                <a:gd name="connsiteX2-103" fmla="*/ 11601 w 13268"/>
                <a:gd name="connsiteY2-104" fmla="*/ 5000 h 10000"/>
                <a:gd name="connsiteX3-105" fmla="*/ 13268 w 13268"/>
                <a:gd name="connsiteY3-106" fmla="*/ 10000 h 10000"/>
                <a:gd name="connsiteX4-107" fmla="*/ 6690 w 13268"/>
                <a:gd name="connsiteY4-108" fmla="*/ 9832 h 10000"/>
                <a:gd name="connsiteX5-109" fmla="*/ 3 w 13268"/>
                <a:gd name="connsiteY5-110" fmla="*/ 5084 h 10000"/>
                <a:gd name="connsiteX6-111" fmla="*/ 5711 w 13268"/>
                <a:gd name="connsiteY6-112" fmla="*/ 126 h 10000"/>
                <a:gd name="connsiteX0-113" fmla="*/ 5709 w 13266"/>
                <a:gd name="connsiteY0-114" fmla="*/ 126 h 10000"/>
                <a:gd name="connsiteX1-115" fmla="*/ 13266 w 13266"/>
                <a:gd name="connsiteY1-116" fmla="*/ 0 h 10000"/>
                <a:gd name="connsiteX2-117" fmla="*/ 11599 w 13266"/>
                <a:gd name="connsiteY2-118" fmla="*/ 5000 h 10000"/>
                <a:gd name="connsiteX3-119" fmla="*/ 13266 w 13266"/>
                <a:gd name="connsiteY3-120" fmla="*/ 10000 h 10000"/>
                <a:gd name="connsiteX4-121" fmla="*/ 6688 w 13266"/>
                <a:gd name="connsiteY4-122" fmla="*/ 9832 h 10000"/>
                <a:gd name="connsiteX5-123" fmla="*/ 1 w 13266"/>
                <a:gd name="connsiteY5-124" fmla="*/ 5084 h 10000"/>
                <a:gd name="connsiteX6-125" fmla="*/ 5709 w 13266"/>
                <a:gd name="connsiteY6-126" fmla="*/ 126 h 10000"/>
                <a:gd name="connsiteX0-127" fmla="*/ 5709 w 13266"/>
                <a:gd name="connsiteY0-128" fmla="*/ 126 h 10000"/>
                <a:gd name="connsiteX1-129" fmla="*/ 13266 w 13266"/>
                <a:gd name="connsiteY1-130" fmla="*/ 0 h 10000"/>
                <a:gd name="connsiteX2-131" fmla="*/ 11599 w 13266"/>
                <a:gd name="connsiteY2-132" fmla="*/ 5000 h 10000"/>
                <a:gd name="connsiteX3-133" fmla="*/ 13266 w 13266"/>
                <a:gd name="connsiteY3-134" fmla="*/ 10000 h 10000"/>
                <a:gd name="connsiteX4-135" fmla="*/ 6688 w 13266"/>
                <a:gd name="connsiteY4-136" fmla="*/ 9832 h 10000"/>
                <a:gd name="connsiteX5-137" fmla="*/ 1 w 13266"/>
                <a:gd name="connsiteY5-138" fmla="*/ 5084 h 10000"/>
                <a:gd name="connsiteX6-139" fmla="*/ 5709 w 13266"/>
                <a:gd name="connsiteY6-140" fmla="*/ 126 h 10000"/>
                <a:gd name="connsiteX0-141" fmla="*/ 6688 w 13265"/>
                <a:gd name="connsiteY0-142" fmla="*/ 42 h 10000"/>
                <a:gd name="connsiteX1-143" fmla="*/ 13265 w 13265"/>
                <a:gd name="connsiteY1-144" fmla="*/ 0 h 10000"/>
                <a:gd name="connsiteX2-145" fmla="*/ 11598 w 13265"/>
                <a:gd name="connsiteY2-146" fmla="*/ 5000 h 10000"/>
                <a:gd name="connsiteX3-147" fmla="*/ 13265 w 13265"/>
                <a:gd name="connsiteY3-148" fmla="*/ 10000 h 10000"/>
                <a:gd name="connsiteX4-149" fmla="*/ 6687 w 13265"/>
                <a:gd name="connsiteY4-150" fmla="*/ 9832 h 10000"/>
                <a:gd name="connsiteX5-151" fmla="*/ 0 w 13265"/>
                <a:gd name="connsiteY5-152" fmla="*/ 5084 h 10000"/>
                <a:gd name="connsiteX6-153" fmla="*/ 6688 w 13265"/>
                <a:gd name="connsiteY6-154" fmla="*/ 42 h 10000"/>
                <a:gd name="connsiteX0-155" fmla="*/ 6688 w 13265"/>
                <a:gd name="connsiteY0-156" fmla="*/ 42 h 9832"/>
                <a:gd name="connsiteX1-157" fmla="*/ 13265 w 13265"/>
                <a:gd name="connsiteY1-158" fmla="*/ 0 h 9832"/>
                <a:gd name="connsiteX2-159" fmla="*/ 11598 w 13265"/>
                <a:gd name="connsiteY2-160" fmla="*/ 5000 h 9832"/>
                <a:gd name="connsiteX3-161" fmla="*/ 11387 w 13265"/>
                <a:gd name="connsiteY3-162" fmla="*/ 9790 h 9832"/>
                <a:gd name="connsiteX4-163" fmla="*/ 6687 w 13265"/>
                <a:gd name="connsiteY4-164" fmla="*/ 9832 h 9832"/>
                <a:gd name="connsiteX5-165" fmla="*/ 0 w 13265"/>
                <a:gd name="connsiteY5-166" fmla="*/ 5084 h 9832"/>
                <a:gd name="connsiteX6-167" fmla="*/ 6688 w 13265"/>
                <a:gd name="connsiteY6-168" fmla="*/ 42 h 9832"/>
                <a:gd name="connsiteX0-169" fmla="*/ 5042 w 10000"/>
                <a:gd name="connsiteY0-170" fmla="*/ 43 h 10000"/>
                <a:gd name="connsiteX1-171" fmla="*/ 10000 w 10000"/>
                <a:gd name="connsiteY1-172" fmla="*/ 0 h 10000"/>
                <a:gd name="connsiteX2-173" fmla="*/ 8743 w 10000"/>
                <a:gd name="connsiteY2-174" fmla="*/ 5085 h 10000"/>
                <a:gd name="connsiteX3-175" fmla="*/ 9692 w 10000"/>
                <a:gd name="connsiteY3-176" fmla="*/ 10000 h 10000"/>
                <a:gd name="connsiteX4-177" fmla="*/ 5041 w 10000"/>
                <a:gd name="connsiteY4-178" fmla="*/ 10000 h 10000"/>
                <a:gd name="connsiteX5-179" fmla="*/ 0 w 10000"/>
                <a:gd name="connsiteY5-180" fmla="*/ 5171 h 10000"/>
                <a:gd name="connsiteX6-181" fmla="*/ 5042 w 10000"/>
                <a:gd name="connsiteY6-182" fmla="*/ 43 h 10000"/>
                <a:gd name="connsiteX0-183" fmla="*/ 5042 w 10000"/>
                <a:gd name="connsiteY0-184" fmla="*/ 43 h 10000"/>
                <a:gd name="connsiteX1-185" fmla="*/ 10000 w 10000"/>
                <a:gd name="connsiteY1-186" fmla="*/ 0 h 10000"/>
                <a:gd name="connsiteX2-187" fmla="*/ 8743 w 10000"/>
                <a:gd name="connsiteY2-188" fmla="*/ 5085 h 10000"/>
                <a:gd name="connsiteX3-189" fmla="*/ 9784 w 10000"/>
                <a:gd name="connsiteY3-190" fmla="*/ 10000 h 10000"/>
                <a:gd name="connsiteX4-191" fmla="*/ 5041 w 10000"/>
                <a:gd name="connsiteY4-192" fmla="*/ 10000 h 10000"/>
                <a:gd name="connsiteX5-193" fmla="*/ 0 w 10000"/>
                <a:gd name="connsiteY5-194" fmla="*/ 5171 h 10000"/>
                <a:gd name="connsiteX6-195" fmla="*/ 5042 w 10000"/>
                <a:gd name="connsiteY6-196" fmla="*/ 43 h 10000"/>
                <a:gd name="connsiteX0-197" fmla="*/ 5042 w 9784"/>
                <a:gd name="connsiteY0-198" fmla="*/ 0 h 9957"/>
                <a:gd name="connsiteX1-199" fmla="*/ 9415 w 9784"/>
                <a:gd name="connsiteY1-200" fmla="*/ 171 h 9957"/>
                <a:gd name="connsiteX2-201" fmla="*/ 8743 w 9784"/>
                <a:gd name="connsiteY2-202" fmla="*/ 5042 h 9957"/>
                <a:gd name="connsiteX3-203" fmla="*/ 9784 w 9784"/>
                <a:gd name="connsiteY3-204" fmla="*/ 9957 h 9957"/>
                <a:gd name="connsiteX4-205" fmla="*/ 5041 w 9784"/>
                <a:gd name="connsiteY4-206" fmla="*/ 9957 h 9957"/>
                <a:gd name="connsiteX5-207" fmla="*/ 0 w 9784"/>
                <a:gd name="connsiteY5-208" fmla="*/ 5128 h 9957"/>
                <a:gd name="connsiteX6-209" fmla="*/ 5042 w 9784"/>
                <a:gd name="connsiteY6-210" fmla="*/ 0 h 9957"/>
                <a:gd name="connsiteX0-211" fmla="*/ 5153 w 10000"/>
                <a:gd name="connsiteY0-212" fmla="*/ 0 h 10000"/>
                <a:gd name="connsiteX1-213" fmla="*/ 9875 w 10000"/>
                <a:gd name="connsiteY1-214" fmla="*/ 172 h 10000"/>
                <a:gd name="connsiteX2-215" fmla="*/ 8936 w 10000"/>
                <a:gd name="connsiteY2-216" fmla="*/ 5064 h 10000"/>
                <a:gd name="connsiteX3-217" fmla="*/ 10000 w 10000"/>
                <a:gd name="connsiteY3-218" fmla="*/ 10000 h 10000"/>
                <a:gd name="connsiteX4-219" fmla="*/ 5152 w 10000"/>
                <a:gd name="connsiteY4-220" fmla="*/ 10000 h 10000"/>
                <a:gd name="connsiteX5-221" fmla="*/ 0 w 10000"/>
                <a:gd name="connsiteY5-222" fmla="*/ 5150 h 10000"/>
                <a:gd name="connsiteX6-223" fmla="*/ 5153 w 10000"/>
                <a:gd name="connsiteY6-224" fmla="*/ 0 h 10000"/>
                <a:gd name="connsiteX0-225" fmla="*/ 5153 w 10001"/>
                <a:gd name="connsiteY0-226" fmla="*/ 0 h 10000"/>
                <a:gd name="connsiteX1-227" fmla="*/ 10001 w 10001"/>
                <a:gd name="connsiteY1-228" fmla="*/ 215 h 10000"/>
                <a:gd name="connsiteX2-229" fmla="*/ 8936 w 10001"/>
                <a:gd name="connsiteY2-230" fmla="*/ 5064 h 10000"/>
                <a:gd name="connsiteX3-231" fmla="*/ 10000 w 10001"/>
                <a:gd name="connsiteY3-232" fmla="*/ 10000 h 10000"/>
                <a:gd name="connsiteX4-233" fmla="*/ 5152 w 10001"/>
                <a:gd name="connsiteY4-234" fmla="*/ 10000 h 10000"/>
                <a:gd name="connsiteX5-235" fmla="*/ 0 w 10001"/>
                <a:gd name="connsiteY5-236" fmla="*/ 5150 h 10000"/>
                <a:gd name="connsiteX6-237" fmla="*/ 5153 w 10001"/>
                <a:gd name="connsiteY6-238" fmla="*/ 0 h 10000"/>
                <a:gd name="connsiteX0-239" fmla="*/ 5184 w 10001"/>
                <a:gd name="connsiteY0-240" fmla="*/ 43 h 9785"/>
                <a:gd name="connsiteX1-241" fmla="*/ 10001 w 10001"/>
                <a:gd name="connsiteY1-242" fmla="*/ 0 h 9785"/>
                <a:gd name="connsiteX2-243" fmla="*/ 8936 w 10001"/>
                <a:gd name="connsiteY2-244" fmla="*/ 4849 h 9785"/>
                <a:gd name="connsiteX3-245" fmla="*/ 10000 w 10001"/>
                <a:gd name="connsiteY3-246" fmla="*/ 9785 h 9785"/>
                <a:gd name="connsiteX4-247" fmla="*/ 5152 w 10001"/>
                <a:gd name="connsiteY4-248" fmla="*/ 9785 h 9785"/>
                <a:gd name="connsiteX5-249" fmla="*/ 0 w 10001"/>
                <a:gd name="connsiteY5-250" fmla="*/ 4935 h 9785"/>
                <a:gd name="connsiteX6-251" fmla="*/ 5184 w 10001"/>
                <a:gd name="connsiteY6-252" fmla="*/ 43 h 9785"/>
                <a:gd name="connsiteX0-253" fmla="*/ 5183 w 10000"/>
                <a:gd name="connsiteY0-254" fmla="*/ 44 h 10000"/>
                <a:gd name="connsiteX1-255" fmla="*/ 10000 w 10000"/>
                <a:gd name="connsiteY1-256" fmla="*/ 0 h 10000"/>
                <a:gd name="connsiteX2-257" fmla="*/ 8935 w 10000"/>
                <a:gd name="connsiteY2-258" fmla="*/ 4956 h 10000"/>
                <a:gd name="connsiteX3-259" fmla="*/ 9999 w 10000"/>
                <a:gd name="connsiteY3-260" fmla="*/ 10000 h 10000"/>
                <a:gd name="connsiteX4-261" fmla="*/ 5151 w 10000"/>
                <a:gd name="connsiteY4-262" fmla="*/ 10000 h 10000"/>
                <a:gd name="connsiteX5-263" fmla="*/ 0 w 10000"/>
                <a:gd name="connsiteY5-264" fmla="*/ 5043 h 10000"/>
                <a:gd name="connsiteX6-265" fmla="*/ 5183 w 10000"/>
                <a:gd name="connsiteY6-266" fmla="*/ 44 h 10000"/>
                <a:gd name="connsiteX0-267" fmla="*/ 5183 w 10000"/>
                <a:gd name="connsiteY0-268" fmla="*/ 44 h 10000"/>
                <a:gd name="connsiteX1-269" fmla="*/ 10000 w 10000"/>
                <a:gd name="connsiteY1-270" fmla="*/ 0 h 10000"/>
                <a:gd name="connsiteX2-271" fmla="*/ 8935 w 10000"/>
                <a:gd name="connsiteY2-272" fmla="*/ 4956 h 10000"/>
                <a:gd name="connsiteX3-273" fmla="*/ 9999 w 10000"/>
                <a:gd name="connsiteY3-274" fmla="*/ 10000 h 10000"/>
                <a:gd name="connsiteX4-275" fmla="*/ 5151 w 10000"/>
                <a:gd name="connsiteY4-276" fmla="*/ 10000 h 10000"/>
                <a:gd name="connsiteX5-277" fmla="*/ 0 w 10000"/>
                <a:gd name="connsiteY5-278" fmla="*/ 5043 h 10000"/>
                <a:gd name="connsiteX6-279" fmla="*/ 5183 w 10000"/>
                <a:gd name="connsiteY6-280" fmla="*/ 44 h 10000"/>
                <a:gd name="connsiteX0-281" fmla="*/ 5183 w 10000"/>
                <a:gd name="connsiteY0-282" fmla="*/ 44 h 10000"/>
                <a:gd name="connsiteX1-283" fmla="*/ 10000 w 10000"/>
                <a:gd name="connsiteY1-284" fmla="*/ 0 h 10000"/>
                <a:gd name="connsiteX2-285" fmla="*/ 8935 w 10000"/>
                <a:gd name="connsiteY2-286" fmla="*/ 4956 h 10000"/>
                <a:gd name="connsiteX3-287" fmla="*/ 9999 w 10000"/>
                <a:gd name="connsiteY3-288" fmla="*/ 10000 h 10000"/>
                <a:gd name="connsiteX4-289" fmla="*/ 5151 w 10000"/>
                <a:gd name="connsiteY4-290" fmla="*/ 10000 h 10000"/>
                <a:gd name="connsiteX5-291" fmla="*/ 0 w 10000"/>
                <a:gd name="connsiteY5-292" fmla="*/ 5043 h 10000"/>
                <a:gd name="connsiteX6-293" fmla="*/ 5183 w 10000"/>
                <a:gd name="connsiteY6-294" fmla="*/ 44 h 10000"/>
                <a:gd name="connsiteX0-295" fmla="*/ 5183 w 10000"/>
                <a:gd name="connsiteY0-296" fmla="*/ 44 h 10000"/>
                <a:gd name="connsiteX1-297" fmla="*/ 10000 w 10000"/>
                <a:gd name="connsiteY1-298" fmla="*/ 0 h 10000"/>
                <a:gd name="connsiteX2-299" fmla="*/ 8935 w 10000"/>
                <a:gd name="connsiteY2-300" fmla="*/ 4956 h 10000"/>
                <a:gd name="connsiteX3-301" fmla="*/ 9999 w 10000"/>
                <a:gd name="connsiteY3-302" fmla="*/ 10000 h 10000"/>
                <a:gd name="connsiteX4-303" fmla="*/ 5151 w 10000"/>
                <a:gd name="connsiteY4-304" fmla="*/ 10000 h 10000"/>
                <a:gd name="connsiteX5-305" fmla="*/ 0 w 10000"/>
                <a:gd name="connsiteY5-306" fmla="*/ 5043 h 10000"/>
                <a:gd name="connsiteX6-307" fmla="*/ 5183 w 10000"/>
                <a:gd name="connsiteY6-308" fmla="*/ 44 h 10000"/>
                <a:gd name="connsiteX0-309" fmla="*/ 5183 w 10000"/>
                <a:gd name="connsiteY0-310" fmla="*/ 44 h 10000"/>
                <a:gd name="connsiteX1-311" fmla="*/ 10000 w 10000"/>
                <a:gd name="connsiteY1-312" fmla="*/ 0 h 10000"/>
                <a:gd name="connsiteX2-313" fmla="*/ 8935 w 10000"/>
                <a:gd name="connsiteY2-314" fmla="*/ 4956 h 10000"/>
                <a:gd name="connsiteX3-315" fmla="*/ 9999 w 10000"/>
                <a:gd name="connsiteY3-316" fmla="*/ 10000 h 10000"/>
                <a:gd name="connsiteX4-317" fmla="*/ 5151 w 10000"/>
                <a:gd name="connsiteY4-318" fmla="*/ 10000 h 10000"/>
                <a:gd name="connsiteX5-319" fmla="*/ 0 w 10000"/>
                <a:gd name="connsiteY5-320" fmla="*/ 5043 h 10000"/>
                <a:gd name="connsiteX6-321" fmla="*/ 5183 w 10000"/>
                <a:gd name="connsiteY6-322" fmla="*/ 44 h 10000"/>
                <a:gd name="connsiteX0-323" fmla="*/ 5183 w 10000"/>
                <a:gd name="connsiteY0-324" fmla="*/ 44 h 10000"/>
                <a:gd name="connsiteX1-325" fmla="*/ 10000 w 10000"/>
                <a:gd name="connsiteY1-326" fmla="*/ 0 h 10000"/>
                <a:gd name="connsiteX2-327" fmla="*/ 8935 w 10000"/>
                <a:gd name="connsiteY2-328" fmla="*/ 4956 h 10000"/>
                <a:gd name="connsiteX3-329" fmla="*/ 9999 w 10000"/>
                <a:gd name="connsiteY3-330" fmla="*/ 10000 h 10000"/>
                <a:gd name="connsiteX4-331" fmla="*/ 5340 w 10000"/>
                <a:gd name="connsiteY4-332" fmla="*/ 9956 h 10000"/>
                <a:gd name="connsiteX5-333" fmla="*/ 0 w 10000"/>
                <a:gd name="connsiteY5-334" fmla="*/ 5043 h 10000"/>
                <a:gd name="connsiteX6-335" fmla="*/ 5183 w 10000"/>
                <a:gd name="connsiteY6-336" fmla="*/ 44 h 10000"/>
                <a:gd name="connsiteX0-337" fmla="*/ 5183 w 10000"/>
                <a:gd name="connsiteY0-338" fmla="*/ 44 h 10000"/>
                <a:gd name="connsiteX1-339" fmla="*/ 10000 w 10000"/>
                <a:gd name="connsiteY1-340" fmla="*/ 0 h 10000"/>
                <a:gd name="connsiteX2-341" fmla="*/ 8935 w 10000"/>
                <a:gd name="connsiteY2-342" fmla="*/ 4956 h 10000"/>
                <a:gd name="connsiteX3-343" fmla="*/ 9999 w 10000"/>
                <a:gd name="connsiteY3-344" fmla="*/ 10000 h 10000"/>
                <a:gd name="connsiteX4-345" fmla="*/ 5340 w 10000"/>
                <a:gd name="connsiteY4-346" fmla="*/ 9956 h 10000"/>
                <a:gd name="connsiteX5-347" fmla="*/ 0 w 10000"/>
                <a:gd name="connsiteY5-348" fmla="*/ 5043 h 10000"/>
                <a:gd name="connsiteX6-349" fmla="*/ 5183 w 10000"/>
                <a:gd name="connsiteY6-350" fmla="*/ 44 h 10000"/>
                <a:gd name="connsiteX0-351" fmla="*/ 5183 w 10000"/>
                <a:gd name="connsiteY0-352" fmla="*/ 44 h 10000"/>
                <a:gd name="connsiteX1-353" fmla="*/ 10000 w 10000"/>
                <a:gd name="connsiteY1-354" fmla="*/ 0 h 10000"/>
                <a:gd name="connsiteX2-355" fmla="*/ 8935 w 10000"/>
                <a:gd name="connsiteY2-356" fmla="*/ 4956 h 10000"/>
                <a:gd name="connsiteX3-357" fmla="*/ 9999 w 10000"/>
                <a:gd name="connsiteY3-358" fmla="*/ 10000 h 10000"/>
                <a:gd name="connsiteX4-359" fmla="*/ 5183 w 10000"/>
                <a:gd name="connsiteY4-360" fmla="*/ 9912 h 10000"/>
                <a:gd name="connsiteX5-361" fmla="*/ 0 w 10000"/>
                <a:gd name="connsiteY5-362" fmla="*/ 5043 h 10000"/>
                <a:gd name="connsiteX6-363" fmla="*/ 5183 w 10000"/>
                <a:gd name="connsiteY6-364" fmla="*/ 44 h 10000"/>
                <a:gd name="connsiteX0-365" fmla="*/ 5183 w 10000"/>
                <a:gd name="connsiteY0-366" fmla="*/ 44 h 10000"/>
                <a:gd name="connsiteX1-367" fmla="*/ 10000 w 10000"/>
                <a:gd name="connsiteY1-368" fmla="*/ 0 h 10000"/>
                <a:gd name="connsiteX2-369" fmla="*/ 8935 w 10000"/>
                <a:gd name="connsiteY2-370" fmla="*/ 4956 h 10000"/>
                <a:gd name="connsiteX3-371" fmla="*/ 9999 w 10000"/>
                <a:gd name="connsiteY3-372" fmla="*/ 10000 h 10000"/>
                <a:gd name="connsiteX4-373" fmla="*/ 5183 w 10000"/>
                <a:gd name="connsiteY4-374" fmla="*/ 9912 h 10000"/>
                <a:gd name="connsiteX5-375" fmla="*/ 0 w 10000"/>
                <a:gd name="connsiteY5-376" fmla="*/ 5043 h 10000"/>
                <a:gd name="connsiteX6-377" fmla="*/ 5183 w 10000"/>
                <a:gd name="connsiteY6-378" fmla="*/ 44 h 10000"/>
                <a:gd name="connsiteX0-379" fmla="*/ 5183 w 10000"/>
                <a:gd name="connsiteY0-380" fmla="*/ 44 h 10000"/>
                <a:gd name="connsiteX1-381" fmla="*/ 10000 w 10000"/>
                <a:gd name="connsiteY1-382" fmla="*/ 0 h 10000"/>
                <a:gd name="connsiteX2-383" fmla="*/ 8935 w 10000"/>
                <a:gd name="connsiteY2-384" fmla="*/ 4956 h 10000"/>
                <a:gd name="connsiteX3-385" fmla="*/ 9999 w 10000"/>
                <a:gd name="connsiteY3-386" fmla="*/ 10000 h 10000"/>
                <a:gd name="connsiteX4-387" fmla="*/ 5183 w 10000"/>
                <a:gd name="connsiteY4-388" fmla="*/ 9912 h 10000"/>
                <a:gd name="connsiteX5-389" fmla="*/ 0 w 10000"/>
                <a:gd name="connsiteY5-390" fmla="*/ 5043 h 10000"/>
                <a:gd name="connsiteX6-391" fmla="*/ 5183 w 10000"/>
                <a:gd name="connsiteY6-392" fmla="*/ 44 h 10000"/>
                <a:gd name="connsiteX0-393" fmla="*/ 8935 w 10000"/>
                <a:gd name="connsiteY0-394" fmla="*/ 4956 h 10000"/>
                <a:gd name="connsiteX1-395" fmla="*/ 9999 w 10000"/>
                <a:gd name="connsiteY1-396" fmla="*/ 10000 h 10000"/>
                <a:gd name="connsiteX2-397" fmla="*/ 5183 w 10000"/>
                <a:gd name="connsiteY2-398" fmla="*/ 9912 h 10000"/>
                <a:gd name="connsiteX3-399" fmla="*/ 0 w 10000"/>
                <a:gd name="connsiteY3-400" fmla="*/ 5043 h 10000"/>
                <a:gd name="connsiteX4-401" fmla="*/ 5183 w 10000"/>
                <a:gd name="connsiteY4-402" fmla="*/ 44 h 10000"/>
                <a:gd name="connsiteX5-403" fmla="*/ 10000 w 10000"/>
                <a:gd name="connsiteY5-404" fmla="*/ 0 h 10000"/>
                <a:gd name="connsiteX6-405" fmla="*/ 9841 w 10000"/>
                <a:gd name="connsiteY6-406" fmla="*/ 6220 h 10000"/>
                <a:gd name="connsiteX0-407" fmla="*/ 8935 w 10000"/>
                <a:gd name="connsiteY0-408" fmla="*/ 4956 h 10000"/>
                <a:gd name="connsiteX1-409" fmla="*/ 9999 w 10000"/>
                <a:gd name="connsiteY1-410" fmla="*/ 10000 h 10000"/>
                <a:gd name="connsiteX2-411" fmla="*/ 5183 w 10000"/>
                <a:gd name="connsiteY2-412" fmla="*/ 9912 h 10000"/>
                <a:gd name="connsiteX3-413" fmla="*/ 0 w 10000"/>
                <a:gd name="connsiteY3-414" fmla="*/ 5043 h 10000"/>
                <a:gd name="connsiteX4-415" fmla="*/ 5183 w 10000"/>
                <a:gd name="connsiteY4-416" fmla="*/ 44 h 10000"/>
                <a:gd name="connsiteX5-417" fmla="*/ 10000 w 10000"/>
                <a:gd name="connsiteY5-418" fmla="*/ 0 h 10000"/>
                <a:gd name="connsiteX0-419" fmla="*/ 9999 w 10000"/>
                <a:gd name="connsiteY0-420" fmla="*/ 10000 h 10000"/>
                <a:gd name="connsiteX1-421" fmla="*/ 5183 w 10000"/>
                <a:gd name="connsiteY1-422" fmla="*/ 9912 h 10000"/>
                <a:gd name="connsiteX2-423" fmla="*/ 0 w 10000"/>
                <a:gd name="connsiteY2-424" fmla="*/ 5043 h 10000"/>
                <a:gd name="connsiteX3-425" fmla="*/ 5183 w 10000"/>
                <a:gd name="connsiteY3-426" fmla="*/ 44 h 10000"/>
                <a:gd name="connsiteX4-427" fmla="*/ 10000 w 10000"/>
                <a:gd name="connsiteY4-428"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1" fmla="*/ 4932 w 13265"/>
                <a:gd name="connsiteY0-2" fmla="*/ 0 h 10000"/>
                <a:gd name="connsiteX1-3" fmla="*/ 13265 w 13265"/>
                <a:gd name="connsiteY1-4" fmla="*/ 0 h 10000"/>
                <a:gd name="connsiteX2-5" fmla="*/ 11598 w 13265"/>
                <a:gd name="connsiteY2-6" fmla="*/ 5000 h 10000"/>
                <a:gd name="connsiteX3-7" fmla="*/ 13265 w 13265"/>
                <a:gd name="connsiteY3-8" fmla="*/ 10000 h 10000"/>
                <a:gd name="connsiteX4-9" fmla="*/ 4932 w 13265"/>
                <a:gd name="connsiteY4-10" fmla="*/ 10000 h 10000"/>
                <a:gd name="connsiteX5-11" fmla="*/ 0 w 13265"/>
                <a:gd name="connsiteY5-12" fmla="*/ 5084 h 10000"/>
                <a:gd name="connsiteX6-13" fmla="*/ 4932 w 13265"/>
                <a:gd name="connsiteY6-14" fmla="*/ 0 h 10000"/>
                <a:gd name="connsiteX0-15" fmla="*/ 5226 w 13559"/>
                <a:gd name="connsiteY0-16" fmla="*/ 0 h 10000"/>
                <a:gd name="connsiteX1-17" fmla="*/ 13559 w 13559"/>
                <a:gd name="connsiteY1-18" fmla="*/ 0 h 10000"/>
                <a:gd name="connsiteX2-19" fmla="*/ 11892 w 13559"/>
                <a:gd name="connsiteY2-20" fmla="*/ 5000 h 10000"/>
                <a:gd name="connsiteX3-21" fmla="*/ 13559 w 13559"/>
                <a:gd name="connsiteY3-22" fmla="*/ 10000 h 10000"/>
                <a:gd name="connsiteX4-23" fmla="*/ 5226 w 13559"/>
                <a:gd name="connsiteY4-24" fmla="*/ 10000 h 10000"/>
                <a:gd name="connsiteX5-25" fmla="*/ 294 w 13559"/>
                <a:gd name="connsiteY5-26" fmla="*/ 5084 h 10000"/>
                <a:gd name="connsiteX6-27" fmla="*/ 5226 w 13559"/>
                <a:gd name="connsiteY6-28" fmla="*/ 0 h 10000"/>
                <a:gd name="connsiteX0-29" fmla="*/ 4933 w 13266"/>
                <a:gd name="connsiteY0-30" fmla="*/ 0 h 10000"/>
                <a:gd name="connsiteX1-31" fmla="*/ 13266 w 13266"/>
                <a:gd name="connsiteY1-32" fmla="*/ 0 h 10000"/>
                <a:gd name="connsiteX2-33" fmla="*/ 11599 w 13266"/>
                <a:gd name="connsiteY2-34" fmla="*/ 5000 h 10000"/>
                <a:gd name="connsiteX3-35" fmla="*/ 13266 w 13266"/>
                <a:gd name="connsiteY3-36" fmla="*/ 10000 h 10000"/>
                <a:gd name="connsiteX4-37" fmla="*/ 4933 w 13266"/>
                <a:gd name="connsiteY4-38" fmla="*/ 10000 h 10000"/>
                <a:gd name="connsiteX5-39" fmla="*/ 1 w 13266"/>
                <a:gd name="connsiteY5-40" fmla="*/ 5084 h 10000"/>
                <a:gd name="connsiteX6-41" fmla="*/ 4933 w 13266"/>
                <a:gd name="connsiteY6-42" fmla="*/ 0 h 10000"/>
                <a:gd name="connsiteX0-43" fmla="*/ 4933 w 13266"/>
                <a:gd name="connsiteY0-44" fmla="*/ 0 h 10000"/>
                <a:gd name="connsiteX1-45" fmla="*/ 13266 w 13266"/>
                <a:gd name="connsiteY1-46" fmla="*/ 0 h 10000"/>
                <a:gd name="connsiteX2-47" fmla="*/ 11599 w 13266"/>
                <a:gd name="connsiteY2-48" fmla="*/ 5000 h 10000"/>
                <a:gd name="connsiteX3-49" fmla="*/ 13266 w 13266"/>
                <a:gd name="connsiteY3-50" fmla="*/ 10000 h 10000"/>
                <a:gd name="connsiteX4-51" fmla="*/ 4933 w 13266"/>
                <a:gd name="connsiteY4-52" fmla="*/ 10000 h 10000"/>
                <a:gd name="connsiteX5-53" fmla="*/ 1 w 13266"/>
                <a:gd name="connsiteY5-54" fmla="*/ 5084 h 10000"/>
                <a:gd name="connsiteX6-55" fmla="*/ 4933 w 13266"/>
                <a:gd name="connsiteY6-56" fmla="*/ 0 h 10000"/>
                <a:gd name="connsiteX0-57" fmla="*/ 4966 w 13299"/>
                <a:gd name="connsiteY0-58" fmla="*/ 0 h 10000"/>
                <a:gd name="connsiteX1-59" fmla="*/ 13299 w 13299"/>
                <a:gd name="connsiteY1-60" fmla="*/ 0 h 10000"/>
                <a:gd name="connsiteX2-61" fmla="*/ 11632 w 13299"/>
                <a:gd name="connsiteY2-62" fmla="*/ 5000 h 10000"/>
                <a:gd name="connsiteX3-63" fmla="*/ 13299 w 13299"/>
                <a:gd name="connsiteY3-64" fmla="*/ 10000 h 10000"/>
                <a:gd name="connsiteX4-65" fmla="*/ 7782 w 13299"/>
                <a:gd name="connsiteY4-66" fmla="*/ 10000 h 10000"/>
                <a:gd name="connsiteX5-67" fmla="*/ 34 w 13299"/>
                <a:gd name="connsiteY5-68" fmla="*/ 5084 h 10000"/>
                <a:gd name="connsiteX6-69" fmla="*/ 4966 w 13299"/>
                <a:gd name="connsiteY6-70" fmla="*/ 0 h 10000"/>
                <a:gd name="connsiteX0-71" fmla="*/ 4947 w 13280"/>
                <a:gd name="connsiteY0-72" fmla="*/ 0 h 10000"/>
                <a:gd name="connsiteX1-73" fmla="*/ 13280 w 13280"/>
                <a:gd name="connsiteY1-74" fmla="*/ 0 h 10000"/>
                <a:gd name="connsiteX2-75" fmla="*/ 11613 w 13280"/>
                <a:gd name="connsiteY2-76" fmla="*/ 5000 h 10000"/>
                <a:gd name="connsiteX3-77" fmla="*/ 13280 w 13280"/>
                <a:gd name="connsiteY3-78" fmla="*/ 10000 h 10000"/>
                <a:gd name="connsiteX4-79" fmla="*/ 6702 w 13280"/>
                <a:gd name="connsiteY4-80" fmla="*/ 9832 h 10000"/>
                <a:gd name="connsiteX5-81" fmla="*/ 15 w 13280"/>
                <a:gd name="connsiteY5-82" fmla="*/ 5084 h 10000"/>
                <a:gd name="connsiteX6-83" fmla="*/ 4947 w 13280"/>
                <a:gd name="connsiteY6-84" fmla="*/ 0 h 10000"/>
                <a:gd name="connsiteX0-85" fmla="*/ 4933 w 13266"/>
                <a:gd name="connsiteY0-86" fmla="*/ 0 h 10000"/>
                <a:gd name="connsiteX1-87" fmla="*/ 13266 w 13266"/>
                <a:gd name="connsiteY1-88" fmla="*/ 0 h 10000"/>
                <a:gd name="connsiteX2-89" fmla="*/ 11599 w 13266"/>
                <a:gd name="connsiteY2-90" fmla="*/ 5000 h 10000"/>
                <a:gd name="connsiteX3-91" fmla="*/ 13266 w 13266"/>
                <a:gd name="connsiteY3-92" fmla="*/ 10000 h 10000"/>
                <a:gd name="connsiteX4-93" fmla="*/ 6688 w 13266"/>
                <a:gd name="connsiteY4-94" fmla="*/ 9832 h 10000"/>
                <a:gd name="connsiteX5-95" fmla="*/ 1 w 13266"/>
                <a:gd name="connsiteY5-96" fmla="*/ 5084 h 10000"/>
                <a:gd name="connsiteX6-97" fmla="*/ 4933 w 13266"/>
                <a:gd name="connsiteY6-98" fmla="*/ 0 h 10000"/>
                <a:gd name="connsiteX0-99" fmla="*/ 5711 w 13268"/>
                <a:gd name="connsiteY0-100" fmla="*/ 126 h 10000"/>
                <a:gd name="connsiteX1-101" fmla="*/ 13268 w 13268"/>
                <a:gd name="connsiteY1-102" fmla="*/ 0 h 10000"/>
                <a:gd name="connsiteX2-103" fmla="*/ 11601 w 13268"/>
                <a:gd name="connsiteY2-104" fmla="*/ 5000 h 10000"/>
                <a:gd name="connsiteX3-105" fmla="*/ 13268 w 13268"/>
                <a:gd name="connsiteY3-106" fmla="*/ 10000 h 10000"/>
                <a:gd name="connsiteX4-107" fmla="*/ 6690 w 13268"/>
                <a:gd name="connsiteY4-108" fmla="*/ 9832 h 10000"/>
                <a:gd name="connsiteX5-109" fmla="*/ 3 w 13268"/>
                <a:gd name="connsiteY5-110" fmla="*/ 5084 h 10000"/>
                <a:gd name="connsiteX6-111" fmla="*/ 5711 w 13268"/>
                <a:gd name="connsiteY6-112" fmla="*/ 126 h 10000"/>
                <a:gd name="connsiteX0-113" fmla="*/ 5709 w 13266"/>
                <a:gd name="connsiteY0-114" fmla="*/ 126 h 10000"/>
                <a:gd name="connsiteX1-115" fmla="*/ 13266 w 13266"/>
                <a:gd name="connsiteY1-116" fmla="*/ 0 h 10000"/>
                <a:gd name="connsiteX2-117" fmla="*/ 11599 w 13266"/>
                <a:gd name="connsiteY2-118" fmla="*/ 5000 h 10000"/>
                <a:gd name="connsiteX3-119" fmla="*/ 13266 w 13266"/>
                <a:gd name="connsiteY3-120" fmla="*/ 10000 h 10000"/>
                <a:gd name="connsiteX4-121" fmla="*/ 6688 w 13266"/>
                <a:gd name="connsiteY4-122" fmla="*/ 9832 h 10000"/>
                <a:gd name="connsiteX5-123" fmla="*/ 1 w 13266"/>
                <a:gd name="connsiteY5-124" fmla="*/ 5084 h 10000"/>
                <a:gd name="connsiteX6-125" fmla="*/ 5709 w 13266"/>
                <a:gd name="connsiteY6-126" fmla="*/ 126 h 10000"/>
                <a:gd name="connsiteX0-127" fmla="*/ 5709 w 13266"/>
                <a:gd name="connsiteY0-128" fmla="*/ 126 h 10000"/>
                <a:gd name="connsiteX1-129" fmla="*/ 13266 w 13266"/>
                <a:gd name="connsiteY1-130" fmla="*/ 0 h 10000"/>
                <a:gd name="connsiteX2-131" fmla="*/ 11599 w 13266"/>
                <a:gd name="connsiteY2-132" fmla="*/ 5000 h 10000"/>
                <a:gd name="connsiteX3-133" fmla="*/ 13266 w 13266"/>
                <a:gd name="connsiteY3-134" fmla="*/ 10000 h 10000"/>
                <a:gd name="connsiteX4-135" fmla="*/ 6688 w 13266"/>
                <a:gd name="connsiteY4-136" fmla="*/ 9832 h 10000"/>
                <a:gd name="connsiteX5-137" fmla="*/ 1 w 13266"/>
                <a:gd name="connsiteY5-138" fmla="*/ 5084 h 10000"/>
                <a:gd name="connsiteX6-139" fmla="*/ 5709 w 13266"/>
                <a:gd name="connsiteY6-140" fmla="*/ 126 h 10000"/>
                <a:gd name="connsiteX0-141" fmla="*/ 6688 w 13265"/>
                <a:gd name="connsiteY0-142" fmla="*/ 42 h 10000"/>
                <a:gd name="connsiteX1-143" fmla="*/ 13265 w 13265"/>
                <a:gd name="connsiteY1-144" fmla="*/ 0 h 10000"/>
                <a:gd name="connsiteX2-145" fmla="*/ 11598 w 13265"/>
                <a:gd name="connsiteY2-146" fmla="*/ 5000 h 10000"/>
                <a:gd name="connsiteX3-147" fmla="*/ 13265 w 13265"/>
                <a:gd name="connsiteY3-148" fmla="*/ 10000 h 10000"/>
                <a:gd name="connsiteX4-149" fmla="*/ 6687 w 13265"/>
                <a:gd name="connsiteY4-150" fmla="*/ 9832 h 10000"/>
                <a:gd name="connsiteX5-151" fmla="*/ 0 w 13265"/>
                <a:gd name="connsiteY5-152" fmla="*/ 5084 h 10000"/>
                <a:gd name="connsiteX6-153" fmla="*/ 6688 w 13265"/>
                <a:gd name="connsiteY6-154" fmla="*/ 42 h 10000"/>
                <a:gd name="connsiteX0-155" fmla="*/ 6688 w 13265"/>
                <a:gd name="connsiteY0-156" fmla="*/ 42 h 9832"/>
                <a:gd name="connsiteX1-157" fmla="*/ 13265 w 13265"/>
                <a:gd name="connsiteY1-158" fmla="*/ 0 h 9832"/>
                <a:gd name="connsiteX2-159" fmla="*/ 11598 w 13265"/>
                <a:gd name="connsiteY2-160" fmla="*/ 5000 h 9832"/>
                <a:gd name="connsiteX3-161" fmla="*/ 11387 w 13265"/>
                <a:gd name="connsiteY3-162" fmla="*/ 9790 h 9832"/>
                <a:gd name="connsiteX4-163" fmla="*/ 6687 w 13265"/>
                <a:gd name="connsiteY4-164" fmla="*/ 9832 h 9832"/>
                <a:gd name="connsiteX5-165" fmla="*/ 0 w 13265"/>
                <a:gd name="connsiteY5-166" fmla="*/ 5084 h 9832"/>
                <a:gd name="connsiteX6-167" fmla="*/ 6688 w 13265"/>
                <a:gd name="connsiteY6-168" fmla="*/ 42 h 9832"/>
                <a:gd name="connsiteX0-169" fmla="*/ 5042 w 10000"/>
                <a:gd name="connsiteY0-170" fmla="*/ 43 h 10000"/>
                <a:gd name="connsiteX1-171" fmla="*/ 10000 w 10000"/>
                <a:gd name="connsiteY1-172" fmla="*/ 0 h 10000"/>
                <a:gd name="connsiteX2-173" fmla="*/ 8743 w 10000"/>
                <a:gd name="connsiteY2-174" fmla="*/ 5085 h 10000"/>
                <a:gd name="connsiteX3-175" fmla="*/ 9692 w 10000"/>
                <a:gd name="connsiteY3-176" fmla="*/ 10000 h 10000"/>
                <a:gd name="connsiteX4-177" fmla="*/ 5041 w 10000"/>
                <a:gd name="connsiteY4-178" fmla="*/ 10000 h 10000"/>
                <a:gd name="connsiteX5-179" fmla="*/ 0 w 10000"/>
                <a:gd name="connsiteY5-180" fmla="*/ 5171 h 10000"/>
                <a:gd name="connsiteX6-181" fmla="*/ 5042 w 10000"/>
                <a:gd name="connsiteY6-182" fmla="*/ 43 h 10000"/>
                <a:gd name="connsiteX0-183" fmla="*/ 5042 w 10000"/>
                <a:gd name="connsiteY0-184" fmla="*/ 43 h 10000"/>
                <a:gd name="connsiteX1-185" fmla="*/ 10000 w 10000"/>
                <a:gd name="connsiteY1-186" fmla="*/ 0 h 10000"/>
                <a:gd name="connsiteX2-187" fmla="*/ 8743 w 10000"/>
                <a:gd name="connsiteY2-188" fmla="*/ 5085 h 10000"/>
                <a:gd name="connsiteX3-189" fmla="*/ 9784 w 10000"/>
                <a:gd name="connsiteY3-190" fmla="*/ 10000 h 10000"/>
                <a:gd name="connsiteX4-191" fmla="*/ 5041 w 10000"/>
                <a:gd name="connsiteY4-192" fmla="*/ 10000 h 10000"/>
                <a:gd name="connsiteX5-193" fmla="*/ 0 w 10000"/>
                <a:gd name="connsiteY5-194" fmla="*/ 5171 h 10000"/>
                <a:gd name="connsiteX6-195" fmla="*/ 5042 w 10000"/>
                <a:gd name="connsiteY6-196" fmla="*/ 43 h 10000"/>
                <a:gd name="connsiteX0-197" fmla="*/ 5042 w 9784"/>
                <a:gd name="connsiteY0-198" fmla="*/ 0 h 9957"/>
                <a:gd name="connsiteX1-199" fmla="*/ 9415 w 9784"/>
                <a:gd name="connsiteY1-200" fmla="*/ 171 h 9957"/>
                <a:gd name="connsiteX2-201" fmla="*/ 8743 w 9784"/>
                <a:gd name="connsiteY2-202" fmla="*/ 5042 h 9957"/>
                <a:gd name="connsiteX3-203" fmla="*/ 9784 w 9784"/>
                <a:gd name="connsiteY3-204" fmla="*/ 9957 h 9957"/>
                <a:gd name="connsiteX4-205" fmla="*/ 5041 w 9784"/>
                <a:gd name="connsiteY4-206" fmla="*/ 9957 h 9957"/>
                <a:gd name="connsiteX5-207" fmla="*/ 0 w 9784"/>
                <a:gd name="connsiteY5-208" fmla="*/ 5128 h 9957"/>
                <a:gd name="connsiteX6-209" fmla="*/ 5042 w 9784"/>
                <a:gd name="connsiteY6-210" fmla="*/ 0 h 9957"/>
                <a:gd name="connsiteX0-211" fmla="*/ 5153 w 10000"/>
                <a:gd name="connsiteY0-212" fmla="*/ 0 h 10000"/>
                <a:gd name="connsiteX1-213" fmla="*/ 9875 w 10000"/>
                <a:gd name="connsiteY1-214" fmla="*/ 172 h 10000"/>
                <a:gd name="connsiteX2-215" fmla="*/ 8936 w 10000"/>
                <a:gd name="connsiteY2-216" fmla="*/ 5064 h 10000"/>
                <a:gd name="connsiteX3-217" fmla="*/ 10000 w 10000"/>
                <a:gd name="connsiteY3-218" fmla="*/ 10000 h 10000"/>
                <a:gd name="connsiteX4-219" fmla="*/ 5152 w 10000"/>
                <a:gd name="connsiteY4-220" fmla="*/ 10000 h 10000"/>
                <a:gd name="connsiteX5-221" fmla="*/ 0 w 10000"/>
                <a:gd name="connsiteY5-222" fmla="*/ 5150 h 10000"/>
                <a:gd name="connsiteX6-223" fmla="*/ 5153 w 10000"/>
                <a:gd name="connsiteY6-224" fmla="*/ 0 h 10000"/>
                <a:gd name="connsiteX0-225" fmla="*/ 5153 w 10001"/>
                <a:gd name="connsiteY0-226" fmla="*/ 0 h 10000"/>
                <a:gd name="connsiteX1-227" fmla="*/ 10001 w 10001"/>
                <a:gd name="connsiteY1-228" fmla="*/ 215 h 10000"/>
                <a:gd name="connsiteX2-229" fmla="*/ 8936 w 10001"/>
                <a:gd name="connsiteY2-230" fmla="*/ 5064 h 10000"/>
                <a:gd name="connsiteX3-231" fmla="*/ 10000 w 10001"/>
                <a:gd name="connsiteY3-232" fmla="*/ 10000 h 10000"/>
                <a:gd name="connsiteX4-233" fmla="*/ 5152 w 10001"/>
                <a:gd name="connsiteY4-234" fmla="*/ 10000 h 10000"/>
                <a:gd name="connsiteX5-235" fmla="*/ 0 w 10001"/>
                <a:gd name="connsiteY5-236" fmla="*/ 5150 h 10000"/>
                <a:gd name="connsiteX6-237" fmla="*/ 5153 w 10001"/>
                <a:gd name="connsiteY6-238" fmla="*/ 0 h 10000"/>
                <a:gd name="connsiteX0-239" fmla="*/ 5184 w 10001"/>
                <a:gd name="connsiteY0-240" fmla="*/ 43 h 9785"/>
                <a:gd name="connsiteX1-241" fmla="*/ 10001 w 10001"/>
                <a:gd name="connsiteY1-242" fmla="*/ 0 h 9785"/>
                <a:gd name="connsiteX2-243" fmla="*/ 8936 w 10001"/>
                <a:gd name="connsiteY2-244" fmla="*/ 4849 h 9785"/>
                <a:gd name="connsiteX3-245" fmla="*/ 10000 w 10001"/>
                <a:gd name="connsiteY3-246" fmla="*/ 9785 h 9785"/>
                <a:gd name="connsiteX4-247" fmla="*/ 5152 w 10001"/>
                <a:gd name="connsiteY4-248" fmla="*/ 9785 h 9785"/>
                <a:gd name="connsiteX5-249" fmla="*/ 0 w 10001"/>
                <a:gd name="connsiteY5-250" fmla="*/ 4935 h 9785"/>
                <a:gd name="connsiteX6-251" fmla="*/ 5184 w 10001"/>
                <a:gd name="connsiteY6-252" fmla="*/ 43 h 9785"/>
                <a:gd name="connsiteX0-253" fmla="*/ 5183 w 10000"/>
                <a:gd name="connsiteY0-254" fmla="*/ 44 h 10000"/>
                <a:gd name="connsiteX1-255" fmla="*/ 10000 w 10000"/>
                <a:gd name="connsiteY1-256" fmla="*/ 0 h 10000"/>
                <a:gd name="connsiteX2-257" fmla="*/ 8935 w 10000"/>
                <a:gd name="connsiteY2-258" fmla="*/ 4956 h 10000"/>
                <a:gd name="connsiteX3-259" fmla="*/ 9999 w 10000"/>
                <a:gd name="connsiteY3-260" fmla="*/ 10000 h 10000"/>
                <a:gd name="connsiteX4-261" fmla="*/ 5151 w 10000"/>
                <a:gd name="connsiteY4-262" fmla="*/ 10000 h 10000"/>
                <a:gd name="connsiteX5-263" fmla="*/ 0 w 10000"/>
                <a:gd name="connsiteY5-264" fmla="*/ 5043 h 10000"/>
                <a:gd name="connsiteX6-265" fmla="*/ 5183 w 10000"/>
                <a:gd name="connsiteY6-266" fmla="*/ 44 h 10000"/>
                <a:gd name="connsiteX0-267" fmla="*/ 5183 w 10000"/>
                <a:gd name="connsiteY0-268" fmla="*/ 44 h 10000"/>
                <a:gd name="connsiteX1-269" fmla="*/ 10000 w 10000"/>
                <a:gd name="connsiteY1-270" fmla="*/ 0 h 10000"/>
                <a:gd name="connsiteX2-271" fmla="*/ 8935 w 10000"/>
                <a:gd name="connsiteY2-272" fmla="*/ 4956 h 10000"/>
                <a:gd name="connsiteX3-273" fmla="*/ 9999 w 10000"/>
                <a:gd name="connsiteY3-274" fmla="*/ 10000 h 10000"/>
                <a:gd name="connsiteX4-275" fmla="*/ 5151 w 10000"/>
                <a:gd name="connsiteY4-276" fmla="*/ 10000 h 10000"/>
                <a:gd name="connsiteX5-277" fmla="*/ 0 w 10000"/>
                <a:gd name="connsiteY5-278" fmla="*/ 5043 h 10000"/>
                <a:gd name="connsiteX6-279" fmla="*/ 5183 w 10000"/>
                <a:gd name="connsiteY6-280" fmla="*/ 44 h 10000"/>
                <a:gd name="connsiteX0-281" fmla="*/ 5183 w 10000"/>
                <a:gd name="connsiteY0-282" fmla="*/ 44 h 10000"/>
                <a:gd name="connsiteX1-283" fmla="*/ 10000 w 10000"/>
                <a:gd name="connsiteY1-284" fmla="*/ 0 h 10000"/>
                <a:gd name="connsiteX2-285" fmla="*/ 8935 w 10000"/>
                <a:gd name="connsiteY2-286" fmla="*/ 4956 h 10000"/>
                <a:gd name="connsiteX3-287" fmla="*/ 9999 w 10000"/>
                <a:gd name="connsiteY3-288" fmla="*/ 10000 h 10000"/>
                <a:gd name="connsiteX4-289" fmla="*/ 5151 w 10000"/>
                <a:gd name="connsiteY4-290" fmla="*/ 10000 h 10000"/>
                <a:gd name="connsiteX5-291" fmla="*/ 0 w 10000"/>
                <a:gd name="connsiteY5-292" fmla="*/ 5043 h 10000"/>
                <a:gd name="connsiteX6-293" fmla="*/ 5183 w 10000"/>
                <a:gd name="connsiteY6-294" fmla="*/ 44 h 10000"/>
                <a:gd name="connsiteX0-295" fmla="*/ 5183 w 10000"/>
                <a:gd name="connsiteY0-296" fmla="*/ 44 h 10000"/>
                <a:gd name="connsiteX1-297" fmla="*/ 10000 w 10000"/>
                <a:gd name="connsiteY1-298" fmla="*/ 0 h 10000"/>
                <a:gd name="connsiteX2-299" fmla="*/ 8935 w 10000"/>
                <a:gd name="connsiteY2-300" fmla="*/ 4956 h 10000"/>
                <a:gd name="connsiteX3-301" fmla="*/ 9999 w 10000"/>
                <a:gd name="connsiteY3-302" fmla="*/ 10000 h 10000"/>
                <a:gd name="connsiteX4-303" fmla="*/ 5151 w 10000"/>
                <a:gd name="connsiteY4-304" fmla="*/ 10000 h 10000"/>
                <a:gd name="connsiteX5-305" fmla="*/ 0 w 10000"/>
                <a:gd name="connsiteY5-306" fmla="*/ 5043 h 10000"/>
                <a:gd name="connsiteX6-307" fmla="*/ 5183 w 10000"/>
                <a:gd name="connsiteY6-308" fmla="*/ 44 h 10000"/>
                <a:gd name="connsiteX0-309" fmla="*/ 5183 w 10000"/>
                <a:gd name="connsiteY0-310" fmla="*/ 44 h 10000"/>
                <a:gd name="connsiteX1-311" fmla="*/ 10000 w 10000"/>
                <a:gd name="connsiteY1-312" fmla="*/ 0 h 10000"/>
                <a:gd name="connsiteX2-313" fmla="*/ 8935 w 10000"/>
                <a:gd name="connsiteY2-314" fmla="*/ 4956 h 10000"/>
                <a:gd name="connsiteX3-315" fmla="*/ 9999 w 10000"/>
                <a:gd name="connsiteY3-316" fmla="*/ 10000 h 10000"/>
                <a:gd name="connsiteX4-317" fmla="*/ 5151 w 10000"/>
                <a:gd name="connsiteY4-318" fmla="*/ 10000 h 10000"/>
                <a:gd name="connsiteX5-319" fmla="*/ 0 w 10000"/>
                <a:gd name="connsiteY5-320" fmla="*/ 5043 h 10000"/>
                <a:gd name="connsiteX6-321" fmla="*/ 5183 w 10000"/>
                <a:gd name="connsiteY6-322" fmla="*/ 44 h 10000"/>
                <a:gd name="connsiteX0-323" fmla="*/ 5183 w 10000"/>
                <a:gd name="connsiteY0-324" fmla="*/ 44 h 10000"/>
                <a:gd name="connsiteX1-325" fmla="*/ 10000 w 10000"/>
                <a:gd name="connsiteY1-326" fmla="*/ 0 h 10000"/>
                <a:gd name="connsiteX2-327" fmla="*/ 8935 w 10000"/>
                <a:gd name="connsiteY2-328" fmla="*/ 4956 h 10000"/>
                <a:gd name="connsiteX3-329" fmla="*/ 9999 w 10000"/>
                <a:gd name="connsiteY3-330" fmla="*/ 10000 h 10000"/>
                <a:gd name="connsiteX4-331" fmla="*/ 5340 w 10000"/>
                <a:gd name="connsiteY4-332" fmla="*/ 9956 h 10000"/>
                <a:gd name="connsiteX5-333" fmla="*/ 0 w 10000"/>
                <a:gd name="connsiteY5-334" fmla="*/ 5043 h 10000"/>
                <a:gd name="connsiteX6-335" fmla="*/ 5183 w 10000"/>
                <a:gd name="connsiteY6-336" fmla="*/ 44 h 10000"/>
                <a:gd name="connsiteX0-337" fmla="*/ 5183 w 10000"/>
                <a:gd name="connsiteY0-338" fmla="*/ 44 h 10000"/>
                <a:gd name="connsiteX1-339" fmla="*/ 10000 w 10000"/>
                <a:gd name="connsiteY1-340" fmla="*/ 0 h 10000"/>
                <a:gd name="connsiteX2-341" fmla="*/ 8935 w 10000"/>
                <a:gd name="connsiteY2-342" fmla="*/ 4956 h 10000"/>
                <a:gd name="connsiteX3-343" fmla="*/ 9999 w 10000"/>
                <a:gd name="connsiteY3-344" fmla="*/ 10000 h 10000"/>
                <a:gd name="connsiteX4-345" fmla="*/ 5340 w 10000"/>
                <a:gd name="connsiteY4-346" fmla="*/ 9956 h 10000"/>
                <a:gd name="connsiteX5-347" fmla="*/ 0 w 10000"/>
                <a:gd name="connsiteY5-348" fmla="*/ 5043 h 10000"/>
                <a:gd name="connsiteX6-349" fmla="*/ 5183 w 10000"/>
                <a:gd name="connsiteY6-350" fmla="*/ 44 h 10000"/>
                <a:gd name="connsiteX0-351" fmla="*/ 5183 w 10000"/>
                <a:gd name="connsiteY0-352" fmla="*/ 44 h 10000"/>
                <a:gd name="connsiteX1-353" fmla="*/ 10000 w 10000"/>
                <a:gd name="connsiteY1-354" fmla="*/ 0 h 10000"/>
                <a:gd name="connsiteX2-355" fmla="*/ 8935 w 10000"/>
                <a:gd name="connsiteY2-356" fmla="*/ 4956 h 10000"/>
                <a:gd name="connsiteX3-357" fmla="*/ 9999 w 10000"/>
                <a:gd name="connsiteY3-358" fmla="*/ 10000 h 10000"/>
                <a:gd name="connsiteX4-359" fmla="*/ 5183 w 10000"/>
                <a:gd name="connsiteY4-360" fmla="*/ 9912 h 10000"/>
                <a:gd name="connsiteX5-361" fmla="*/ 0 w 10000"/>
                <a:gd name="connsiteY5-362" fmla="*/ 5043 h 10000"/>
                <a:gd name="connsiteX6-363" fmla="*/ 5183 w 10000"/>
                <a:gd name="connsiteY6-364" fmla="*/ 44 h 10000"/>
                <a:gd name="connsiteX0-365" fmla="*/ 603 w 5420"/>
                <a:gd name="connsiteY0-366" fmla="*/ 44 h 10000"/>
                <a:gd name="connsiteX1-367" fmla="*/ 5420 w 5420"/>
                <a:gd name="connsiteY1-368" fmla="*/ 0 h 10000"/>
                <a:gd name="connsiteX2-369" fmla="*/ 4355 w 5420"/>
                <a:gd name="connsiteY2-370" fmla="*/ 4956 h 10000"/>
                <a:gd name="connsiteX3-371" fmla="*/ 5419 w 5420"/>
                <a:gd name="connsiteY3-372" fmla="*/ 10000 h 10000"/>
                <a:gd name="connsiteX4-373" fmla="*/ 603 w 5420"/>
                <a:gd name="connsiteY4-374" fmla="*/ 9912 h 10000"/>
                <a:gd name="connsiteX5-375" fmla="*/ 603 w 5420"/>
                <a:gd name="connsiteY5-376" fmla="*/ 44 h 10000"/>
                <a:gd name="connsiteX0-377" fmla="*/ 1112 w 9999"/>
                <a:gd name="connsiteY0-378" fmla="*/ 9912 h 11176"/>
                <a:gd name="connsiteX1-379" fmla="*/ 1112 w 9999"/>
                <a:gd name="connsiteY1-380" fmla="*/ 44 h 11176"/>
                <a:gd name="connsiteX2-381" fmla="*/ 9999 w 9999"/>
                <a:gd name="connsiteY2-382" fmla="*/ 0 h 11176"/>
                <a:gd name="connsiteX3-383" fmla="*/ 8034 w 9999"/>
                <a:gd name="connsiteY3-384" fmla="*/ 4956 h 11176"/>
                <a:gd name="connsiteX4-385" fmla="*/ 9997 w 9999"/>
                <a:gd name="connsiteY4-386" fmla="*/ 10000 h 11176"/>
                <a:gd name="connsiteX5-387" fmla="*/ 2783 w 9999"/>
                <a:gd name="connsiteY5-388" fmla="*/ 11176 h 11176"/>
                <a:gd name="connsiteX0-389" fmla="*/ 1112 w 10000"/>
                <a:gd name="connsiteY0-390" fmla="*/ 8869 h 8948"/>
                <a:gd name="connsiteX1-391" fmla="*/ 1112 w 10000"/>
                <a:gd name="connsiteY1-392" fmla="*/ 39 h 8948"/>
                <a:gd name="connsiteX2-393" fmla="*/ 10000 w 10000"/>
                <a:gd name="connsiteY2-394" fmla="*/ 0 h 8948"/>
                <a:gd name="connsiteX3-395" fmla="*/ 8035 w 10000"/>
                <a:gd name="connsiteY3-396" fmla="*/ 4435 h 8948"/>
                <a:gd name="connsiteX4-397" fmla="*/ 9998 w 10000"/>
                <a:gd name="connsiteY4-398" fmla="*/ 8948 h 8948"/>
                <a:gd name="connsiteX0-399" fmla="*/ 0 w 8888"/>
                <a:gd name="connsiteY0-400" fmla="*/ 44 h 10000"/>
                <a:gd name="connsiteX1-401" fmla="*/ 8888 w 8888"/>
                <a:gd name="connsiteY1-402" fmla="*/ 0 h 10000"/>
                <a:gd name="connsiteX2-403" fmla="*/ 6923 w 8888"/>
                <a:gd name="connsiteY2-404" fmla="*/ 4956 h 10000"/>
                <a:gd name="connsiteX3-405" fmla="*/ 8886 w 8888"/>
                <a:gd name="connsiteY3-406" fmla="*/ 10000 h 10000"/>
                <a:gd name="connsiteX0-407" fmla="*/ 2211 w 2211"/>
                <a:gd name="connsiteY0-408" fmla="*/ 0 h 10000"/>
                <a:gd name="connsiteX1-409" fmla="*/ 0 w 2211"/>
                <a:gd name="connsiteY1-410" fmla="*/ 4956 h 10000"/>
                <a:gd name="connsiteX2-411" fmla="*/ 2209 w 2211"/>
                <a:gd name="connsiteY2-412" fmla="*/ 10000 h 10000"/>
              </a:gdLst>
              <a:ahLst/>
              <a:cxnLst>
                <a:cxn ang="0">
                  <a:pos x="connsiteX0-1" y="connsiteY0-2"/>
                </a:cxn>
                <a:cxn ang="0">
                  <a:pos x="connsiteX1-3" y="connsiteY1-4"/>
                </a:cxn>
                <a:cxn ang="0">
                  <a:pos x="connsiteX2-5" y="connsiteY2-6"/>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1" fmla="*/ 4932 w 13265"/>
                <a:gd name="connsiteY0-2" fmla="*/ 0 h 10000"/>
                <a:gd name="connsiteX1-3" fmla="*/ 13265 w 13265"/>
                <a:gd name="connsiteY1-4" fmla="*/ 0 h 10000"/>
                <a:gd name="connsiteX2-5" fmla="*/ 11598 w 13265"/>
                <a:gd name="connsiteY2-6" fmla="*/ 5000 h 10000"/>
                <a:gd name="connsiteX3-7" fmla="*/ 13265 w 13265"/>
                <a:gd name="connsiteY3-8" fmla="*/ 10000 h 10000"/>
                <a:gd name="connsiteX4-9" fmla="*/ 4932 w 13265"/>
                <a:gd name="connsiteY4-10" fmla="*/ 10000 h 10000"/>
                <a:gd name="connsiteX5-11" fmla="*/ 0 w 13265"/>
                <a:gd name="connsiteY5-12" fmla="*/ 5084 h 10000"/>
                <a:gd name="connsiteX6-13" fmla="*/ 4932 w 13265"/>
                <a:gd name="connsiteY6-14" fmla="*/ 0 h 10000"/>
                <a:gd name="connsiteX0-15" fmla="*/ 5226 w 13559"/>
                <a:gd name="connsiteY0-16" fmla="*/ 0 h 10000"/>
                <a:gd name="connsiteX1-17" fmla="*/ 13559 w 13559"/>
                <a:gd name="connsiteY1-18" fmla="*/ 0 h 10000"/>
                <a:gd name="connsiteX2-19" fmla="*/ 11892 w 13559"/>
                <a:gd name="connsiteY2-20" fmla="*/ 5000 h 10000"/>
                <a:gd name="connsiteX3-21" fmla="*/ 13559 w 13559"/>
                <a:gd name="connsiteY3-22" fmla="*/ 10000 h 10000"/>
                <a:gd name="connsiteX4-23" fmla="*/ 5226 w 13559"/>
                <a:gd name="connsiteY4-24" fmla="*/ 10000 h 10000"/>
                <a:gd name="connsiteX5-25" fmla="*/ 294 w 13559"/>
                <a:gd name="connsiteY5-26" fmla="*/ 5084 h 10000"/>
                <a:gd name="connsiteX6-27" fmla="*/ 5226 w 13559"/>
                <a:gd name="connsiteY6-28" fmla="*/ 0 h 10000"/>
                <a:gd name="connsiteX0-29" fmla="*/ 4933 w 13266"/>
                <a:gd name="connsiteY0-30" fmla="*/ 0 h 10000"/>
                <a:gd name="connsiteX1-31" fmla="*/ 13266 w 13266"/>
                <a:gd name="connsiteY1-32" fmla="*/ 0 h 10000"/>
                <a:gd name="connsiteX2-33" fmla="*/ 11599 w 13266"/>
                <a:gd name="connsiteY2-34" fmla="*/ 5000 h 10000"/>
                <a:gd name="connsiteX3-35" fmla="*/ 13266 w 13266"/>
                <a:gd name="connsiteY3-36" fmla="*/ 10000 h 10000"/>
                <a:gd name="connsiteX4-37" fmla="*/ 4933 w 13266"/>
                <a:gd name="connsiteY4-38" fmla="*/ 10000 h 10000"/>
                <a:gd name="connsiteX5-39" fmla="*/ 1 w 13266"/>
                <a:gd name="connsiteY5-40" fmla="*/ 5084 h 10000"/>
                <a:gd name="connsiteX6-41" fmla="*/ 4933 w 13266"/>
                <a:gd name="connsiteY6-42" fmla="*/ 0 h 10000"/>
                <a:gd name="connsiteX0-43" fmla="*/ 4933 w 13266"/>
                <a:gd name="connsiteY0-44" fmla="*/ 0 h 10000"/>
                <a:gd name="connsiteX1-45" fmla="*/ 13266 w 13266"/>
                <a:gd name="connsiteY1-46" fmla="*/ 0 h 10000"/>
                <a:gd name="connsiteX2-47" fmla="*/ 11599 w 13266"/>
                <a:gd name="connsiteY2-48" fmla="*/ 5000 h 10000"/>
                <a:gd name="connsiteX3-49" fmla="*/ 13266 w 13266"/>
                <a:gd name="connsiteY3-50" fmla="*/ 10000 h 10000"/>
                <a:gd name="connsiteX4-51" fmla="*/ 4933 w 13266"/>
                <a:gd name="connsiteY4-52" fmla="*/ 10000 h 10000"/>
                <a:gd name="connsiteX5-53" fmla="*/ 1 w 13266"/>
                <a:gd name="connsiteY5-54" fmla="*/ 5084 h 10000"/>
                <a:gd name="connsiteX6-55" fmla="*/ 4933 w 13266"/>
                <a:gd name="connsiteY6-56" fmla="*/ 0 h 10000"/>
                <a:gd name="connsiteX0-57" fmla="*/ 4966 w 13299"/>
                <a:gd name="connsiteY0-58" fmla="*/ 0 h 10000"/>
                <a:gd name="connsiteX1-59" fmla="*/ 13299 w 13299"/>
                <a:gd name="connsiteY1-60" fmla="*/ 0 h 10000"/>
                <a:gd name="connsiteX2-61" fmla="*/ 11632 w 13299"/>
                <a:gd name="connsiteY2-62" fmla="*/ 5000 h 10000"/>
                <a:gd name="connsiteX3-63" fmla="*/ 13299 w 13299"/>
                <a:gd name="connsiteY3-64" fmla="*/ 10000 h 10000"/>
                <a:gd name="connsiteX4-65" fmla="*/ 7782 w 13299"/>
                <a:gd name="connsiteY4-66" fmla="*/ 10000 h 10000"/>
                <a:gd name="connsiteX5-67" fmla="*/ 34 w 13299"/>
                <a:gd name="connsiteY5-68" fmla="*/ 5084 h 10000"/>
                <a:gd name="connsiteX6-69" fmla="*/ 4966 w 13299"/>
                <a:gd name="connsiteY6-70" fmla="*/ 0 h 10000"/>
                <a:gd name="connsiteX0-71" fmla="*/ 4947 w 13280"/>
                <a:gd name="connsiteY0-72" fmla="*/ 0 h 10000"/>
                <a:gd name="connsiteX1-73" fmla="*/ 13280 w 13280"/>
                <a:gd name="connsiteY1-74" fmla="*/ 0 h 10000"/>
                <a:gd name="connsiteX2-75" fmla="*/ 11613 w 13280"/>
                <a:gd name="connsiteY2-76" fmla="*/ 5000 h 10000"/>
                <a:gd name="connsiteX3-77" fmla="*/ 13280 w 13280"/>
                <a:gd name="connsiteY3-78" fmla="*/ 10000 h 10000"/>
                <a:gd name="connsiteX4-79" fmla="*/ 6702 w 13280"/>
                <a:gd name="connsiteY4-80" fmla="*/ 9832 h 10000"/>
                <a:gd name="connsiteX5-81" fmla="*/ 15 w 13280"/>
                <a:gd name="connsiteY5-82" fmla="*/ 5084 h 10000"/>
                <a:gd name="connsiteX6-83" fmla="*/ 4947 w 13280"/>
                <a:gd name="connsiteY6-84" fmla="*/ 0 h 10000"/>
                <a:gd name="connsiteX0-85" fmla="*/ 4933 w 13266"/>
                <a:gd name="connsiteY0-86" fmla="*/ 0 h 10000"/>
                <a:gd name="connsiteX1-87" fmla="*/ 13266 w 13266"/>
                <a:gd name="connsiteY1-88" fmla="*/ 0 h 10000"/>
                <a:gd name="connsiteX2-89" fmla="*/ 11599 w 13266"/>
                <a:gd name="connsiteY2-90" fmla="*/ 5000 h 10000"/>
                <a:gd name="connsiteX3-91" fmla="*/ 13266 w 13266"/>
                <a:gd name="connsiteY3-92" fmla="*/ 10000 h 10000"/>
                <a:gd name="connsiteX4-93" fmla="*/ 6688 w 13266"/>
                <a:gd name="connsiteY4-94" fmla="*/ 9832 h 10000"/>
                <a:gd name="connsiteX5-95" fmla="*/ 1 w 13266"/>
                <a:gd name="connsiteY5-96" fmla="*/ 5084 h 10000"/>
                <a:gd name="connsiteX6-97" fmla="*/ 4933 w 13266"/>
                <a:gd name="connsiteY6-98" fmla="*/ 0 h 10000"/>
                <a:gd name="connsiteX0-99" fmla="*/ 5711 w 13268"/>
                <a:gd name="connsiteY0-100" fmla="*/ 126 h 10000"/>
                <a:gd name="connsiteX1-101" fmla="*/ 13268 w 13268"/>
                <a:gd name="connsiteY1-102" fmla="*/ 0 h 10000"/>
                <a:gd name="connsiteX2-103" fmla="*/ 11601 w 13268"/>
                <a:gd name="connsiteY2-104" fmla="*/ 5000 h 10000"/>
                <a:gd name="connsiteX3-105" fmla="*/ 13268 w 13268"/>
                <a:gd name="connsiteY3-106" fmla="*/ 10000 h 10000"/>
                <a:gd name="connsiteX4-107" fmla="*/ 6690 w 13268"/>
                <a:gd name="connsiteY4-108" fmla="*/ 9832 h 10000"/>
                <a:gd name="connsiteX5-109" fmla="*/ 3 w 13268"/>
                <a:gd name="connsiteY5-110" fmla="*/ 5084 h 10000"/>
                <a:gd name="connsiteX6-111" fmla="*/ 5711 w 13268"/>
                <a:gd name="connsiteY6-112" fmla="*/ 126 h 10000"/>
                <a:gd name="connsiteX0-113" fmla="*/ 5709 w 13266"/>
                <a:gd name="connsiteY0-114" fmla="*/ 126 h 10000"/>
                <a:gd name="connsiteX1-115" fmla="*/ 13266 w 13266"/>
                <a:gd name="connsiteY1-116" fmla="*/ 0 h 10000"/>
                <a:gd name="connsiteX2-117" fmla="*/ 11599 w 13266"/>
                <a:gd name="connsiteY2-118" fmla="*/ 5000 h 10000"/>
                <a:gd name="connsiteX3-119" fmla="*/ 13266 w 13266"/>
                <a:gd name="connsiteY3-120" fmla="*/ 10000 h 10000"/>
                <a:gd name="connsiteX4-121" fmla="*/ 6688 w 13266"/>
                <a:gd name="connsiteY4-122" fmla="*/ 9832 h 10000"/>
                <a:gd name="connsiteX5-123" fmla="*/ 1 w 13266"/>
                <a:gd name="connsiteY5-124" fmla="*/ 5084 h 10000"/>
                <a:gd name="connsiteX6-125" fmla="*/ 5709 w 13266"/>
                <a:gd name="connsiteY6-126" fmla="*/ 126 h 10000"/>
                <a:gd name="connsiteX0-127" fmla="*/ 5709 w 13266"/>
                <a:gd name="connsiteY0-128" fmla="*/ 126 h 10000"/>
                <a:gd name="connsiteX1-129" fmla="*/ 13266 w 13266"/>
                <a:gd name="connsiteY1-130" fmla="*/ 0 h 10000"/>
                <a:gd name="connsiteX2-131" fmla="*/ 11599 w 13266"/>
                <a:gd name="connsiteY2-132" fmla="*/ 5000 h 10000"/>
                <a:gd name="connsiteX3-133" fmla="*/ 13266 w 13266"/>
                <a:gd name="connsiteY3-134" fmla="*/ 10000 h 10000"/>
                <a:gd name="connsiteX4-135" fmla="*/ 6688 w 13266"/>
                <a:gd name="connsiteY4-136" fmla="*/ 9832 h 10000"/>
                <a:gd name="connsiteX5-137" fmla="*/ 1 w 13266"/>
                <a:gd name="connsiteY5-138" fmla="*/ 5084 h 10000"/>
                <a:gd name="connsiteX6-139" fmla="*/ 5709 w 13266"/>
                <a:gd name="connsiteY6-140" fmla="*/ 126 h 10000"/>
                <a:gd name="connsiteX0-141" fmla="*/ 6688 w 13265"/>
                <a:gd name="connsiteY0-142" fmla="*/ 42 h 10000"/>
                <a:gd name="connsiteX1-143" fmla="*/ 13265 w 13265"/>
                <a:gd name="connsiteY1-144" fmla="*/ 0 h 10000"/>
                <a:gd name="connsiteX2-145" fmla="*/ 11598 w 13265"/>
                <a:gd name="connsiteY2-146" fmla="*/ 5000 h 10000"/>
                <a:gd name="connsiteX3-147" fmla="*/ 13265 w 13265"/>
                <a:gd name="connsiteY3-148" fmla="*/ 10000 h 10000"/>
                <a:gd name="connsiteX4-149" fmla="*/ 6687 w 13265"/>
                <a:gd name="connsiteY4-150" fmla="*/ 9832 h 10000"/>
                <a:gd name="connsiteX5-151" fmla="*/ 0 w 13265"/>
                <a:gd name="connsiteY5-152" fmla="*/ 5084 h 10000"/>
                <a:gd name="connsiteX6-153" fmla="*/ 6688 w 13265"/>
                <a:gd name="connsiteY6-154" fmla="*/ 42 h 10000"/>
                <a:gd name="connsiteX0-155" fmla="*/ 6688 w 13265"/>
                <a:gd name="connsiteY0-156" fmla="*/ 42 h 9832"/>
                <a:gd name="connsiteX1-157" fmla="*/ 13265 w 13265"/>
                <a:gd name="connsiteY1-158" fmla="*/ 0 h 9832"/>
                <a:gd name="connsiteX2-159" fmla="*/ 11598 w 13265"/>
                <a:gd name="connsiteY2-160" fmla="*/ 5000 h 9832"/>
                <a:gd name="connsiteX3-161" fmla="*/ 11387 w 13265"/>
                <a:gd name="connsiteY3-162" fmla="*/ 9790 h 9832"/>
                <a:gd name="connsiteX4-163" fmla="*/ 6687 w 13265"/>
                <a:gd name="connsiteY4-164" fmla="*/ 9832 h 9832"/>
                <a:gd name="connsiteX5-165" fmla="*/ 0 w 13265"/>
                <a:gd name="connsiteY5-166" fmla="*/ 5084 h 9832"/>
                <a:gd name="connsiteX6-167" fmla="*/ 6688 w 13265"/>
                <a:gd name="connsiteY6-168" fmla="*/ 42 h 9832"/>
                <a:gd name="connsiteX0-169" fmla="*/ 5042 w 10000"/>
                <a:gd name="connsiteY0-170" fmla="*/ 43 h 10000"/>
                <a:gd name="connsiteX1-171" fmla="*/ 10000 w 10000"/>
                <a:gd name="connsiteY1-172" fmla="*/ 0 h 10000"/>
                <a:gd name="connsiteX2-173" fmla="*/ 8743 w 10000"/>
                <a:gd name="connsiteY2-174" fmla="*/ 5085 h 10000"/>
                <a:gd name="connsiteX3-175" fmla="*/ 9692 w 10000"/>
                <a:gd name="connsiteY3-176" fmla="*/ 10000 h 10000"/>
                <a:gd name="connsiteX4-177" fmla="*/ 5041 w 10000"/>
                <a:gd name="connsiteY4-178" fmla="*/ 10000 h 10000"/>
                <a:gd name="connsiteX5-179" fmla="*/ 0 w 10000"/>
                <a:gd name="connsiteY5-180" fmla="*/ 5171 h 10000"/>
                <a:gd name="connsiteX6-181" fmla="*/ 5042 w 10000"/>
                <a:gd name="connsiteY6-182" fmla="*/ 43 h 10000"/>
                <a:gd name="connsiteX0-183" fmla="*/ 5042 w 10000"/>
                <a:gd name="connsiteY0-184" fmla="*/ 43 h 10000"/>
                <a:gd name="connsiteX1-185" fmla="*/ 10000 w 10000"/>
                <a:gd name="connsiteY1-186" fmla="*/ 0 h 10000"/>
                <a:gd name="connsiteX2-187" fmla="*/ 8743 w 10000"/>
                <a:gd name="connsiteY2-188" fmla="*/ 5085 h 10000"/>
                <a:gd name="connsiteX3-189" fmla="*/ 9784 w 10000"/>
                <a:gd name="connsiteY3-190" fmla="*/ 10000 h 10000"/>
                <a:gd name="connsiteX4-191" fmla="*/ 5041 w 10000"/>
                <a:gd name="connsiteY4-192" fmla="*/ 10000 h 10000"/>
                <a:gd name="connsiteX5-193" fmla="*/ 0 w 10000"/>
                <a:gd name="connsiteY5-194" fmla="*/ 5171 h 10000"/>
                <a:gd name="connsiteX6-195" fmla="*/ 5042 w 10000"/>
                <a:gd name="connsiteY6-196" fmla="*/ 43 h 10000"/>
                <a:gd name="connsiteX0-197" fmla="*/ 5042 w 9784"/>
                <a:gd name="connsiteY0-198" fmla="*/ 0 h 9957"/>
                <a:gd name="connsiteX1-199" fmla="*/ 9415 w 9784"/>
                <a:gd name="connsiteY1-200" fmla="*/ 171 h 9957"/>
                <a:gd name="connsiteX2-201" fmla="*/ 8743 w 9784"/>
                <a:gd name="connsiteY2-202" fmla="*/ 5042 h 9957"/>
                <a:gd name="connsiteX3-203" fmla="*/ 9784 w 9784"/>
                <a:gd name="connsiteY3-204" fmla="*/ 9957 h 9957"/>
                <a:gd name="connsiteX4-205" fmla="*/ 5041 w 9784"/>
                <a:gd name="connsiteY4-206" fmla="*/ 9957 h 9957"/>
                <a:gd name="connsiteX5-207" fmla="*/ 0 w 9784"/>
                <a:gd name="connsiteY5-208" fmla="*/ 5128 h 9957"/>
                <a:gd name="connsiteX6-209" fmla="*/ 5042 w 9784"/>
                <a:gd name="connsiteY6-210" fmla="*/ 0 h 9957"/>
                <a:gd name="connsiteX0-211" fmla="*/ 5153 w 10000"/>
                <a:gd name="connsiteY0-212" fmla="*/ 0 h 10000"/>
                <a:gd name="connsiteX1-213" fmla="*/ 9875 w 10000"/>
                <a:gd name="connsiteY1-214" fmla="*/ 172 h 10000"/>
                <a:gd name="connsiteX2-215" fmla="*/ 8936 w 10000"/>
                <a:gd name="connsiteY2-216" fmla="*/ 5064 h 10000"/>
                <a:gd name="connsiteX3-217" fmla="*/ 10000 w 10000"/>
                <a:gd name="connsiteY3-218" fmla="*/ 10000 h 10000"/>
                <a:gd name="connsiteX4-219" fmla="*/ 5152 w 10000"/>
                <a:gd name="connsiteY4-220" fmla="*/ 10000 h 10000"/>
                <a:gd name="connsiteX5-221" fmla="*/ 0 w 10000"/>
                <a:gd name="connsiteY5-222" fmla="*/ 5150 h 10000"/>
                <a:gd name="connsiteX6-223" fmla="*/ 5153 w 10000"/>
                <a:gd name="connsiteY6-224" fmla="*/ 0 h 10000"/>
                <a:gd name="connsiteX0-225" fmla="*/ 5153 w 10001"/>
                <a:gd name="connsiteY0-226" fmla="*/ 0 h 10000"/>
                <a:gd name="connsiteX1-227" fmla="*/ 10001 w 10001"/>
                <a:gd name="connsiteY1-228" fmla="*/ 215 h 10000"/>
                <a:gd name="connsiteX2-229" fmla="*/ 8936 w 10001"/>
                <a:gd name="connsiteY2-230" fmla="*/ 5064 h 10000"/>
                <a:gd name="connsiteX3-231" fmla="*/ 10000 w 10001"/>
                <a:gd name="connsiteY3-232" fmla="*/ 10000 h 10000"/>
                <a:gd name="connsiteX4-233" fmla="*/ 5152 w 10001"/>
                <a:gd name="connsiteY4-234" fmla="*/ 10000 h 10000"/>
                <a:gd name="connsiteX5-235" fmla="*/ 0 w 10001"/>
                <a:gd name="connsiteY5-236" fmla="*/ 5150 h 10000"/>
                <a:gd name="connsiteX6-237" fmla="*/ 5153 w 10001"/>
                <a:gd name="connsiteY6-238" fmla="*/ 0 h 10000"/>
                <a:gd name="connsiteX0-239" fmla="*/ 5184 w 10001"/>
                <a:gd name="connsiteY0-240" fmla="*/ 43 h 9785"/>
                <a:gd name="connsiteX1-241" fmla="*/ 10001 w 10001"/>
                <a:gd name="connsiteY1-242" fmla="*/ 0 h 9785"/>
                <a:gd name="connsiteX2-243" fmla="*/ 8936 w 10001"/>
                <a:gd name="connsiteY2-244" fmla="*/ 4849 h 9785"/>
                <a:gd name="connsiteX3-245" fmla="*/ 10000 w 10001"/>
                <a:gd name="connsiteY3-246" fmla="*/ 9785 h 9785"/>
                <a:gd name="connsiteX4-247" fmla="*/ 5152 w 10001"/>
                <a:gd name="connsiteY4-248" fmla="*/ 9785 h 9785"/>
                <a:gd name="connsiteX5-249" fmla="*/ 0 w 10001"/>
                <a:gd name="connsiteY5-250" fmla="*/ 4935 h 9785"/>
                <a:gd name="connsiteX6-251" fmla="*/ 5184 w 10001"/>
                <a:gd name="connsiteY6-252" fmla="*/ 43 h 9785"/>
                <a:gd name="connsiteX0-253" fmla="*/ 5183 w 10000"/>
                <a:gd name="connsiteY0-254" fmla="*/ 44 h 10000"/>
                <a:gd name="connsiteX1-255" fmla="*/ 10000 w 10000"/>
                <a:gd name="connsiteY1-256" fmla="*/ 0 h 10000"/>
                <a:gd name="connsiteX2-257" fmla="*/ 8935 w 10000"/>
                <a:gd name="connsiteY2-258" fmla="*/ 4956 h 10000"/>
                <a:gd name="connsiteX3-259" fmla="*/ 9999 w 10000"/>
                <a:gd name="connsiteY3-260" fmla="*/ 10000 h 10000"/>
                <a:gd name="connsiteX4-261" fmla="*/ 5151 w 10000"/>
                <a:gd name="connsiteY4-262" fmla="*/ 10000 h 10000"/>
                <a:gd name="connsiteX5-263" fmla="*/ 0 w 10000"/>
                <a:gd name="connsiteY5-264" fmla="*/ 5043 h 10000"/>
                <a:gd name="connsiteX6-265" fmla="*/ 5183 w 10000"/>
                <a:gd name="connsiteY6-266" fmla="*/ 44 h 10000"/>
                <a:gd name="connsiteX0-267" fmla="*/ 5183 w 10000"/>
                <a:gd name="connsiteY0-268" fmla="*/ 44 h 10000"/>
                <a:gd name="connsiteX1-269" fmla="*/ 10000 w 10000"/>
                <a:gd name="connsiteY1-270" fmla="*/ 0 h 10000"/>
                <a:gd name="connsiteX2-271" fmla="*/ 8935 w 10000"/>
                <a:gd name="connsiteY2-272" fmla="*/ 4956 h 10000"/>
                <a:gd name="connsiteX3-273" fmla="*/ 9999 w 10000"/>
                <a:gd name="connsiteY3-274" fmla="*/ 10000 h 10000"/>
                <a:gd name="connsiteX4-275" fmla="*/ 5151 w 10000"/>
                <a:gd name="connsiteY4-276" fmla="*/ 10000 h 10000"/>
                <a:gd name="connsiteX5-277" fmla="*/ 0 w 10000"/>
                <a:gd name="connsiteY5-278" fmla="*/ 5043 h 10000"/>
                <a:gd name="connsiteX6-279" fmla="*/ 5183 w 10000"/>
                <a:gd name="connsiteY6-280" fmla="*/ 44 h 10000"/>
                <a:gd name="connsiteX0-281" fmla="*/ 5183 w 10000"/>
                <a:gd name="connsiteY0-282" fmla="*/ 44 h 10000"/>
                <a:gd name="connsiteX1-283" fmla="*/ 10000 w 10000"/>
                <a:gd name="connsiteY1-284" fmla="*/ 0 h 10000"/>
                <a:gd name="connsiteX2-285" fmla="*/ 8935 w 10000"/>
                <a:gd name="connsiteY2-286" fmla="*/ 4956 h 10000"/>
                <a:gd name="connsiteX3-287" fmla="*/ 9999 w 10000"/>
                <a:gd name="connsiteY3-288" fmla="*/ 10000 h 10000"/>
                <a:gd name="connsiteX4-289" fmla="*/ 5151 w 10000"/>
                <a:gd name="connsiteY4-290" fmla="*/ 10000 h 10000"/>
                <a:gd name="connsiteX5-291" fmla="*/ 0 w 10000"/>
                <a:gd name="connsiteY5-292" fmla="*/ 5043 h 10000"/>
                <a:gd name="connsiteX6-293" fmla="*/ 5183 w 10000"/>
                <a:gd name="connsiteY6-294" fmla="*/ 44 h 10000"/>
                <a:gd name="connsiteX0-295" fmla="*/ 5183 w 10000"/>
                <a:gd name="connsiteY0-296" fmla="*/ 44 h 10000"/>
                <a:gd name="connsiteX1-297" fmla="*/ 10000 w 10000"/>
                <a:gd name="connsiteY1-298" fmla="*/ 0 h 10000"/>
                <a:gd name="connsiteX2-299" fmla="*/ 8935 w 10000"/>
                <a:gd name="connsiteY2-300" fmla="*/ 4956 h 10000"/>
                <a:gd name="connsiteX3-301" fmla="*/ 9999 w 10000"/>
                <a:gd name="connsiteY3-302" fmla="*/ 10000 h 10000"/>
                <a:gd name="connsiteX4-303" fmla="*/ 5151 w 10000"/>
                <a:gd name="connsiteY4-304" fmla="*/ 10000 h 10000"/>
                <a:gd name="connsiteX5-305" fmla="*/ 0 w 10000"/>
                <a:gd name="connsiteY5-306" fmla="*/ 5043 h 10000"/>
                <a:gd name="connsiteX6-307" fmla="*/ 5183 w 10000"/>
                <a:gd name="connsiteY6-308" fmla="*/ 44 h 10000"/>
                <a:gd name="connsiteX0-309" fmla="*/ 5183 w 10000"/>
                <a:gd name="connsiteY0-310" fmla="*/ 44 h 10000"/>
                <a:gd name="connsiteX1-311" fmla="*/ 10000 w 10000"/>
                <a:gd name="connsiteY1-312" fmla="*/ 0 h 10000"/>
                <a:gd name="connsiteX2-313" fmla="*/ 8935 w 10000"/>
                <a:gd name="connsiteY2-314" fmla="*/ 4956 h 10000"/>
                <a:gd name="connsiteX3-315" fmla="*/ 9999 w 10000"/>
                <a:gd name="connsiteY3-316" fmla="*/ 10000 h 10000"/>
                <a:gd name="connsiteX4-317" fmla="*/ 5151 w 10000"/>
                <a:gd name="connsiteY4-318" fmla="*/ 10000 h 10000"/>
                <a:gd name="connsiteX5-319" fmla="*/ 0 w 10000"/>
                <a:gd name="connsiteY5-320" fmla="*/ 5043 h 10000"/>
                <a:gd name="connsiteX6-321" fmla="*/ 5183 w 10000"/>
                <a:gd name="connsiteY6-322" fmla="*/ 44 h 10000"/>
                <a:gd name="connsiteX0-323" fmla="*/ 5183 w 10000"/>
                <a:gd name="connsiteY0-324" fmla="*/ 44 h 10000"/>
                <a:gd name="connsiteX1-325" fmla="*/ 10000 w 10000"/>
                <a:gd name="connsiteY1-326" fmla="*/ 0 h 10000"/>
                <a:gd name="connsiteX2-327" fmla="*/ 8935 w 10000"/>
                <a:gd name="connsiteY2-328" fmla="*/ 4956 h 10000"/>
                <a:gd name="connsiteX3-329" fmla="*/ 9999 w 10000"/>
                <a:gd name="connsiteY3-330" fmla="*/ 10000 h 10000"/>
                <a:gd name="connsiteX4-331" fmla="*/ 5340 w 10000"/>
                <a:gd name="connsiteY4-332" fmla="*/ 9956 h 10000"/>
                <a:gd name="connsiteX5-333" fmla="*/ 0 w 10000"/>
                <a:gd name="connsiteY5-334" fmla="*/ 5043 h 10000"/>
                <a:gd name="connsiteX6-335" fmla="*/ 5183 w 10000"/>
                <a:gd name="connsiteY6-336" fmla="*/ 44 h 10000"/>
                <a:gd name="connsiteX0-337" fmla="*/ 5183 w 10000"/>
                <a:gd name="connsiteY0-338" fmla="*/ 44 h 10000"/>
                <a:gd name="connsiteX1-339" fmla="*/ 10000 w 10000"/>
                <a:gd name="connsiteY1-340" fmla="*/ 0 h 10000"/>
                <a:gd name="connsiteX2-341" fmla="*/ 8935 w 10000"/>
                <a:gd name="connsiteY2-342" fmla="*/ 4956 h 10000"/>
                <a:gd name="connsiteX3-343" fmla="*/ 9999 w 10000"/>
                <a:gd name="connsiteY3-344" fmla="*/ 10000 h 10000"/>
                <a:gd name="connsiteX4-345" fmla="*/ 5340 w 10000"/>
                <a:gd name="connsiteY4-346" fmla="*/ 9956 h 10000"/>
                <a:gd name="connsiteX5-347" fmla="*/ 0 w 10000"/>
                <a:gd name="connsiteY5-348" fmla="*/ 5043 h 10000"/>
                <a:gd name="connsiteX6-349" fmla="*/ 5183 w 10000"/>
                <a:gd name="connsiteY6-350" fmla="*/ 44 h 10000"/>
                <a:gd name="connsiteX0-351" fmla="*/ 5183 w 10000"/>
                <a:gd name="connsiteY0-352" fmla="*/ 44 h 10000"/>
                <a:gd name="connsiteX1-353" fmla="*/ 10000 w 10000"/>
                <a:gd name="connsiteY1-354" fmla="*/ 0 h 10000"/>
                <a:gd name="connsiteX2-355" fmla="*/ 8935 w 10000"/>
                <a:gd name="connsiteY2-356" fmla="*/ 4956 h 10000"/>
                <a:gd name="connsiteX3-357" fmla="*/ 9999 w 10000"/>
                <a:gd name="connsiteY3-358" fmla="*/ 10000 h 10000"/>
                <a:gd name="connsiteX4-359" fmla="*/ 5183 w 10000"/>
                <a:gd name="connsiteY4-360" fmla="*/ 9912 h 10000"/>
                <a:gd name="connsiteX5-361" fmla="*/ 0 w 10000"/>
                <a:gd name="connsiteY5-362" fmla="*/ 5043 h 10000"/>
                <a:gd name="connsiteX6-363" fmla="*/ 5183 w 10000"/>
                <a:gd name="connsiteY6-364" fmla="*/ 44 h 10000"/>
                <a:gd name="connsiteX0-365" fmla="*/ 603 w 5420"/>
                <a:gd name="connsiteY0-366" fmla="*/ 44 h 10000"/>
                <a:gd name="connsiteX1-367" fmla="*/ 5420 w 5420"/>
                <a:gd name="connsiteY1-368" fmla="*/ 0 h 10000"/>
                <a:gd name="connsiteX2-369" fmla="*/ 4355 w 5420"/>
                <a:gd name="connsiteY2-370" fmla="*/ 4956 h 10000"/>
                <a:gd name="connsiteX3-371" fmla="*/ 5419 w 5420"/>
                <a:gd name="connsiteY3-372" fmla="*/ 10000 h 10000"/>
                <a:gd name="connsiteX4-373" fmla="*/ 603 w 5420"/>
                <a:gd name="connsiteY4-374" fmla="*/ 9912 h 10000"/>
                <a:gd name="connsiteX5-375" fmla="*/ 603 w 5420"/>
                <a:gd name="connsiteY5-376" fmla="*/ 44 h 10000"/>
                <a:gd name="connsiteX0-377" fmla="*/ 1112 w 9999"/>
                <a:gd name="connsiteY0-378" fmla="*/ 9912 h 11176"/>
                <a:gd name="connsiteX1-379" fmla="*/ 1112 w 9999"/>
                <a:gd name="connsiteY1-380" fmla="*/ 44 h 11176"/>
                <a:gd name="connsiteX2-381" fmla="*/ 9999 w 9999"/>
                <a:gd name="connsiteY2-382" fmla="*/ 0 h 11176"/>
                <a:gd name="connsiteX3-383" fmla="*/ 8034 w 9999"/>
                <a:gd name="connsiteY3-384" fmla="*/ 4956 h 11176"/>
                <a:gd name="connsiteX4-385" fmla="*/ 9997 w 9999"/>
                <a:gd name="connsiteY4-386" fmla="*/ 10000 h 11176"/>
                <a:gd name="connsiteX5-387" fmla="*/ 2783 w 9999"/>
                <a:gd name="connsiteY5-388" fmla="*/ 11176 h 11176"/>
                <a:gd name="connsiteX0-389" fmla="*/ 1112 w 10000"/>
                <a:gd name="connsiteY0-390" fmla="*/ 8869 h 8948"/>
                <a:gd name="connsiteX1-391" fmla="*/ 1112 w 10000"/>
                <a:gd name="connsiteY1-392" fmla="*/ 39 h 8948"/>
                <a:gd name="connsiteX2-393" fmla="*/ 10000 w 10000"/>
                <a:gd name="connsiteY2-394" fmla="*/ 0 h 8948"/>
                <a:gd name="connsiteX3-395" fmla="*/ 8035 w 10000"/>
                <a:gd name="connsiteY3-396" fmla="*/ 4435 h 8948"/>
                <a:gd name="connsiteX4-397" fmla="*/ 9998 w 10000"/>
                <a:gd name="connsiteY4-398" fmla="*/ 8948 h 8948"/>
                <a:gd name="connsiteX0-399" fmla="*/ 0 w 8888"/>
                <a:gd name="connsiteY0-400" fmla="*/ 44 h 10000"/>
                <a:gd name="connsiteX1-401" fmla="*/ 8888 w 8888"/>
                <a:gd name="connsiteY1-402" fmla="*/ 0 h 10000"/>
                <a:gd name="connsiteX2-403" fmla="*/ 6923 w 8888"/>
                <a:gd name="connsiteY2-404" fmla="*/ 4956 h 10000"/>
                <a:gd name="connsiteX3-405" fmla="*/ 8886 w 8888"/>
                <a:gd name="connsiteY3-406" fmla="*/ 10000 h 10000"/>
                <a:gd name="connsiteX0-407" fmla="*/ 2211 w 2211"/>
                <a:gd name="connsiteY0-408" fmla="*/ 0 h 10000"/>
                <a:gd name="connsiteX1-409" fmla="*/ 0 w 2211"/>
                <a:gd name="connsiteY1-410" fmla="*/ 4956 h 10000"/>
                <a:gd name="connsiteX2-411" fmla="*/ 2209 w 2211"/>
                <a:gd name="connsiteY2-412" fmla="*/ 10000 h 10000"/>
              </a:gdLst>
              <a:ahLst/>
              <a:cxnLst>
                <a:cxn ang="0">
                  <a:pos x="connsiteX0-1" y="connsiteY0-2"/>
                </a:cxn>
                <a:cxn ang="0">
                  <a:pos x="connsiteX1-3" y="connsiteY1-4"/>
                </a:cxn>
                <a:cxn ang="0">
                  <a:pos x="connsiteX2-5" y="connsiteY2-6"/>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4" name="Straight Arrow Connector 33"/>
          <p:cNvCxnSpPr/>
          <p:nvPr/>
        </p:nvCxnSpPr>
        <p:spPr>
          <a:xfrm>
            <a:off x="838200" y="2105578"/>
            <a:ext cx="0" cy="45568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971800" y="2220608"/>
            <a:ext cx="0" cy="376603"/>
          </a:xfrm>
          <a:prstGeom prst="straightConnector1">
            <a:avLst/>
          </a:prstGeom>
          <a:ln w="25400">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3429000" y="1646867"/>
                <a:ext cx="6858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𝐶</m:t>
                          </m:r>
                        </m:e>
                        <m:sub>
                          <m:r>
                            <a:rPr lang="en-IN" b="0" i="1" smtClean="0">
                              <a:latin typeface="Cambria Math" panose="02040503050406030204" pitchFamily="18" charset="0"/>
                            </a:rPr>
                            <m:t>7</m:t>
                          </m:r>
                        </m:sub>
                      </m:sSub>
                    </m:oMath>
                  </m:oMathPara>
                </a14:m>
                <a:endParaRPr lang="en-IN" dirty="0"/>
              </a:p>
            </p:txBody>
          </p:sp>
        </mc:Choice>
        <mc:Fallback>
          <p:sp>
            <p:nvSpPr>
              <p:cNvPr id="36" name="TextBox 35"/>
              <p:cNvSpPr txBox="1">
                <a:spLocks noRot="1" noChangeAspect="1" noMove="1" noResize="1" noEditPoints="1" noAdjustHandles="1" noChangeArrowheads="1" noChangeShapeType="1" noTextEdit="1"/>
              </p:cNvSpPr>
              <p:nvPr/>
            </p:nvSpPr>
            <p:spPr>
              <a:xfrm>
                <a:off x="3429000" y="1646867"/>
                <a:ext cx="685800" cy="369332"/>
              </a:xfrm>
              <a:prstGeom prst="rect">
                <a:avLst/>
              </a:prstGeom>
              <a:blipFill rotWithShape="1">
                <a:blip r:embed="rId3"/>
                <a:stretch>
                  <a:fillRect t="-84" b="2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3429000" y="2191935"/>
                <a:ext cx="6858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8</m:t>
                          </m:r>
                        </m:sub>
                      </m:sSub>
                    </m:oMath>
                  </m:oMathPara>
                </a14:m>
                <a:endParaRPr lang="en-IN" dirty="0"/>
              </a:p>
            </p:txBody>
          </p:sp>
        </mc:Choice>
        <mc:Fallback>
          <p:sp>
            <p:nvSpPr>
              <p:cNvPr id="37" name="TextBox 36"/>
              <p:cNvSpPr txBox="1">
                <a:spLocks noRot="1" noChangeAspect="1" noMove="1" noResize="1" noEditPoints="1" noAdjustHandles="1" noChangeArrowheads="1" noChangeShapeType="1" noTextEdit="1"/>
              </p:cNvSpPr>
              <p:nvPr/>
            </p:nvSpPr>
            <p:spPr>
              <a:xfrm>
                <a:off x="3429000" y="2191935"/>
                <a:ext cx="685800" cy="369332"/>
              </a:xfrm>
              <a:prstGeom prst="rect">
                <a:avLst/>
              </a:prstGeom>
              <a:blipFill rotWithShape="1">
                <a:blip r:embed="rId4"/>
                <a:stretch>
                  <a:fillRect t="-149" b="84"/>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0" presetClass="entr" presetSubtype="0"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500"/>
                                        <p:tgtEl>
                                          <p:spTgt spid="18"/>
                                        </p:tgtEl>
                                      </p:cBhvr>
                                    </p:animEffect>
                                  </p:childTnLst>
                                </p:cTn>
                              </p:par>
                              <p:par>
                                <p:cTn id="86" presetID="10"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
                                            <p:txEl>
                                              <p:pRg st="0" end="0"/>
                                            </p:txEl>
                                          </p:spTgt>
                                        </p:tgtEl>
                                        <p:attrNameLst>
                                          <p:attrName>style.visibility</p:attrName>
                                        </p:attrNameLst>
                                      </p:cBhvr>
                                      <p:to>
                                        <p:strVal val="visible"/>
                                      </p:to>
                                    </p:set>
                                    <p:animEffect transition="in" filter="fade">
                                      <p:cBhvr>
                                        <p:cTn id="93" dur="500"/>
                                        <p:tgtEl>
                                          <p:spTgt spid="3">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
                                            <p:txEl>
                                              <p:pRg st="1" end="1"/>
                                            </p:txEl>
                                          </p:spTgt>
                                        </p:tgtEl>
                                        <p:attrNameLst>
                                          <p:attrName>style.visibility</p:attrName>
                                        </p:attrNameLst>
                                      </p:cBhvr>
                                      <p:to>
                                        <p:strVal val="visible"/>
                                      </p:to>
                                    </p:set>
                                    <p:animEffect transition="in" filter="fade">
                                      <p:cBhvr>
                                        <p:cTn id="98" dur="500"/>
                                        <p:tgtEl>
                                          <p:spTgt spid="3">
                                            <p:txEl>
                                              <p:pRg st="1" end="1"/>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animEffect transition="in" filter="fade">
                                      <p:cBhvr>
                                        <p:cTn id="103" dur="500"/>
                                        <p:tgtEl>
                                          <p:spTgt spid="3">
                                            <p:txEl>
                                              <p:pRg st="2" end="2"/>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
                                            <p:txEl>
                                              <p:pRg st="3" end="3"/>
                                            </p:txEl>
                                          </p:spTgt>
                                        </p:tgtEl>
                                        <p:attrNameLst>
                                          <p:attrName>style.visibility</p:attrName>
                                        </p:attrNameLst>
                                      </p:cBhvr>
                                      <p:to>
                                        <p:strVal val="visible"/>
                                      </p:to>
                                    </p:set>
                                    <p:animEffect transition="in" filter="fade">
                                      <p:cBhvr>
                                        <p:cTn id="10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1" grpId="0"/>
      <p:bldP spid="15" grpId="0"/>
      <p:bldP spid="16" grpId="0"/>
      <p:bldP spid="18" grpId="0" animBg="1"/>
      <p:bldP spid="23" grpId="0"/>
      <p:bldP spid="24" grpId="0"/>
      <p:bldP spid="25" grpId="0"/>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Register Stack</a:t>
            </a:r>
            <a:endParaRPr lang="en-IN" dirty="0"/>
          </a:p>
        </p:txBody>
      </p:sp>
      <p:sp>
        <p:nvSpPr>
          <p:cNvPr id="5" name="Content Placeholder 2"/>
          <p:cNvSpPr txBox="1"/>
          <p:nvPr/>
        </p:nvSpPr>
        <p:spPr>
          <a:xfrm>
            <a:off x="81539" y="942109"/>
            <a:ext cx="2582514" cy="471297"/>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Gill Sans MT" panose="020B0502020104020203" pitchFamily="34" charset="0"/>
                <a:cs typeface="Gill Sans MT" panose="020B0502020104020203"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Gill Sans MT" panose="020B0502020104020203" pitchFamily="34" charset="0"/>
                <a:cs typeface="Gill Sans MT" panose="020B0502020104020203"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Gill Sans MT" panose="020B0502020104020203" pitchFamily="34" charset="0"/>
                <a:cs typeface="Gill Sans MT" panose="020B0502020104020203"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Gill Sans MT" panose="020B0502020104020203" pitchFamily="34" charset="0"/>
                <a:cs typeface="Gill Sans MT" panose="020B0502020104020203"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Gill Sans MT" panose="020B0502020104020203" pitchFamily="34" charset="0"/>
                <a:cs typeface="Gill Sans MT" panose="020B05020201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PUSH Operation</a:t>
            </a:r>
            <a:endParaRPr lang="en-US" b="1"/>
          </a:p>
          <a:p>
            <a:pPr marL="0" indent="0" algn="just">
              <a:buFont typeface="Arial" panose="020B0604020202020204" pitchFamily="34" charset="0"/>
              <a:buNone/>
            </a:pPr>
            <a:endParaRPr lang="en-US" b="1" dirty="0"/>
          </a:p>
        </p:txBody>
      </p:sp>
      <p:graphicFrame>
        <p:nvGraphicFramePr>
          <p:cNvPr id="6" name="Table 5"/>
          <p:cNvGraphicFramePr>
            <a:graphicFrameLocks noGrp="1"/>
          </p:cNvGraphicFramePr>
          <p:nvPr/>
        </p:nvGraphicFramePr>
        <p:xfrm>
          <a:off x="7888722" y="1463562"/>
          <a:ext cx="3200400" cy="4380768"/>
        </p:xfrm>
        <a:graphic>
          <a:graphicData uri="http://schemas.openxmlformats.org/drawingml/2006/table">
            <a:tbl>
              <a:tblPr firstRow="1"/>
              <a:tblGrid>
                <a:gridCol w="3200400"/>
              </a:tblGrid>
              <a:tr h="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2107718">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381458">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381458">
                <a:tc>
                  <a:txBody>
                    <a:bodyPr/>
                    <a:lstStyle/>
                    <a:p>
                      <a:pPr algn="ctr"/>
                      <a:r>
                        <a:rPr lang="en-US" dirty="0"/>
                        <a:t>C</a:t>
                      </a:r>
                      <a:endParaRPr lang="en-US"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381458">
                <a:tc>
                  <a:txBody>
                    <a:bodyPr/>
                    <a:lstStyle/>
                    <a:p>
                      <a:pPr algn="ctr"/>
                      <a:r>
                        <a:rPr lang="en-US" dirty="0"/>
                        <a:t>B</a:t>
                      </a:r>
                      <a:endParaRPr lang="en-US"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381458">
                <a:tc>
                  <a:txBody>
                    <a:bodyPr/>
                    <a:lstStyle/>
                    <a:p>
                      <a:pPr algn="ctr"/>
                      <a:r>
                        <a:rPr lang="en-US" dirty="0"/>
                        <a:t>A</a:t>
                      </a:r>
                      <a:endParaRPr lang="en-US"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381458">
                <a:tc>
                  <a:txBody>
                    <a:bodyPr/>
                    <a:lstStyle/>
                    <a:p>
                      <a:pPr algn="ctr"/>
                      <a:endParaRPr lang="en-US"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nvGraphicFramePr>
        <p:xfrm>
          <a:off x="7888722" y="6097425"/>
          <a:ext cx="3200400" cy="370840"/>
        </p:xfrm>
        <a:graphic>
          <a:graphicData uri="http://schemas.openxmlformats.org/drawingml/2006/table">
            <a:tbl>
              <a:tblPr firstRow="1">
                <a:tableStyleId>{5C22544A-7EE6-4342-B048-85BDC9FD1C3A}</a:tableStyleId>
              </a:tblPr>
              <a:tblGrid>
                <a:gridCol w="3200400"/>
              </a:tblGrid>
              <a:tr h="370840">
                <a:tc>
                  <a:txBody>
                    <a:bodyPr/>
                    <a:lstStyle/>
                    <a:p>
                      <a:pPr algn="ctr"/>
                      <a:r>
                        <a:rPr lang="en-US" b="0" dirty="0">
                          <a:solidFill>
                            <a:schemeClr val="tx1"/>
                          </a:solidFill>
                        </a:rPr>
                        <a:t>DR</a:t>
                      </a:r>
                      <a:endParaRPr lang="en-US" b="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8" name="Table 7"/>
          <p:cNvGraphicFramePr>
            <a:graphicFrameLocks noGrp="1"/>
          </p:cNvGraphicFramePr>
          <p:nvPr/>
        </p:nvGraphicFramePr>
        <p:xfrm>
          <a:off x="3773922" y="1896265"/>
          <a:ext cx="1600200" cy="370840"/>
        </p:xfrm>
        <a:graphic>
          <a:graphicData uri="http://schemas.openxmlformats.org/drawingml/2006/table">
            <a:tbl>
              <a:tblPr firstRow="1">
                <a:tableStyleId>{5C22544A-7EE6-4342-B048-85BDC9FD1C3A}</a:tableStyleId>
              </a:tblPr>
              <a:tblGrid>
                <a:gridCol w="1600200"/>
              </a:tblGrid>
              <a:tr h="370840">
                <a:tc>
                  <a:txBody>
                    <a:bodyPr/>
                    <a:lstStyle/>
                    <a:p>
                      <a:pPr algn="ctr"/>
                      <a:r>
                        <a:rPr lang="en-US" sz="1400" b="0" dirty="0">
                          <a:solidFill>
                            <a:schemeClr val="tx1"/>
                          </a:solidFill>
                        </a:rPr>
                        <a:t>FULL</a:t>
                      </a:r>
                      <a:endParaRPr lang="en-US" sz="1400" b="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nvGraphicFramePr>
        <p:xfrm>
          <a:off x="5683684" y="1896265"/>
          <a:ext cx="1600200" cy="370840"/>
        </p:xfrm>
        <a:graphic>
          <a:graphicData uri="http://schemas.openxmlformats.org/drawingml/2006/table">
            <a:tbl>
              <a:tblPr firstRow="1">
                <a:tableStyleId>{5C22544A-7EE6-4342-B048-85BDC9FD1C3A}</a:tableStyleId>
              </a:tblPr>
              <a:tblGrid>
                <a:gridCol w="1600200"/>
              </a:tblGrid>
              <a:tr h="370840">
                <a:tc>
                  <a:txBody>
                    <a:bodyPr/>
                    <a:lstStyle/>
                    <a:p>
                      <a:pPr algn="ctr"/>
                      <a:r>
                        <a:rPr lang="en-US" sz="1800" b="0" kern="1200" dirty="0">
                          <a:solidFill>
                            <a:schemeClr val="tx1"/>
                          </a:solidFill>
                          <a:latin typeface="+mn-lt"/>
                          <a:ea typeface="+mn-ea"/>
                          <a:cs typeface="+mn-cs"/>
                        </a:rPr>
                        <a:t>EMTY</a:t>
                      </a:r>
                      <a:endParaRPr lang="en-US" sz="1800" b="0" kern="1200" dirty="0">
                        <a:solidFill>
                          <a:schemeClr val="tx1"/>
                        </a:solidFill>
                        <a:latin typeface="+mn-lt"/>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bl>
          </a:graphicData>
        </a:graphic>
      </p:graphicFrame>
      <p:graphicFrame>
        <p:nvGraphicFramePr>
          <p:cNvPr id="10" name="Table 9"/>
          <p:cNvGraphicFramePr>
            <a:graphicFrameLocks noGrp="1"/>
          </p:cNvGraphicFramePr>
          <p:nvPr/>
        </p:nvGraphicFramePr>
        <p:xfrm>
          <a:off x="4883584" y="4314845"/>
          <a:ext cx="1600200" cy="370840"/>
        </p:xfrm>
        <a:graphic>
          <a:graphicData uri="http://schemas.openxmlformats.org/drawingml/2006/table">
            <a:tbl>
              <a:tblPr firstRow="1">
                <a:tableStyleId>{5C22544A-7EE6-4342-B048-85BDC9FD1C3A}</a:tableStyleId>
              </a:tblPr>
              <a:tblGrid>
                <a:gridCol w="1600200"/>
              </a:tblGrid>
              <a:tr h="370840">
                <a:tc>
                  <a:txBody>
                    <a:bodyPr/>
                    <a:lstStyle/>
                    <a:p>
                      <a:pPr algn="ctr"/>
                      <a:r>
                        <a:rPr lang="en-US" sz="1800" b="0" kern="1200" dirty="0">
                          <a:solidFill>
                            <a:schemeClr val="tx1"/>
                          </a:solidFill>
                          <a:latin typeface="+mn-lt"/>
                          <a:ea typeface="+mn-ea"/>
                          <a:cs typeface="+mn-cs"/>
                        </a:rPr>
                        <a:t>SP</a:t>
                      </a:r>
                      <a:endParaRPr lang="en-US" sz="1800" b="0" kern="1200" dirty="0">
                        <a:solidFill>
                          <a:schemeClr val="tx1"/>
                        </a:solidFill>
                        <a:latin typeface="+mn-lt"/>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bl>
          </a:graphicData>
        </a:graphic>
      </p:graphicFrame>
      <p:sp>
        <p:nvSpPr>
          <p:cNvPr id="11" name="TextBox 10"/>
          <p:cNvSpPr txBox="1"/>
          <p:nvPr/>
        </p:nvSpPr>
        <p:spPr>
          <a:xfrm>
            <a:off x="11165322" y="1439065"/>
            <a:ext cx="418704" cy="369332"/>
          </a:xfrm>
          <a:prstGeom prst="rect">
            <a:avLst/>
          </a:prstGeom>
          <a:noFill/>
        </p:spPr>
        <p:txBody>
          <a:bodyPr wrap="none" rtlCol="0">
            <a:spAutoFit/>
          </a:bodyPr>
          <a:lstStyle/>
          <a:p>
            <a:r>
              <a:rPr lang="en-US" dirty="0"/>
              <a:t>63</a:t>
            </a:r>
            <a:endParaRPr lang="en-US" dirty="0"/>
          </a:p>
        </p:txBody>
      </p:sp>
      <p:sp>
        <p:nvSpPr>
          <p:cNvPr id="12" name="TextBox 11"/>
          <p:cNvSpPr txBox="1"/>
          <p:nvPr/>
        </p:nvSpPr>
        <p:spPr>
          <a:xfrm>
            <a:off x="11165322" y="4270133"/>
            <a:ext cx="301686" cy="369332"/>
          </a:xfrm>
          <a:prstGeom prst="rect">
            <a:avLst/>
          </a:prstGeom>
          <a:noFill/>
        </p:spPr>
        <p:txBody>
          <a:bodyPr wrap="none" rtlCol="0">
            <a:spAutoFit/>
          </a:bodyPr>
          <a:lstStyle/>
          <a:p>
            <a:r>
              <a:rPr lang="en-US" dirty="0"/>
              <a:t>3</a:t>
            </a:r>
            <a:endParaRPr lang="en-US" dirty="0"/>
          </a:p>
        </p:txBody>
      </p:sp>
      <p:sp>
        <p:nvSpPr>
          <p:cNvPr id="13" name="TextBox 12"/>
          <p:cNvSpPr txBox="1"/>
          <p:nvPr/>
        </p:nvSpPr>
        <p:spPr>
          <a:xfrm>
            <a:off x="11165322" y="4651133"/>
            <a:ext cx="301686" cy="369332"/>
          </a:xfrm>
          <a:prstGeom prst="rect">
            <a:avLst/>
          </a:prstGeom>
          <a:noFill/>
        </p:spPr>
        <p:txBody>
          <a:bodyPr wrap="none" rtlCol="0">
            <a:spAutoFit/>
          </a:bodyPr>
          <a:lstStyle/>
          <a:p>
            <a:r>
              <a:rPr lang="en-US" dirty="0"/>
              <a:t>2</a:t>
            </a:r>
            <a:endParaRPr lang="en-US" dirty="0"/>
          </a:p>
        </p:txBody>
      </p:sp>
      <p:sp>
        <p:nvSpPr>
          <p:cNvPr id="14" name="TextBox 13"/>
          <p:cNvSpPr txBox="1"/>
          <p:nvPr/>
        </p:nvSpPr>
        <p:spPr>
          <a:xfrm>
            <a:off x="11165322" y="5032133"/>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11165322" y="5413133"/>
            <a:ext cx="301686" cy="369332"/>
          </a:xfrm>
          <a:prstGeom prst="rect">
            <a:avLst/>
          </a:prstGeom>
          <a:noFill/>
        </p:spPr>
        <p:txBody>
          <a:bodyPr wrap="none" rtlCol="0">
            <a:spAutoFit/>
          </a:bodyPr>
          <a:lstStyle/>
          <a:p>
            <a:r>
              <a:rPr lang="en-US" dirty="0"/>
              <a:t>0</a:t>
            </a:r>
            <a:endParaRPr lang="en-US" dirty="0"/>
          </a:p>
        </p:txBody>
      </p:sp>
      <p:sp>
        <p:nvSpPr>
          <p:cNvPr id="16" name="TextBox 15"/>
          <p:cNvSpPr txBox="1"/>
          <p:nvPr/>
        </p:nvSpPr>
        <p:spPr>
          <a:xfrm>
            <a:off x="11165322" y="3877465"/>
            <a:ext cx="301686" cy="369332"/>
          </a:xfrm>
          <a:prstGeom prst="rect">
            <a:avLst/>
          </a:prstGeom>
          <a:noFill/>
        </p:spPr>
        <p:txBody>
          <a:bodyPr wrap="none" rtlCol="0">
            <a:spAutoFit/>
          </a:bodyPr>
          <a:lstStyle/>
          <a:p>
            <a:r>
              <a:rPr lang="en-US" dirty="0"/>
              <a:t>4</a:t>
            </a:r>
            <a:endParaRPr lang="en-US" dirty="0"/>
          </a:p>
        </p:txBody>
      </p:sp>
      <p:sp>
        <p:nvSpPr>
          <p:cNvPr id="17" name="TextBox 16"/>
          <p:cNvSpPr txBox="1"/>
          <p:nvPr/>
        </p:nvSpPr>
        <p:spPr>
          <a:xfrm>
            <a:off x="11165322" y="981865"/>
            <a:ext cx="933461" cy="369332"/>
          </a:xfrm>
          <a:prstGeom prst="rect">
            <a:avLst/>
          </a:prstGeom>
          <a:noFill/>
        </p:spPr>
        <p:txBody>
          <a:bodyPr wrap="none" rtlCol="0">
            <a:spAutoFit/>
          </a:bodyPr>
          <a:lstStyle/>
          <a:p>
            <a:r>
              <a:rPr lang="en-US" dirty="0"/>
              <a:t>Address</a:t>
            </a:r>
            <a:endParaRPr lang="en-US" dirty="0"/>
          </a:p>
        </p:txBody>
      </p:sp>
      <p:cxnSp>
        <p:nvCxnSpPr>
          <p:cNvPr id="18" name="Straight Arrow Connector 17"/>
          <p:cNvCxnSpPr/>
          <p:nvPr/>
        </p:nvCxnSpPr>
        <p:spPr>
          <a:xfrm>
            <a:off x="11351058" y="1292882"/>
            <a:ext cx="0" cy="2136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483784" y="4484779"/>
            <a:ext cx="1404938" cy="0"/>
          </a:xfrm>
          <a:prstGeom prst="straightConnector1">
            <a:avLst/>
          </a:prstGeom>
          <a:ln w="25400">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24439" y="1714650"/>
            <a:ext cx="1792356" cy="368300"/>
          </a:xfrm>
          <a:prstGeom prst="rect">
            <a:avLst/>
          </a:prstGeom>
        </p:spPr>
        <p:txBody>
          <a:bodyPr wrap="square">
            <a:spAutoFit/>
          </a:bodyPr>
          <a:lstStyle/>
          <a:p>
            <a:pPr algn="just"/>
            <a:r>
              <a:rPr lang="en-US" dirty="0"/>
              <a:t>SP </a:t>
            </a:r>
            <a:r>
              <a:rPr lang="en-US" dirty="0">
                <a:latin typeface="Cambria Math" panose="02040503050406030204" pitchFamily="18" charset="0"/>
                <a:ea typeface="Cambria Math" panose="02040503050406030204" pitchFamily="18" charset="0"/>
              </a:rPr>
              <a:t>← </a:t>
            </a:r>
            <a:r>
              <a:rPr lang="en-US" dirty="0"/>
              <a:t>SP + 1</a:t>
            </a:r>
            <a:endParaRPr lang="en-US" dirty="0"/>
          </a:p>
        </p:txBody>
      </p:sp>
      <p:sp>
        <p:nvSpPr>
          <p:cNvPr id="21" name="Rectangle 20"/>
          <p:cNvSpPr/>
          <p:nvPr/>
        </p:nvSpPr>
        <p:spPr>
          <a:xfrm>
            <a:off x="424439" y="2082930"/>
            <a:ext cx="1792356" cy="368300"/>
          </a:xfrm>
          <a:prstGeom prst="rect">
            <a:avLst/>
          </a:prstGeom>
        </p:spPr>
        <p:txBody>
          <a:bodyPr wrap="square">
            <a:spAutoFit/>
          </a:bodyPr>
          <a:lstStyle/>
          <a:p>
            <a:pPr algn="just"/>
            <a:r>
              <a:rPr lang="en-US" dirty="0"/>
              <a:t>M[SP] </a:t>
            </a:r>
            <a:r>
              <a:rPr lang="en-US" dirty="0">
                <a:latin typeface="Cambria Math" panose="02040503050406030204" pitchFamily="18" charset="0"/>
                <a:ea typeface="Cambria Math" panose="02040503050406030204" pitchFamily="18" charset="0"/>
              </a:rPr>
              <a:t>← </a:t>
            </a:r>
            <a:r>
              <a:rPr lang="en-US" dirty="0"/>
              <a:t>DR</a:t>
            </a:r>
            <a:endParaRPr lang="en-US" dirty="0"/>
          </a:p>
        </p:txBody>
      </p:sp>
      <p:sp>
        <p:nvSpPr>
          <p:cNvPr id="22" name="Rectangle 21"/>
          <p:cNvSpPr/>
          <p:nvPr/>
        </p:nvSpPr>
        <p:spPr>
          <a:xfrm>
            <a:off x="424439" y="2620795"/>
            <a:ext cx="3501886" cy="368300"/>
          </a:xfrm>
          <a:prstGeom prst="rect">
            <a:avLst/>
          </a:prstGeom>
        </p:spPr>
        <p:txBody>
          <a:bodyPr wrap="square">
            <a:spAutoFit/>
          </a:bodyPr>
          <a:lstStyle/>
          <a:p>
            <a:pPr algn="just"/>
            <a:r>
              <a:rPr lang="en-US" dirty="0"/>
              <a:t>IF (SP= 0) then (FULL </a:t>
            </a:r>
            <a:r>
              <a:rPr lang="en-US" dirty="0">
                <a:latin typeface="Cambria Math" panose="02040503050406030204" pitchFamily="18" charset="0"/>
                <a:ea typeface="Cambria Math" panose="02040503050406030204" pitchFamily="18" charset="0"/>
              </a:rPr>
              <a:t>← </a:t>
            </a:r>
            <a:r>
              <a:rPr lang="en-US" dirty="0"/>
              <a:t>1)</a:t>
            </a:r>
            <a:endParaRPr lang="en-US" dirty="0"/>
          </a:p>
        </p:txBody>
      </p:sp>
      <p:sp>
        <p:nvSpPr>
          <p:cNvPr id="23" name="Rectangle 22"/>
          <p:cNvSpPr/>
          <p:nvPr/>
        </p:nvSpPr>
        <p:spPr>
          <a:xfrm>
            <a:off x="447607" y="3189890"/>
            <a:ext cx="1363345" cy="368300"/>
          </a:xfrm>
          <a:prstGeom prst="rect">
            <a:avLst/>
          </a:prstGeom>
        </p:spPr>
        <p:txBody>
          <a:bodyPr wrap="none">
            <a:spAutoFit/>
          </a:bodyPr>
          <a:lstStyle/>
          <a:p>
            <a:pPr algn="just"/>
            <a:r>
              <a:rPr lang="en-US" dirty="0"/>
              <a:t>EMTY </a:t>
            </a:r>
            <a:r>
              <a:rPr lang="en-US" dirty="0">
                <a:latin typeface="Cambria Math" panose="02040503050406030204" pitchFamily="18" charset="0"/>
                <a:ea typeface="Cambria Math" panose="02040503050406030204" pitchFamily="18" charset="0"/>
              </a:rPr>
              <a:t>← </a:t>
            </a:r>
            <a:r>
              <a:rPr lang="en-US" dirty="0"/>
              <a:t>0</a:t>
            </a:r>
            <a:endParaRPr lang="en-US" dirty="0"/>
          </a:p>
        </p:txBody>
      </p:sp>
      <p:sp>
        <p:nvSpPr>
          <p:cNvPr id="24" name="Rectangle 23"/>
          <p:cNvSpPr/>
          <p:nvPr/>
        </p:nvSpPr>
        <p:spPr>
          <a:xfrm>
            <a:off x="381359" y="4426461"/>
            <a:ext cx="1835436" cy="368300"/>
          </a:xfrm>
          <a:prstGeom prst="rect">
            <a:avLst/>
          </a:prstGeom>
        </p:spPr>
        <p:txBody>
          <a:bodyPr wrap="square">
            <a:spAutoFit/>
          </a:bodyPr>
          <a:lstStyle/>
          <a:p>
            <a:pPr algn="just"/>
            <a:r>
              <a:rPr lang="en-US" dirty="0"/>
              <a:t>DR </a:t>
            </a:r>
            <a:r>
              <a:rPr lang="en-US" dirty="0">
                <a:latin typeface="Cambria Math" panose="02040503050406030204" pitchFamily="18" charset="0"/>
                <a:ea typeface="Cambria Math" panose="02040503050406030204" pitchFamily="18" charset="0"/>
              </a:rPr>
              <a:t>← </a:t>
            </a:r>
            <a:r>
              <a:rPr lang="en-US" dirty="0"/>
              <a:t>M[SP]</a:t>
            </a:r>
            <a:endParaRPr lang="en-US" dirty="0"/>
          </a:p>
        </p:txBody>
      </p:sp>
      <p:sp>
        <p:nvSpPr>
          <p:cNvPr id="25" name="Rectangle 24"/>
          <p:cNvSpPr/>
          <p:nvPr/>
        </p:nvSpPr>
        <p:spPr>
          <a:xfrm>
            <a:off x="381359" y="4955396"/>
            <a:ext cx="1666471" cy="368300"/>
          </a:xfrm>
          <a:prstGeom prst="rect">
            <a:avLst/>
          </a:prstGeom>
        </p:spPr>
        <p:txBody>
          <a:bodyPr wrap="square">
            <a:spAutoFit/>
          </a:bodyPr>
          <a:lstStyle/>
          <a:p>
            <a:pPr algn="just"/>
            <a:r>
              <a:rPr lang="en-US" dirty="0"/>
              <a:t>SP </a:t>
            </a:r>
            <a:r>
              <a:rPr lang="en-US" dirty="0">
                <a:latin typeface="Cambria Math" panose="02040503050406030204" pitchFamily="18" charset="0"/>
                <a:ea typeface="Cambria Math" panose="02040503050406030204" pitchFamily="18" charset="0"/>
              </a:rPr>
              <a:t>← </a:t>
            </a:r>
            <a:r>
              <a:rPr lang="en-US" dirty="0"/>
              <a:t>SP - 1</a:t>
            </a:r>
            <a:endParaRPr lang="en-US" dirty="0"/>
          </a:p>
        </p:txBody>
      </p:sp>
      <p:sp>
        <p:nvSpPr>
          <p:cNvPr id="26" name="Rectangle 25"/>
          <p:cNvSpPr/>
          <p:nvPr/>
        </p:nvSpPr>
        <p:spPr>
          <a:xfrm>
            <a:off x="381359" y="5493261"/>
            <a:ext cx="3733800" cy="368300"/>
          </a:xfrm>
          <a:prstGeom prst="rect">
            <a:avLst/>
          </a:prstGeom>
        </p:spPr>
        <p:txBody>
          <a:bodyPr wrap="square">
            <a:spAutoFit/>
          </a:bodyPr>
          <a:lstStyle/>
          <a:p>
            <a:pPr algn="just"/>
            <a:r>
              <a:rPr lang="en-US" dirty="0"/>
              <a:t>IF (SP= 0) then (EMTY </a:t>
            </a:r>
            <a:r>
              <a:rPr lang="en-US" dirty="0">
                <a:latin typeface="Cambria Math" panose="02040503050406030204" pitchFamily="18" charset="0"/>
                <a:ea typeface="Cambria Math" panose="02040503050406030204" pitchFamily="18" charset="0"/>
              </a:rPr>
              <a:t>← </a:t>
            </a:r>
            <a:r>
              <a:rPr lang="en-US" dirty="0"/>
              <a:t>1)</a:t>
            </a:r>
            <a:endParaRPr lang="en-US" dirty="0"/>
          </a:p>
        </p:txBody>
      </p:sp>
      <p:sp>
        <p:nvSpPr>
          <p:cNvPr id="27" name="Rectangle 26"/>
          <p:cNvSpPr/>
          <p:nvPr/>
        </p:nvSpPr>
        <p:spPr>
          <a:xfrm>
            <a:off x="397299" y="6062356"/>
            <a:ext cx="1283970" cy="368300"/>
          </a:xfrm>
          <a:prstGeom prst="rect">
            <a:avLst/>
          </a:prstGeom>
        </p:spPr>
        <p:txBody>
          <a:bodyPr wrap="none">
            <a:spAutoFit/>
          </a:bodyPr>
          <a:lstStyle/>
          <a:p>
            <a:pPr algn="just"/>
            <a:r>
              <a:rPr lang="en-US" dirty="0"/>
              <a:t>FULL </a:t>
            </a:r>
            <a:r>
              <a:rPr lang="en-US" dirty="0">
                <a:latin typeface="Cambria Math" panose="02040503050406030204" pitchFamily="18" charset="0"/>
                <a:ea typeface="Cambria Math" panose="02040503050406030204" pitchFamily="18" charset="0"/>
              </a:rPr>
              <a:t>← </a:t>
            </a:r>
            <a:r>
              <a:rPr lang="en-US" dirty="0"/>
              <a:t>0</a:t>
            </a:r>
            <a:endParaRPr lang="en-US" dirty="0"/>
          </a:p>
        </p:txBody>
      </p:sp>
      <p:sp>
        <p:nvSpPr>
          <p:cNvPr id="28" name="Content Placeholder 2"/>
          <p:cNvSpPr txBox="1"/>
          <p:nvPr/>
        </p:nvSpPr>
        <p:spPr>
          <a:xfrm>
            <a:off x="81539" y="3911623"/>
            <a:ext cx="2705100" cy="533400"/>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POP Operation</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fade">
                                      <p:cBhvr>
                                        <p:cTn id="32" dur="500"/>
                                        <p:tgtEl>
                                          <p:spTgt spid="2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0" grpId="0"/>
      <p:bldP spid="21" grpId="0"/>
      <p:bldP spid="22" grpId="0"/>
      <p:bldP spid="23" grpId="0"/>
      <p:bldP spid="24" grpId="0"/>
      <p:bldP spid="25" grpId="0"/>
      <p:bldP spid="26" grpId="0"/>
      <p:bldP spid="27" grpId="0"/>
      <p:bldP spid="2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698875" y="1214438"/>
          <a:ext cx="8169276" cy="3566160"/>
        </p:xfrm>
        <a:graphic>
          <a:graphicData uri="http://schemas.openxmlformats.org/drawingml/2006/table">
            <a:tbl>
              <a:tblPr firstRow="1" bandRow="1">
                <a:tableStyleId>{8799B23B-EC83-4686-B30A-512413B5E67A}</a:tableStyleId>
              </a:tblPr>
              <a:tblGrid>
                <a:gridCol w="2723092"/>
                <a:gridCol w="2723092"/>
                <a:gridCol w="2723092"/>
              </a:tblGrid>
              <a:tr h="370840">
                <a:tc>
                  <a:txBody>
                    <a:bodyPr/>
                    <a:lstStyle/>
                    <a:p>
                      <a:r>
                        <a:rPr lang="en-US" sz="2000" dirty="0"/>
                        <a:t>Mnemonic</a:t>
                      </a:r>
                      <a:endParaRPr lang="en-US" sz="2000" dirty="0">
                        <a:solidFill>
                          <a:sysClr val="windowText" lastClr="000000"/>
                        </a:solidFill>
                      </a:endParaRPr>
                    </a:p>
                  </a:txBody>
                  <a:tcPr/>
                </a:tc>
                <a:tc>
                  <a:txBody>
                    <a:bodyPr/>
                    <a:lstStyle/>
                    <a:p>
                      <a:r>
                        <a:rPr lang="en-US" sz="2000" dirty="0"/>
                        <a:t>Branch Condition</a:t>
                      </a:r>
                      <a:endParaRPr lang="en-US" sz="2000" dirty="0">
                        <a:solidFill>
                          <a:sysClr val="windowText" lastClr="000000"/>
                        </a:solidFill>
                      </a:endParaRPr>
                    </a:p>
                  </a:txBody>
                  <a:tcPr/>
                </a:tc>
                <a:tc>
                  <a:txBody>
                    <a:bodyPr/>
                    <a:lstStyle/>
                    <a:p>
                      <a:r>
                        <a:rPr lang="en-US" sz="2000" dirty="0"/>
                        <a:t>Tested Condition</a:t>
                      </a:r>
                      <a:endParaRPr lang="en-US" sz="2000" dirty="0">
                        <a:solidFill>
                          <a:sysClr val="windowText" lastClr="000000"/>
                        </a:solidFill>
                      </a:endParaRPr>
                    </a:p>
                  </a:txBody>
                  <a:tcPr/>
                </a:tc>
              </a:tr>
              <a:tr h="370840">
                <a:tc>
                  <a:txBody>
                    <a:bodyPr/>
                    <a:lstStyle/>
                    <a:p>
                      <a:r>
                        <a:rPr lang="en-US" sz="2000" dirty="0"/>
                        <a:t>BZ</a:t>
                      </a:r>
                      <a:endParaRPr lang="en-US" sz="2000" dirty="0"/>
                    </a:p>
                  </a:txBody>
                  <a:tcPr/>
                </a:tc>
                <a:tc>
                  <a:txBody>
                    <a:bodyPr/>
                    <a:lstStyle/>
                    <a:p>
                      <a:r>
                        <a:rPr lang="en-US" sz="2000" dirty="0"/>
                        <a:t>Branch</a:t>
                      </a:r>
                      <a:r>
                        <a:rPr lang="en-US" sz="2000" baseline="0" dirty="0"/>
                        <a:t> if zero</a:t>
                      </a:r>
                      <a:endParaRPr lang="en-US" sz="2000" dirty="0"/>
                    </a:p>
                  </a:txBody>
                  <a:tcPr/>
                </a:tc>
                <a:tc>
                  <a:txBody>
                    <a:bodyPr/>
                    <a:lstStyle/>
                    <a:p>
                      <a:r>
                        <a:rPr lang="en-US" sz="2000" dirty="0"/>
                        <a:t>Z =</a:t>
                      </a:r>
                      <a:r>
                        <a:rPr lang="en-US" sz="2000" baseline="0" dirty="0"/>
                        <a:t> 1</a:t>
                      </a:r>
                      <a:endParaRPr lang="en-US" sz="2000" dirty="0"/>
                    </a:p>
                  </a:txBody>
                  <a:tcPr/>
                </a:tc>
              </a:tr>
              <a:tr h="370840">
                <a:tc>
                  <a:txBody>
                    <a:bodyPr/>
                    <a:lstStyle/>
                    <a:p>
                      <a:r>
                        <a:rPr lang="en-US" sz="2000" dirty="0"/>
                        <a:t>BNZ</a:t>
                      </a:r>
                      <a:endParaRPr lang="en-US" sz="2000" dirty="0"/>
                    </a:p>
                  </a:txBody>
                  <a:tcPr/>
                </a:tc>
                <a:tc>
                  <a:txBody>
                    <a:bodyPr/>
                    <a:lstStyle/>
                    <a:p>
                      <a:r>
                        <a:rPr lang="en-US" sz="2000" dirty="0"/>
                        <a:t>Branch if not zero</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dirty="0"/>
                        <a:t>Z =</a:t>
                      </a:r>
                      <a:r>
                        <a:rPr lang="en-US" sz="2000" baseline="0" dirty="0"/>
                        <a:t> 0</a:t>
                      </a:r>
                      <a:endParaRPr lang="en-US" sz="2000" dirty="0"/>
                    </a:p>
                  </a:txBody>
                  <a:tcPr/>
                </a:tc>
              </a:tr>
              <a:tr h="370840">
                <a:tc>
                  <a:txBody>
                    <a:bodyPr/>
                    <a:lstStyle/>
                    <a:p>
                      <a:r>
                        <a:rPr lang="en-US" sz="2000" dirty="0"/>
                        <a:t>BC</a:t>
                      </a:r>
                      <a:endParaRPr lang="en-US" sz="2000" dirty="0"/>
                    </a:p>
                  </a:txBody>
                  <a:tcPr/>
                </a:tc>
                <a:tc>
                  <a:txBody>
                    <a:bodyPr/>
                    <a:lstStyle/>
                    <a:p>
                      <a:r>
                        <a:rPr lang="en-US" sz="2000" dirty="0"/>
                        <a:t>Branch if carry</a:t>
                      </a:r>
                      <a:endParaRPr lang="en-US" sz="2000" dirty="0"/>
                    </a:p>
                  </a:txBody>
                  <a:tcPr/>
                </a:tc>
                <a:tc>
                  <a:txBody>
                    <a:bodyPr/>
                    <a:lstStyle/>
                    <a:p>
                      <a:r>
                        <a:rPr lang="en-US" sz="2000" dirty="0"/>
                        <a:t>C = 1</a:t>
                      </a:r>
                      <a:endParaRPr lang="en-US" sz="2000" dirty="0"/>
                    </a:p>
                  </a:txBody>
                  <a:tcPr/>
                </a:tc>
              </a:tr>
              <a:tr h="370840">
                <a:tc>
                  <a:txBody>
                    <a:bodyPr/>
                    <a:lstStyle/>
                    <a:p>
                      <a:r>
                        <a:rPr lang="en-US" sz="2000" dirty="0"/>
                        <a:t>BNC</a:t>
                      </a:r>
                      <a:endParaRPr lang="en-US" sz="2000" dirty="0"/>
                    </a:p>
                  </a:txBody>
                  <a:tcPr/>
                </a:tc>
                <a:tc>
                  <a:txBody>
                    <a:bodyPr/>
                    <a:lstStyle/>
                    <a:p>
                      <a:r>
                        <a:rPr lang="en-US" sz="2000" dirty="0"/>
                        <a:t>Branch if no carry</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dirty="0"/>
                        <a:t>C = 0</a:t>
                      </a:r>
                      <a:endParaRPr lang="en-US" sz="2000" dirty="0"/>
                    </a:p>
                  </a:txBody>
                  <a:tcPr/>
                </a:tc>
              </a:tr>
              <a:tr h="370840">
                <a:tc>
                  <a:txBody>
                    <a:bodyPr/>
                    <a:lstStyle/>
                    <a:p>
                      <a:r>
                        <a:rPr lang="en-US" sz="2000" dirty="0"/>
                        <a:t>BP</a:t>
                      </a:r>
                      <a:endParaRPr lang="en-US" sz="2000" dirty="0"/>
                    </a:p>
                  </a:txBody>
                  <a:tcPr/>
                </a:tc>
                <a:tc>
                  <a:txBody>
                    <a:bodyPr/>
                    <a:lstStyle/>
                    <a:p>
                      <a:r>
                        <a:rPr lang="en-US" sz="2000" dirty="0"/>
                        <a:t>Branch if plus</a:t>
                      </a:r>
                      <a:endParaRPr lang="en-US" sz="2000" dirty="0"/>
                    </a:p>
                  </a:txBody>
                  <a:tcPr/>
                </a:tc>
                <a:tc>
                  <a:txBody>
                    <a:bodyPr/>
                    <a:lstStyle/>
                    <a:p>
                      <a:r>
                        <a:rPr lang="en-US" sz="2000" dirty="0"/>
                        <a:t>S = 0</a:t>
                      </a:r>
                      <a:endParaRPr lang="en-US" sz="2000" dirty="0"/>
                    </a:p>
                  </a:txBody>
                  <a:tcPr/>
                </a:tc>
              </a:tr>
              <a:tr h="370840">
                <a:tc>
                  <a:txBody>
                    <a:bodyPr/>
                    <a:lstStyle/>
                    <a:p>
                      <a:r>
                        <a:rPr lang="en-US" sz="2000" dirty="0"/>
                        <a:t>BM</a:t>
                      </a:r>
                      <a:endParaRPr lang="en-US" sz="2000" dirty="0"/>
                    </a:p>
                  </a:txBody>
                  <a:tcPr/>
                </a:tc>
                <a:tc>
                  <a:txBody>
                    <a:bodyPr/>
                    <a:lstStyle/>
                    <a:p>
                      <a:r>
                        <a:rPr lang="en-US" sz="2000" dirty="0"/>
                        <a:t>Branch if minus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dirty="0"/>
                        <a:t>S = 1</a:t>
                      </a:r>
                      <a:endParaRPr lang="en-US" sz="2000" dirty="0"/>
                    </a:p>
                  </a:txBody>
                  <a:tcPr/>
                </a:tc>
              </a:tr>
              <a:tr h="370840">
                <a:tc>
                  <a:txBody>
                    <a:bodyPr/>
                    <a:lstStyle/>
                    <a:p>
                      <a:r>
                        <a:rPr lang="en-US" sz="2000" dirty="0"/>
                        <a:t>BV</a:t>
                      </a:r>
                      <a:endParaRPr lang="en-US" sz="2000" dirty="0"/>
                    </a:p>
                  </a:txBody>
                  <a:tcPr/>
                </a:tc>
                <a:tc>
                  <a:txBody>
                    <a:bodyPr/>
                    <a:lstStyle/>
                    <a:p>
                      <a:r>
                        <a:rPr lang="en-US" sz="2000" dirty="0"/>
                        <a:t>Branch if overflow</a:t>
                      </a:r>
                      <a:endParaRPr lang="en-US" sz="2000" dirty="0"/>
                    </a:p>
                  </a:txBody>
                  <a:tcPr/>
                </a:tc>
                <a:tc>
                  <a:txBody>
                    <a:bodyPr/>
                    <a:lstStyle/>
                    <a:p>
                      <a:r>
                        <a:rPr lang="en-US" sz="2000" dirty="0"/>
                        <a:t>V = 1</a:t>
                      </a:r>
                      <a:endParaRPr lang="en-US" sz="2000" dirty="0"/>
                    </a:p>
                  </a:txBody>
                  <a:tcPr/>
                </a:tc>
              </a:tr>
              <a:tr h="370840">
                <a:tc>
                  <a:txBody>
                    <a:bodyPr/>
                    <a:lstStyle/>
                    <a:p>
                      <a:r>
                        <a:rPr lang="en-US" sz="2000" dirty="0"/>
                        <a:t>BNV</a:t>
                      </a:r>
                      <a:endParaRPr lang="en-US" sz="2000" dirty="0"/>
                    </a:p>
                  </a:txBody>
                  <a:tcPr/>
                </a:tc>
                <a:tc>
                  <a:txBody>
                    <a:bodyPr/>
                    <a:lstStyle/>
                    <a:p>
                      <a:r>
                        <a:rPr lang="en-US" sz="2000" dirty="0"/>
                        <a:t>Branch if no overflow</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dirty="0"/>
                        <a:t>V = 0</a:t>
                      </a:r>
                      <a:endParaRPr lang="en-US" sz="2000" dirty="0"/>
                    </a:p>
                  </a:txBody>
                  <a:tcPr/>
                </a:tc>
              </a:tr>
            </a:tbl>
          </a:graphicData>
        </a:graphic>
      </p:graphicFrame>
      <p:sp>
        <p:nvSpPr>
          <p:cNvPr id="5" name="Text Placeholder 4"/>
          <p:cNvSpPr>
            <a:spLocks noGrp="1"/>
          </p:cNvSpPr>
          <p:nvPr>
            <p:ph type="body" sz="half" idx="2"/>
          </p:nvPr>
        </p:nvSpPr>
        <p:spPr/>
        <p:txBody>
          <a:bodyPr/>
          <a:lstStyle/>
          <a:p>
            <a:r>
              <a:rPr lang="en-US" dirty="0"/>
              <a:t>Branch instruction depend on status bit value.</a:t>
            </a:r>
            <a:endParaRPr lang="en-IN" dirty="0"/>
          </a:p>
        </p:txBody>
      </p:sp>
      <p:sp>
        <p:nvSpPr>
          <p:cNvPr id="6" name="Title 5"/>
          <p:cNvSpPr>
            <a:spLocks noGrp="1"/>
          </p:cNvSpPr>
          <p:nvPr>
            <p:ph type="title"/>
          </p:nvPr>
        </p:nvSpPr>
        <p:spPr/>
        <p:txBody>
          <a:bodyPr/>
          <a:lstStyle/>
          <a:p>
            <a:r>
              <a:rPr lang="en-US" dirty="0"/>
              <a:t>Program Control</a:t>
            </a:r>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698875" y="1214438"/>
          <a:ext cx="8169276" cy="3078480"/>
        </p:xfrm>
        <a:graphic>
          <a:graphicData uri="http://schemas.openxmlformats.org/drawingml/2006/table">
            <a:tbl>
              <a:tblPr firstRow="1" bandRow="1">
                <a:tableStyleId>{8799B23B-EC83-4686-B30A-512413B5E67A}</a:tableStyleId>
              </a:tblPr>
              <a:tblGrid>
                <a:gridCol w="2723092"/>
                <a:gridCol w="2723092"/>
                <a:gridCol w="2723092"/>
              </a:tblGrid>
              <a:tr h="370840">
                <a:tc>
                  <a:txBody>
                    <a:bodyPr/>
                    <a:lstStyle/>
                    <a:p>
                      <a:r>
                        <a:rPr lang="en-US" sz="2000" dirty="0"/>
                        <a:t>Mnemonic</a:t>
                      </a:r>
                      <a:endParaRPr lang="en-US" sz="2000" dirty="0">
                        <a:solidFill>
                          <a:sysClr val="windowText" lastClr="000000"/>
                        </a:solidFill>
                      </a:endParaRPr>
                    </a:p>
                  </a:txBody>
                  <a:tcPr/>
                </a:tc>
                <a:tc>
                  <a:txBody>
                    <a:bodyPr/>
                    <a:lstStyle/>
                    <a:p>
                      <a:r>
                        <a:rPr lang="en-US" sz="2000" dirty="0"/>
                        <a:t>Branch Condition</a:t>
                      </a:r>
                      <a:endParaRPr lang="en-US" sz="2000" dirty="0">
                        <a:solidFill>
                          <a:sysClr val="windowText" lastClr="000000"/>
                        </a:solidFill>
                      </a:endParaRPr>
                    </a:p>
                  </a:txBody>
                  <a:tcPr/>
                </a:tc>
                <a:tc>
                  <a:txBody>
                    <a:bodyPr/>
                    <a:lstStyle/>
                    <a:p>
                      <a:r>
                        <a:rPr lang="en-US" sz="2000" dirty="0"/>
                        <a:t>Tested Condition</a:t>
                      </a:r>
                      <a:endParaRPr lang="en-US" sz="2000" dirty="0">
                        <a:solidFill>
                          <a:sysClr val="windowText" lastClr="000000"/>
                        </a:solidFill>
                      </a:endParaRPr>
                    </a:p>
                  </a:txBody>
                  <a:tcPr/>
                </a:tc>
              </a:tr>
              <a:tr h="370840">
                <a:tc>
                  <a:txBody>
                    <a:bodyPr/>
                    <a:lstStyle/>
                    <a:p>
                      <a:r>
                        <a:rPr lang="en-US" sz="2000" dirty="0"/>
                        <a:t>BHI</a:t>
                      </a:r>
                      <a:endParaRPr lang="en-US" sz="2000" dirty="0"/>
                    </a:p>
                  </a:txBody>
                  <a:tcPr/>
                </a:tc>
                <a:tc>
                  <a:txBody>
                    <a:bodyPr/>
                    <a:lstStyle/>
                    <a:p>
                      <a:r>
                        <a:rPr lang="en-US" sz="2000" dirty="0"/>
                        <a:t>Branch if higher</a:t>
                      </a:r>
                      <a:endParaRPr lang="en-US" sz="2000" dirty="0"/>
                    </a:p>
                  </a:txBody>
                  <a:tcPr/>
                </a:tc>
                <a:tc>
                  <a:txBody>
                    <a:bodyPr/>
                    <a:lstStyle/>
                    <a:p>
                      <a:r>
                        <a:rPr lang="en-US" sz="2000" dirty="0"/>
                        <a:t>A &gt;</a:t>
                      </a:r>
                      <a:r>
                        <a:rPr lang="en-US" sz="2000" baseline="0" dirty="0"/>
                        <a:t> B</a:t>
                      </a:r>
                      <a:endParaRPr lang="en-US" sz="2000" dirty="0"/>
                    </a:p>
                  </a:txBody>
                  <a:tcPr/>
                </a:tc>
              </a:tr>
              <a:tr h="370840">
                <a:tc>
                  <a:txBody>
                    <a:bodyPr/>
                    <a:lstStyle/>
                    <a:p>
                      <a:r>
                        <a:rPr lang="en-US" sz="2000" dirty="0"/>
                        <a:t>BHE</a:t>
                      </a:r>
                      <a:endParaRPr lang="en-US" sz="2000" dirty="0"/>
                    </a:p>
                  </a:txBody>
                  <a:tcPr/>
                </a:tc>
                <a:tc>
                  <a:txBody>
                    <a:bodyPr/>
                    <a:lstStyle/>
                    <a:p>
                      <a:r>
                        <a:rPr lang="en-US" sz="2000" dirty="0"/>
                        <a:t>Branch if higher or equal</a:t>
                      </a:r>
                      <a:endParaRPr lang="en-US" sz="2000" dirty="0"/>
                    </a:p>
                  </a:txBody>
                  <a:tcPr/>
                </a:tc>
                <a:tc>
                  <a:txBody>
                    <a:bodyPr/>
                    <a:lstStyle/>
                    <a:p>
                      <a:r>
                        <a:rPr lang="en-US" sz="2000" dirty="0"/>
                        <a:t>A ≥ B</a:t>
                      </a:r>
                      <a:endParaRPr lang="en-US" sz="2000" dirty="0"/>
                    </a:p>
                  </a:txBody>
                  <a:tcPr/>
                </a:tc>
              </a:tr>
              <a:tr h="370840">
                <a:tc>
                  <a:txBody>
                    <a:bodyPr/>
                    <a:lstStyle/>
                    <a:p>
                      <a:r>
                        <a:rPr lang="en-US" sz="2000" dirty="0"/>
                        <a:t>BLO</a:t>
                      </a:r>
                      <a:endParaRPr lang="en-US" sz="2000" dirty="0"/>
                    </a:p>
                  </a:txBody>
                  <a:tcPr/>
                </a:tc>
                <a:tc>
                  <a:txBody>
                    <a:bodyPr/>
                    <a:lstStyle/>
                    <a:p>
                      <a:r>
                        <a:rPr lang="en-US" sz="2000" dirty="0"/>
                        <a:t>Branch if lower</a:t>
                      </a:r>
                      <a:endParaRPr lang="en-US" sz="2000" dirty="0"/>
                    </a:p>
                  </a:txBody>
                  <a:tcPr/>
                </a:tc>
                <a:tc>
                  <a:txBody>
                    <a:bodyPr/>
                    <a:lstStyle/>
                    <a:p>
                      <a:r>
                        <a:rPr lang="en-US" sz="2000" dirty="0"/>
                        <a:t>A &lt; B</a:t>
                      </a:r>
                      <a:endParaRPr lang="en-US" sz="2000" dirty="0"/>
                    </a:p>
                  </a:txBody>
                  <a:tcPr/>
                </a:tc>
              </a:tr>
              <a:tr h="370840">
                <a:tc>
                  <a:txBody>
                    <a:bodyPr/>
                    <a:lstStyle/>
                    <a:p>
                      <a:r>
                        <a:rPr lang="en-US" sz="2000" dirty="0"/>
                        <a:t>BLOE</a:t>
                      </a:r>
                      <a:endParaRPr lang="en-US" sz="2000" dirty="0"/>
                    </a:p>
                  </a:txBody>
                  <a:tcPr/>
                </a:tc>
                <a:tc>
                  <a:txBody>
                    <a:bodyPr/>
                    <a:lstStyle/>
                    <a:p>
                      <a:r>
                        <a:rPr lang="en-US" sz="2000" dirty="0"/>
                        <a:t>Branch if lower or equal</a:t>
                      </a:r>
                      <a:endParaRPr lang="en-US" sz="2000" dirty="0"/>
                    </a:p>
                  </a:txBody>
                  <a:tcPr/>
                </a:tc>
                <a:tc>
                  <a:txBody>
                    <a:bodyPr/>
                    <a:lstStyle/>
                    <a:p>
                      <a:r>
                        <a:rPr lang="en-US" sz="2000" dirty="0"/>
                        <a:t>A ≤ B</a:t>
                      </a:r>
                      <a:endParaRPr lang="en-US" sz="2000" dirty="0"/>
                    </a:p>
                  </a:txBody>
                  <a:tcPr/>
                </a:tc>
              </a:tr>
              <a:tr h="370840">
                <a:tc>
                  <a:txBody>
                    <a:bodyPr/>
                    <a:lstStyle/>
                    <a:p>
                      <a:r>
                        <a:rPr lang="en-US" sz="2000" dirty="0"/>
                        <a:t>BE</a:t>
                      </a:r>
                      <a:endParaRPr lang="en-US" sz="2000" dirty="0"/>
                    </a:p>
                  </a:txBody>
                  <a:tcPr/>
                </a:tc>
                <a:tc>
                  <a:txBody>
                    <a:bodyPr/>
                    <a:lstStyle/>
                    <a:p>
                      <a:r>
                        <a:rPr lang="en-US" sz="2000" dirty="0"/>
                        <a:t>Branch if equal</a:t>
                      </a:r>
                      <a:endParaRPr lang="en-US" sz="2000" dirty="0"/>
                    </a:p>
                  </a:txBody>
                  <a:tcPr/>
                </a:tc>
                <a:tc>
                  <a:txBody>
                    <a:bodyPr/>
                    <a:lstStyle/>
                    <a:p>
                      <a:r>
                        <a:rPr lang="en-US" sz="2000" dirty="0"/>
                        <a:t>A = B</a:t>
                      </a:r>
                      <a:endParaRPr lang="en-US" sz="2000" dirty="0"/>
                    </a:p>
                  </a:txBody>
                  <a:tcPr/>
                </a:tc>
              </a:tr>
              <a:tr h="370840">
                <a:tc>
                  <a:txBody>
                    <a:bodyPr/>
                    <a:lstStyle/>
                    <a:p>
                      <a:r>
                        <a:rPr lang="en-US" sz="2000" dirty="0"/>
                        <a:t>BNE</a:t>
                      </a:r>
                      <a:endParaRPr lang="en-US" sz="2000" dirty="0"/>
                    </a:p>
                  </a:txBody>
                  <a:tcPr/>
                </a:tc>
                <a:tc>
                  <a:txBody>
                    <a:bodyPr/>
                    <a:lstStyle/>
                    <a:p>
                      <a:r>
                        <a:rPr lang="en-US" sz="2000" dirty="0"/>
                        <a:t>Branch if not equal</a:t>
                      </a:r>
                      <a:endParaRPr lang="en-US" sz="2000" dirty="0"/>
                    </a:p>
                  </a:txBody>
                  <a:tcPr/>
                </a:tc>
                <a:tc>
                  <a:txBody>
                    <a:bodyPr/>
                    <a:lstStyle/>
                    <a:p>
                      <a:r>
                        <a:rPr lang="en-US" sz="2000" dirty="0"/>
                        <a:t>A ≠ B</a:t>
                      </a:r>
                      <a:endParaRPr lang="en-US" sz="2000" dirty="0"/>
                    </a:p>
                  </a:txBody>
                  <a:tcPr/>
                </a:tc>
              </a:tr>
            </a:tbl>
          </a:graphicData>
        </a:graphic>
      </p:graphicFrame>
      <p:sp>
        <p:nvSpPr>
          <p:cNvPr id="5" name="Text Placeholder 4"/>
          <p:cNvSpPr>
            <a:spLocks noGrp="1"/>
          </p:cNvSpPr>
          <p:nvPr>
            <p:ph type="body" sz="half" idx="2"/>
          </p:nvPr>
        </p:nvSpPr>
        <p:spPr/>
        <p:txBody>
          <a:bodyPr/>
          <a:lstStyle/>
          <a:p>
            <a:r>
              <a:rPr lang="en-US" dirty="0"/>
              <a:t>Unsigned compare conditions</a:t>
            </a:r>
            <a:endParaRPr lang="en-US" dirty="0"/>
          </a:p>
          <a:p>
            <a:endParaRPr lang="en-IN" dirty="0"/>
          </a:p>
        </p:txBody>
      </p:sp>
      <p:sp>
        <p:nvSpPr>
          <p:cNvPr id="6" name="Title 5"/>
          <p:cNvSpPr>
            <a:spLocks noGrp="1"/>
          </p:cNvSpPr>
          <p:nvPr>
            <p:ph type="title"/>
          </p:nvPr>
        </p:nvSpPr>
        <p:spPr/>
        <p:txBody>
          <a:bodyPr/>
          <a:lstStyle/>
          <a:p>
            <a:r>
              <a:rPr lang="en-US" dirty="0"/>
              <a:t>Program Control</a:t>
            </a: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698875" y="1214438"/>
          <a:ext cx="8169276" cy="3078480"/>
        </p:xfrm>
        <a:graphic>
          <a:graphicData uri="http://schemas.openxmlformats.org/drawingml/2006/table">
            <a:tbl>
              <a:tblPr firstRow="1" bandRow="1">
                <a:tableStyleId>{8799B23B-EC83-4686-B30A-512413B5E67A}</a:tableStyleId>
              </a:tblPr>
              <a:tblGrid>
                <a:gridCol w="2723092"/>
                <a:gridCol w="2723092"/>
                <a:gridCol w="2723092"/>
              </a:tblGrid>
              <a:tr h="370840">
                <a:tc>
                  <a:txBody>
                    <a:bodyPr/>
                    <a:lstStyle/>
                    <a:p>
                      <a:r>
                        <a:rPr lang="en-US" sz="2000" dirty="0"/>
                        <a:t>Mnemonic</a:t>
                      </a:r>
                      <a:endParaRPr lang="en-US" sz="2000" dirty="0">
                        <a:solidFill>
                          <a:sysClr val="windowText" lastClr="000000"/>
                        </a:solidFill>
                      </a:endParaRPr>
                    </a:p>
                  </a:txBody>
                  <a:tcPr/>
                </a:tc>
                <a:tc>
                  <a:txBody>
                    <a:bodyPr/>
                    <a:lstStyle/>
                    <a:p>
                      <a:r>
                        <a:rPr lang="en-US" sz="2000" dirty="0"/>
                        <a:t>Branch Condition</a:t>
                      </a:r>
                      <a:endParaRPr lang="en-US" sz="2000" dirty="0">
                        <a:solidFill>
                          <a:sysClr val="windowText" lastClr="000000"/>
                        </a:solidFill>
                      </a:endParaRPr>
                    </a:p>
                  </a:txBody>
                  <a:tcPr/>
                </a:tc>
                <a:tc>
                  <a:txBody>
                    <a:bodyPr/>
                    <a:lstStyle/>
                    <a:p>
                      <a:r>
                        <a:rPr lang="en-US" sz="2000" dirty="0"/>
                        <a:t>Tested Condition</a:t>
                      </a:r>
                      <a:endParaRPr lang="en-US" sz="2000" dirty="0">
                        <a:solidFill>
                          <a:sysClr val="windowText" lastClr="000000"/>
                        </a:solidFill>
                      </a:endParaRPr>
                    </a:p>
                  </a:txBody>
                  <a:tcPr/>
                </a:tc>
              </a:tr>
              <a:tr h="370840">
                <a:tc>
                  <a:txBody>
                    <a:bodyPr/>
                    <a:lstStyle/>
                    <a:p>
                      <a:r>
                        <a:rPr lang="en-US" sz="2000" dirty="0"/>
                        <a:t>BGT</a:t>
                      </a:r>
                      <a:endParaRPr lang="en-US" sz="2000" dirty="0"/>
                    </a:p>
                  </a:txBody>
                  <a:tcPr/>
                </a:tc>
                <a:tc>
                  <a:txBody>
                    <a:bodyPr/>
                    <a:lstStyle/>
                    <a:p>
                      <a:r>
                        <a:rPr lang="en-US" sz="2000" dirty="0"/>
                        <a:t>Branch if greater than</a:t>
                      </a:r>
                      <a:endParaRPr lang="en-US" sz="2000" dirty="0"/>
                    </a:p>
                  </a:txBody>
                  <a:tcPr/>
                </a:tc>
                <a:tc>
                  <a:txBody>
                    <a:bodyPr/>
                    <a:lstStyle/>
                    <a:p>
                      <a:r>
                        <a:rPr lang="en-US" sz="2000" dirty="0"/>
                        <a:t>A &gt;</a:t>
                      </a:r>
                      <a:r>
                        <a:rPr lang="en-US" sz="2000" baseline="0" dirty="0"/>
                        <a:t> B</a:t>
                      </a:r>
                      <a:endParaRPr lang="en-US" sz="2000" dirty="0"/>
                    </a:p>
                  </a:txBody>
                  <a:tcPr/>
                </a:tc>
              </a:tr>
              <a:tr h="370840">
                <a:tc>
                  <a:txBody>
                    <a:bodyPr/>
                    <a:lstStyle/>
                    <a:p>
                      <a:r>
                        <a:rPr lang="en-US" sz="2000" dirty="0"/>
                        <a:t>BGE</a:t>
                      </a:r>
                      <a:endParaRPr lang="en-US" sz="2000" dirty="0"/>
                    </a:p>
                  </a:txBody>
                  <a:tcPr/>
                </a:tc>
                <a:tc>
                  <a:txBody>
                    <a:bodyPr/>
                    <a:lstStyle/>
                    <a:p>
                      <a:r>
                        <a:rPr lang="en-US" sz="2000" dirty="0"/>
                        <a:t>Branch if greater or equal</a:t>
                      </a:r>
                      <a:endParaRPr lang="en-US" sz="2000" dirty="0"/>
                    </a:p>
                  </a:txBody>
                  <a:tcPr/>
                </a:tc>
                <a:tc>
                  <a:txBody>
                    <a:bodyPr/>
                    <a:lstStyle/>
                    <a:p>
                      <a:r>
                        <a:rPr lang="en-US" sz="2000" dirty="0"/>
                        <a:t>A ≥ B</a:t>
                      </a:r>
                      <a:endParaRPr lang="en-US" sz="2000" dirty="0"/>
                    </a:p>
                  </a:txBody>
                  <a:tcPr/>
                </a:tc>
              </a:tr>
              <a:tr h="370840">
                <a:tc>
                  <a:txBody>
                    <a:bodyPr/>
                    <a:lstStyle/>
                    <a:p>
                      <a:r>
                        <a:rPr lang="en-US" sz="2000" dirty="0"/>
                        <a:t>BLT</a:t>
                      </a:r>
                      <a:endParaRPr lang="en-US" sz="2000" dirty="0"/>
                    </a:p>
                  </a:txBody>
                  <a:tcPr/>
                </a:tc>
                <a:tc>
                  <a:txBody>
                    <a:bodyPr/>
                    <a:lstStyle/>
                    <a:p>
                      <a:r>
                        <a:rPr lang="en-US" sz="2000" dirty="0"/>
                        <a:t>Branch if less than</a:t>
                      </a:r>
                      <a:endParaRPr lang="en-US" sz="2000" dirty="0"/>
                    </a:p>
                  </a:txBody>
                  <a:tcPr/>
                </a:tc>
                <a:tc>
                  <a:txBody>
                    <a:bodyPr/>
                    <a:lstStyle/>
                    <a:p>
                      <a:r>
                        <a:rPr lang="en-US" sz="2000" dirty="0"/>
                        <a:t>A &lt; B</a:t>
                      </a:r>
                      <a:endParaRPr lang="en-US" sz="2000" dirty="0"/>
                    </a:p>
                  </a:txBody>
                  <a:tcPr/>
                </a:tc>
              </a:tr>
              <a:tr h="370840">
                <a:tc>
                  <a:txBody>
                    <a:bodyPr/>
                    <a:lstStyle/>
                    <a:p>
                      <a:r>
                        <a:rPr lang="en-US" sz="2000" dirty="0"/>
                        <a:t>BLE</a:t>
                      </a:r>
                      <a:endParaRPr lang="en-US" sz="2000" dirty="0"/>
                    </a:p>
                  </a:txBody>
                  <a:tcPr/>
                </a:tc>
                <a:tc>
                  <a:txBody>
                    <a:bodyPr/>
                    <a:lstStyle/>
                    <a:p>
                      <a:r>
                        <a:rPr lang="en-US" sz="2000" dirty="0"/>
                        <a:t>Branch if less or equal</a:t>
                      </a:r>
                      <a:endParaRPr lang="en-US" sz="2000" dirty="0"/>
                    </a:p>
                  </a:txBody>
                  <a:tcPr/>
                </a:tc>
                <a:tc>
                  <a:txBody>
                    <a:bodyPr/>
                    <a:lstStyle/>
                    <a:p>
                      <a:r>
                        <a:rPr lang="en-US" sz="2000" dirty="0"/>
                        <a:t>A ≤ B</a:t>
                      </a:r>
                      <a:endParaRPr lang="en-US" sz="2000" dirty="0"/>
                    </a:p>
                  </a:txBody>
                  <a:tcPr/>
                </a:tc>
              </a:tr>
              <a:tr h="370840">
                <a:tc>
                  <a:txBody>
                    <a:bodyPr/>
                    <a:lstStyle/>
                    <a:p>
                      <a:r>
                        <a:rPr lang="en-US" sz="2000" dirty="0"/>
                        <a:t>BE</a:t>
                      </a:r>
                      <a:endParaRPr lang="en-US" sz="2000" dirty="0"/>
                    </a:p>
                  </a:txBody>
                  <a:tcPr/>
                </a:tc>
                <a:tc>
                  <a:txBody>
                    <a:bodyPr/>
                    <a:lstStyle/>
                    <a:p>
                      <a:r>
                        <a:rPr lang="en-US" sz="2000" dirty="0"/>
                        <a:t>Branch if equal</a:t>
                      </a:r>
                      <a:endParaRPr lang="en-US" sz="2000" dirty="0"/>
                    </a:p>
                  </a:txBody>
                  <a:tcPr/>
                </a:tc>
                <a:tc>
                  <a:txBody>
                    <a:bodyPr/>
                    <a:lstStyle/>
                    <a:p>
                      <a:r>
                        <a:rPr lang="en-US" sz="2000" dirty="0"/>
                        <a:t>A = B</a:t>
                      </a:r>
                      <a:endParaRPr lang="en-US" sz="2000" dirty="0"/>
                    </a:p>
                  </a:txBody>
                  <a:tcPr/>
                </a:tc>
              </a:tr>
              <a:tr h="370840">
                <a:tc>
                  <a:txBody>
                    <a:bodyPr/>
                    <a:lstStyle/>
                    <a:p>
                      <a:r>
                        <a:rPr lang="en-US" sz="2000" dirty="0"/>
                        <a:t>BNE</a:t>
                      </a:r>
                      <a:endParaRPr lang="en-US" sz="2000" dirty="0"/>
                    </a:p>
                  </a:txBody>
                  <a:tcPr/>
                </a:tc>
                <a:tc>
                  <a:txBody>
                    <a:bodyPr/>
                    <a:lstStyle/>
                    <a:p>
                      <a:r>
                        <a:rPr lang="en-US" sz="2000" dirty="0"/>
                        <a:t>Branch if not equal</a:t>
                      </a:r>
                      <a:endParaRPr lang="en-US" sz="2000" dirty="0"/>
                    </a:p>
                  </a:txBody>
                  <a:tcPr/>
                </a:tc>
                <a:tc>
                  <a:txBody>
                    <a:bodyPr/>
                    <a:lstStyle/>
                    <a:p>
                      <a:r>
                        <a:rPr lang="en-US" sz="2000" dirty="0"/>
                        <a:t>A ≠ B</a:t>
                      </a:r>
                      <a:endParaRPr lang="en-US" sz="2000" dirty="0"/>
                    </a:p>
                  </a:txBody>
                  <a:tcPr/>
                </a:tc>
              </a:tr>
            </a:tbl>
          </a:graphicData>
        </a:graphic>
      </p:graphicFrame>
      <p:sp>
        <p:nvSpPr>
          <p:cNvPr id="5" name="Text Placeholder 4"/>
          <p:cNvSpPr>
            <a:spLocks noGrp="1"/>
          </p:cNvSpPr>
          <p:nvPr>
            <p:ph type="body" sz="half" idx="2"/>
          </p:nvPr>
        </p:nvSpPr>
        <p:spPr/>
        <p:txBody>
          <a:bodyPr/>
          <a:lstStyle/>
          <a:p>
            <a:r>
              <a:rPr lang="en-US" dirty="0"/>
              <a:t>Signed compare conditions</a:t>
            </a:r>
            <a:endParaRPr lang="en-IN" dirty="0"/>
          </a:p>
        </p:txBody>
      </p:sp>
      <p:sp>
        <p:nvSpPr>
          <p:cNvPr id="6" name="Title 5"/>
          <p:cNvSpPr>
            <a:spLocks noGrp="1"/>
          </p:cNvSpPr>
          <p:nvPr>
            <p:ph type="title"/>
          </p:nvPr>
        </p:nvSpPr>
        <p:spPr/>
        <p:txBody>
          <a:bodyPr/>
          <a:lstStyle/>
          <a:p>
            <a:r>
              <a:rPr lang="en-US" dirty="0"/>
              <a:t>Program Control</a:t>
            </a:r>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Program Interrupt</a:t>
            </a:r>
            <a:endParaRPr lang="en-IN" dirty="0"/>
          </a:p>
        </p:txBody>
      </p:sp>
      <p:sp>
        <p:nvSpPr>
          <p:cNvPr id="7" name="Text Placeholder 6"/>
          <p:cNvSpPr>
            <a:spLocks noGrp="1"/>
          </p:cNvSpPr>
          <p:nvPr>
            <p:ph type="body" idx="1"/>
          </p:nvPr>
        </p:nvSpPr>
        <p:spPr/>
        <p:txBody>
          <a:bodyPr/>
          <a:lstStyle/>
          <a:p>
            <a:endParaRPr lang="en-I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Program Interrupt</a:t>
            </a:r>
            <a:endParaRPr lang="en-IN" dirty="0"/>
          </a:p>
        </p:txBody>
      </p:sp>
      <p:sp>
        <p:nvSpPr>
          <p:cNvPr id="2" name="Content Placeholder 1"/>
          <p:cNvSpPr>
            <a:spLocks noGrp="1"/>
          </p:cNvSpPr>
          <p:nvPr>
            <p:ph idx="1"/>
          </p:nvPr>
        </p:nvSpPr>
        <p:spPr/>
        <p:txBody>
          <a:bodyPr/>
          <a:lstStyle/>
          <a:p>
            <a:r>
              <a:rPr lang="en-US" dirty="0"/>
              <a:t>The interrupt procedure is, in principle, quite similar to a subroutine call except for three variations: </a:t>
            </a:r>
            <a:endParaRPr lang="en-US" dirty="0"/>
          </a:p>
          <a:p>
            <a:pPr marL="514350" indent="-514350">
              <a:buFont typeface="+mj-lt"/>
              <a:buAutoNum type="arabicPeriod"/>
            </a:pPr>
            <a:r>
              <a:rPr lang="en-US" dirty="0"/>
              <a:t>The interrupt is usually initiated by an internal or external signal rather than from the execution of an instruction </a:t>
            </a:r>
            <a:endParaRPr lang="en-US" dirty="0"/>
          </a:p>
          <a:p>
            <a:pPr marL="514350" indent="-514350">
              <a:buFont typeface="+mj-lt"/>
              <a:buAutoNum type="arabicPeriod"/>
            </a:pPr>
            <a:r>
              <a:rPr lang="en-US" dirty="0"/>
              <a:t>The address of the interrupt service program is determined by the hardware rather than from the address field of an instruction</a:t>
            </a:r>
            <a:endParaRPr lang="en-US" dirty="0"/>
          </a:p>
          <a:p>
            <a:pPr marL="514350" indent="-514350">
              <a:buFont typeface="+mj-lt"/>
              <a:buAutoNum type="arabicPeriod"/>
            </a:pPr>
            <a:r>
              <a:rPr lang="en-US" dirty="0"/>
              <a:t>An interrupt procedure usually stores all the information necessary to define the state of the CPU rather than storing only the program counter. </a:t>
            </a:r>
            <a:endParaRPr lang="en-US" dirty="0"/>
          </a:p>
          <a:p>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Program Interrupt</a:t>
            </a:r>
            <a:endParaRPr lang="en-IN" dirty="0"/>
          </a:p>
        </p:txBody>
      </p:sp>
      <p:sp>
        <p:nvSpPr>
          <p:cNvPr id="2" name="Content Placeholder 1"/>
          <p:cNvSpPr>
            <a:spLocks noGrp="1"/>
          </p:cNvSpPr>
          <p:nvPr>
            <p:ph idx="1"/>
          </p:nvPr>
        </p:nvSpPr>
        <p:spPr/>
        <p:txBody>
          <a:bodyPr/>
          <a:lstStyle/>
          <a:p>
            <a:pPr algn="just"/>
            <a:r>
              <a:rPr lang="en-US" dirty="0"/>
              <a:t>After a program has been interrupted and the service routine been executed, the CPU must return to exactly the same state that it was when the interrupt occurred. Only if this happens will the interrupted program be able to resume exactly as if nothing had happened. </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Program Interrupt</a:t>
            </a:r>
            <a:endParaRPr lang="en-IN" dirty="0"/>
          </a:p>
        </p:txBody>
      </p:sp>
      <p:sp>
        <p:nvSpPr>
          <p:cNvPr id="2" name="Content Placeholder 1"/>
          <p:cNvSpPr>
            <a:spLocks noGrp="1"/>
          </p:cNvSpPr>
          <p:nvPr>
            <p:ph idx="1"/>
          </p:nvPr>
        </p:nvSpPr>
        <p:spPr/>
        <p:txBody>
          <a:bodyPr/>
          <a:lstStyle/>
          <a:p>
            <a:r>
              <a:rPr lang="en-US" dirty="0"/>
              <a:t>The state of the CPU at the end of the execute cycle (when the interrupt is recognized) is determined from:</a:t>
            </a:r>
            <a:endParaRPr lang="en-US" dirty="0"/>
          </a:p>
          <a:p>
            <a:pPr lvl="1"/>
            <a:r>
              <a:rPr lang="en-US" dirty="0"/>
              <a:t>The content of the program counter</a:t>
            </a:r>
            <a:endParaRPr lang="en-US" dirty="0"/>
          </a:p>
          <a:p>
            <a:pPr lvl="1"/>
            <a:r>
              <a:rPr lang="en-US" dirty="0"/>
              <a:t>The content of all processor registers</a:t>
            </a:r>
            <a:endParaRPr lang="en-US" dirty="0"/>
          </a:p>
          <a:p>
            <a:pPr lvl="1"/>
            <a:r>
              <a:rPr lang="en-US" dirty="0"/>
              <a:t>The content of certain status conditions</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Interrupt</a:t>
            </a:r>
            <a:endParaRPr lang="en-IN" dirty="0"/>
          </a:p>
        </p:txBody>
      </p:sp>
      <p:sp>
        <p:nvSpPr>
          <p:cNvPr id="3" name="Content Placeholder 2"/>
          <p:cNvSpPr>
            <a:spLocks noGrp="1"/>
          </p:cNvSpPr>
          <p:nvPr>
            <p:ph idx="1"/>
          </p:nvPr>
        </p:nvSpPr>
        <p:spPr/>
        <p:txBody>
          <a:bodyPr/>
          <a:lstStyle/>
          <a:p>
            <a:r>
              <a:rPr lang="en-US" dirty="0"/>
              <a:t>There are three major types of interrupts that cause a break in the normal execution of a program. They can be classified as:</a:t>
            </a:r>
            <a:endParaRPr lang="en-US" dirty="0"/>
          </a:p>
          <a:p>
            <a:pPr marL="857250" lvl="1" indent="-457200">
              <a:buFont typeface="+mj-lt"/>
              <a:buAutoNum type="arabicPeriod"/>
            </a:pPr>
            <a:r>
              <a:rPr lang="en-US" dirty="0"/>
              <a:t>External interrupts</a:t>
            </a:r>
            <a:endParaRPr lang="en-US" dirty="0"/>
          </a:p>
          <a:p>
            <a:pPr marL="857250" lvl="1" indent="-457200">
              <a:buFont typeface="+mj-lt"/>
              <a:buAutoNum type="arabicPeriod"/>
            </a:pPr>
            <a:r>
              <a:rPr lang="en-US" dirty="0"/>
              <a:t>Internal interrupts</a:t>
            </a:r>
            <a:endParaRPr lang="en-US" dirty="0"/>
          </a:p>
          <a:p>
            <a:pPr marL="857250" lvl="1" indent="-457200">
              <a:buFont typeface="+mj-lt"/>
              <a:buAutoNum type="arabicPeriod"/>
            </a:pPr>
            <a:r>
              <a:rPr lang="en-US" dirty="0"/>
              <a:t>Software interrupts</a:t>
            </a:r>
            <a:endParaRPr lang="en-US" dirty="0"/>
          </a:p>
          <a:p>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External Interrupt</a:t>
            </a:r>
            <a:endParaRPr lang="en-IN" dirty="0"/>
          </a:p>
        </p:txBody>
      </p:sp>
      <p:sp>
        <p:nvSpPr>
          <p:cNvPr id="3" name="Content Placeholder 2"/>
          <p:cNvSpPr>
            <a:spLocks noGrp="1"/>
          </p:cNvSpPr>
          <p:nvPr>
            <p:ph idx="1"/>
          </p:nvPr>
        </p:nvSpPr>
        <p:spPr/>
        <p:txBody>
          <a:bodyPr/>
          <a:lstStyle/>
          <a:p>
            <a:r>
              <a:rPr lang="en-US" b="1" dirty="0"/>
              <a:t>External interrupts come from </a:t>
            </a:r>
            <a:endParaRPr lang="en-US" b="1" dirty="0"/>
          </a:p>
          <a:p>
            <a:r>
              <a:rPr lang="en-US" dirty="0"/>
              <a:t>Input-output (I/O) devices</a:t>
            </a:r>
            <a:endParaRPr lang="en-US" dirty="0"/>
          </a:p>
          <a:p>
            <a:r>
              <a:rPr lang="en-US" dirty="0"/>
              <a:t>Timing device</a:t>
            </a:r>
            <a:endParaRPr lang="en-US" dirty="0"/>
          </a:p>
          <a:p>
            <a:r>
              <a:rPr lang="en-US" dirty="0"/>
              <a:t>Circuit monitoring the power supply</a:t>
            </a:r>
            <a:endParaRPr lang="en-US" dirty="0"/>
          </a:p>
          <a:p>
            <a:r>
              <a:rPr lang="en-US" dirty="0"/>
              <a:t>Any other external source</a:t>
            </a:r>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External Interrupt</a:t>
            </a:r>
            <a:endParaRPr lang="en-IN" dirty="0"/>
          </a:p>
        </p:txBody>
      </p:sp>
      <p:sp>
        <p:nvSpPr>
          <p:cNvPr id="3" name="Content Placeholder 2"/>
          <p:cNvSpPr>
            <a:spLocks noGrp="1"/>
          </p:cNvSpPr>
          <p:nvPr>
            <p:ph idx="1"/>
          </p:nvPr>
        </p:nvSpPr>
        <p:spPr/>
        <p:txBody>
          <a:bodyPr/>
          <a:lstStyle/>
          <a:p>
            <a:r>
              <a:rPr lang="en-US" b="1" dirty="0"/>
              <a:t>Examples that cause external interrupts are </a:t>
            </a:r>
            <a:endParaRPr lang="en-US" b="1" dirty="0"/>
          </a:p>
          <a:p>
            <a:r>
              <a:rPr lang="en-US" dirty="0"/>
              <a:t>I/O device requesting transfer of data</a:t>
            </a:r>
            <a:endParaRPr lang="en-US" dirty="0"/>
          </a:p>
          <a:p>
            <a:r>
              <a:rPr lang="en-US" dirty="0"/>
              <a:t>I/O device finished transfer of data</a:t>
            </a:r>
            <a:endParaRPr lang="en-US" dirty="0"/>
          </a:p>
          <a:p>
            <a:r>
              <a:rPr lang="en-US" dirty="0"/>
              <a:t>Elapsed time of an event</a:t>
            </a:r>
            <a:endParaRPr lang="en-US" dirty="0"/>
          </a:p>
          <a:p>
            <a:r>
              <a:rPr lang="en-US" dirty="0"/>
              <a:t>Power failure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Register Stack</a:t>
            </a:r>
            <a:endParaRPr lang="en-IN" dirty="0"/>
          </a:p>
        </p:txBody>
      </p:sp>
      <p:sp>
        <p:nvSpPr>
          <p:cNvPr id="3" name="Content Placeholder 2"/>
          <p:cNvSpPr>
            <a:spLocks noGrp="1"/>
          </p:cNvSpPr>
          <p:nvPr>
            <p:ph idx="1"/>
          </p:nvPr>
        </p:nvSpPr>
        <p:spPr/>
        <p:txBody>
          <a:bodyPr>
            <a:normAutofit/>
          </a:bodyPr>
          <a:lstStyle/>
          <a:p>
            <a:pPr algn="just"/>
            <a:r>
              <a:rPr lang="en-US" dirty="0"/>
              <a:t>A stack can be placed in a portion of a large memory or it can be organized as a collection of a finite number of memory words or registers. Figure shows the organization of a 64-word register stack. </a:t>
            </a:r>
            <a:endParaRPr lang="en-US" dirty="0"/>
          </a:p>
          <a:p>
            <a:pPr algn="just"/>
            <a:r>
              <a:rPr lang="en-US" dirty="0"/>
              <a:t>The stack pointer register SP contains a binary number whose value is equal to the address of the word that is currently on top of the stack.</a:t>
            </a:r>
            <a:endParaRPr lang="en-US" dirty="0"/>
          </a:p>
          <a:p>
            <a:pPr algn="just"/>
            <a:r>
              <a:rPr lang="en-US" dirty="0"/>
              <a:t>In a 64-word stack, the stack pointer contains 6 bits because 2</a:t>
            </a:r>
            <a:r>
              <a:rPr lang="en-US" baseline="30000" dirty="0"/>
              <a:t>6</a:t>
            </a:r>
            <a:r>
              <a:rPr lang="en-US" dirty="0"/>
              <a:t> = 64. </a:t>
            </a:r>
            <a:endParaRPr lang="en-US" dirty="0"/>
          </a:p>
        </p:txBody>
      </p:sp>
      <p:sp>
        <p:nvSpPr>
          <p:cNvPr id="5" name="Footer Placeholder 4"/>
          <p:cNvSpPr>
            <a:spLocks noGrp="1"/>
          </p:cNvSpPr>
          <p:nvPr>
            <p:ph type="ftr" sz="quarter" idx="11"/>
          </p:nvPr>
        </p:nvSpPr>
        <p:spPr/>
        <p:txBody>
          <a:bodyPr/>
          <a:lstStyle/>
          <a:p>
            <a:r>
              <a:rPr lang="en-IN"/>
              <a:t>Prof. </a:t>
            </a:r>
            <a:r>
              <a:rPr lang="en-US" altLang="en-IN"/>
              <a:t>Rushi Raval</a:t>
            </a:r>
            <a:endParaRPr lang="en-US" altLang="en-I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External Interrupt</a:t>
            </a:r>
            <a:endParaRPr lang="en-IN" dirty="0"/>
          </a:p>
        </p:txBody>
      </p:sp>
      <p:sp>
        <p:nvSpPr>
          <p:cNvPr id="3" name="Content Placeholder 2"/>
          <p:cNvSpPr>
            <a:spLocks noGrp="1"/>
          </p:cNvSpPr>
          <p:nvPr>
            <p:ph idx="1"/>
          </p:nvPr>
        </p:nvSpPr>
        <p:spPr/>
        <p:txBody>
          <a:bodyPr/>
          <a:lstStyle/>
          <a:p>
            <a:r>
              <a:rPr lang="en-US" dirty="0"/>
              <a:t>External interrupts are asynchronous.</a:t>
            </a:r>
            <a:endParaRPr lang="en-US" dirty="0"/>
          </a:p>
          <a:p>
            <a:r>
              <a:rPr lang="en-US" dirty="0"/>
              <a:t>External interrupts depend on external conditions that are independent of the program being executed at the time.</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Internal interrupts (Traps)</a:t>
            </a:r>
            <a:endParaRPr lang="en-IN" dirty="0"/>
          </a:p>
        </p:txBody>
      </p:sp>
      <p:sp>
        <p:nvSpPr>
          <p:cNvPr id="3" name="Content Placeholder 2"/>
          <p:cNvSpPr>
            <a:spLocks noGrp="1"/>
          </p:cNvSpPr>
          <p:nvPr>
            <p:ph idx="1"/>
          </p:nvPr>
        </p:nvSpPr>
        <p:spPr/>
        <p:txBody>
          <a:bodyPr/>
          <a:lstStyle/>
          <a:p>
            <a:r>
              <a:rPr lang="en-US" dirty="0"/>
              <a:t>Internal interrupts arise from </a:t>
            </a:r>
            <a:endParaRPr lang="en-US" dirty="0"/>
          </a:p>
          <a:p>
            <a:pPr lvl="1"/>
            <a:r>
              <a:rPr lang="en-US" dirty="0"/>
              <a:t>Illegal or erroneous use of an instruction or data. </a:t>
            </a:r>
            <a:endParaRPr lang="en-US" dirty="0"/>
          </a:p>
          <a:p>
            <a:r>
              <a:rPr lang="en-US" b="1" dirty="0"/>
              <a:t>Examples of interrupts caused by internal error conditions like</a:t>
            </a:r>
            <a:endParaRPr lang="en-US" b="1" dirty="0"/>
          </a:p>
          <a:p>
            <a:r>
              <a:rPr lang="en-US" dirty="0"/>
              <a:t>Register overflow</a:t>
            </a:r>
            <a:endParaRPr lang="en-US" dirty="0"/>
          </a:p>
          <a:p>
            <a:r>
              <a:rPr lang="en-US" dirty="0"/>
              <a:t>Attempt to divide by zero</a:t>
            </a:r>
            <a:endParaRPr lang="en-US" dirty="0"/>
          </a:p>
          <a:p>
            <a:r>
              <a:rPr lang="en-US" dirty="0"/>
              <a:t>invalid operation code</a:t>
            </a:r>
            <a:endParaRPr lang="en-US" dirty="0"/>
          </a:p>
          <a:p>
            <a:r>
              <a:rPr lang="en-US" dirty="0"/>
              <a:t>stack overflow</a:t>
            </a:r>
            <a:endParaRPr lang="en-US" dirty="0"/>
          </a:p>
          <a:p>
            <a:r>
              <a:rPr lang="en-US" dirty="0"/>
              <a:t>protection violation.</a:t>
            </a:r>
            <a:endParaRPr lang="en-US" dirty="0"/>
          </a:p>
          <a:p>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Internal interrupts (Traps)</a:t>
            </a:r>
            <a:endParaRPr lang="en-IN" dirty="0"/>
          </a:p>
        </p:txBody>
      </p:sp>
      <p:sp>
        <p:nvSpPr>
          <p:cNvPr id="3" name="Content Placeholder 2"/>
          <p:cNvSpPr>
            <a:spLocks noGrp="1"/>
          </p:cNvSpPr>
          <p:nvPr>
            <p:ph idx="1"/>
          </p:nvPr>
        </p:nvSpPr>
        <p:spPr/>
        <p:txBody>
          <a:bodyPr/>
          <a:lstStyle/>
          <a:p>
            <a:r>
              <a:rPr lang="en-US" dirty="0"/>
              <a:t>These error conditions usually occur as a result of a premature termination of the instruction execution.</a:t>
            </a:r>
            <a:endParaRPr lang="en-US" dirty="0"/>
          </a:p>
          <a:p>
            <a:r>
              <a:rPr lang="en-US" dirty="0"/>
              <a:t>Internal interrupts are synchronous with the program. If the program is rerun, the internal interrupts will occur in the same place each time.</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Software interrupts</a:t>
            </a:r>
            <a:endParaRPr lang="en-IN" dirty="0"/>
          </a:p>
        </p:txBody>
      </p:sp>
      <p:sp>
        <p:nvSpPr>
          <p:cNvPr id="3" name="Content Placeholder 2"/>
          <p:cNvSpPr>
            <a:spLocks noGrp="1"/>
          </p:cNvSpPr>
          <p:nvPr>
            <p:ph idx="1"/>
          </p:nvPr>
        </p:nvSpPr>
        <p:spPr/>
        <p:txBody>
          <a:bodyPr>
            <a:normAutofit/>
          </a:bodyPr>
          <a:lstStyle/>
          <a:p>
            <a:pPr algn="just"/>
            <a:r>
              <a:rPr lang="en-US" dirty="0"/>
              <a:t>Software Interrupt is invoked by the use of INT instruction. This event immediately stops execution of the program and passes execution over to the INT handler. </a:t>
            </a:r>
            <a:endParaRPr lang="en-US" dirty="0"/>
          </a:p>
          <a:p>
            <a:pPr algn="just"/>
            <a:r>
              <a:rPr lang="en-US" dirty="0"/>
              <a:t>The INT handler is usually a part of the operating system and determines the action to be taken. </a:t>
            </a:r>
            <a:endParaRPr lang="en-US" dirty="0"/>
          </a:p>
          <a:p>
            <a:pPr algn="just"/>
            <a:r>
              <a:rPr lang="en-US" dirty="0"/>
              <a:t>It occurs when an application program terminates or requests certain services from the operating system.</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Software interrupts</a:t>
            </a:r>
            <a:endParaRPr lang="en-IN" dirty="0"/>
          </a:p>
        </p:txBody>
      </p:sp>
      <p:sp>
        <p:nvSpPr>
          <p:cNvPr id="3" name="Content Placeholder 2"/>
          <p:cNvSpPr>
            <a:spLocks noGrp="1"/>
          </p:cNvSpPr>
          <p:nvPr>
            <p:ph idx="1"/>
          </p:nvPr>
        </p:nvSpPr>
        <p:spPr/>
        <p:txBody>
          <a:bodyPr>
            <a:normAutofit/>
          </a:bodyPr>
          <a:lstStyle/>
          <a:p>
            <a:pPr algn="just"/>
            <a:r>
              <a:rPr lang="en-US" dirty="0"/>
              <a:t>Software interrupt is triggered by software and considered one of the ways to communicate with kernel or to trigger system calls, especially during error or exception handling.</a:t>
            </a:r>
            <a:endParaRPr lang="en-US" dirty="0"/>
          </a:p>
          <a:p>
            <a:pPr algn="just"/>
            <a:r>
              <a:rPr lang="en-IN"/>
              <a:t>It is synchronous event.</a:t>
            </a:r>
            <a:endParaRPr lang="en-US" dirty="0"/>
          </a:p>
          <a:p>
            <a:pPr algn="just"/>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Instruction Set Computer (CISC)</a:t>
            </a:r>
            <a:endParaRPr lang="en-IN" dirty="0"/>
          </a:p>
        </p:txBody>
      </p:sp>
      <p:sp>
        <p:nvSpPr>
          <p:cNvPr id="8" name="Text Placeholder 7"/>
          <p:cNvSpPr>
            <a:spLocks noGrp="1"/>
          </p:cNvSpPr>
          <p:nvPr>
            <p:ph type="body" idx="1"/>
          </p:nvPr>
        </p:nvSpPr>
        <p:spPr/>
        <p:txBody>
          <a:bodyPr/>
          <a:lstStyle/>
          <a:p>
            <a:endParaRPr lang="en-I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Instruction Set Computer (CISC)</a:t>
            </a:r>
            <a:endParaRPr lang="en-IN" dirty="0"/>
          </a:p>
        </p:txBody>
      </p:sp>
      <p:sp>
        <p:nvSpPr>
          <p:cNvPr id="7" name="Content Placeholder 6"/>
          <p:cNvSpPr>
            <a:spLocks noGrp="1"/>
          </p:cNvSpPr>
          <p:nvPr>
            <p:ph idx="1"/>
          </p:nvPr>
        </p:nvSpPr>
        <p:spPr/>
        <p:txBody>
          <a:bodyPr/>
          <a:lstStyle/>
          <a:p>
            <a:pPr algn="just"/>
            <a:r>
              <a:rPr lang="en-US" b="1" dirty="0"/>
              <a:t>Characteristics of CISC are as follows:</a:t>
            </a:r>
            <a:endParaRPr lang="en-US" b="1" dirty="0"/>
          </a:p>
          <a:p>
            <a:r>
              <a:rPr lang="en-US" dirty="0"/>
              <a:t>A larger number of instructions – typically from 100 to 250 instructions</a:t>
            </a:r>
            <a:endParaRPr lang="en-US" dirty="0"/>
          </a:p>
          <a:p>
            <a:r>
              <a:rPr lang="en-US" dirty="0"/>
              <a:t>Some instructions that perform specialized tasks and are used infrequently</a:t>
            </a:r>
            <a:endParaRPr lang="en-US" dirty="0"/>
          </a:p>
          <a:p>
            <a:r>
              <a:rPr lang="en-US" dirty="0"/>
              <a:t>A large variety of addressing modes – typically from 5 to 20 different modes</a:t>
            </a:r>
            <a:endParaRPr lang="en-US" dirty="0"/>
          </a:p>
          <a:p>
            <a:r>
              <a:rPr lang="en-US" dirty="0"/>
              <a:t>Variable-length instruction formats</a:t>
            </a:r>
            <a:endParaRPr lang="en-US" dirty="0"/>
          </a:p>
          <a:p>
            <a:r>
              <a:rPr lang="en-US" dirty="0"/>
              <a:t>Instructions that manipulate operands in memory</a:t>
            </a:r>
            <a:endParaRPr lang="en-US" dirty="0"/>
          </a:p>
          <a:p>
            <a:endParaRPr lang="en-IN" dirty="0"/>
          </a:p>
          <a:p>
            <a:endParaRPr lang="en-I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Reduced Instruction Set Computer (RISC)</a:t>
            </a:r>
            <a:endParaRPr lang="en-IN" dirty="0"/>
          </a:p>
        </p:txBody>
      </p:sp>
      <p:sp>
        <p:nvSpPr>
          <p:cNvPr id="8" name="Text Placeholder 7"/>
          <p:cNvSpPr>
            <a:spLocks noGrp="1"/>
          </p:cNvSpPr>
          <p:nvPr>
            <p:ph type="body" idx="1"/>
          </p:nvPr>
        </p:nvSpPr>
        <p:spPr/>
        <p:txBody>
          <a:bodyPr/>
          <a:lstStyle/>
          <a:p>
            <a:endParaRPr lang="en-I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Reduced Instruction Set Computer (RISC)</a:t>
            </a:r>
            <a:endParaRPr lang="en-IN" dirty="0"/>
          </a:p>
        </p:txBody>
      </p:sp>
      <p:sp>
        <p:nvSpPr>
          <p:cNvPr id="9" name="Content Placeholder 8"/>
          <p:cNvSpPr>
            <a:spLocks noGrp="1"/>
          </p:cNvSpPr>
          <p:nvPr>
            <p:ph idx="1"/>
          </p:nvPr>
        </p:nvSpPr>
        <p:spPr/>
        <p:txBody>
          <a:bodyPr>
            <a:normAutofit/>
          </a:bodyPr>
          <a:lstStyle/>
          <a:p>
            <a:pPr algn="just"/>
            <a:r>
              <a:rPr lang="en-US" b="1" dirty="0"/>
              <a:t>Characteristics of RISC are as follows:</a:t>
            </a:r>
            <a:endParaRPr lang="en-US" b="1" dirty="0"/>
          </a:p>
          <a:p>
            <a:r>
              <a:rPr lang="en-US" dirty="0"/>
              <a:t>Relatively few instructions</a:t>
            </a:r>
            <a:endParaRPr lang="en-US" dirty="0"/>
          </a:p>
          <a:p>
            <a:r>
              <a:rPr lang="en-US" dirty="0"/>
              <a:t>Relatively few addressing modes</a:t>
            </a:r>
            <a:endParaRPr lang="en-US" dirty="0"/>
          </a:p>
          <a:p>
            <a:r>
              <a:rPr lang="en-US" dirty="0"/>
              <a:t>Memory access limited to load and store instructions</a:t>
            </a:r>
            <a:endParaRPr lang="en-US" dirty="0"/>
          </a:p>
          <a:p>
            <a:r>
              <a:rPr lang="en-US" dirty="0"/>
              <a:t>All operations done within the registers of the CPU</a:t>
            </a:r>
            <a:endParaRPr lang="en-US" dirty="0"/>
          </a:p>
          <a:p>
            <a:r>
              <a:rPr lang="en-US" dirty="0"/>
              <a:t>Fixed-length, easily decoded instruction format</a:t>
            </a:r>
            <a:endParaRPr lang="en-US" dirty="0"/>
          </a:p>
          <a:p>
            <a:r>
              <a:rPr lang="en-US" dirty="0"/>
              <a:t>Single-cycle instruction execution</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Reduced Instruction Set Computer (RISC)</a:t>
            </a:r>
            <a:endParaRPr lang="en-IN" dirty="0"/>
          </a:p>
        </p:txBody>
      </p:sp>
      <p:sp>
        <p:nvSpPr>
          <p:cNvPr id="9" name="Content Placeholder 8"/>
          <p:cNvSpPr>
            <a:spLocks noGrp="1"/>
          </p:cNvSpPr>
          <p:nvPr>
            <p:ph idx="1"/>
          </p:nvPr>
        </p:nvSpPr>
        <p:spPr/>
        <p:txBody>
          <a:bodyPr>
            <a:normAutofit/>
          </a:bodyPr>
          <a:lstStyle/>
          <a:p>
            <a:r>
              <a:rPr lang="en-US"/>
              <a:t>Hardwired </a:t>
            </a:r>
            <a:r>
              <a:rPr lang="en-US" dirty="0"/>
              <a:t>rather than microprogrammed control</a:t>
            </a:r>
            <a:endParaRPr lang="en-US" dirty="0"/>
          </a:p>
          <a:p>
            <a:r>
              <a:rPr lang="en-US" dirty="0"/>
              <a:t>A relatively large number of registers in the processor unit</a:t>
            </a:r>
            <a:endParaRPr lang="en-US" dirty="0"/>
          </a:p>
          <a:p>
            <a:r>
              <a:rPr lang="en-US" dirty="0"/>
              <a:t>Use of overlapped register windows to speed-up procedure call and return</a:t>
            </a:r>
            <a:endParaRPr lang="en-US" dirty="0"/>
          </a:p>
          <a:p>
            <a:r>
              <a:rPr lang="en-US" dirty="0"/>
              <a:t>Efficient instruction pipeline</a:t>
            </a:r>
            <a:endParaRPr lang="en-US" dirty="0"/>
          </a:p>
          <a:p>
            <a:r>
              <a:rPr lang="en-US" dirty="0"/>
              <a:t>Compiler support for efficient translation of high-level language programs into machine language programs</a:t>
            </a:r>
            <a:endParaRPr lang="en-US"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Register Stack</a:t>
            </a:r>
            <a:endParaRPr lang="en-IN" dirty="0"/>
          </a:p>
        </p:txBody>
      </p:sp>
      <p:sp>
        <p:nvSpPr>
          <p:cNvPr id="3" name="Content Placeholder 2"/>
          <p:cNvSpPr>
            <a:spLocks noGrp="1"/>
          </p:cNvSpPr>
          <p:nvPr>
            <p:ph idx="1"/>
          </p:nvPr>
        </p:nvSpPr>
        <p:spPr/>
        <p:txBody>
          <a:bodyPr>
            <a:normAutofit/>
          </a:bodyPr>
          <a:lstStyle/>
          <a:p>
            <a:pPr algn="just"/>
            <a:r>
              <a:rPr lang="en-US"/>
              <a:t>Since </a:t>
            </a:r>
            <a:r>
              <a:rPr lang="en-US" dirty="0"/>
              <a:t>SP has only six bits, it cannot exceed a number greater than 63 (111111 in binary).</a:t>
            </a:r>
            <a:endParaRPr lang="en-US" dirty="0"/>
          </a:p>
          <a:p>
            <a:pPr algn="just"/>
            <a:r>
              <a:rPr lang="en-US" dirty="0"/>
              <a:t>The one-bit register FULL is set to 1 when the stack is full, and the one-bit register EMTY is set to 1 when the stack is empty of items. </a:t>
            </a:r>
            <a:endParaRPr lang="en-US" dirty="0"/>
          </a:p>
          <a:p>
            <a:pPr algn="just"/>
            <a:r>
              <a:rPr lang="en-US"/>
              <a:t>DR is the data register that holds the binary data to be written into or read out of the stack.</a:t>
            </a:r>
            <a:endParaRPr lang="en-US"/>
          </a:p>
          <a:p>
            <a:endParaRPr lang="en-I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Parallel Processing and Pipelining</a:t>
            </a:r>
            <a:endParaRPr lang="en-IN" dirty="0"/>
          </a:p>
        </p:txBody>
      </p:sp>
      <p:sp>
        <p:nvSpPr>
          <p:cNvPr id="3" name="Content Placeholder 2"/>
          <p:cNvSpPr>
            <a:spLocks noGrp="1"/>
          </p:cNvSpPr>
          <p:nvPr>
            <p:ph type="body" idx="1"/>
          </p:nvPr>
        </p:nvSpPr>
        <p:spPr/>
        <p:txBody>
          <a:bodyPr>
            <a:normAutofit/>
          </a:bodyPr>
          <a:lstStyle/>
          <a:p>
            <a:endParaRPr lang="en-I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Parallel Processing and Pipelining</a:t>
            </a:r>
            <a:endParaRPr lang="en-IN" dirty="0"/>
          </a:p>
        </p:txBody>
      </p:sp>
      <p:sp>
        <p:nvSpPr>
          <p:cNvPr id="3" name="Content Placeholder 2"/>
          <p:cNvSpPr>
            <a:spLocks noGrp="1"/>
          </p:cNvSpPr>
          <p:nvPr>
            <p:ph idx="1"/>
          </p:nvPr>
        </p:nvSpPr>
        <p:spPr/>
        <p:txBody>
          <a:bodyPr/>
          <a:lstStyle/>
          <a:p>
            <a:r>
              <a:rPr lang="en-US" dirty="0"/>
              <a:t>Parallel processing is a term used to denote a large class of techniques that are used to provide simultaneous data-processing tasks for the purpose of increasing the computational speed of a computer system.</a:t>
            </a:r>
            <a:endParaRPr lang="en-US" dirty="0"/>
          </a:p>
          <a:p>
            <a:r>
              <a:rPr lang="en-US" dirty="0"/>
              <a:t>Instead of processing each instruction sequentially as in a conventional computer, a parallel processing system is able to perform concurrent data processing to achieve faster execution time.</a:t>
            </a:r>
            <a:endParaRPr lang="en-US" dirty="0"/>
          </a:p>
          <a:p>
            <a:r>
              <a:rPr lang="en-US" dirty="0"/>
              <a:t>One of the method to achieve faster execution time is by using pipelining process.</a:t>
            </a:r>
            <a:endParaRPr lang="en-I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Pipelining</a:t>
            </a:r>
            <a:endParaRPr lang="en-IN" dirty="0"/>
          </a:p>
        </p:txBody>
      </p:sp>
      <p:sp>
        <p:nvSpPr>
          <p:cNvPr id="3" name="Content Placeholder 2"/>
          <p:cNvSpPr>
            <a:spLocks noGrp="1"/>
          </p:cNvSpPr>
          <p:nvPr>
            <p:ph idx="1"/>
          </p:nvPr>
        </p:nvSpPr>
        <p:spPr/>
        <p:txBody>
          <a:bodyPr>
            <a:normAutofit/>
          </a:bodyPr>
          <a:lstStyle/>
          <a:p>
            <a:r>
              <a:rPr lang="en-US" dirty="0"/>
              <a:t>Pipelining is the process of accumulating instruction from the processor through a pipeline. It allows storing and executing instructions in an orderly process. It is also known as </a:t>
            </a:r>
            <a:r>
              <a:rPr lang="en-US" b="1" dirty="0"/>
              <a:t>pipeline processing</a:t>
            </a:r>
            <a:r>
              <a:rPr lang="en-US" dirty="0"/>
              <a:t>.</a:t>
            </a:r>
            <a:endParaRPr lang="en-US" dirty="0"/>
          </a:p>
          <a:p>
            <a:r>
              <a:rPr lang="en-US" dirty="0"/>
              <a:t>Pipelining is a technique where multiple instructions are overlapped during execution. </a:t>
            </a:r>
            <a:endParaRPr lang="en-US" dirty="0"/>
          </a:p>
          <a:p>
            <a:r>
              <a:rPr lang="en-US" dirty="0"/>
              <a:t>Pipeline is divided into stages and these stages are connected with one another to form a pipe like structure. Instructions enter from one end and exit from another end.</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Pipelining</a:t>
            </a:r>
            <a:endParaRPr lang="en-IN" dirty="0"/>
          </a:p>
        </p:txBody>
      </p:sp>
      <p:sp>
        <p:nvSpPr>
          <p:cNvPr id="3" name="Content Placeholder 2"/>
          <p:cNvSpPr>
            <a:spLocks noGrp="1"/>
          </p:cNvSpPr>
          <p:nvPr>
            <p:ph idx="1"/>
          </p:nvPr>
        </p:nvSpPr>
        <p:spPr/>
        <p:txBody>
          <a:bodyPr>
            <a:normAutofit/>
          </a:bodyPr>
          <a:lstStyle/>
          <a:p>
            <a:r>
              <a:rPr lang="en-US" dirty="0"/>
              <a:t>Pipelining increases the overall instruction throughput.</a:t>
            </a:r>
            <a:endParaRPr lang="en-US" dirty="0"/>
          </a:p>
          <a:p>
            <a:r>
              <a:rPr lang="en-US" dirty="0"/>
              <a:t>It is like a modern day factory assembly line.</a:t>
            </a:r>
            <a:endParaRPr lang="en-US" dirty="0"/>
          </a:p>
          <a:p>
            <a:r>
              <a:rPr lang="en-US" dirty="0"/>
              <a:t>There are two types of pipeline</a:t>
            </a:r>
            <a:endParaRPr lang="en-US" dirty="0"/>
          </a:p>
          <a:p>
            <a:pPr lvl="1"/>
            <a:r>
              <a:rPr lang="en-IN" dirty="0"/>
              <a:t>Arithmetic Pipeline</a:t>
            </a:r>
            <a:endParaRPr lang="en-IN" dirty="0"/>
          </a:p>
          <a:p>
            <a:pPr lvl="1"/>
            <a:r>
              <a:rPr lang="en-IN" dirty="0"/>
              <a:t>Instruction Pipeline</a:t>
            </a:r>
            <a:endParaRPr lang="en-IN" dirty="0"/>
          </a:p>
          <a:p>
            <a:pPr lvl="1"/>
            <a:endParaRPr lang="en-I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Instruction Pipelining</a:t>
            </a:r>
            <a:endParaRPr lang="en-IN" dirty="0"/>
          </a:p>
        </p:txBody>
      </p:sp>
      <p:sp>
        <p:nvSpPr>
          <p:cNvPr id="3" name="Content Placeholder 2"/>
          <p:cNvSpPr>
            <a:spLocks noGrp="1"/>
          </p:cNvSpPr>
          <p:nvPr>
            <p:ph idx="1"/>
          </p:nvPr>
        </p:nvSpPr>
        <p:spPr/>
        <p:txBody>
          <a:bodyPr>
            <a:normAutofit/>
          </a:bodyPr>
          <a:lstStyle/>
          <a:p>
            <a:r>
              <a:rPr lang="en-US" dirty="0"/>
              <a:t>In this a stream of instructions can be executed by overlapping </a:t>
            </a:r>
            <a:r>
              <a:rPr lang="en-US" i="1" dirty="0"/>
              <a:t>fetch</a:t>
            </a:r>
            <a:r>
              <a:rPr lang="en-US" dirty="0"/>
              <a:t>, </a:t>
            </a:r>
            <a:r>
              <a:rPr lang="en-US" i="1" dirty="0"/>
              <a:t>decode</a:t>
            </a:r>
            <a:r>
              <a:rPr lang="en-US" dirty="0"/>
              <a:t> and </a:t>
            </a:r>
            <a:r>
              <a:rPr lang="en-US" i="1" dirty="0"/>
              <a:t>execute</a:t>
            </a:r>
            <a:r>
              <a:rPr lang="en-US" dirty="0"/>
              <a:t> phases of an instruction cycle. This type of technique is used to increase the throughput of the computer system.</a:t>
            </a:r>
            <a:endParaRPr lang="en-US" dirty="0"/>
          </a:p>
          <a:p>
            <a:r>
              <a:rPr lang="en-US" dirty="0"/>
              <a:t>An instruction pipeline reads instruction from the memory while previous instructions are being executed in other segments of the pipeline. Thus we can execute multiple instructions simultaneously. </a:t>
            </a:r>
            <a:endParaRPr lang="en-US" dirty="0"/>
          </a:p>
          <a:p>
            <a:r>
              <a:rPr lang="en-US" dirty="0"/>
              <a:t>The pipeline will be more efficient if the instruction cycle is divided into segments of equal duration. </a:t>
            </a:r>
            <a:endParaRPr lang="en-I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Instruction Pipelining</a:t>
            </a:r>
            <a:endParaRPr lang="en-IN" dirty="0"/>
          </a:p>
        </p:txBody>
      </p:sp>
      <p:sp>
        <p:nvSpPr>
          <p:cNvPr id="3" name="Content Placeholder 2"/>
          <p:cNvSpPr>
            <a:spLocks noGrp="1"/>
          </p:cNvSpPr>
          <p:nvPr>
            <p:ph idx="1"/>
          </p:nvPr>
        </p:nvSpPr>
        <p:spPr/>
        <p:txBody>
          <a:bodyPr>
            <a:normAutofit/>
          </a:bodyPr>
          <a:lstStyle/>
          <a:p>
            <a:r>
              <a:rPr lang="en-IN" sz="2400" dirty="0"/>
              <a:t>For example Instruction execution can be divided into 5 stages.</a:t>
            </a:r>
            <a:endParaRPr lang="en-IN" sz="2400" dirty="0"/>
          </a:p>
          <a:p>
            <a:r>
              <a:rPr lang="en-US" sz="2400" b="1" dirty="0"/>
              <a:t>IF (Instruction Fetch) - </a:t>
            </a:r>
            <a:r>
              <a:rPr lang="en-US" sz="2400" dirty="0"/>
              <a:t>In the first subtask, the instruction is fetched.</a:t>
            </a:r>
            <a:endParaRPr lang="en-US" sz="2400" dirty="0"/>
          </a:p>
          <a:p>
            <a:r>
              <a:rPr lang="en-US" sz="2400" b="1" dirty="0"/>
              <a:t>ID (Instruction Decode) - </a:t>
            </a:r>
            <a:r>
              <a:rPr lang="en-US" sz="2400" dirty="0"/>
              <a:t>The fetched instruction is decoded in the second stage.</a:t>
            </a:r>
            <a:endParaRPr lang="en-US" sz="2400" dirty="0"/>
          </a:p>
          <a:p>
            <a:r>
              <a:rPr lang="en-US" sz="2400" b="1" dirty="0"/>
              <a:t>OF (Operand Fetch)</a:t>
            </a:r>
            <a:r>
              <a:rPr lang="en-US" sz="2400" dirty="0"/>
              <a:t> - In the third stage, the operands of the instruction are fetched.</a:t>
            </a:r>
            <a:endParaRPr lang="en-US" sz="2400" dirty="0"/>
          </a:p>
          <a:p>
            <a:r>
              <a:rPr lang="en-US" sz="2400" b="1" dirty="0"/>
              <a:t>IE (Instruction Execute) - </a:t>
            </a:r>
            <a:r>
              <a:rPr lang="en-US" sz="2400" dirty="0"/>
              <a:t>In the fourth, arithmetic and logical operation are performed on the operands to execute the instruction.</a:t>
            </a:r>
            <a:endParaRPr lang="en-US" sz="2400" dirty="0"/>
          </a:p>
          <a:p>
            <a:r>
              <a:rPr lang="en-US" sz="2400" b="1" dirty="0"/>
              <a:t>OS (Operand Store) - </a:t>
            </a:r>
            <a:r>
              <a:rPr lang="en-US" sz="2400" dirty="0"/>
              <a:t>In the fifth stage, the result is stored in memory.</a:t>
            </a:r>
            <a:endParaRPr lang="en-US" sz="24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Instruction Pipelining</a:t>
            </a:r>
            <a:endParaRPr lang="en-IN" dirty="0"/>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29769" y="1897856"/>
            <a:ext cx="5715000" cy="3619500"/>
          </a:xfrm>
        </p:spPr>
      </p:pic>
    </p:spTree>
  </p:cSld>
  <p:clrMapOvr>
    <a:masterClrMapping/>
  </p:clrMapOvr>
</p:sld>
</file>

<file path=ppt/theme/theme1.xml><?xml version="1.0" encoding="utf-8"?>
<a:theme xmlns:a="http://schemas.openxmlformats.org/drawingml/2006/main" name="MU PPT New Theme Modifi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ira Sans">
      <a:majorFont>
        <a:latin typeface="Fira Sans Extra Condensed"/>
        <a:ea typeface=""/>
        <a:cs typeface="Noto Sans Gujarati"/>
      </a:majorFont>
      <a:minorFont>
        <a:latin typeface="Fira Sans Condensed"/>
        <a:ea typeface=""/>
        <a:cs typeface="Noto Sans Gujarat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 PPT New Theme Modified</Template>
  <TotalTime>0</TotalTime>
  <Words>24912</Words>
  <Application>WPS Presentation</Application>
  <PresentationFormat>Widescreen</PresentationFormat>
  <Paragraphs>1377</Paragraphs>
  <Slides>96</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96</vt:i4>
      </vt:variant>
    </vt:vector>
  </HeadingPairs>
  <TitlesOfParts>
    <vt:vector size="115" baseType="lpstr">
      <vt:lpstr>Arial</vt:lpstr>
      <vt:lpstr>SimSun</vt:lpstr>
      <vt:lpstr>Wingdings</vt:lpstr>
      <vt:lpstr>Merriweather Sans</vt:lpstr>
      <vt:lpstr>Segoe Print</vt:lpstr>
      <vt:lpstr>Fira Sans Extra Condensed</vt:lpstr>
      <vt:lpstr>Yu Gothic UI</vt:lpstr>
      <vt:lpstr>Segoe UI</vt:lpstr>
      <vt:lpstr>Gill Sans MT</vt:lpstr>
      <vt:lpstr>Fira Code</vt:lpstr>
      <vt:lpstr>Cambria Math</vt:lpstr>
      <vt:lpstr>Wingdings 3</vt:lpstr>
      <vt:lpstr>Fira Sans Condensed</vt:lpstr>
      <vt:lpstr>Microsoft YaHei</vt:lpstr>
      <vt:lpstr>Arial Unicode MS</vt:lpstr>
      <vt:lpstr>Calibri</vt:lpstr>
      <vt:lpstr>Courier New</vt:lpstr>
      <vt:lpstr>Noto Sans Gujarati</vt:lpstr>
      <vt:lpstr>MU PPT New Theme Modified</vt:lpstr>
      <vt:lpstr> - 09CE1401 -  COMPUTER ORGANIZATION </vt:lpstr>
      <vt:lpstr>Unit -4 Central Processing Unit and Pipeline Processing</vt:lpstr>
      <vt:lpstr>Topics Covered</vt:lpstr>
      <vt:lpstr>Stack Organization</vt:lpstr>
      <vt:lpstr>Stack Organization</vt:lpstr>
      <vt:lpstr>Stack Organization</vt:lpstr>
      <vt:lpstr>Register Stack</vt:lpstr>
      <vt:lpstr>Register Stack</vt:lpstr>
      <vt:lpstr>Register Stack</vt:lpstr>
      <vt:lpstr>Memory Stack</vt:lpstr>
      <vt:lpstr>Memory Stack</vt:lpstr>
      <vt:lpstr>Memory Stack</vt:lpstr>
      <vt:lpstr>Reverse Polish Notation</vt:lpstr>
      <vt:lpstr>Reverse Polish Notation</vt:lpstr>
      <vt:lpstr>Reverse Polish Notation</vt:lpstr>
      <vt:lpstr>Evaluation of Arithmetic Expression</vt:lpstr>
      <vt:lpstr>General Register based CPU Organization</vt:lpstr>
      <vt:lpstr>General Register based CPU Organization</vt:lpstr>
      <vt:lpstr>General Register based CPU Organization</vt:lpstr>
      <vt:lpstr>General Register based CPU Organization</vt:lpstr>
      <vt:lpstr>General Register based CPU Organization</vt:lpstr>
      <vt:lpstr>General Register based CPU Organization</vt:lpstr>
      <vt:lpstr>General Register based CPU Organization</vt:lpstr>
      <vt:lpstr>General Register based CPU Organization</vt:lpstr>
      <vt:lpstr>PowerPoint 演示文稿</vt:lpstr>
      <vt:lpstr>Instruction Format</vt:lpstr>
      <vt:lpstr>Instruction Format</vt:lpstr>
      <vt:lpstr>Three Address Instructions</vt:lpstr>
      <vt:lpstr>Three Address Instructions</vt:lpstr>
      <vt:lpstr>Three Address Instructions</vt:lpstr>
      <vt:lpstr>Two Address Instructions</vt:lpstr>
      <vt:lpstr>Two Address Instructions</vt:lpstr>
      <vt:lpstr>One Address Instruction</vt:lpstr>
      <vt:lpstr>One Address Instruction</vt:lpstr>
      <vt:lpstr>One Address Instruction</vt:lpstr>
      <vt:lpstr>Zero Address Instruction</vt:lpstr>
      <vt:lpstr>Zero Address Instruction</vt:lpstr>
      <vt:lpstr>Zero Address Instruction</vt:lpstr>
      <vt:lpstr>RISC Instruction</vt:lpstr>
      <vt:lpstr>RISC Instruction</vt:lpstr>
      <vt:lpstr>RISC Instruction</vt:lpstr>
      <vt:lpstr>RISC &amp; CISC</vt:lpstr>
      <vt:lpstr>RISC &amp; CISC</vt:lpstr>
      <vt:lpstr>RISC &amp; CISC Characteristics</vt:lpstr>
      <vt:lpstr>RISC v/s CISC</vt:lpstr>
      <vt:lpstr>Addressing Modes</vt:lpstr>
      <vt:lpstr>Addressing Modes</vt:lpstr>
      <vt:lpstr>Types of Addressing Modes</vt:lpstr>
      <vt:lpstr>1. Implied Mode</vt:lpstr>
      <vt:lpstr>2. Immediate Mode</vt:lpstr>
      <vt:lpstr>3. Register Mode</vt:lpstr>
      <vt:lpstr>4. Register Indirect Mode</vt:lpstr>
      <vt:lpstr>5. Auto increment or Auto decrement Mode</vt:lpstr>
      <vt:lpstr>6. Direct Address Mode</vt:lpstr>
      <vt:lpstr>7. Indirect Address Mode</vt:lpstr>
      <vt:lpstr>8. Relative Address Mode</vt:lpstr>
      <vt:lpstr>9. Indexed Addressing Mode</vt:lpstr>
      <vt:lpstr>10. Base Register Addressing Mode</vt:lpstr>
      <vt:lpstr>Data transfer and manipulation</vt:lpstr>
      <vt:lpstr>Data transfer and manipulation</vt:lpstr>
      <vt:lpstr>Data transfer and manipulation</vt:lpstr>
      <vt:lpstr>Data transfer and manipulation</vt:lpstr>
      <vt:lpstr>Data transfer and manipulation</vt:lpstr>
      <vt:lpstr>Data transfer and manipulation</vt:lpstr>
      <vt:lpstr>Data transfer and manipulation</vt:lpstr>
      <vt:lpstr>Program Control</vt:lpstr>
      <vt:lpstr>Program Control</vt:lpstr>
      <vt:lpstr>Program Control</vt:lpstr>
      <vt:lpstr>Status Bit Conditions</vt:lpstr>
      <vt:lpstr>Program Control</vt:lpstr>
      <vt:lpstr>Program Control</vt:lpstr>
      <vt:lpstr>Program Control</vt:lpstr>
      <vt:lpstr>Program Interrupt</vt:lpstr>
      <vt:lpstr>Program Interrupt</vt:lpstr>
      <vt:lpstr>Program Interrupt</vt:lpstr>
      <vt:lpstr>Program Interrupt</vt:lpstr>
      <vt:lpstr>Types of Interrupt</vt:lpstr>
      <vt:lpstr>1. External Interrupt</vt:lpstr>
      <vt:lpstr>1. External Interrupt</vt:lpstr>
      <vt:lpstr>1. External Interrupt</vt:lpstr>
      <vt:lpstr>2. Internal interrupts (Traps)</vt:lpstr>
      <vt:lpstr>2. Internal interrupts (Traps)</vt:lpstr>
      <vt:lpstr>3. Software interrupts</vt:lpstr>
      <vt:lpstr>3. Software interrupts</vt:lpstr>
      <vt:lpstr>Complex Instruction Set Computer (CISC)</vt:lpstr>
      <vt:lpstr>Complex Instruction Set Computer (CISC)</vt:lpstr>
      <vt:lpstr>Reduced Instruction Set Computer (RISC)</vt:lpstr>
      <vt:lpstr>Reduced Instruction Set Computer (RISC)</vt:lpstr>
      <vt:lpstr>Reduced Instruction Set Computer (RISC)</vt:lpstr>
      <vt:lpstr>Parallel Processing and Pipelining</vt:lpstr>
      <vt:lpstr>Parallel Processing and Pipelining</vt:lpstr>
      <vt:lpstr>Pipelining</vt:lpstr>
      <vt:lpstr>Pipelining</vt:lpstr>
      <vt:lpstr>Instruction Pipelining</vt:lpstr>
      <vt:lpstr>Instruction Pipelining</vt:lpstr>
      <vt:lpstr>Instruction Pipelining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- 09CE1401 -  COMPUTER ORGANIZATION</dc:title>
  <dc:creator>Sumit P. Makwana</dc:creator>
  <cp:lastModifiedBy>91902</cp:lastModifiedBy>
  <cp:revision>100</cp:revision>
  <dcterms:created xsi:type="dcterms:W3CDTF">2021-12-02T07:30:00Z</dcterms:created>
  <dcterms:modified xsi:type="dcterms:W3CDTF">2024-03-01T02:53:52Z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16A632E06AA842228941C8D0A7E431EF_12</vt:lpwstr>
  </property>
  <property fmtid="{D5CDD505-2E9C-101B-9397-08002B2CF9AE}" pid="3" name="KSOProductBuildVer">
    <vt:lpwstr>1033-12.2.0.13489</vt:lpwstr>
  </property>
</Properties>
</file>