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4.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56" r:id="rId3"/>
    <p:sldId id="257" r:id="rId4"/>
    <p:sldId id="258" r:id="rId5"/>
    <p:sldId id="259" r:id="rId6"/>
    <p:sldId id="260" r:id="rId7"/>
    <p:sldId id="261" r:id="rId8"/>
    <p:sldId id="263" r:id="rId9"/>
    <p:sldId id="262" r:id="rId10"/>
    <p:sldId id="264" r:id="rId11"/>
    <p:sldId id="266" r:id="rId12"/>
    <p:sldId id="267" r:id="rId13"/>
    <p:sldId id="268" r:id="rId14"/>
    <p:sldId id="269" r:id="rId15"/>
    <p:sldId id="270" r:id="rId16"/>
    <p:sldId id="276"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303" r:id="rId45"/>
    <p:sldId id="307" r:id="rId46"/>
    <p:sldId id="299" r:id="rId47"/>
    <p:sldId id="300" r:id="rId48"/>
    <p:sldId id="304" r:id="rId49"/>
    <p:sldId id="308" r:id="rId50"/>
    <p:sldId id="301" r:id="rId51"/>
    <p:sldId id="302" r:id="rId52"/>
    <p:sldId id="305" r:id="rId53"/>
    <p:sldId id="309" r:id="rId54"/>
    <p:sldId id="306" r:id="rId55"/>
    <p:sldId id="310" r:id="rId56"/>
    <p:sldId id="311" r:id="rId57"/>
    <p:sldId id="312" r:id="rId58"/>
    <p:sldId id="313" r:id="rId59"/>
    <p:sldId id="3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P. Makwana" initials="SP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A2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6318" autoAdjust="0"/>
  </p:normalViewPr>
  <p:slideViewPr>
    <p:cSldViewPr snapToGrid="0">
      <p:cViewPr varScale="1">
        <p:scale>
          <a:sx n="116" d="100"/>
          <a:sy n="116" d="100"/>
        </p:scale>
        <p:origin x="360" y="96"/>
      </p:cViewPr>
      <p:guideLst/>
    </p:cSldViewPr>
  </p:slideViewPr>
  <p:outlineViewPr>
    <p:cViewPr>
      <p:scale>
        <a:sx n="33" d="100"/>
        <a:sy n="33" d="100"/>
      </p:scale>
      <p:origin x="0" y="-137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commentAuthors" Target="commentAuthors.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notesMaster" Target="notesMasters/notesMaster1.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A089E-2EBF-42D1-B791-BE12EC8D8A3A}"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B737BD-B14F-484E-BCFB-E23FC9295A7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398" y="1145307"/>
            <a:ext cx="11360729" cy="3232729"/>
          </a:xfrm>
        </p:spPr>
        <p:txBody>
          <a:bodyPr anchor="ctr">
            <a:noAutofit/>
          </a:bodyPr>
          <a:lstStyle>
            <a:lvl1pPr algn="ctr">
              <a:defRPr sz="7200">
                <a:solidFill>
                  <a:srgbClr val="04A2B9"/>
                </a:solidFill>
              </a:defRPr>
            </a:lvl1pPr>
          </a:lstStyle>
          <a:p>
            <a:r>
              <a:rPr lang="en-US" dirty="0"/>
              <a:t>CLICK TO EDIT MASTER TITLE STYLE</a:t>
            </a:r>
            <a:endParaRPr lang="en-IN" dirty="0"/>
          </a:p>
        </p:txBody>
      </p:sp>
      <p:sp>
        <p:nvSpPr>
          <p:cNvPr id="3" name="Subtitle 2"/>
          <p:cNvSpPr>
            <a:spLocks noGrp="1"/>
          </p:cNvSpPr>
          <p:nvPr>
            <p:ph type="subTitle" idx="1"/>
          </p:nvPr>
        </p:nvSpPr>
        <p:spPr>
          <a:xfrm>
            <a:off x="406398" y="4653613"/>
            <a:ext cx="11360729" cy="1619101"/>
          </a:xfrm>
        </p:spPr>
        <p:txBody>
          <a:bodyPr anchor="t"/>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p:cNvSpPr>
            <a:spLocks noGrp="1"/>
          </p:cNvSpPr>
          <p:nvPr>
            <p:ph type="dt" sz="half" idx="10"/>
          </p:nvPr>
        </p:nvSpPr>
        <p:spPr/>
        <p:txBody>
          <a:bodyPr/>
          <a:lstStyle/>
          <a:p>
            <a:fld id="{579F48BE-7BBD-442F-9336-557C96314B44}"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63" y="212442"/>
            <a:ext cx="1642988" cy="5818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8421" y="1214292"/>
            <a:ext cx="8170305" cy="50571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4" name="Text Placeholder 3"/>
          <p:cNvSpPr>
            <a:spLocks noGrp="1"/>
          </p:cNvSpPr>
          <p:nvPr>
            <p:ph type="body" sz="half" idx="2"/>
          </p:nvPr>
        </p:nvSpPr>
        <p:spPr>
          <a:xfrm>
            <a:off x="323273" y="1214293"/>
            <a:ext cx="3293506" cy="5057198"/>
          </a:xfrm>
        </p:spPr>
        <p:txBody>
          <a:bodyPr>
            <a:normAutofit/>
          </a:bodyPr>
          <a:lstStyle>
            <a:lvl1pPr marL="0" indent="0">
              <a:buNone/>
              <a:defRPr sz="3200" b="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A8A6585-0A4E-4EB1-8E48-2DB105D76A4A}" type="datetime1">
              <a:rPr lang="en-IN" smtClean="0"/>
            </a:fld>
            <a:endParaRPr lang="en-IN"/>
          </a:p>
        </p:txBody>
      </p:sp>
      <p:sp>
        <p:nvSpPr>
          <p:cNvPr id="6" name="Footer Placeholder 5"/>
          <p:cNvSpPr>
            <a:spLocks noGrp="1"/>
          </p:cNvSpPr>
          <p:nvPr>
            <p:ph type="ftr" sz="quarter" idx="11"/>
          </p:nvPr>
        </p:nvSpPr>
        <p:spPr/>
        <p:txBody>
          <a:bodyPr/>
          <a:lstStyle/>
          <a:p>
            <a:r>
              <a:rPr lang="en-IN"/>
              <a:t>Prof. Sumit P. Makwana</a:t>
            </a:r>
            <a:endParaRPr lang="en-IN"/>
          </a:p>
        </p:txBody>
      </p:sp>
      <p:sp>
        <p:nvSpPr>
          <p:cNvPr id="7" name="Slide Number Placeholder 6"/>
          <p:cNvSpPr>
            <a:spLocks noGrp="1"/>
          </p:cNvSpPr>
          <p:nvPr>
            <p:ph type="sldNum" sz="quarter" idx="12"/>
          </p:nvPr>
        </p:nvSpPr>
        <p:spPr>
          <a:xfrm>
            <a:off x="11305307" y="6477429"/>
            <a:ext cx="886693" cy="363902"/>
          </a:xfrm>
        </p:spPr>
        <p:txBody>
          <a:bodyPr/>
          <a:lstStyle/>
          <a:p>
            <a:fld id="{3668396A-3F7F-4168-B747-62B69D254444}" type="slidenum">
              <a:rPr lang="en-IN" smtClean="0"/>
            </a:fld>
            <a:endParaRPr lang="en-IN"/>
          </a:p>
        </p:txBody>
      </p:sp>
      <p:sp>
        <p:nvSpPr>
          <p:cNvPr id="8"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EE84D30-8551-4AD1-BFE3-D66F361E5C20}"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4499" y="1431634"/>
            <a:ext cx="2765136" cy="4745327"/>
          </a:xfrm>
        </p:spPr>
        <p:txBody>
          <a:bodyPr vert="eaVert"/>
          <a:lstStyle>
            <a:lvl1pPr>
              <a:defRPr>
                <a:solidFill>
                  <a:schemeClr val="tx1"/>
                </a:solidFill>
              </a:defRPr>
            </a:lvl1pPr>
          </a:lstStyle>
          <a:p>
            <a:r>
              <a:rPr lang="en-US"/>
              <a:t>Click to edit Master title style</a:t>
            </a:r>
            <a:endParaRPr lang="en-IN"/>
          </a:p>
        </p:txBody>
      </p:sp>
      <p:sp>
        <p:nvSpPr>
          <p:cNvPr id="3" name="Vertical Text Placeholder 2"/>
          <p:cNvSpPr>
            <a:spLocks noGrp="1"/>
          </p:cNvSpPr>
          <p:nvPr>
            <p:ph type="body" orient="vert" idx="1"/>
          </p:nvPr>
        </p:nvSpPr>
        <p:spPr>
          <a:xfrm>
            <a:off x="838199" y="1431635"/>
            <a:ext cx="8388927" cy="474532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68437D0-DD08-44F1-9745-49DF48DF70E0}"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4" name="Date Placeholder 3"/>
          <p:cNvSpPr>
            <a:spLocks noGrp="1"/>
          </p:cNvSpPr>
          <p:nvPr>
            <p:ph type="dt" sz="half" idx="10"/>
          </p:nvPr>
        </p:nvSpPr>
        <p:spPr/>
        <p:txBody>
          <a:bodyPr/>
          <a:lstStyle/>
          <a:p>
            <a:fld id="{08E3D34A-7917-4270-8BDF-D5B695584FE3}"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Anim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4" name="Date Placeholder 3"/>
          <p:cNvSpPr>
            <a:spLocks noGrp="1"/>
          </p:cNvSpPr>
          <p:nvPr>
            <p:ph type="dt" sz="half" idx="10"/>
          </p:nvPr>
        </p:nvSpPr>
        <p:spPr/>
        <p:txBody>
          <a:bodyPr/>
          <a:lstStyle/>
          <a:p>
            <a:fld id="{BE7314C1-FC7B-4C08-8E94-5C69E192E672}"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Programming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marL="0" indent="0">
              <a:buNone/>
              <a:defRPr>
                <a:latin typeface="Fira Code" panose="020B0509050000020004" pitchFamily="49" charset="0"/>
                <a:ea typeface="Fira Code" panose="020B0509050000020004" pitchFamily="49" charset="0"/>
              </a:defRPr>
            </a:lvl1pPr>
            <a:lvl2pPr marL="457200" indent="0">
              <a:buNone/>
              <a:defRPr>
                <a:latin typeface="Fira Code" panose="020B0509050000020004" pitchFamily="49" charset="0"/>
                <a:ea typeface="Fira Code" panose="020B0509050000020004" pitchFamily="49" charset="0"/>
              </a:defRPr>
            </a:lvl2pPr>
            <a:lvl3pPr marL="914400" indent="0">
              <a:buNone/>
              <a:defRPr>
                <a:latin typeface="Fira Code" panose="020B0509050000020004" pitchFamily="49" charset="0"/>
                <a:ea typeface="Fira Code" panose="020B0509050000020004" pitchFamily="49" charset="0"/>
              </a:defRPr>
            </a:lvl3pPr>
            <a:lvl4pPr marL="1371600" indent="0">
              <a:buNone/>
              <a:defRPr>
                <a:latin typeface="Fira Code" panose="020B0509050000020004" pitchFamily="49" charset="0"/>
                <a:ea typeface="Fira Code" panose="020B0509050000020004" pitchFamily="49" charset="0"/>
              </a:defRPr>
            </a:lvl4pPr>
            <a:lvl5pPr marL="1828800" indent="0">
              <a:buNone/>
              <a:defRPr>
                <a:latin typeface="Fira Code" panose="020B0509050000020004" pitchFamily="49" charset="0"/>
                <a:ea typeface="Fira Code" panose="020B0509050000020004" pitchFamily="49" charset="0"/>
              </a:defRPr>
            </a:lvl5pPr>
          </a:lstStyle>
          <a:p>
            <a:pPr lvl="0"/>
            <a:r>
              <a:rPr lang="en-US"/>
              <a:t>Edit Master text styles</a:t>
            </a:r>
            <a:endParaRPr lang="en-US"/>
          </a:p>
        </p:txBody>
      </p:sp>
      <p:sp>
        <p:nvSpPr>
          <p:cNvPr id="4" name="Date Placeholder 3"/>
          <p:cNvSpPr>
            <a:spLocks noGrp="1"/>
          </p:cNvSpPr>
          <p:nvPr>
            <p:ph type="dt" sz="half" idx="10"/>
          </p:nvPr>
        </p:nvSpPr>
        <p:spPr/>
        <p:txBody>
          <a:bodyPr/>
          <a:lstStyle/>
          <a:p>
            <a:fld id="{5593BB18-6186-4D89-B1F0-B4CB6251DD36}"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273" y="1709738"/>
            <a:ext cx="11521594" cy="2852737"/>
          </a:xfrm>
        </p:spPr>
        <p:txBody>
          <a:bodyPr anchor="b"/>
          <a:lstStyle>
            <a:lvl1pPr>
              <a:defRPr sz="6000">
                <a:solidFill>
                  <a:srgbClr val="2B2C2A"/>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323271" y="4589463"/>
            <a:ext cx="1152159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464860E-C367-4D87-8FF6-5E3EFA169FDB}"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273" y="1080656"/>
            <a:ext cx="5772727" cy="532014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095999" y="1080656"/>
            <a:ext cx="5772727" cy="532014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9"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10" name="Date Placeholder 3"/>
          <p:cNvSpPr>
            <a:spLocks noGrp="1"/>
          </p:cNvSpPr>
          <p:nvPr>
            <p:ph type="dt" sz="half" idx="10"/>
          </p:nvPr>
        </p:nvSpPr>
        <p:spPr>
          <a:xfrm>
            <a:off x="9688943" y="6373091"/>
            <a:ext cx="1487057" cy="350130"/>
          </a:xfrm>
          <a:prstGeom prst="rect">
            <a:avLst/>
          </a:prstGeom>
        </p:spPr>
        <p:txBody>
          <a:bodyPr vert="horz" lIns="91440" tIns="45720" rIns="91440" bIns="45720" rtlCol="0" anchor="ctr"/>
          <a:lstStyle>
            <a:lvl1pPr algn="ctr">
              <a:defRPr sz="1200" b="1">
                <a:solidFill>
                  <a:srgbClr val="04A2B9"/>
                </a:solidFill>
                <a:latin typeface="Merriweather Sans" pitchFamily="2" charset="0"/>
              </a:defRPr>
            </a:lvl1pPr>
          </a:lstStyle>
          <a:p>
            <a:fld id="{D01CCFB5-18EB-4D92-BAFD-F61D58D1283D}" type="datetime1">
              <a:rPr lang="en-IN" smtClean="0"/>
            </a:fld>
            <a:endParaRPr lang="en-IN"/>
          </a:p>
        </p:txBody>
      </p:sp>
      <p:sp>
        <p:nvSpPr>
          <p:cNvPr id="11" name="Footer Placeholder 4"/>
          <p:cNvSpPr>
            <a:spLocks noGrp="1"/>
          </p:cNvSpPr>
          <p:nvPr>
            <p:ph type="ftr" sz="quarter" idx="3"/>
          </p:nvPr>
        </p:nvSpPr>
        <p:spPr>
          <a:xfrm>
            <a:off x="323273" y="6392771"/>
            <a:ext cx="9236363" cy="335920"/>
          </a:xfrm>
          <a:prstGeom prst="rect">
            <a:avLst/>
          </a:prstGeom>
        </p:spPr>
        <p:txBody>
          <a:bodyPr vert="horz" lIns="91440" tIns="45720" rIns="91440" bIns="45720" rtlCol="0" anchor="ctr"/>
          <a:lstStyle>
            <a:lvl1pPr algn="l">
              <a:defRPr sz="1200" b="1">
                <a:solidFill>
                  <a:srgbClr val="04A2B9"/>
                </a:solidFill>
                <a:latin typeface="Merriweather Sans" pitchFamily="2" charset="0"/>
              </a:defRPr>
            </a:lvl1pPr>
          </a:lstStyle>
          <a:p>
            <a:r>
              <a:rPr lang="en-IN"/>
              <a:t>Prof. Sumit P. Makwana</a:t>
            </a:r>
            <a:endParaRPr lang="en-IN"/>
          </a:p>
        </p:txBody>
      </p:sp>
      <p:sp>
        <p:nvSpPr>
          <p:cNvPr id="12" name="Slide Number Placeholder 5"/>
          <p:cNvSpPr>
            <a:spLocks noGrp="1"/>
          </p:cNvSpPr>
          <p:nvPr>
            <p:ph type="sldNum" sz="quarter" idx="4"/>
          </p:nvPr>
        </p:nvSpPr>
        <p:spPr>
          <a:xfrm>
            <a:off x="11305306" y="6380813"/>
            <a:ext cx="886693" cy="350130"/>
          </a:xfrm>
          <a:prstGeom prst="rect">
            <a:avLst/>
          </a:prstGeom>
        </p:spPr>
        <p:txBody>
          <a:bodyPr vert="horz" lIns="91440" tIns="45720" rIns="91440" bIns="45720" rtlCol="0" anchor="ctr"/>
          <a:lstStyle>
            <a:lvl1pPr algn="ctr">
              <a:defRPr lang="en-IN" sz="1200" b="1" smtClean="0">
                <a:solidFill>
                  <a:srgbClr val="04A2B9"/>
                </a:solidFill>
                <a:latin typeface="Merriweather Sans" pitchFamily="2" charset="0"/>
              </a:defRPr>
            </a:lvl1pPr>
          </a:lstStyle>
          <a:p>
            <a:fld id="{3668396A-3F7F-4168-B747-62B69D25444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273" y="1647709"/>
            <a:ext cx="5772726" cy="4753090"/>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4" name="Content Placeholder 3"/>
          <p:cNvSpPr>
            <a:spLocks noGrp="1"/>
          </p:cNvSpPr>
          <p:nvPr>
            <p:ph sz="half" idx="2"/>
          </p:nvPr>
        </p:nvSpPr>
        <p:spPr>
          <a:xfrm>
            <a:off x="6095998" y="1647709"/>
            <a:ext cx="5772725" cy="475309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10" name="Text Placeholder 2"/>
          <p:cNvSpPr>
            <a:spLocks noGrp="1"/>
          </p:cNvSpPr>
          <p:nvPr>
            <p:ph type="body" idx="13"/>
          </p:nvPr>
        </p:nvSpPr>
        <p:spPr>
          <a:xfrm>
            <a:off x="323272" y="1057495"/>
            <a:ext cx="5772727" cy="46114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1" name="Text Placeholder 4"/>
          <p:cNvSpPr>
            <a:spLocks noGrp="1"/>
          </p:cNvSpPr>
          <p:nvPr>
            <p:ph type="body" sz="quarter" idx="3"/>
          </p:nvPr>
        </p:nvSpPr>
        <p:spPr>
          <a:xfrm>
            <a:off x="6095998" y="1057495"/>
            <a:ext cx="5772725" cy="46114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13" name="Date Placeholder 3"/>
          <p:cNvSpPr>
            <a:spLocks noGrp="1"/>
          </p:cNvSpPr>
          <p:nvPr>
            <p:ph type="dt" sz="half" idx="14"/>
          </p:nvPr>
        </p:nvSpPr>
        <p:spPr>
          <a:xfrm>
            <a:off x="9688943" y="6373091"/>
            <a:ext cx="1487057" cy="350130"/>
          </a:xfrm>
          <a:prstGeom prst="rect">
            <a:avLst/>
          </a:prstGeom>
        </p:spPr>
        <p:txBody>
          <a:bodyPr vert="horz" lIns="91440" tIns="45720" rIns="91440" bIns="45720" rtlCol="0" anchor="ctr"/>
          <a:lstStyle>
            <a:lvl1pPr algn="ctr">
              <a:defRPr sz="1200" b="1">
                <a:solidFill>
                  <a:srgbClr val="04A2B9"/>
                </a:solidFill>
                <a:latin typeface="Merriweather Sans" pitchFamily="2" charset="0"/>
              </a:defRPr>
            </a:lvl1pPr>
          </a:lstStyle>
          <a:p>
            <a:fld id="{C5C2664A-61B5-4A71-99D8-B8BBD0E75A54}" type="datetime1">
              <a:rPr lang="en-IN" smtClean="0"/>
            </a:fld>
            <a:endParaRPr lang="en-IN"/>
          </a:p>
        </p:txBody>
      </p:sp>
      <p:sp>
        <p:nvSpPr>
          <p:cNvPr id="14" name="Footer Placeholder 4"/>
          <p:cNvSpPr>
            <a:spLocks noGrp="1"/>
          </p:cNvSpPr>
          <p:nvPr>
            <p:ph type="ftr" sz="quarter" idx="15"/>
          </p:nvPr>
        </p:nvSpPr>
        <p:spPr>
          <a:xfrm>
            <a:off x="323273" y="6392771"/>
            <a:ext cx="9236363" cy="335920"/>
          </a:xfrm>
          <a:prstGeom prst="rect">
            <a:avLst/>
          </a:prstGeom>
        </p:spPr>
        <p:txBody>
          <a:bodyPr vert="horz" lIns="91440" tIns="45720" rIns="91440" bIns="45720" rtlCol="0" anchor="ctr"/>
          <a:lstStyle>
            <a:lvl1pPr algn="l">
              <a:defRPr sz="1200" b="1">
                <a:solidFill>
                  <a:srgbClr val="04A2B9"/>
                </a:solidFill>
                <a:latin typeface="Merriweather Sans" pitchFamily="2" charset="0"/>
              </a:defRPr>
            </a:lvl1pPr>
          </a:lstStyle>
          <a:p>
            <a:r>
              <a:rPr lang="en-IN"/>
              <a:t>Prof. Sumit P. Makwana</a:t>
            </a:r>
            <a:endParaRPr lang="en-IN"/>
          </a:p>
        </p:txBody>
      </p:sp>
      <p:sp>
        <p:nvSpPr>
          <p:cNvPr id="15" name="Slide Number Placeholder 5"/>
          <p:cNvSpPr>
            <a:spLocks noGrp="1"/>
          </p:cNvSpPr>
          <p:nvPr>
            <p:ph type="sldNum" sz="quarter" idx="4"/>
          </p:nvPr>
        </p:nvSpPr>
        <p:spPr>
          <a:xfrm>
            <a:off x="11305306" y="6380813"/>
            <a:ext cx="886693" cy="350130"/>
          </a:xfrm>
          <a:prstGeom prst="rect">
            <a:avLst/>
          </a:prstGeom>
        </p:spPr>
        <p:txBody>
          <a:bodyPr vert="horz" lIns="91440" tIns="45720" rIns="91440" bIns="45720" rtlCol="0" anchor="ctr"/>
          <a:lstStyle>
            <a:lvl1pPr algn="ctr">
              <a:defRPr lang="en-IN" sz="1200" b="1" smtClean="0">
                <a:solidFill>
                  <a:srgbClr val="04A2B9"/>
                </a:solidFill>
                <a:latin typeface="Merriweather Sans" pitchFamily="2" charset="0"/>
              </a:defRPr>
            </a:lvl1pPr>
          </a:lstStyle>
          <a:p>
            <a:fld id="{3668396A-3F7F-4168-B747-62B69D25444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6C2881C7-E206-4DE3-A450-53031529A126}" type="datetime1">
              <a:rPr lang="en-IN" smtClean="0"/>
            </a:fld>
            <a:endParaRPr lang="en-IN"/>
          </a:p>
        </p:txBody>
      </p:sp>
      <p:sp>
        <p:nvSpPr>
          <p:cNvPr id="4" name="Footer Placeholder 3"/>
          <p:cNvSpPr>
            <a:spLocks noGrp="1"/>
          </p:cNvSpPr>
          <p:nvPr>
            <p:ph type="ftr" sz="quarter" idx="11"/>
          </p:nvPr>
        </p:nvSpPr>
        <p:spPr/>
        <p:txBody>
          <a:bodyPr/>
          <a:lstStyle/>
          <a:p>
            <a:r>
              <a:rPr lang="en-IN"/>
              <a:t>Prof. Sumit P. Makwana</a:t>
            </a:r>
            <a:endParaRPr lang="en-IN"/>
          </a:p>
        </p:txBody>
      </p:sp>
      <p:sp>
        <p:nvSpPr>
          <p:cNvPr id="5" name="Slide Number Placeholder 4"/>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323273" y="1041399"/>
            <a:ext cx="11526982" cy="5331692"/>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4" name="Date Placeholder 3"/>
          <p:cNvSpPr>
            <a:spLocks noGrp="1"/>
          </p:cNvSpPr>
          <p:nvPr>
            <p:ph type="dt" sz="half" idx="2"/>
          </p:nvPr>
        </p:nvSpPr>
        <p:spPr>
          <a:xfrm>
            <a:off x="9688943" y="6373091"/>
            <a:ext cx="1487057" cy="350130"/>
          </a:xfrm>
          <a:prstGeom prst="rect">
            <a:avLst/>
          </a:prstGeom>
        </p:spPr>
        <p:txBody>
          <a:bodyPr vert="horz" lIns="91440" tIns="45720" rIns="91440" bIns="45720" rtlCol="0" anchor="ctr"/>
          <a:lstStyle>
            <a:lvl1pPr algn="ctr">
              <a:defRPr sz="1200" b="1">
                <a:solidFill>
                  <a:srgbClr val="04A2B9"/>
                </a:solidFill>
                <a:latin typeface="Merriweather Sans" pitchFamily="2" charset="0"/>
              </a:defRPr>
            </a:lvl1pPr>
          </a:lstStyle>
          <a:p>
            <a:fld id="{CB780930-CF53-43C2-A17F-7813DB5F6C80}" type="datetime1">
              <a:rPr lang="en-IN" smtClean="0"/>
            </a:fld>
            <a:endParaRPr lang="en-IN"/>
          </a:p>
        </p:txBody>
      </p:sp>
      <p:sp>
        <p:nvSpPr>
          <p:cNvPr id="5" name="Footer Placeholder 4"/>
          <p:cNvSpPr>
            <a:spLocks noGrp="1"/>
          </p:cNvSpPr>
          <p:nvPr>
            <p:ph type="ftr" sz="quarter" idx="3"/>
          </p:nvPr>
        </p:nvSpPr>
        <p:spPr>
          <a:xfrm>
            <a:off x="323273" y="6392771"/>
            <a:ext cx="9236363" cy="335920"/>
          </a:xfrm>
          <a:prstGeom prst="rect">
            <a:avLst/>
          </a:prstGeom>
        </p:spPr>
        <p:txBody>
          <a:bodyPr vert="horz" lIns="91440" tIns="45720" rIns="91440" bIns="45720" rtlCol="0" anchor="ctr"/>
          <a:lstStyle>
            <a:lvl1pPr algn="l">
              <a:defRPr sz="1200" b="1">
                <a:solidFill>
                  <a:srgbClr val="04A2B9"/>
                </a:solidFill>
                <a:latin typeface="Merriweather Sans" pitchFamily="2" charset="0"/>
              </a:defRPr>
            </a:lvl1pPr>
          </a:lstStyle>
          <a:p>
            <a:r>
              <a:rPr lang="en-IN"/>
              <a:t>Prof. Sumit P. Makwana</a:t>
            </a:r>
            <a:endParaRPr lang="en-IN"/>
          </a:p>
        </p:txBody>
      </p:sp>
      <p:sp>
        <p:nvSpPr>
          <p:cNvPr id="6" name="Slide Number Placeholder 5"/>
          <p:cNvSpPr>
            <a:spLocks noGrp="1"/>
          </p:cNvSpPr>
          <p:nvPr>
            <p:ph type="sldNum" sz="quarter" idx="4"/>
          </p:nvPr>
        </p:nvSpPr>
        <p:spPr>
          <a:xfrm>
            <a:off x="11305306" y="6380813"/>
            <a:ext cx="886693" cy="350130"/>
          </a:xfrm>
          <a:prstGeom prst="rect">
            <a:avLst/>
          </a:prstGeom>
        </p:spPr>
        <p:txBody>
          <a:bodyPr vert="horz" lIns="91440" tIns="45720" rIns="91440" bIns="45720" rtlCol="0" anchor="ctr"/>
          <a:lstStyle>
            <a:lvl1pPr algn="ctr">
              <a:defRPr lang="en-IN" sz="1200" b="1" smtClean="0">
                <a:solidFill>
                  <a:srgbClr val="04A2B9"/>
                </a:solidFill>
                <a:latin typeface="Merriweather Sans" pitchFamily="2" charset="0"/>
              </a:defRPr>
            </a:lvl1pPr>
          </a:lstStyle>
          <a:p>
            <a:fld id="{3668396A-3F7F-4168-B747-62B69D25444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dt="0"/>
  <p:txStyles>
    <p:titleStyle>
      <a:lvl1pPr algn="l" defTabSz="914400" rtl="0" eaLnBrk="1" latinLnBrk="0" hangingPunct="1">
        <a:lnSpc>
          <a:spcPct val="90000"/>
        </a:lnSpc>
        <a:spcBef>
          <a:spcPct val="0"/>
        </a:spcBef>
        <a:buNone/>
        <a:defRPr sz="4000" b="1" kern="1200">
          <a:solidFill>
            <a:schemeClr val="bg1"/>
          </a:solidFill>
          <a:latin typeface="Fira Sans Extra Condensed" panose="020B0503050000020004" pitchFamily="34" charset="0"/>
          <a:ea typeface="+mj-ea"/>
          <a:cs typeface="Segoe UI" panose="020B0502040204020203"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Gill Sans MT" panose="020B0502020104020203" pitchFamily="34" charset="0"/>
          <a:cs typeface="Gill Sans MT" panose="020B0502020104020203"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Gill Sans MT" panose="020B0502020104020203" pitchFamily="34" charset="0"/>
          <a:cs typeface="Gill Sans MT" panose="020B0502020104020203"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Gill Sans MT" panose="020B0502020104020203" pitchFamily="34" charset="0"/>
          <a:cs typeface="Gill Sans MT" panose="020B0502020104020203"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Gill Sans MT" panose="020B0502020104020203" pitchFamily="34" charset="0"/>
          <a:cs typeface="Gill Sans MT" panose="020B0502020104020203"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Gill Sans MT" panose="020B0502020104020203" pitchFamily="34" charset="0"/>
          <a:cs typeface="Gill Sans MT" panose="020B05020201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webp"/></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webp"/></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web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- 09CE1401 - </a:t>
            </a:r>
            <a:br>
              <a:rPr lang="en-US" dirty="0"/>
            </a:br>
            <a:r>
              <a:rPr lang="en-US" dirty="0"/>
              <a:t>COMPUTER ORGANIZATION</a:t>
            </a:r>
            <a:br>
              <a:rPr lang="en-US" dirty="0"/>
            </a:br>
            <a:endParaRPr lang="en-IN" dirty="0"/>
          </a:p>
        </p:txBody>
      </p:sp>
      <p:sp>
        <p:nvSpPr>
          <p:cNvPr id="3" name="Subtitle 2"/>
          <p:cNvSpPr>
            <a:spLocks noGrp="1"/>
          </p:cNvSpPr>
          <p:nvPr>
            <p:ph type="subTitle" idx="1"/>
          </p:nvPr>
        </p:nvSpPr>
        <p:spPr/>
        <p:txBody>
          <a:bodyPr>
            <a:normAutofit lnSpcReduction="10000"/>
          </a:bodyPr>
          <a:lstStyle/>
          <a:p>
            <a:r>
              <a:rPr lang="en-US" dirty="0"/>
              <a:t>Prof. Rushi Raval</a:t>
            </a:r>
            <a:endParaRPr lang="en-US" dirty="0"/>
          </a:p>
          <a:p>
            <a:r>
              <a:rPr lang="en-US" dirty="0" err="1"/>
              <a:t>Marwadi</a:t>
            </a:r>
            <a:r>
              <a:rPr lang="en-US" dirty="0"/>
              <a:t> University</a:t>
            </a:r>
            <a:endParaRPr lang="en-US" dirty="0"/>
          </a:p>
          <a:p>
            <a:r>
              <a:rPr lang="en-US" dirty="0"/>
              <a:t>Diploma Computer Engineering</a:t>
            </a:r>
            <a:endParaRPr lang="en-IN"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 Interface</a:t>
            </a:r>
            <a:endParaRPr lang="en-IN" dirty="0"/>
          </a:p>
        </p:txBody>
      </p:sp>
      <p:grpSp>
        <p:nvGrpSpPr>
          <p:cNvPr id="31" name="Group 30"/>
          <p:cNvGrpSpPr/>
          <p:nvPr/>
        </p:nvGrpSpPr>
        <p:grpSpPr>
          <a:xfrm>
            <a:off x="1635120" y="1509356"/>
            <a:ext cx="8921759" cy="4362830"/>
            <a:chOff x="848497" y="1845276"/>
            <a:chExt cx="8921759" cy="4362830"/>
          </a:xfrm>
        </p:grpSpPr>
        <p:sp>
          <p:nvSpPr>
            <p:cNvPr id="11" name="Rectangle 10"/>
            <p:cNvSpPr/>
            <p:nvPr/>
          </p:nvSpPr>
          <p:spPr>
            <a:xfrm>
              <a:off x="3344562" y="3271109"/>
              <a:ext cx="4283676" cy="11285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6"/>
            <p:cNvSpPr/>
            <p:nvPr/>
          </p:nvSpPr>
          <p:spPr>
            <a:xfrm>
              <a:off x="848497" y="1845276"/>
              <a:ext cx="1902941" cy="127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CPU</a:t>
              </a:r>
              <a:endParaRPr lang="en-IN" dirty="0"/>
            </a:p>
          </p:txBody>
        </p:sp>
        <p:sp>
          <p:nvSpPr>
            <p:cNvPr id="8" name="Rectangle 7"/>
            <p:cNvSpPr/>
            <p:nvPr/>
          </p:nvSpPr>
          <p:spPr>
            <a:xfrm>
              <a:off x="3529914" y="3429001"/>
              <a:ext cx="1099752"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Address Decoder</a:t>
              </a:r>
              <a:endParaRPr lang="en-IN" dirty="0"/>
            </a:p>
          </p:txBody>
        </p:sp>
        <p:sp>
          <p:nvSpPr>
            <p:cNvPr id="9" name="Rectangle 8"/>
            <p:cNvSpPr/>
            <p:nvPr/>
          </p:nvSpPr>
          <p:spPr>
            <a:xfrm>
              <a:off x="4883790" y="3429001"/>
              <a:ext cx="1099752"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 Circuits</a:t>
              </a:r>
              <a:endParaRPr lang="en-IN" dirty="0"/>
            </a:p>
          </p:txBody>
        </p:sp>
        <p:sp>
          <p:nvSpPr>
            <p:cNvPr id="10" name="Rectangle 9"/>
            <p:cNvSpPr/>
            <p:nvPr/>
          </p:nvSpPr>
          <p:spPr>
            <a:xfrm>
              <a:off x="6237666" y="3429001"/>
              <a:ext cx="1099752"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&amp; Status Registers</a:t>
              </a:r>
              <a:endParaRPr lang="en-IN" dirty="0"/>
            </a:p>
          </p:txBody>
        </p:sp>
        <p:sp>
          <p:nvSpPr>
            <p:cNvPr id="12" name="TextBox 11"/>
            <p:cNvSpPr txBox="1"/>
            <p:nvPr/>
          </p:nvSpPr>
          <p:spPr>
            <a:xfrm>
              <a:off x="7834184" y="3429000"/>
              <a:ext cx="1401346" cy="369332"/>
            </a:xfrm>
            <a:prstGeom prst="rect">
              <a:avLst/>
            </a:prstGeom>
            <a:noFill/>
          </p:spPr>
          <p:txBody>
            <a:bodyPr wrap="none" rtlCol="0">
              <a:spAutoFit/>
            </a:bodyPr>
            <a:lstStyle/>
            <a:p>
              <a:r>
                <a:rPr lang="en-IN" dirty="0"/>
                <a:t>I/O Interface</a:t>
              </a:r>
              <a:endParaRPr lang="en-IN" dirty="0"/>
            </a:p>
          </p:txBody>
        </p:sp>
        <p:cxnSp>
          <p:nvCxnSpPr>
            <p:cNvPr id="14" name="Straight Connector 13"/>
            <p:cNvCxnSpPr/>
            <p:nvPr/>
          </p:nvCxnSpPr>
          <p:spPr>
            <a:xfrm>
              <a:off x="2751438" y="2051222"/>
              <a:ext cx="5634681"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2751438" y="2409568"/>
              <a:ext cx="5634681"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2760488" y="2800866"/>
              <a:ext cx="5634681"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987114" y="2051222"/>
              <a:ext cx="0" cy="137777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305168" y="2409568"/>
              <a:ext cx="0" cy="1019432"/>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6697362" y="2800866"/>
              <a:ext cx="0" cy="628134"/>
            </a:xfrm>
            <a:prstGeom prst="line">
              <a:avLst/>
            </a:prstGeom>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8428222" y="1866556"/>
              <a:ext cx="1342034" cy="369332"/>
            </a:xfrm>
            <a:prstGeom prst="rect">
              <a:avLst/>
            </a:prstGeom>
            <a:noFill/>
          </p:spPr>
          <p:txBody>
            <a:bodyPr wrap="none" rtlCol="0">
              <a:spAutoFit/>
            </a:bodyPr>
            <a:lstStyle/>
            <a:p>
              <a:r>
                <a:rPr lang="en-IN" dirty="0"/>
                <a:t>Address Bus</a:t>
              </a:r>
              <a:endParaRPr lang="en-IN" dirty="0"/>
            </a:p>
          </p:txBody>
        </p:sp>
        <p:sp>
          <p:nvSpPr>
            <p:cNvPr id="24" name="TextBox 23"/>
            <p:cNvSpPr txBox="1"/>
            <p:nvPr/>
          </p:nvSpPr>
          <p:spPr>
            <a:xfrm>
              <a:off x="8428222" y="2224902"/>
              <a:ext cx="1282723" cy="369332"/>
            </a:xfrm>
            <a:prstGeom prst="rect">
              <a:avLst/>
            </a:prstGeom>
            <a:noFill/>
          </p:spPr>
          <p:txBody>
            <a:bodyPr wrap="none" rtlCol="0">
              <a:spAutoFit/>
            </a:bodyPr>
            <a:lstStyle/>
            <a:p>
              <a:r>
                <a:rPr lang="en-IN" dirty="0"/>
                <a:t>Control Bus</a:t>
              </a:r>
              <a:endParaRPr lang="en-IN" dirty="0"/>
            </a:p>
          </p:txBody>
        </p:sp>
        <p:sp>
          <p:nvSpPr>
            <p:cNvPr id="25" name="TextBox 24"/>
            <p:cNvSpPr txBox="1"/>
            <p:nvPr/>
          </p:nvSpPr>
          <p:spPr>
            <a:xfrm>
              <a:off x="8449904" y="2616200"/>
              <a:ext cx="1021433" cy="369332"/>
            </a:xfrm>
            <a:prstGeom prst="rect">
              <a:avLst/>
            </a:prstGeom>
            <a:noFill/>
          </p:spPr>
          <p:txBody>
            <a:bodyPr wrap="none" rtlCol="0">
              <a:spAutoFit/>
            </a:bodyPr>
            <a:lstStyle/>
            <a:p>
              <a:r>
                <a:rPr lang="en-IN" dirty="0"/>
                <a:t>Data Bus</a:t>
              </a:r>
              <a:endParaRPr lang="en-IN" dirty="0"/>
            </a:p>
          </p:txBody>
        </p:sp>
        <p:sp>
          <p:nvSpPr>
            <p:cNvPr id="26" name="Rectangle 25"/>
            <p:cNvSpPr/>
            <p:nvPr/>
          </p:nvSpPr>
          <p:spPr>
            <a:xfrm>
              <a:off x="3987114" y="5346357"/>
              <a:ext cx="3350304" cy="86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I/O Device</a:t>
              </a:r>
              <a:endParaRPr lang="en-IN" dirty="0"/>
            </a:p>
          </p:txBody>
        </p:sp>
        <p:cxnSp>
          <p:nvCxnSpPr>
            <p:cNvPr id="28" name="Straight Connector 27"/>
            <p:cNvCxnSpPr/>
            <p:nvPr/>
          </p:nvCxnSpPr>
          <p:spPr>
            <a:xfrm>
              <a:off x="5247503" y="4212739"/>
              <a:ext cx="0" cy="1133618"/>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6553201" y="4241801"/>
              <a:ext cx="0" cy="1133618"/>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Data Transfer</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Data Transfer</a:t>
            </a:r>
            <a:endParaRPr lang="en-IN" dirty="0"/>
          </a:p>
        </p:txBody>
      </p:sp>
      <p:sp>
        <p:nvSpPr>
          <p:cNvPr id="2" name="Content Placeholder 1"/>
          <p:cNvSpPr>
            <a:spLocks noGrp="1"/>
          </p:cNvSpPr>
          <p:nvPr>
            <p:ph idx="1"/>
          </p:nvPr>
        </p:nvSpPr>
        <p:spPr/>
        <p:txBody>
          <a:bodyPr/>
          <a:lstStyle/>
          <a:p>
            <a:r>
              <a:rPr lang="en-US" dirty="0"/>
              <a:t>All internal operation of different units </a:t>
            </a:r>
            <a:r>
              <a:rPr lang="en-US" dirty="0" err="1"/>
              <a:t>i.e</a:t>
            </a:r>
            <a:r>
              <a:rPr lang="en-US" dirty="0"/>
              <a:t> CPU, Memory, I/O etc. are controlled and synchronize using a clock pulse.</a:t>
            </a:r>
            <a:endParaRPr lang="en-US" dirty="0"/>
          </a:p>
          <a:p>
            <a:r>
              <a:rPr lang="en-US" dirty="0"/>
              <a:t>Clock pulse is given to all component to properly manage data transfer.</a:t>
            </a:r>
            <a:endParaRPr lang="en-US" dirty="0"/>
          </a:p>
          <a:p>
            <a:r>
              <a:rPr lang="en-US" dirty="0"/>
              <a:t>E.g. clock pulse is given to all registers, and all data transfer among registers occurs simultaneously during the occurrence of the clock pulse.</a:t>
            </a: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Data Transfer</a:t>
            </a:r>
            <a:endParaRPr lang="en-IN" dirty="0"/>
          </a:p>
        </p:txBody>
      </p:sp>
      <p:sp>
        <p:nvSpPr>
          <p:cNvPr id="2" name="Content Placeholder 1"/>
          <p:cNvSpPr>
            <a:spLocks noGrp="1"/>
          </p:cNvSpPr>
          <p:nvPr>
            <p:ph idx="1"/>
          </p:nvPr>
        </p:nvSpPr>
        <p:spPr/>
        <p:txBody>
          <a:bodyPr>
            <a:normAutofit/>
          </a:bodyPr>
          <a:lstStyle/>
          <a:p>
            <a:r>
              <a:rPr lang="en-US" sz="2400" dirty="0"/>
              <a:t>If all digital system like, registers, I/O etc. using the same clock pulse i.e. CPU clock pulse then the data transfer between these system is known as </a:t>
            </a:r>
            <a:r>
              <a:rPr lang="en-US" sz="2400" b="1" dirty="0"/>
              <a:t>Synchronous Data Transfer</a:t>
            </a:r>
            <a:r>
              <a:rPr lang="en-US" sz="2400" dirty="0"/>
              <a:t>.</a:t>
            </a:r>
            <a:endParaRPr lang="en-US" sz="2400" dirty="0"/>
          </a:p>
          <a:p>
            <a:r>
              <a:rPr lang="en-US" sz="2400" dirty="0"/>
              <a:t>But in most cases I/O devices are designed independently of CPU and generally do not share the same clock pulse as CPU. In this case the data transfer between registers and I/O is called </a:t>
            </a:r>
            <a:r>
              <a:rPr lang="en-US" sz="2400" b="1" dirty="0"/>
              <a:t>Asynchronous Data Transfer</a:t>
            </a:r>
            <a:endParaRPr lang="en-US" sz="2400" b="1" dirty="0"/>
          </a:p>
          <a:p>
            <a:r>
              <a:rPr lang="en-US" sz="2400" dirty="0"/>
              <a:t>But the Asynchronous data transfer between two independent units requires that control signals to be transmitted between the communicating units so that the time can be indicated at which they send data.</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Data Transfer</a:t>
            </a:r>
            <a:endParaRPr lang="en-IN" dirty="0"/>
          </a:p>
        </p:txBody>
      </p:sp>
      <p:sp>
        <p:nvSpPr>
          <p:cNvPr id="2" name="Content Placeholder 1"/>
          <p:cNvSpPr>
            <a:spLocks noGrp="1"/>
          </p:cNvSpPr>
          <p:nvPr>
            <p:ph idx="1"/>
          </p:nvPr>
        </p:nvSpPr>
        <p:spPr/>
        <p:txBody>
          <a:bodyPr>
            <a:normAutofit fontScale="92500" lnSpcReduction="10000"/>
          </a:bodyPr>
          <a:lstStyle/>
          <a:p>
            <a:r>
              <a:rPr lang="en-US" dirty="0"/>
              <a:t>There are two methods which is used to achieve asynchronous way of data transfer.</a:t>
            </a:r>
            <a:endParaRPr lang="en-US" dirty="0"/>
          </a:p>
          <a:p>
            <a:r>
              <a:rPr lang="en-US" dirty="0"/>
              <a:t>Strobe Control</a:t>
            </a:r>
            <a:endParaRPr lang="en-US" dirty="0"/>
          </a:p>
          <a:p>
            <a:pPr lvl="1"/>
            <a:r>
              <a:rPr lang="en-US" dirty="0"/>
              <a:t>A strobe pulse is supplied by one unit to indicate to the other unit when the data transfer has to occur.</a:t>
            </a:r>
            <a:endParaRPr lang="en-US" dirty="0"/>
          </a:p>
          <a:p>
            <a:r>
              <a:rPr lang="en-US" dirty="0"/>
              <a:t>Handshaking</a:t>
            </a:r>
            <a:endParaRPr lang="en-US" dirty="0"/>
          </a:p>
          <a:p>
            <a:pPr lvl="1"/>
            <a:r>
              <a:rPr lang="en-US" dirty="0"/>
              <a:t>It is used to accompany each data item being transferred with a control signal that indicates data in the bus. The unit receiving the data items responds with another signal to acknowledge receipt of the data.</a:t>
            </a:r>
            <a:endParaRPr lang="en-US" dirty="0"/>
          </a:p>
          <a:p>
            <a:r>
              <a:rPr lang="en-US" dirty="0"/>
              <a:t>This methods are not only restricted to register to IO data transfer, but also used in other units of computer as well.</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Strobe Method</a:t>
            </a:r>
            <a:endParaRPr lang="en-IN" dirty="0"/>
          </a:p>
        </p:txBody>
      </p:sp>
      <p:sp>
        <p:nvSpPr>
          <p:cNvPr id="6" name="Text Placeholder 5"/>
          <p:cNvSpPr>
            <a:spLocks noGrp="1"/>
          </p:cNvSpPr>
          <p:nvPr>
            <p:ph type="body" idx="1"/>
          </p:nvPr>
        </p:nvSpPr>
        <p:spPr/>
        <p:txBody>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Strobe Control Method</a:t>
            </a:r>
            <a:endParaRPr lang="en-IN" dirty="0"/>
          </a:p>
        </p:txBody>
      </p:sp>
      <p:sp>
        <p:nvSpPr>
          <p:cNvPr id="2" name="Content Placeholder 1"/>
          <p:cNvSpPr>
            <a:spLocks noGrp="1"/>
          </p:cNvSpPr>
          <p:nvPr>
            <p:ph idx="1"/>
          </p:nvPr>
        </p:nvSpPr>
        <p:spPr/>
        <p:txBody>
          <a:bodyPr>
            <a:normAutofit/>
          </a:bodyPr>
          <a:lstStyle/>
          <a:p>
            <a:r>
              <a:rPr lang="en-US" dirty="0"/>
              <a:t>The Strobe Control method of asynchronous data transfer employs a single control line to time each transfer. This control line is also known as a strobe, and it may be achieved either by source or destination, depending on which initiate the transfer.</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Strobe Control Method</a:t>
            </a:r>
            <a:endParaRPr lang="en-IN" dirty="0"/>
          </a:p>
        </p:txBody>
      </p:sp>
      <p:sp>
        <p:nvSpPr>
          <p:cNvPr id="2" name="Content Placeholder 1"/>
          <p:cNvSpPr>
            <a:spLocks noGrp="1"/>
          </p:cNvSpPr>
          <p:nvPr>
            <p:ph idx="4294967295"/>
          </p:nvPr>
        </p:nvSpPr>
        <p:spPr>
          <a:xfrm>
            <a:off x="323273" y="1060359"/>
            <a:ext cx="11526838" cy="1714926"/>
          </a:xfrm>
        </p:spPr>
        <p:txBody>
          <a:bodyPr>
            <a:normAutofit/>
          </a:bodyPr>
          <a:lstStyle/>
          <a:p>
            <a:r>
              <a:rPr lang="en-US" b="1" dirty="0"/>
              <a:t>Source initiated strobe:</a:t>
            </a:r>
            <a:r>
              <a:rPr lang="en-US" dirty="0"/>
              <a:t> In the below block diagram, you can see that strobe is initiated by source, and as shown in the timing diagram, the source unit first places the data on the data bus.</a:t>
            </a:r>
            <a:endParaRPr lang="en-IN"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33285" y="2852824"/>
            <a:ext cx="5325429" cy="34624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Strobe Control Method</a:t>
            </a:r>
            <a:endParaRPr lang="en-IN" dirty="0"/>
          </a:p>
        </p:txBody>
      </p:sp>
      <p:sp>
        <p:nvSpPr>
          <p:cNvPr id="2" name="Content Placeholder 1"/>
          <p:cNvSpPr>
            <a:spLocks noGrp="1"/>
          </p:cNvSpPr>
          <p:nvPr>
            <p:ph idx="1"/>
          </p:nvPr>
        </p:nvSpPr>
        <p:spPr/>
        <p:txBody>
          <a:bodyPr/>
          <a:lstStyle/>
          <a:p>
            <a:r>
              <a:rPr lang="en-US" dirty="0"/>
              <a:t>After a brief delay to ensure that the data resolve to a stable value, the source activates a strobe pulse. The information on the data bus and strobe control signal remains in the active state for a sufficient time to allow the destination unit to receive the data.</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Strobe Control Method</a:t>
            </a:r>
            <a:endParaRPr lang="en-IN" dirty="0"/>
          </a:p>
        </p:txBody>
      </p:sp>
      <p:sp>
        <p:nvSpPr>
          <p:cNvPr id="2" name="Content Placeholder 1"/>
          <p:cNvSpPr>
            <a:spLocks noGrp="1"/>
          </p:cNvSpPr>
          <p:nvPr>
            <p:ph idx="4294967295"/>
          </p:nvPr>
        </p:nvSpPr>
        <p:spPr>
          <a:xfrm>
            <a:off x="323273" y="1060359"/>
            <a:ext cx="11526838" cy="1714926"/>
          </a:xfrm>
        </p:spPr>
        <p:txBody>
          <a:bodyPr>
            <a:normAutofit fontScale="92500"/>
          </a:bodyPr>
          <a:lstStyle/>
          <a:p>
            <a:r>
              <a:rPr lang="en-US" b="1" dirty="0"/>
              <a:t>Destination initiated strobe:</a:t>
            </a:r>
            <a:r>
              <a:rPr lang="en-US" dirty="0"/>
              <a:t> In the below block diagram, you see that the strobe initiated by destination, and in the timing diagram, the destination unit first activates the strobe pulse, informing the source to provide the data.</a:t>
            </a:r>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88907" y="2742624"/>
            <a:ext cx="5614186" cy="36501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Unit - 5</a:t>
            </a:r>
            <a:br>
              <a:rPr lang="en-IN" dirty="0"/>
            </a:br>
            <a:r>
              <a:rPr lang="en-US" dirty="0"/>
              <a:t>Input Output Organization</a:t>
            </a:r>
            <a:endParaRPr lang="en-IN" dirty="0"/>
          </a:p>
        </p:txBody>
      </p:sp>
      <p:sp>
        <p:nvSpPr>
          <p:cNvPr id="8" name="Subtitle 7"/>
          <p:cNvSpPr>
            <a:spLocks noGrp="1"/>
          </p:cNvSpPr>
          <p:nvPr>
            <p:ph type="subTitle" idx="1"/>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Strobe Control Method</a:t>
            </a:r>
            <a:endParaRPr lang="en-IN" dirty="0"/>
          </a:p>
        </p:txBody>
      </p:sp>
      <p:sp>
        <p:nvSpPr>
          <p:cNvPr id="2" name="Content Placeholder 1"/>
          <p:cNvSpPr>
            <a:spLocks noGrp="1"/>
          </p:cNvSpPr>
          <p:nvPr>
            <p:ph idx="1"/>
          </p:nvPr>
        </p:nvSpPr>
        <p:spPr/>
        <p:txBody>
          <a:bodyPr/>
          <a:lstStyle/>
          <a:p>
            <a:r>
              <a:rPr lang="en-US" dirty="0"/>
              <a:t>The source unit responds by placing the requested binary information on the data bus. The data must be valid and remain on the bus long enough for the destination unit to accept it.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Handshaking Method</a:t>
            </a:r>
            <a:endParaRPr lang="en-IN" dirty="0"/>
          </a:p>
        </p:txBody>
      </p:sp>
      <p:sp>
        <p:nvSpPr>
          <p:cNvPr id="6" name="Text Placeholder 5"/>
          <p:cNvSpPr>
            <a:spLocks noGrp="1"/>
          </p:cNvSpPr>
          <p:nvPr>
            <p:ph type="body" idx="1"/>
          </p:nvPr>
        </p:nvSpPr>
        <p:spPr/>
        <p:txBody>
          <a:bodyPr/>
          <a:lstStyle/>
          <a:p>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Handshaking Method</a:t>
            </a:r>
            <a:endParaRPr lang="en-IN" dirty="0"/>
          </a:p>
        </p:txBody>
      </p:sp>
      <p:sp>
        <p:nvSpPr>
          <p:cNvPr id="3" name="Content Placeholder 2"/>
          <p:cNvSpPr>
            <a:spLocks noGrp="1"/>
          </p:cNvSpPr>
          <p:nvPr>
            <p:ph idx="1"/>
          </p:nvPr>
        </p:nvSpPr>
        <p:spPr/>
        <p:txBody>
          <a:bodyPr/>
          <a:lstStyle/>
          <a:p>
            <a:r>
              <a:rPr lang="en-US" dirty="0"/>
              <a:t>The strobe method has the disadvantage that the source unit that initiates the transfer has no way of knowing whether the destination has received the data that was placed in the bus.</a:t>
            </a:r>
            <a:endParaRPr lang="en-US" dirty="0"/>
          </a:p>
          <a:p>
            <a:r>
              <a:rPr lang="en-US" dirty="0"/>
              <a:t>Similarly, a destination unit that initiates the transfer has no way of knowing whether the source unit has placed data on the bus.</a:t>
            </a:r>
            <a:endParaRPr lang="en-US" dirty="0"/>
          </a:p>
          <a:p>
            <a:r>
              <a:rPr lang="en-US" dirty="0"/>
              <a:t>This problem is solved by the handshaking method. The handshaking method introduces a second control signal line that replays the unit that initiates the transfer.</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Handshaking Method</a:t>
            </a:r>
            <a:endParaRPr lang="en-IN" dirty="0"/>
          </a:p>
        </p:txBody>
      </p:sp>
      <p:sp>
        <p:nvSpPr>
          <p:cNvPr id="3" name="Content Placeholder 2"/>
          <p:cNvSpPr>
            <a:spLocks noGrp="1"/>
          </p:cNvSpPr>
          <p:nvPr>
            <p:ph idx="1"/>
          </p:nvPr>
        </p:nvSpPr>
        <p:spPr/>
        <p:txBody>
          <a:bodyPr/>
          <a:lstStyle/>
          <a:p>
            <a:r>
              <a:rPr lang="en-US" sz="2400" dirty="0"/>
              <a:t>In this method, one control line is in the same direction as the data flow in the bus from the source to the destination. The source unit uses it to inform the destination unit whether there are valid data in the bus.</a:t>
            </a:r>
            <a:endParaRPr lang="en-US" sz="2400" dirty="0"/>
          </a:p>
          <a:p>
            <a:r>
              <a:rPr lang="en-US" sz="2400" dirty="0"/>
              <a:t>The other control line is in the other direction from the destination to the source. This is because the destination unit uses it to inform the source whether it can accept data. And in it also, the sequence of control depends on the unit that initiates the transfer. So it means the sequence of control depends on whether the transfer is initiated by source and destination.</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b="1" dirty="0"/>
              <a:t>Source initiated handshaking: </a:t>
            </a:r>
            <a:r>
              <a:rPr lang="en-US" dirty="0"/>
              <a:t>In the below block diagram, you can see that two handshaking lines are "data valid", which is generated by the source unit, and "data accepted", generated by the destination unit.</a:t>
            </a:r>
            <a:endParaRPr lang="en-US" dirty="0"/>
          </a:p>
        </p:txBody>
      </p:sp>
      <p:pic>
        <p:nvPicPr>
          <p:cNvPr id="7" name="Content Placeholder 6"/>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5960901" y="1203157"/>
            <a:ext cx="6578016" cy="5525533"/>
          </a:xfrm>
        </p:spPr>
      </p:pic>
      <p:sp>
        <p:nvSpPr>
          <p:cNvPr id="5" name="Title 4"/>
          <p:cNvSpPr>
            <a:spLocks noGrp="1"/>
          </p:cNvSpPr>
          <p:nvPr>
            <p:ph type="title"/>
          </p:nvPr>
        </p:nvSpPr>
        <p:spPr/>
        <p:txBody>
          <a:bodyPr/>
          <a:lstStyle/>
          <a:p>
            <a:r>
              <a:rPr lang="en-US" dirty="0"/>
              <a:t>Handshaking Method</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Handshaking Method</a:t>
            </a:r>
            <a:endParaRPr lang="en-IN" dirty="0"/>
          </a:p>
        </p:txBody>
      </p:sp>
      <p:sp>
        <p:nvSpPr>
          <p:cNvPr id="3" name="Content Placeholder 2"/>
          <p:cNvSpPr>
            <a:spLocks noGrp="1"/>
          </p:cNvSpPr>
          <p:nvPr>
            <p:ph idx="1"/>
          </p:nvPr>
        </p:nvSpPr>
        <p:spPr/>
        <p:txBody>
          <a:bodyPr>
            <a:normAutofit lnSpcReduction="20000"/>
          </a:bodyPr>
          <a:lstStyle/>
          <a:p>
            <a:r>
              <a:rPr lang="en-US" sz="2400" dirty="0"/>
              <a:t>The timing diagram shows the timing relationship of the exchange of signals between the two units. The source initiates a transfer by placing data on the bus and enabling its data valid signal. The destination unit then activates the data accepted signal after it accepts the data from the bus.</a:t>
            </a:r>
            <a:endParaRPr lang="en-US" sz="2400" dirty="0"/>
          </a:p>
          <a:p>
            <a:r>
              <a:rPr lang="en-US" sz="2400" dirty="0"/>
              <a:t>The source unit then disables its valid data signal, which invalidates the data on the bus.</a:t>
            </a:r>
            <a:endParaRPr lang="en-US" sz="2400" dirty="0"/>
          </a:p>
          <a:p>
            <a:r>
              <a:rPr lang="en-US" sz="2400" dirty="0"/>
              <a:t>After this, the destination unit disables its data accepted signal, and the system goes into its initial state. The source unit does not send the next data item until after the destination unit shows readiness to accept new data by disabling the data accepted signal.</a:t>
            </a:r>
            <a:endParaRPr lang="en-US" sz="2400" dirty="0"/>
          </a:p>
          <a:p>
            <a:r>
              <a:rPr lang="en-US" sz="2400" dirty="0"/>
              <a:t>This sequence of events described in its sequence diagram, which shows the above sequence in which the system is present at any given time.</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r>
              <a:rPr lang="en-US" sz="2400" b="1" dirty="0"/>
              <a:t>Destination initiated handshaking:</a:t>
            </a:r>
            <a:r>
              <a:rPr lang="en-US" sz="2400" dirty="0"/>
              <a:t> In the below block diagram, you see that the two handshaking lines are "</a:t>
            </a:r>
            <a:r>
              <a:rPr lang="en-US" sz="2400" b="1" dirty="0"/>
              <a:t>data valid</a:t>
            </a:r>
            <a:r>
              <a:rPr lang="en-US" sz="2400" dirty="0"/>
              <a:t>", generated by the source unit, and "</a:t>
            </a:r>
            <a:r>
              <a:rPr lang="en-US" sz="2400" b="1" dirty="0"/>
              <a:t>ready for data</a:t>
            </a:r>
            <a:r>
              <a:rPr lang="en-US" sz="2400" dirty="0"/>
              <a:t>" generated by the destination unit.</a:t>
            </a:r>
            <a:br>
              <a:rPr lang="en-US" sz="2400" dirty="0"/>
            </a:br>
            <a:r>
              <a:rPr lang="en-US" sz="2400" dirty="0"/>
              <a:t>Note that the name of signal data accepted generated by the destination unit has been changed to ready for data to reflect its new meaning.</a:t>
            </a:r>
            <a:endParaRPr lang="en-US" sz="2400" dirty="0"/>
          </a:p>
        </p:txBody>
      </p:sp>
      <p:sp>
        <p:nvSpPr>
          <p:cNvPr id="5" name="Title 4"/>
          <p:cNvSpPr>
            <a:spLocks noGrp="1"/>
          </p:cNvSpPr>
          <p:nvPr>
            <p:ph type="title"/>
          </p:nvPr>
        </p:nvSpPr>
        <p:spPr/>
        <p:txBody>
          <a:bodyPr/>
          <a:lstStyle/>
          <a:p>
            <a:r>
              <a:rPr lang="en-US" dirty="0"/>
              <a:t>Handshaking Method</a:t>
            </a:r>
            <a:endParaRPr lang="en-IN" dirty="0"/>
          </a:p>
        </p:txBody>
      </p:sp>
      <p:pic>
        <p:nvPicPr>
          <p:cNvPr id="9" name="Content Placeholder 8"/>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5815064" y="1080655"/>
            <a:ext cx="6376935" cy="535662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t>Advantages of Asynchronous Data Transfer</a:t>
            </a:r>
            <a:endParaRPr lang="en-US" sz="3600" dirty="0"/>
          </a:p>
        </p:txBody>
      </p:sp>
      <p:sp>
        <p:nvSpPr>
          <p:cNvPr id="3" name="Content Placeholder 2"/>
          <p:cNvSpPr>
            <a:spLocks noGrp="1"/>
          </p:cNvSpPr>
          <p:nvPr>
            <p:ph idx="1"/>
          </p:nvPr>
        </p:nvSpPr>
        <p:spPr/>
        <p:txBody>
          <a:bodyPr>
            <a:normAutofit/>
          </a:bodyPr>
          <a:lstStyle/>
          <a:p>
            <a:r>
              <a:rPr lang="en-US" dirty="0"/>
              <a:t>It is more flexible, and devices can exchange information at their own pace. In addition, individual data characters can complete themselves so that even if one packet is corrupted, its predecessors and successors will not be affected.</a:t>
            </a:r>
            <a:endParaRPr lang="en-US" dirty="0"/>
          </a:p>
          <a:p>
            <a:r>
              <a:rPr lang="en-US" dirty="0"/>
              <a:t>t does not require complex processes by receiving and sending devices. It uses a simple signal to indicate the data transfer, so both devices can keep up with the </a:t>
            </a:r>
            <a:r>
              <a:rPr lang="en-US"/>
              <a:t>data stream.</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Data Transfer</a:t>
            </a:r>
            <a:endParaRPr lang="en-IN" dirty="0"/>
          </a:p>
        </p:txBody>
      </p:sp>
      <p:sp>
        <p:nvSpPr>
          <p:cNvPr id="6" name="Text Placeholder 5"/>
          <p:cNvSpPr>
            <a:spLocks noGrp="1"/>
          </p:cNvSpPr>
          <p:nvPr>
            <p:ph type="body" idx="1"/>
          </p:nvPr>
        </p:nvSpPr>
        <p:spPr/>
        <p:txBody>
          <a:bodyPr/>
          <a:lstStyle/>
          <a:p>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Data Transfer</a:t>
            </a:r>
            <a:endParaRPr lang="en-IN" dirty="0"/>
          </a:p>
        </p:txBody>
      </p:sp>
      <p:sp>
        <p:nvSpPr>
          <p:cNvPr id="2" name="Content Placeholder 1"/>
          <p:cNvSpPr>
            <a:spLocks noGrp="1"/>
          </p:cNvSpPr>
          <p:nvPr>
            <p:ph idx="1"/>
          </p:nvPr>
        </p:nvSpPr>
        <p:spPr/>
        <p:txBody>
          <a:bodyPr/>
          <a:lstStyle/>
          <a:p>
            <a:r>
              <a:rPr lang="en-IN" dirty="0"/>
              <a:t>Data Transfer is to transmit the data from one unit to another unit.</a:t>
            </a:r>
            <a:endParaRPr lang="en-IN" dirty="0"/>
          </a:p>
          <a:p>
            <a:r>
              <a:rPr lang="en-IN" dirty="0"/>
              <a:t>Data Transfer can be done in two ways.</a:t>
            </a:r>
            <a:endParaRPr lang="en-IN" dirty="0"/>
          </a:p>
          <a:p>
            <a:pPr lvl="1"/>
            <a:r>
              <a:rPr lang="en-IN" dirty="0"/>
              <a:t>Serial Data Transfer</a:t>
            </a:r>
            <a:endParaRPr lang="en-IN" dirty="0"/>
          </a:p>
          <a:p>
            <a:pPr lvl="1"/>
            <a:r>
              <a:rPr lang="en-IN" dirty="0"/>
              <a:t>Parallel Data Transfer</a:t>
            </a:r>
            <a:endParaRPr lang="en-IN" dirty="0"/>
          </a:p>
          <a:p>
            <a:pPr lvl="1"/>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Topics Covered</a:t>
            </a:r>
            <a:endParaRPr lang="en-IN" dirty="0"/>
          </a:p>
        </p:txBody>
      </p:sp>
      <p:sp>
        <p:nvSpPr>
          <p:cNvPr id="3" name="Content Placeholder 2"/>
          <p:cNvSpPr>
            <a:spLocks noGrp="1"/>
          </p:cNvSpPr>
          <p:nvPr>
            <p:ph idx="1"/>
          </p:nvPr>
        </p:nvSpPr>
        <p:spPr/>
        <p:txBody>
          <a:bodyPr>
            <a:normAutofit/>
          </a:bodyPr>
          <a:lstStyle/>
          <a:p>
            <a:r>
              <a:rPr lang="en-US" dirty="0"/>
              <a:t>Input Output Interface</a:t>
            </a:r>
            <a:endParaRPr lang="en-US" dirty="0"/>
          </a:p>
          <a:p>
            <a:r>
              <a:rPr lang="en-US" dirty="0"/>
              <a:t>Peripheral Devices</a:t>
            </a:r>
            <a:endParaRPr lang="en-US" dirty="0"/>
          </a:p>
          <a:p>
            <a:r>
              <a:rPr lang="en-US" dirty="0"/>
              <a:t>Modes of Transfer</a:t>
            </a:r>
            <a:endParaRPr lang="en-US" dirty="0"/>
          </a:p>
          <a:p>
            <a:r>
              <a:rPr lang="en-US" dirty="0"/>
              <a:t>Asynchronous Data Transfer</a:t>
            </a:r>
            <a:endParaRPr lang="en-US" dirty="0"/>
          </a:p>
          <a:p>
            <a:r>
              <a:rPr lang="en-US" dirty="0"/>
              <a:t>Priority Interrupt</a:t>
            </a:r>
            <a:endParaRPr lang="en-US" dirty="0"/>
          </a:p>
          <a:p>
            <a:r>
              <a:rPr lang="en-US" dirty="0"/>
              <a:t>DMA (Direct Memory Access)</a:t>
            </a:r>
            <a:endParaRPr lang="en-US" dirty="0"/>
          </a:p>
          <a:p>
            <a:r>
              <a:rPr lang="en-US" dirty="0"/>
              <a:t>IOP (Input Output Processor)</a:t>
            </a:r>
            <a:endParaRPr lang="en-US" dirty="0"/>
          </a:p>
          <a:p>
            <a:r>
              <a:rPr lang="en-US" dirty="0"/>
              <a:t>CPU – IOP Communication</a:t>
            </a:r>
            <a:endParaRPr lang="en-US" dirty="0"/>
          </a:p>
          <a:p>
            <a:endParaRPr lang="en-US" dirty="0"/>
          </a:p>
          <a:p>
            <a:endParaRPr lang="en-US" dirty="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Data Transfer</a:t>
            </a:r>
            <a:endParaRPr lang="en-IN" dirty="0"/>
          </a:p>
        </p:txBody>
      </p:sp>
      <p:sp>
        <p:nvSpPr>
          <p:cNvPr id="2" name="Content Placeholder 1"/>
          <p:cNvSpPr>
            <a:spLocks noGrp="1"/>
          </p:cNvSpPr>
          <p:nvPr>
            <p:ph idx="1"/>
          </p:nvPr>
        </p:nvSpPr>
        <p:spPr/>
        <p:txBody>
          <a:bodyPr/>
          <a:lstStyle/>
          <a:p>
            <a:r>
              <a:rPr lang="en-IN" b="1" dirty="0"/>
              <a:t>Serial Data Transfer</a:t>
            </a:r>
            <a:endParaRPr lang="en-IN" b="1" dirty="0"/>
          </a:p>
          <a:p>
            <a:r>
              <a:rPr lang="en-US" dirty="0"/>
              <a:t>In this type of transmission a single link is used to transmit data bits and only one bit is transferred at a time.</a:t>
            </a:r>
            <a:endParaRPr lang="en-US" dirty="0"/>
          </a:p>
          <a:p>
            <a:r>
              <a:rPr lang="en-US" dirty="0"/>
              <a:t>All the bits are transferred using a single link one bit at a time bit by bit</a:t>
            </a:r>
            <a:endParaRPr lang="en-IN" dirty="0"/>
          </a:p>
          <a:p>
            <a:pPr lvl="1"/>
            <a:endParaRPr lang="en-IN" dirty="0"/>
          </a:p>
        </p:txBody>
      </p:sp>
      <p:grpSp>
        <p:nvGrpSpPr>
          <p:cNvPr id="3" name="Group 2"/>
          <p:cNvGrpSpPr/>
          <p:nvPr/>
        </p:nvGrpSpPr>
        <p:grpSpPr>
          <a:xfrm>
            <a:off x="1974590" y="4253218"/>
            <a:ext cx="7585046" cy="1266738"/>
            <a:chOff x="1974590" y="4253218"/>
            <a:chExt cx="7585046" cy="1266738"/>
          </a:xfrm>
        </p:grpSpPr>
        <p:sp>
          <p:nvSpPr>
            <p:cNvPr id="6" name="Rectangle 5"/>
            <p:cNvSpPr/>
            <p:nvPr/>
          </p:nvSpPr>
          <p:spPr>
            <a:xfrm>
              <a:off x="1974590" y="4253218"/>
              <a:ext cx="1459684" cy="126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Unit 1</a:t>
              </a:r>
              <a:endParaRPr lang="en-IN" dirty="0"/>
            </a:p>
          </p:txBody>
        </p:sp>
        <p:sp>
          <p:nvSpPr>
            <p:cNvPr id="7" name="Rectangle 6"/>
            <p:cNvSpPr/>
            <p:nvPr/>
          </p:nvSpPr>
          <p:spPr>
            <a:xfrm>
              <a:off x="8099952" y="4253218"/>
              <a:ext cx="1459684" cy="126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Unit 2</a:t>
              </a:r>
              <a:endParaRPr lang="en-IN" dirty="0"/>
            </a:p>
          </p:txBody>
        </p:sp>
        <p:sp>
          <p:nvSpPr>
            <p:cNvPr id="9" name="TextBox 8"/>
            <p:cNvSpPr txBox="1"/>
            <p:nvPr/>
          </p:nvSpPr>
          <p:spPr>
            <a:xfrm>
              <a:off x="5316508" y="4632671"/>
              <a:ext cx="901209" cy="253916"/>
            </a:xfrm>
            <a:prstGeom prst="rect">
              <a:avLst/>
            </a:prstGeom>
            <a:noFill/>
          </p:spPr>
          <p:txBody>
            <a:bodyPr wrap="none" rtlCol="0">
              <a:spAutoFit/>
            </a:bodyPr>
            <a:lstStyle/>
            <a:p>
              <a:r>
                <a:rPr lang="en-IN" sz="1050" b="1" dirty="0"/>
                <a:t>1 0 1 0 0 1 0 1</a:t>
              </a:r>
              <a:endParaRPr lang="en-IN" sz="1050" b="1" dirty="0"/>
            </a:p>
          </p:txBody>
        </p:sp>
        <p:cxnSp>
          <p:nvCxnSpPr>
            <p:cNvPr id="11" name="Straight Arrow Connector 10"/>
            <p:cNvCxnSpPr/>
            <p:nvPr/>
          </p:nvCxnSpPr>
          <p:spPr>
            <a:xfrm>
              <a:off x="3434274" y="4886587"/>
              <a:ext cx="46656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Data Transfer</a:t>
            </a:r>
            <a:endParaRPr lang="en-IN" dirty="0"/>
          </a:p>
        </p:txBody>
      </p:sp>
      <p:sp>
        <p:nvSpPr>
          <p:cNvPr id="2" name="Content Placeholder 1"/>
          <p:cNvSpPr>
            <a:spLocks noGrp="1"/>
          </p:cNvSpPr>
          <p:nvPr>
            <p:ph idx="1"/>
          </p:nvPr>
        </p:nvSpPr>
        <p:spPr/>
        <p:txBody>
          <a:bodyPr/>
          <a:lstStyle/>
          <a:p>
            <a:r>
              <a:rPr lang="en-IN" b="1" dirty="0"/>
              <a:t>Parallel Data Transfer</a:t>
            </a:r>
            <a:endParaRPr lang="en-IN" b="1" dirty="0"/>
          </a:p>
          <a:p>
            <a:r>
              <a:rPr lang="en-US" dirty="0"/>
              <a:t>In this transmission, data bits are transmitted simultaneously through multiple links, which are placed parallel to each other. Contrary to serial transmission where only one bit is transmitted at a time, multiple bits of data can be transmitted simultaneously in parallel transmission.</a:t>
            </a:r>
            <a:endParaRPr lang="en-IN" dirty="0"/>
          </a:p>
        </p:txBody>
      </p:sp>
      <p:grpSp>
        <p:nvGrpSpPr>
          <p:cNvPr id="18" name="Group 17"/>
          <p:cNvGrpSpPr/>
          <p:nvPr/>
        </p:nvGrpSpPr>
        <p:grpSpPr>
          <a:xfrm>
            <a:off x="1974590" y="4135366"/>
            <a:ext cx="7585046" cy="1384995"/>
            <a:chOff x="1974590" y="4135366"/>
            <a:chExt cx="7585046" cy="1384995"/>
          </a:xfrm>
        </p:grpSpPr>
        <p:sp>
          <p:nvSpPr>
            <p:cNvPr id="3" name="Rectangle 2"/>
            <p:cNvSpPr/>
            <p:nvPr/>
          </p:nvSpPr>
          <p:spPr>
            <a:xfrm>
              <a:off x="1974590" y="4253218"/>
              <a:ext cx="1459684" cy="126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Unit 1</a:t>
              </a:r>
              <a:endParaRPr lang="en-IN" dirty="0"/>
            </a:p>
          </p:txBody>
        </p:sp>
        <p:sp>
          <p:nvSpPr>
            <p:cNvPr id="6" name="Rectangle 5"/>
            <p:cNvSpPr/>
            <p:nvPr/>
          </p:nvSpPr>
          <p:spPr>
            <a:xfrm>
              <a:off x="8099952" y="4253218"/>
              <a:ext cx="1459684" cy="126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Unit 2</a:t>
              </a:r>
              <a:endParaRPr lang="en-IN" dirty="0"/>
            </a:p>
          </p:txBody>
        </p:sp>
        <p:cxnSp>
          <p:nvCxnSpPr>
            <p:cNvPr id="8" name="Straight Arrow Connector 7"/>
            <p:cNvCxnSpPr/>
            <p:nvPr/>
          </p:nvCxnSpPr>
          <p:spPr>
            <a:xfrm>
              <a:off x="3434274" y="4794308"/>
              <a:ext cx="46656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524732" y="4135366"/>
              <a:ext cx="258404" cy="1384995"/>
            </a:xfrm>
            <a:prstGeom prst="rect">
              <a:avLst/>
            </a:prstGeom>
            <a:noFill/>
          </p:spPr>
          <p:txBody>
            <a:bodyPr wrap="none" rtlCol="0">
              <a:spAutoFit/>
            </a:bodyPr>
            <a:lstStyle/>
            <a:p>
              <a:r>
                <a:rPr lang="en-IN" sz="1050" b="1" dirty="0"/>
                <a:t>1</a:t>
              </a:r>
              <a:endParaRPr lang="en-IN" sz="1050" b="1" dirty="0"/>
            </a:p>
            <a:p>
              <a:r>
                <a:rPr lang="en-IN" sz="1050" b="1" dirty="0"/>
                <a:t>0</a:t>
              </a:r>
              <a:endParaRPr lang="en-IN" sz="1050" b="1" dirty="0"/>
            </a:p>
            <a:p>
              <a:r>
                <a:rPr lang="en-IN" sz="1050" b="1" dirty="0"/>
                <a:t>1</a:t>
              </a:r>
              <a:endParaRPr lang="en-IN" sz="1050" b="1" dirty="0"/>
            </a:p>
            <a:p>
              <a:r>
                <a:rPr lang="en-IN" sz="1050" b="1" dirty="0"/>
                <a:t>0</a:t>
              </a:r>
              <a:endParaRPr lang="en-IN" sz="1050" b="1" dirty="0"/>
            </a:p>
            <a:p>
              <a:r>
                <a:rPr lang="en-IN" sz="1050" b="1" dirty="0"/>
                <a:t>0</a:t>
              </a:r>
              <a:endParaRPr lang="en-IN" sz="1050" b="1" dirty="0"/>
            </a:p>
            <a:p>
              <a:r>
                <a:rPr lang="en-IN" sz="1050" b="1" dirty="0"/>
                <a:t>1</a:t>
              </a:r>
              <a:endParaRPr lang="en-IN" sz="1050" b="1" dirty="0"/>
            </a:p>
            <a:p>
              <a:r>
                <a:rPr lang="en-IN" sz="1050" b="1" dirty="0"/>
                <a:t>0</a:t>
              </a:r>
              <a:endParaRPr lang="en-IN" sz="1050" b="1" dirty="0"/>
            </a:p>
            <a:p>
              <a:r>
                <a:rPr lang="en-IN" sz="1050" b="1" dirty="0"/>
                <a:t>1</a:t>
              </a:r>
              <a:endParaRPr lang="en-IN" sz="1050" b="1" dirty="0"/>
            </a:p>
          </p:txBody>
        </p:sp>
        <p:cxnSp>
          <p:nvCxnSpPr>
            <p:cNvPr id="11" name="Straight Arrow Connector 10"/>
            <p:cNvCxnSpPr/>
            <p:nvPr/>
          </p:nvCxnSpPr>
          <p:spPr>
            <a:xfrm>
              <a:off x="3434274" y="4627927"/>
              <a:ext cx="46656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3434274" y="4964884"/>
              <a:ext cx="46656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3434274" y="5125673"/>
              <a:ext cx="46656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34274" y="4454554"/>
              <a:ext cx="46656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3434274" y="4332697"/>
              <a:ext cx="46656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3434274" y="5276675"/>
              <a:ext cx="46656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3434274" y="5427677"/>
              <a:ext cx="46656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b="1" dirty="0"/>
              <a:t>Low Speed : </a:t>
            </a:r>
            <a:r>
              <a:rPr lang="en-IN" dirty="0"/>
              <a:t>Serial Data transfer is done by low speed compared to Parallel Data Transfer as there is only one link and all the bits are transferred one by one.</a:t>
            </a:r>
            <a:endParaRPr lang="en-IN" dirty="0"/>
          </a:p>
        </p:txBody>
      </p:sp>
      <p:sp>
        <p:nvSpPr>
          <p:cNvPr id="3" name="Content Placeholder 2"/>
          <p:cNvSpPr>
            <a:spLocks noGrp="1"/>
          </p:cNvSpPr>
          <p:nvPr>
            <p:ph sz="half" idx="2"/>
          </p:nvPr>
        </p:nvSpPr>
        <p:spPr/>
        <p:txBody>
          <a:bodyPr/>
          <a:lstStyle/>
          <a:p>
            <a:r>
              <a:rPr lang="en-IN" b="1" dirty="0"/>
              <a:t>High Speed: </a:t>
            </a:r>
            <a:r>
              <a:rPr lang="en-IN" dirty="0"/>
              <a:t>Parallel data transfer is done by high speed compared to Serial Data Transfer as all the bits are transferred simultaneously using multiple links.</a:t>
            </a:r>
            <a:endParaRPr lang="en-IN" dirty="0"/>
          </a:p>
        </p:txBody>
      </p:sp>
      <p:sp>
        <p:nvSpPr>
          <p:cNvPr id="7" name="Text Placeholder 6"/>
          <p:cNvSpPr>
            <a:spLocks noGrp="1"/>
          </p:cNvSpPr>
          <p:nvPr>
            <p:ph type="body" idx="13"/>
          </p:nvPr>
        </p:nvSpPr>
        <p:spPr/>
        <p:txBody>
          <a:bodyPr>
            <a:normAutofit fontScale="92500" lnSpcReduction="10000"/>
          </a:bodyPr>
          <a:lstStyle/>
          <a:p>
            <a:r>
              <a:rPr lang="en-IN" dirty="0"/>
              <a:t>Serial Data Transfer</a:t>
            </a:r>
            <a:endParaRPr lang="en-IN" dirty="0"/>
          </a:p>
        </p:txBody>
      </p:sp>
      <p:sp>
        <p:nvSpPr>
          <p:cNvPr id="6" name="Text Placeholder 5"/>
          <p:cNvSpPr>
            <a:spLocks noGrp="1"/>
          </p:cNvSpPr>
          <p:nvPr>
            <p:ph type="body" sz="quarter" idx="3"/>
          </p:nvPr>
        </p:nvSpPr>
        <p:spPr/>
        <p:txBody>
          <a:bodyPr>
            <a:normAutofit fontScale="92500" lnSpcReduction="10000"/>
          </a:bodyPr>
          <a:lstStyle/>
          <a:p>
            <a:r>
              <a:rPr lang="en-IN" dirty="0"/>
              <a:t>Parallel Data Transfer</a:t>
            </a:r>
            <a:endParaRPr lang="en-IN" dirty="0"/>
          </a:p>
        </p:txBody>
      </p:sp>
      <p:sp>
        <p:nvSpPr>
          <p:cNvPr id="5" name="Title 4"/>
          <p:cNvSpPr>
            <a:spLocks noGrp="1"/>
          </p:cNvSpPr>
          <p:nvPr>
            <p:ph type="title"/>
          </p:nvPr>
        </p:nvSpPr>
        <p:spPr/>
        <p:txBody>
          <a:bodyPr/>
          <a:lstStyle/>
          <a:p>
            <a:r>
              <a:rPr lang="en-IN" dirty="0"/>
              <a:t>Data Transfer</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b="1" dirty="0"/>
              <a:t>Low Cost : </a:t>
            </a:r>
            <a:r>
              <a:rPr lang="en-IN" dirty="0"/>
              <a:t>Construction cost is low as only single link is required for connection.</a:t>
            </a:r>
            <a:endParaRPr lang="en-IN" dirty="0"/>
          </a:p>
        </p:txBody>
      </p:sp>
      <p:sp>
        <p:nvSpPr>
          <p:cNvPr id="3" name="Content Placeholder 2"/>
          <p:cNvSpPr>
            <a:spLocks noGrp="1"/>
          </p:cNvSpPr>
          <p:nvPr>
            <p:ph sz="half" idx="2"/>
          </p:nvPr>
        </p:nvSpPr>
        <p:spPr/>
        <p:txBody>
          <a:bodyPr/>
          <a:lstStyle/>
          <a:p>
            <a:r>
              <a:rPr lang="en-IN" b="1" dirty="0"/>
              <a:t>High Cost : </a:t>
            </a:r>
            <a:r>
              <a:rPr lang="en-IN" dirty="0"/>
              <a:t>Construction cost is many times higher as multiple links are required for connection.</a:t>
            </a:r>
            <a:endParaRPr lang="en-IN" dirty="0"/>
          </a:p>
        </p:txBody>
      </p:sp>
      <p:sp>
        <p:nvSpPr>
          <p:cNvPr id="7" name="Text Placeholder 6"/>
          <p:cNvSpPr>
            <a:spLocks noGrp="1"/>
          </p:cNvSpPr>
          <p:nvPr>
            <p:ph type="body" idx="13"/>
          </p:nvPr>
        </p:nvSpPr>
        <p:spPr/>
        <p:txBody>
          <a:bodyPr>
            <a:normAutofit fontScale="92500" lnSpcReduction="10000"/>
          </a:bodyPr>
          <a:lstStyle/>
          <a:p>
            <a:r>
              <a:rPr lang="en-IN" dirty="0"/>
              <a:t>Serial Data Transfer</a:t>
            </a:r>
            <a:endParaRPr lang="en-IN" dirty="0"/>
          </a:p>
        </p:txBody>
      </p:sp>
      <p:sp>
        <p:nvSpPr>
          <p:cNvPr id="6" name="Text Placeholder 5"/>
          <p:cNvSpPr>
            <a:spLocks noGrp="1"/>
          </p:cNvSpPr>
          <p:nvPr>
            <p:ph type="body" sz="quarter" idx="3"/>
          </p:nvPr>
        </p:nvSpPr>
        <p:spPr/>
        <p:txBody>
          <a:bodyPr>
            <a:normAutofit fontScale="92500" lnSpcReduction="10000"/>
          </a:bodyPr>
          <a:lstStyle/>
          <a:p>
            <a:r>
              <a:rPr lang="en-IN" dirty="0"/>
              <a:t>Parallel Data Transfer</a:t>
            </a:r>
            <a:endParaRPr lang="en-IN" dirty="0"/>
          </a:p>
        </p:txBody>
      </p:sp>
      <p:sp>
        <p:nvSpPr>
          <p:cNvPr id="5" name="Title 4"/>
          <p:cNvSpPr>
            <a:spLocks noGrp="1"/>
          </p:cNvSpPr>
          <p:nvPr>
            <p:ph type="title"/>
          </p:nvPr>
        </p:nvSpPr>
        <p:spPr/>
        <p:txBody>
          <a:bodyPr/>
          <a:lstStyle/>
          <a:p>
            <a:r>
              <a:rPr lang="en-IN" dirty="0"/>
              <a:t>Data Transfer</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b="1" dirty="0"/>
              <a:t>High Distance : </a:t>
            </a:r>
            <a:r>
              <a:rPr lang="en-IN" dirty="0"/>
              <a:t>Used to transfer data at high distance as it is easier and cheaper to build.</a:t>
            </a:r>
            <a:endParaRPr lang="en-IN" dirty="0"/>
          </a:p>
          <a:p>
            <a:r>
              <a:rPr lang="en-IN" dirty="0"/>
              <a:t>Generally used to connect I/O devices to Memory or CPU</a:t>
            </a:r>
            <a:endParaRPr lang="en-IN" dirty="0"/>
          </a:p>
        </p:txBody>
      </p:sp>
      <p:sp>
        <p:nvSpPr>
          <p:cNvPr id="3" name="Content Placeholder 2"/>
          <p:cNvSpPr>
            <a:spLocks noGrp="1"/>
          </p:cNvSpPr>
          <p:nvPr>
            <p:ph sz="half" idx="2"/>
          </p:nvPr>
        </p:nvSpPr>
        <p:spPr/>
        <p:txBody>
          <a:bodyPr/>
          <a:lstStyle/>
          <a:p>
            <a:r>
              <a:rPr lang="en-IN" b="1" dirty="0"/>
              <a:t>Low Distance : </a:t>
            </a:r>
            <a:r>
              <a:rPr lang="en-IN" dirty="0"/>
              <a:t>Used to transfer data at low distance as it is complex and costlier to build.</a:t>
            </a:r>
            <a:endParaRPr lang="en-IN" dirty="0"/>
          </a:p>
          <a:p>
            <a:r>
              <a:rPr lang="en-IN" dirty="0"/>
              <a:t>Generally used to connect memory to CPU for high speed data transfer.</a:t>
            </a:r>
            <a:endParaRPr lang="en-IN" dirty="0"/>
          </a:p>
        </p:txBody>
      </p:sp>
      <p:sp>
        <p:nvSpPr>
          <p:cNvPr id="7" name="Text Placeholder 6"/>
          <p:cNvSpPr>
            <a:spLocks noGrp="1"/>
          </p:cNvSpPr>
          <p:nvPr>
            <p:ph type="body" idx="13"/>
          </p:nvPr>
        </p:nvSpPr>
        <p:spPr/>
        <p:txBody>
          <a:bodyPr>
            <a:normAutofit fontScale="92500" lnSpcReduction="10000"/>
          </a:bodyPr>
          <a:lstStyle/>
          <a:p>
            <a:r>
              <a:rPr lang="en-IN" dirty="0"/>
              <a:t>Serial Data Transfer</a:t>
            </a:r>
            <a:endParaRPr lang="en-IN" dirty="0"/>
          </a:p>
        </p:txBody>
      </p:sp>
      <p:sp>
        <p:nvSpPr>
          <p:cNvPr id="6" name="Text Placeholder 5"/>
          <p:cNvSpPr>
            <a:spLocks noGrp="1"/>
          </p:cNvSpPr>
          <p:nvPr>
            <p:ph type="body" sz="quarter" idx="3"/>
          </p:nvPr>
        </p:nvSpPr>
        <p:spPr/>
        <p:txBody>
          <a:bodyPr>
            <a:normAutofit fontScale="92500" lnSpcReduction="10000"/>
          </a:bodyPr>
          <a:lstStyle/>
          <a:p>
            <a:r>
              <a:rPr lang="en-IN" dirty="0"/>
              <a:t>Parallel Data Transfer</a:t>
            </a:r>
            <a:endParaRPr lang="en-IN" dirty="0"/>
          </a:p>
        </p:txBody>
      </p:sp>
      <p:sp>
        <p:nvSpPr>
          <p:cNvPr id="5" name="Title 4"/>
          <p:cNvSpPr>
            <a:spLocks noGrp="1"/>
          </p:cNvSpPr>
          <p:nvPr>
            <p:ph type="title"/>
          </p:nvPr>
        </p:nvSpPr>
        <p:spPr/>
        <p:txBody>
          <a:bodyPr/>
          <a:lstStyle/>
          <a:p>
            <a:r>
              <a:rPr lang="en-IN" dirty="0"/>
              <a:t>Data Transfer</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b="1" dirty="0"/>
              <a:t>Long Cable Length : </a:t>
            </a:r>
            <a:r>
              <a:rPr lang="en-US" dirty="0"/>
              <a:t>The serial communication cables are longer, thinner, and economical.</a:t>
            </a:r>
            <a:endParaRPr lang="en-IN" dirty="0"/>
          </a:p>
        </p:txBody>
      </p:sp>
      <p:sp>
        <p:nvSpPr>
          <p:cNvPr id="3" name="Content Placeholder 2"/>
          <p:cNvSpPr>
            <a:spLocks noGrp="1"/>
          </p:cNvSpPr>
          <p:nvPr>
            <p:ph sz="half" idx="2"/>
          </p:nvPr>
        </p:nvSpPr>
        <p:spPr/>
        <p:txBody>
          <a:bodyPr/>
          <a:lstStyle/>
          <a:p>
            <a:r>
              <a:rPr lang="en-IN" b="1" dirty="0"/>
              <a:t>Short Cable Length : </a:t>
            </a:r>
            <a:r>
              <a:rPr lang="en-US" dirty="0"/>
              <a:t>The serial communication cables are shorter, thicker, and costlier. </a:t>
            </a:r>
            <a:endParaRPr lang="en-IN" dirty="0"/>
          </a:p>
        </p:txBody>
      </p:sp>
      <p:sp>
        <p:nvSpPr>
          <p:cNvPr id="7" name="Text Placeholder 6"/>
          <p:cNvSpPr>
            <a:spLocks noGrp="1"/>
          </p:cNvSpPr>
          <p:nvPr>
            <p:ph type="body" idx="13"/>
          </p:nvPr>
        </p:nvSpPr>
        <p:spPr/>
        <p:txBody>
          <a:bodyPr>
            <a:normAutofit fontScale="92500" lnSpcReduction="10000"/>
          </a:bodyPr>
          <a:lstStyle/>
          <a:p>
            <a:r>
              <a:rPr lang="en-IN" dirty="0"/>
              <a:t>Serial Data Transfer</a:t>
            </a:r>
            <a:endParaRPr lang="en-IN" dirty="0"/>
          </a:p>
        </p:txBody>
      </p:sp>
      <p:sp>
        <p:nvSpPr>
          <p:cNvPr id="6" name="Text Placeholder 5"/>
          <p:cNvSpPr>
            <a:spLocks noGrp="1"/>
          </p:cNvSpPr>
          <p:nvPr>
            <p:ph type="body" sz="quarter" idx="3"/>
          </p:nvPr>
        </p:nvSpPr>
        <p:spPr/>
        <p:txBody>
          <a:bodyPr>
            <a:normAutofit fontScale="92500" lnSpcReduction="10000"/>
          </a:bodyPr>
          <a:lstStyle/>
          <a:p>
            <a:r>
              <a:rPr lang="en-IN" dirty="0"/>
              <a:t>Parallel Data Transfer</a:t>
            </a:r>
            <a:endParaRPr lang="en-IN" dirty="0"/>
          </a:p>
        </p:txBody>
      </p:sp>
      <p:sp>
        <p:nvSpPr>
          <p:cNvPr id="5" name="Title 4"/>
          <p:cNvSpPr>
            <a:spLocks noGrp="1"/>
          </p:cNvSpPr>
          <p:nvPr>
            <p:ph type="title"/>
          </p:nvPr>
        </p:nvSpPr>
        <p:spPr/>
        <p:txBody>
          <a:bodyPr/>
          <a:lstStyle/>
          <a:p>
            <a:r>
              <a:rPr lang="en-IN" dirty="0"/>
              <a:t>Data Transfer</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dirty="0"/>
              <a:t>Asynchronous serial data transfer</a:t>
            </a:r>
            <a:endParaRPr lang="en-IN" dirty="0"/>
          </a:p>
        </p:txBody>
      </p:sp>
      <p:sp>
        <p:nvSpPr>
          <p:cNvPr id="8" name="Text Placeholder 7"/>
          <p:cNvSpPr>
            <a:spLocks noGrp="1"/>
          </p:cNvSpPr>
          <p:nvPr>
            <p:ph type="body" idx="1"/>
          </p:nvPr>
        </p:nvSpPr>
        <p:spPr/>
        <p:txBody>
          <a:bodyPr/>
          <a:lstStyle/>
          <a:p>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dirty="0"/>
              <a:t>Asynchronous serial data transfer</a:t>
            </a:r>
            <a:endParaRPr lang="en-IN" dirty="0"/>
          </a:p>
        </p:txBody>
      </p:sp>
      <p:sp>
        <p:nvSpPr>
          <p:cNvPr id="2" name="Content Placeholder 1"/>
          <p:cNvSpPr>
            <a:spLocks noGrp="1"/>
          </p:cNvSpPr>
          <p:nvPr>
            <p:ph idx="1"/>
          </p:nvPr>
        </p:nvSpPr>
        <p:spPr/>
        <p:txBody>
          <a:bodyPr>
            <a:normAutofit/>
          </a:bodyPr>
          <a:lstStyle/>
          <a:p>
            <a:r>
              <a:rPr lang="en-US" sz="2400" dirty="0"/>
              <a:t>In most computer </a:t>
            </a:r>
            <a:r>
              <a:rPr lang="en-US" sz="2400" b="1" dirty="0"/>
              <a:t>asynchronous mode</a:t>
            </a:r>
            <a:r>
              <a:rPr lang="en-US" sz="2400" dirty="0"/>
              <a:t> of data transfer is used in which two component have a different clock. </a:t>
            </a:r>
            <a:endParaRPr lang="en-US" sz="2400" dirty="0"/>
          </a:p>
          <a:p>
            <a:r>
              <a:rPr lang="en-US" sz="2400" dirty="0"/>
              <a:t>In serial transfer each bit is send one at a time. To tell other devices when the character/data will be given a concept of start and end bit is used. </a:t>
            </a:r>
            <a:endParaRPr lang="en-US" sz="2400" dirty="0"/>
          </a:p>
          <a:p>
            <a:r>
              <a:rPr lang="en-US" sz="2400" dirty="0"/>
              <a:t>A start bit is denoted by 0 and stop bit is detected when line return to 1-state at least one time, here 1-state means that there is not data transfer is occurring.</a:t>
            </a:r>
            <a:endParaRPr lang="en-US" sz="2400" dirty="0"/>
          </a:p>
          <a:p>
            <a:r>
              <a:rPr lang="en-US" sz="2400" dirty="0"/>
              <a:t>When a character is not being sent then line is kept in state 1. Start of character is detected when a 0 is sent. The character bit always come after 0 bit. After last bit is sent the state of line to become 1.</a:t>
            </a: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dirty="0"/>
              <a:t>Asynchronous serial data transfer</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40699" y="1601642"/>
            <a:ext cx="10693140" cy="421193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Transfer</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Output Interface</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Transfer</a:t>
            </a:r>
            <a:endParaRPr lang="en-IN" dirty="0"/>
          </a:p>
        </p:txBody>
      </p:sp>
      <p:sp>
        <p:nvSpPr>
          <p:cNvPr id="3" name="Content Placeholder 2"/>
          <p:cNvSpPr>
            <a:spLocks noGrp="1"/>
          </p:cNvSpPr>
          <p:nvPr>
            <p:ph idx="1"/>
          </p:nvPr>
        </p:nvSpPr>
        <p:spPr/>
        <p:txBody>
          <a:bodyPr>
            <a:normAutofit/>
          </a:bodyPr>
          <a:lstStyle/>
          <a:p>
            <a:r>
              <a:rPr lang="en-US" dirty="0"/>
              <a:t>The method that is used to transfer information between internal storage and external I/O devices is known as I/O interface.</a:t>
            </a:r>
            <a:endParaRPr lang="en-US" dirty="0"/>
          </a:p>
          <a:p>
            <a:r>
              <a:rPr lang="en-US" dirty="0"/>
              <a:t>The binary information that is received from an external device is usually stored in the memory unit.</a:t>
            </a:r>
            <a:endParaRPr lang="en-US" dirty="0"/>
          </a:p>
          <a:p>
            <a:r>
              <a:rPr lang="en-US" dirty="0"/>
              <a:t>The information that is transferred from the CPU to the external device is originated from the memory unit. </a:t>
            </a:r>
            <a:endParaRPr lang="en-US" dirty="0"/>
          </a:p>
          <a:p>
            <a:r>
              <a:rPr lang="en-US" dirty="0"/>
              <a:t>CPU merely processes the information but the source and target is always the memory unit. </a:t>
            </a:r>
            <a:endParaRPr lang="en-US" dirty="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Transfer</a:t>
            </a:r>
            <a:endParaRPr lang="en-IN" dirty="0"/>
          </a:p>
        </p:txBody>
      </p:sp>
      <p:sp>
        <p:nvSpPr>
          <p:cNvPr id="3" name="Content Placeholder 2"/>
          <p:cNvSpPr>
            <a:spLocks noGrp="1"/>
          </p:cNvSpPr>
          <p:nvPr>
            <p:ph idx="1"/>
          </p:nvPr>
        </p:nvSpPr>
        <p:spPr/>
        <p:txBody>
          <a:bodyPr>
            <a:normAutofit/>
          </a:bodyPr>
          <a:lstStyle/>
          <a:p>
            <a:r>
              <a:rPr lang="en-US" dirty="0"/>
              <a:t>Data transfer between CPU and the I/O devices may be done in different modes. Data transfer to and from the peripherals may be done in any of the three possible ways</a:t>
            </a:r>
            <a:endParaRPr lang="en-US" dirty="0"/>
          </a:p>
          <a:p>
            <a:pPr lvl="1"/>
            <a:r>
              <a:rPr lang="en-US" dirty="0"/>
              <a:t>Programmed I/O.</a:t>
            </a:r>
            <a:endParaRPr lang="en-US" dirty="0"/>
          </a:p>
          <a:p>
            <a:pPr lvl="1"/>
            <a:r>
              <a:rPr lang="en-US" dirty="0"/>
              <a:t>Interrupt- initiated I/O.</a:t>
            </a:r>
            <a:endParaRPr lang="en-US" dirty="0"/>
          </a:p>
          <a:p>
            <a:pPr lvl="1"/>
            <a:r>
              <a:rPr lang="en-US" dirty="0"/>
              <a:t>Direct memory access (DMA).</a:t>
            </a:r>
            <a:endParaRPr lang="en-US" dirty="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Programmed I/O</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Programmed I/O</a:t>
            </a:r>
            <a:endParaRPr lang="en-IN" dirty="0"/>
          </a:p>
        </p:txBody>
      </p:sp>
      <p:sp>
        <p:nvSpPr>
          <p:cNvPr id="3" name="Content Placeholder 2"/>
          <p:cNvSpPr>
            <a:spLocks noGrp="1"/>
          </p:cNvSpPr>
          <p:nvPr>
            <p:ph idx="1"/>
          </p:nvPr>
        </p:nvSpPr>
        <p:spPr/>
        <p:txBody>
          <a:bodyPr/>
          <a:lstStyle/>
          <a:p>
            <a:r>
              <a:rPr lang="en-US" dirty="0"/>
              <a:t>It is due to the result of the I/O instructions that are written in the computer program. </a:t>
            </a:r>
            <a:endParaRPr lang="en-US" dirty="0"/>
          </a:p>
          <a:p>
            <a:r>
              <a:rPr lang="en-US" dirty="0"/>
              <a:t>Each data item transfer is initiated by an instruction in the program to access register or memory on a device. </a:t>
            </a:r>
            <a:endParaRPr lang="en-US" dirty="0"/>
          </a:p>
          <a:p>
            <a:r>
              <a:rPr lang="en-US" dirty="0"/>
              <a:t>Transferring data under program control requires constant monitoring of I/O devices by the CPU.</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Programmed I/O</a:t>
            </a:r>
            <a:endParaRPr lang="en-IN" dirty="0"/>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34742" y="1041400"/>
            <a:ext cx="1905054" cy="5332413"/>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Programmed I/O</a:t>
            </a:r>
            <a:endParaRPr lang="en-IN" dirty="0"/>
          </a:p>
        </p:txBody>
      </p:sp>
      <p:sp>
        <p:nvSpPr>
          <p:cNvPr id="3" name="Content Placeholder 2"/>
          <p:cNvSpPr>
            <a:spLocks noGrp="1"/>
          </p:cNvSpPr>
          <p:nvPr>
            <p:ph idx="1"/>
          </p:nvPr>
        </p:nvSpPr>
        <p:spPr/>
        <p:txBody>
          <a:bodyPr>
            <a:normAutofit/>
          </a:bodyPr>
          <a:lstStyle/>
          <a:p>
            <a:r>
              <a:rPr lang="en-US" sz="2400" dirty="0"/>
              <a:t>In this case, the I/O device does not have direct access to the memory unit. </a:t>
            </a:r>
            <a:endParaRPr lang="en-US" sz="2400" dirty="0"/>
          </a:p>
          <a:p>
            <a:r>
              <a:rPr lang="en-US" sz="2400" dirty="0"/>
              <a:t>A transfer from I/O device to memory requires the execution of several instructions by the CPU, including an input instruction to transfer the data from device to the CPU and store instruction to transfer the data from CPU to memory. </a:t>
            </a:r>
            <a:endParaRPr lang="en-US" sz="2400" dirty="0"/>
          </a:p>
          <a:p>
            <a:r>
              <a:rPr lang="en-US" sz="2400" dirty="0"/>
              <a:t>In programmed I/O, the CPU stays in the program loop until the I/O unit indicates that it is ready for data transfer. </a:t>
            </a:r>
            <a:endParaRPr lang="en-US" sz="2400" dirty="0"/>
          </a:p>
          <a:p>
            <a:r>
              <a:rPr lang="en-US" sz="2400" dirty="0"/>
              <a:t>This is a time consuming process since it needlessly keeps the CPU busy.</a:t>
            </a:r>
            <a:endParaRPr lang="en-US" sz="2400" dirty="0"/>
          </a:p>
          <a:p>
            <a:r>
              <a:rPr lang="en-US" sz="2400" dirty="0"/>
              <a:t>This situation can be avoided by using an interrupt facility. </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Interrupt - initiated I/O</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Interrupt - initiated I/O</a:t>
            </a:r>
            <a:endParaRPr lang="en-IN" dirty="0"/>
          </a:p>
        </p:txBody>
      </p:sp>
      <p:sp>
        <p:nvSpPr>
          <p:cNvPr id="3" name="Content Placeholder 2"/>
          <p:cNvSpPr>
            <a:spLocks noGrp="1"/>
          </p:cNvSpPr>
          <p:nvPr>
            <p:ph idx="1"/>
          </p:nvPr>
        </p:nvSpPr>
        <p:spPr/>
        <p:txBody>
          <a:bodyPr>
            <a:noAutofit/>
          </a:bodyPr>
          <a:lstStyle/>
          <a:p>
            <a:r>
              <a:rPr lang="en-US" sz="2200" dirty="0"/>
              <a:t>Since in the above case we saw the CPU is kept busy unnecessarily. This situation can very well be avoided by using an interrupt driven method for data transfer. </a:t>
            </a:r>
            <a:endParaRPr lang="en-US" sz="2200" dirty="0"/>
          </a:p>
          <a:p>
            <a:r>
              <a:rPr lang="en-US" sz="2200" dirty="0"/>
              <a:t>By using interrupt facility and special commands to inform the interface to issue an interrupt request signal whenever data is available from any device. </a:t>
            </a:r>
            <a:endParaRPr lang="en-US" sz="2200" dirty="0"/>
          </a:p>
          <a:p>
            <a:r>
              <a:rPr lang="en-US" sz="2200" dirty="0"/>
              <a:t>In the meantime the CPU can proceed for any other program execution. The interface meanwhile keeps monitoring the device. </a:t>
            </a:r>
            <a:endParaRPr lang="en-US" sz="2200" dirty="0"/>
          </a:p>
          <a:p>
            <a:r>
              <a:rPr lang="en-US" sz="2200" dirty="0"/>
              <a:t>Whenever it is determined that the device is ready for data transfer it initiates an interrupt request signal to the computer. Upon detection of an external interrupt signal the CPU stops momentarily the task that it was already performing, branches to the service program to process the I/O transfer, and then return to the task it was originally performing.</a:t>
            </a:r>
            <a:endParaRPr lang="en-US"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Interrupt - initiated I/O</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231112" y="1041400"/>
            <a:ext cx="1712314" cy="5332413"/>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Note</a:t>
            </a:r>
            <a:endParaRPr lang="en-IN" dirty="0"/>
          </a:p>
        </p:txBody>
      </p:sp>
      <p:sp>
        <p:nvSpPr>
          <p:cNvPr id="3" name="Content Placeholder 2"/>
          <p:cNvSpPr>
            <a:spLocks noGrp="1"/>
          </p:cNvSpPr>
          <p:nvPr>
            <p:ph idx="1"/>
          </p:nvPr>
        </p:nvSpPr>
        <p:spPr/>
        <p:txBody>
          <a:bodyPr/>
          <a:lstStyle/>
          <a:p>
            <a:r>
              <a:rPr lang="en-US" dirty="0"/>
              <a:t>Both the methods programmed I/O and Interrupt-driven I/O require the active intervention of the processor to transfer data between memory and the I/O module, and any data transfer must transverse a path through the processor.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Output Interface</a:t>
            </a:r>
            <a:endParaRPr lang="en-IN" dirty="0"/>
          </a:p>
        </p:txBody>
      </p:sp>
      <p:sp>
        <p:nvSpPr>
          <p:cNvPr id="3" name="Content Placeholder 2"/>
          <p:cNvSpPr>
            <a:spLocks noGrp="1"/>
          </p:cNvSpPr>
          <p:nvPr>
            <p:ph idx="1"/>
          </p:nvPr>
        </p:nvSpPr>
        <p:spPr/>
        <p:txBody>
          <a:bodyPr/>
          <a:lstStyle/>
          <a:p>
            <a:r>
              <a:rPr lang="en-US" dirty="0"/>
              <a:t>The input-output subsystem of a computer, referred to as I/O, provides an efficient mode of communication between the central system and the outside environment. </a:t>
            </a:r>
            <a:endParaRPr lang="en-US" dirty="0"/>
          </a:p>
          <a:p>
            <a:r>
              <a:rPr lang="en-US" dirty="0"/>
              <a:t>Programs and data must be entered into computer memory for processing and results obtained from computations must be recorded or displayed for the user. </a:t>
            </a:r>
            <a:endParaRPr lang="en-US" dirty="0"/>
          </a:p>
          <a:p>
            <a:r>
              <a:rPr lang="en-US" dirty="0"/>
              <a:t>A computer serves no useful purpose without the ability to receive information from an outside source and to transmit results in a meaningful form.</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 Memory Access</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 Memory Access</a:t>
            </a:r>
            <a:endParaRPr lang="en-IN" dirty="0"/>
          </a:p>
        </p:txBody>
      </p:sp>
      <p:sp>
        <p:nvSpPr>
          <p:cNvPr id="3" name="Content Placeholder 2"/>
          <p:cNvSpPr>
            <a:spLocks noGrp="1"/>
          </p:cNvSpPr>
          <p:nvPr>
            <p:ph idx="1"/>
          </p:nvPr>
        </p:nvSpPr>
        <p:spPr/>
        <p:txBody>
          <a:bodyPr>
            <a:normAutofit/>
          </a:bodyPr>
          <a:lstStyle/>
          <a:p>
            <a:r>
              <a:rPr lang="en-US" sz="2400" dirty="0"/>
              <a:t>Interrupt driven and programmed I/O require active CPU intervention</a:t>
            </a:r>
            <a:endParaRPr lang="en-US" sz="2400" dirty="0"/>
          </a:p>
          <a:p>
            <a:r>
              <a:rPr lang="en-US" sz="2400" dirty="0"/>
              <a:t>Transfer rate is limited (processor to test and service the device)</a:t>
            </a:r>
            <a:endParaRPr lang="en-US" sz="2400" dirty="0"/>
          </a:p>
          <a:p>
            <a:r>
              <a:rPr lang="en-US" sz="2400" dirty="0"/>
              <a:t>CPU is tied up for managing I/O transfer.</a:t>
            </a:r>
            <a:endParaRPr lang="en-US" sz="2400" dirty="0"/>
          </a:p>
          <a:p>
            <a:r>
              <a:rPr lang="en-US" sz="2400" dirty="0"/>
              <a:t>DMA Controller is a hardware device that allows I/O devices to directly access memory with less participation of the processor. This allow faster data transfer between fast storage media such as hard disks or SSDs. Particularly useful to transfer large chunk of data.</a:t>
            </a:r>
            <a:endParaRPr lang="en-US" sz="2400" dirty="0"/>
          </a:p>
          <a:p>
            <a:r>
              <a:rPr lang="en-US" sz="2400" dirty="0"/>
              <a:t>This type of approach is known as DMA or Direct Memory Access</a:t>
            </a: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 Memory Access</a:t>
            </a:r>
            <a:endParaRPr lang="en-IN" dirty="0"/>
          </a:p>
        </p:txBody>
      </p:sp>
      <p:sp>
        <p:nvSpPr>
          <p:cNvPr id="3" name="Content Placeholder 2"/>
          <p:cNvSpPr>
            <a:spLocks noGrp="1"/>
          </p:cNvSpPr>
          <p:nvPr>
            <p:ph idx="1"/>
          </p:nvPr>
        </p:nvSpPr>
        <p:spPr/>
        <p:txBody>
          <a:bodyPr>
            <a:normAutofit/>
          </a:bodyPr>
          <a:lstStyle/>
          <a:p>
            <a:r>
              <a:rPr lang="en-US" dirty="0"/>
              <a:t>DMA means CPU grants I/O interface an authority to read from or to write to memory directly which handles by DMA controller.</a:t>
            </a:r>
            <a:endParaRPr lang="en-US" dirty="0"/>
          </a:p>
          <a:p>
            <a:r>
              <a:rPr lang="en-US" dirty="0"/>
              <a:t>During DMA the CPU is idle and it has no control over the memory buses. The DMA controller takes over the buses to manage the transfer directly between the I/O devices and the memory unit.</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 Memory Access</a:t>
            </a:r>
            <a:endParaRPr lang="en-IN" dirty="0"/>
          </a:p>
        </p:txBody>
      </p:sp>
      <p:pic>
        <p:nvPicPr>
          <p:cNvPr id="6" name="Content Placeholder 5"/>
          <p:cNvPicPr>
            <a:picLocks noGrp="1" noChangeAspect="1"/>
          </p:cNvPicPr>
          <p:nvPr>
            <p:ph idx="1"/>
          </p:nvPr>
        </p:nvPicPr>
        <p:blipFill rotWithShape="1">
          <a:blip r:embed="rId1">
            <a:extLst>
              <a:ext uri="{28A0092B-C50C-407E-A947-70E740481C1C}">
                <a14:useLocalDpi xmlns:a14="http://schemas.microsoft.com/office/drawing/2010/main" val="0"/>
              </a:ext>
            </a:extLst>
          </a:blip>
          <a:srcRect t="16313"/>
          <a:stretch>
            <a:fillRect/>
          </a:stretch>
        </p:blipFill>
        <p:spPr>
          <a:xfrm>
            <a:off x="1911985" y="1679575"/>
            <a:ext cx="8368030" cy="4276725"/>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Output Processor (IOP)</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Output Processor (IOP)</a:t>
            </a:r>
            <a:endParaRPr lang="en-IN" dirty="0"/>
          </a:p>
        </p:txBody>
      </p:sp>
      <p:sp>
        <p:nvSpPr>
          <p:cNvPr id="3" name="Content Placeholder 2"/>
          <p:cNvSpPr>
            <a:spLocks noGrp="1"/>
          </p:cNvSpPr>
          <p:nvPr>
            <p:ph idx="1"/>
          </p:nvPr>
        </p:nvSpPr>
        <p:spPr/>
        <p:txBody>
          <a:bodyPr/>
          <a:lstStyle/>
          <a:p>
            <a:r>
              <a:rPr lang="en-US" dirty="0"/>
              <a:t>In all previous methods of data transfer like Programmed IO, Interrupt IO, DMA need some CPU intervention to complete the IO operation.</a:t>
            </a:r>
            <a:endParaRPr lang="en-US" dirty="0"/>
          </a:p>
          <a:p>
            <a:r>
              <a:rPr lang="en-US" dirty="0"/>
              <a:t>To overcome this drawback or completely remove CPU from IO operation Input Output Processor is used.</a:t>
            </a:r>
            <a:endParaRPr lang="en-US" dirty="0"/>
          </a:p>
          <a:p>
            <a:r>
              <a:rPr lang="en-US" dirty="0"/>
              <a:t>An input-output processor (IOP) is a processor with direct memory access capability. </a:t>
            </a:r>
            <a:endParaRPr lang="en-US" dirty="0"/>
          </a:p>
          <a:p>
            <a:r>
              <a:rPr lang="en-US" dirty="0"/>
              <a:t>IOP is similar to regular CPU except it only handles IO instructions. IOP can fetch, decode and execute all IO operations.</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Output Processor (IOP)</a:t>
            </a:r>
            <a:endParaRPr lang="en-IN" dirty="0"/>
          </a:p>
        </p:txBody>
      </p:sp>
      <p:sp>
        <p:nvSpPr>
          <p:cNvPr id="11" name="Content Placeholder 10"/>
          <p:cNvSpPr>
            <a:spLocks noGrp="1"/>
          </p:cNvSpPr>
          <p:nvPr>
            <p:ph sz="half" idx="1"/>
          </p:nvPr>
        </p:nvSpPr>
        <p:spPr/>
        <p:txBody>
          <a:bodyPr/>
          <a:lstStyle/>
          <a:p>
            <a:r>
              <a:rPr lang="en-US" dirty="0"/>
              <a:t>Here is a block diagram of IOP along with all other units like memory, CPU and IO devices.</a:t>
            </a:r>
            <a:endParaRPr lang="en-US" dirty="0"/>
          </a:p>
          <a:p>
            <a:r>
              <a:rPr lang="en-US" dirty="0"/>
              <a:t>Here memory unit can communicate directly with both processor, CPU and IOP.</a:t>
            </a:r>
            <a:endParaRPr lang="en-US" dirty="0"/>
          </a:p>
          <a:p>
            <a:r>
              <a:rPr lang="en-US" dirty="0"/>
              <a:t>CPU processes the data which requires computational processing.</a:t>
            </a:r>
            <a:endParaRPr lang="en-IN" dirty="0"/>
          </a:p>
        </p:txBody>
      </p:sp>
      <p:pic>
        <p:nvPicPr>
          <p:cNvPr id="12" name="Content Placeholder 5"/>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211330" y="2350793"/>
            <a:ext cx="5656820" cy="2780302"/>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Output Processor (IOP)</a:t>
            </a:r>
            <a:endParaRPr lang="en-IN" dirty="0"/>
          </a:p>
        </p:txBody>
      </p:sp>
      <p:sp>
        <p:nvSpPr>
          <p:cNvPr id="11" name="Content Placeholder 10"/>
          <p:cNvSpPr>
            <a:spLocks noGrp="1"/>
          </p:cNvSpPr>
          <p:nvPr>
            <p:ph sz="half" idx="1"/>
          </p:nvPr>
        </p:nvSpPr>
        <p:spPr/>
        <p:txBody>
          <a:bodyPr/>
          <a:lstStyle/>
          <a:p>
            <a:r>
              <a:rPr lang="en-US" dirty="0"/>
              <a:t>When IO operation is required CPU transfers the control of IO operation to IOP and CPU continues the other task on hand.</a:t>
            </a:r>
            <a:endParaRPr lang="en-US" dirty="0"/>
          </a:p>
          <a:p>
            <a:r>
              <a:rPr lang="en-US" dirty="0"/>
              <a:t>Meanwhile IOP completes the IO operation and sends back the control using interrupt to CPU along with the status of IO operation.</a:t>
            </a:r>
            <a:endParaRPr lang="en-IN" dirty="0"/>
          </a:p>
        </p:txBody>
      </p:sp>
      <p:pic>
        <p:nvPicPr>
          <p:cNvPr id="12" name="Content Placeholder 5"/>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211330" y="2350793"/>
            <a:ext cx="5656820" cy="2780302"/>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Output Processor (IOP)</a:t>
            </a:r>
            <a:endParaRPr lang="en-IN" dirty="0"/>
          </a:p>
        </p:txBody>
      </p:sp>
      <p:sp>
        <p:nvSpPr>
          <p:cNvPr id="11" name="Content Placeholder 10"/>
          <p:cNvSpPr>
            <a:spLocks noGrp="1"/>
          </p:cNvSpPr>
          <p:nvPr>
            <p:ph sz="half" idx="1"/>
          </p:nvPr>
        </p:nvSpPr>
        <p:spPr/>
        <p:txBody>
          <a:bodyPr>
            <a:noAutofit/>
          </a:bodyPr>
          <a:lstStyle/>
          <a:p>
            <a:r>
              <a:rPr lang="en-US" sz="2400" dirty="0"/>
              <a:t>The CPU can act as master and the IOP act as slave processor.</a:t>
            </a:r>
            <a:endParaRPr lang="en-US" sz="2400" dirty="0"/>
          </a:p>
          <a:p>
            <a:r>
              <a:rPr lang="en-US" sz="2400" dirty="0"/>
              <a:t>The CPU assigns the task of initiating operations but it is the IOP, who executes the instructions, and not the CPU</a:t>
            </a:r>
            <a:endParaRPr lang="en-US" sz="2400" dirty="0"/>
          </a:p>
          <a:p>
            <a:r>
              <a:rPr lang="en-US" sz="2400"/>
              <a:t>CPU instructions provide operations to start an I/O transfer.</a:t>
            </a:r>
            <a:endParaRPr lang="en-US" sz="2400" dirty="0"/>
          </a:p>
        </p:txBody>
      </p:sp>
      <p:pic>
        <p:nvPicPr>
          <p:cNvPr id="12" name="Content Placeholder 5"/>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211330" y="2350793"/>
            <a:ext cx="5656820" cy="278030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Computer Peripherals</a:t>
            </a:r>
            <a:endParaRPr lang="en-IN" dirty="0"/>
          </a:p>
        </p:txBody>
      </p:sp>
      <p:sp>
        <p:nvSpPr>
          <p:cNvPr id="3" name="Content Placeholder 2"/>
          <p:cNvSpPr>
            <a:spLocks noGrp="1"/>
          </p:cNvSpPr>
          <p:nvPr>
            <p:ph idx="1"/>
          </p:nvPr>
        </p:nvSpPr>
        <p:spPr/>
        <p:txBody>
          <a:bodyPr/>
          <a:lstStyle/>
          <a:p>
            <a:r>
              <a:rPr lang="en-IN" dirty="0"/>
              <a:t>In real world most CPU need to take input from outside or send the output to outside of CPU to different devices.</a:t>
            </a:r>
            <a:endParaRPr lang="en-IN" dirty="0"/>
          </a:p>
          <a:p>
            <a:r>
              <a:rPr lang="en-IN" dirty="0"/>
              <a:t>This devices are not part of Computer and known as Peripheral devices. They help user for input/output.</a:t>
            </a:r>
            <a:endParaRPr lang="en-IN" dirty="0"/>
          </a:p>
          <a:p>
            <a:r>
              <a:rPr lang="en-IN" dirty="0"/>
              <a:t>Input Devices can be categorized into 3 categories</a:t>
            </a:r>
            <a:endParaRPr lang="en-IN" dirty="0"/>
          </a:p>
          <a:p>
            <a:pPr lvl="1"/>
            <a:r>
              <a:rPr lang="en-IN" dirty="0"/>
              <a:t>Input (Keyboard, Mouse, Scanner, etc.)</a:t>
            </a:r>
            <a:endParaRPr lang="en-IN" dirty="0"/>
          </a:p>
          <a:p>
            <a:pPr lvl="1"/>
            <a:r>
              <a:rPr lang="en-IN" dirty="0"/>
              <a:t>Output (Screen, Printer, etc.)</a:t>
            </a:r>
            <a:endParaRPr lang="en-IN" dirty="0"/>
          </a:p>
          <a:p>
            <a:pPr lvl="1"/>
            <a:r>
              <a:rPr lang="en-IN" dirty="0"/>
              <a:t>Input – Output (Touch Screen, Hard Disk, etc)</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 Interface</a:t>
            </a:r>
            <a:endParaRPr lang="en-IN" dirty="0"/>
          </a:p>
        </p:txBody>
      </p:sp>
      <p:sp>
        <p:nvSpPr>
          <p:cNvPr id="3" name="Content Placeholder 2"/>
          <p:cNvSpPr>
            <a:spLocks noGrp="1"/>
          </p:cNvSpPr>
          <p:nvPr>
            <p:ph idx="1"/>
          </p:nvPr>
        </p:nvSpPr>
        <p:spPr/>
        <p:txBody>
          <a:bodyPr/>
          <a:lstStyle/>
          <a:p>
            <a:r>
              <a:rPr lang="en-IN" dirty="0"/>
              <a:t>Generally ASCII / Unicode format is used to represent data in IO devices.</a:t>
            </a:r>
            <a:endParaRPr lang="en-IN" dirty="0"/>
          </a:p>
          <a:p>
            <a:r>
              <a:rPr lang="en-IN" dirty="0"/>
              <a:t>ASCII is 7 bit character contains</a:t>
            </a:r>
            <a:endParaRPr lang="en-IN" dirty="0"/>
          </a:p>
          <a:p>
            <a:pPr lvl="1"/>
            <a:r>
              <a:rPr lang="en-IN" dirty="0"/>
              <a:t>94 Printable characters</a:t>
            </a:r>
            <a:endParaRPr lang="en-IN" dirty="0"/>
          </a:p>
          <a:p>
            <a:pPr lvl="2"/>
            <a:r>
              <a:rPr lang="en-IN" dirty="0"/>
              <a:t>Alphabets (Uppercase, Lowercase)</a:t>
            </a:r>
            <a:endParaRPr lang="en-IN" dirty="0"/>
          </a:p>
          <a:p>
            <a:pPr lvl="2"/>
            <a:r>
              <a:rPr lang="en-IN" dirty="0"/>
              <a:t>Numbers</a:t>
            </a:r>
            <a:endParaRPr lang="en-IN" dirty="0"/>
          </a:p>
          <a:p>
            <a:pPr lvl="2"/>
            <a:r>
              <a:rPr lang="en-IN" dirty="0"/>
              <a:t>Symbols</a:t>
            </a:r>
            <a:endParaRPr lang="en-IN" dirty="0"/>
          </a:p>
          <a:p>
            <a:pPr lvl="2"/>
            <a:r>
              <a:rPr lang="en-IN" dirty="0"/>
              <a:t>Etc.</a:t>
            </a:r>
            <a:endParaRPr lang="en-IN" dirty="0"/>
          </a:p>
          <a:p>
            <a:pPr lvl="1"/>
            <a:r>
              <a:rPr lang="en-IN" dirty="0"/>
              <a:t>34 Non printable characters</a:t>
            </a:r>
            <a:endParaRPr lang="en-IN" dirty="0"/>
          </a:p>
          <a:p>
            <a:pPr lvl="2"/>
            <a:r>
              <a:rPr lang="en-IN" dirty="0"/>
              <a:t>Space, New lines, Start of Text, End of Text etc.</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 Interface</a:t>
            </a:r>
            <a:endParaRPr lang="en-IN" dirty="0"/>
          </a:p>
        </p:txBody>
      </p:sp>
      <p:sp>
        <p:nvSpPr>
          <p:cNvPr id="3" name="Content Placeholder 2"/>
          <p:cNvSpPr>
            <a:spLocks noGrp="1"/>
          </p:cNvSpPr>
          <p:nvPr>
            <p:ph idx="1"/>
          </p:nvPr>
        </p:nvSpPr>
        <p:spPr/>
        <p:txBody>
          <a:bodyPr/>
          <a:lstStyle/>
          <a:p>
            <a:r>
              <a:rPr lang="en-IN" dirty="0"/>
              <a:t>Computer peripheral devices uses different format to store the data compared to CPU</a:t>
            </a:r>
            <a:endParaRPr lang="en-IN" dirty="0"/>
          </a:p>
          <a:p>
            <a:r>
              <a:rPr lang="en-IN" dirty="0"/>
              <a:t>Most I/O devices are mostly electro-magnetic or electro-mechanical devices.</a:t>
            </a:r>
            <a:endParaRPr lang="en-IN" dirty="0"/>
          </a:p>
          <a:p>
            <a:r>
              <a:rPr lang="en-IN" dirty="0"/>
              <a:t>Hence to communicate with CPU we require special hardware which can convert signal to proper format, this hardware is known as I/O Interface.</a:t>
            </a: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 Interface</a:t>
            </a:r>
            <a:endParaRPr lang="en-IN" dirty="0"/>
          </a:p>
        </p:txBody>
      </p:sp>
      <p:pic>
        <p:nvPicPr>
          <p:cNvPr id="5" name="Content Placeholder 4"/>
          <p:cNvPicPr>
            <a:picLocks noGrp="1" noChangeAspect="1"/>
          </p:cNvPicPr>
          <p:nvPr>
            <p:ph idx="1"/>
          </p:nvPr>
        </p:nvPicPr>
        <p:blipFill>
          <a:blip r:embed="rId1"/>
          <a:stretch>
            <a:fillRect/>
          </a:stretch>
        </p:blipFill>
        <p:spPr>
          <a:xfrm>
            <a:off x="777081" y="1135856"/>
            <a:ext cx="10620375" cy="5143500"/>
          </a:xfrm>
          <a:prstGeom prst="rect">
            <a:avLst/>
          </a:prstGeom>
        </p:spPr>
      </p:pic>
    </p:spTree>
  </p:cSld>
  <p:clrMapOvr>
    <a:masterClrMapping/>
  </p:clrMapOvr>
</p:sld>
</file>

<file path=ppt/theme/theme1.xml><?xml version="1.0" encoding="utf-8"?>
<a:theme xmlns:a="http://schemas.openxmlformats.org/drawingml/2006/main" name="MU PPT New Theme Modifi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ira Sans">
      <a:majorFont>
        <a:latin typeface="Fira Sans Extra Condensed"/>
        <a:ea typeface=""/>
        <a:cs typeface="Noto Sans Gujarati"/>
      </a:majorFont>
      <a:minorFont>
        <a:latin typeface="Fira Sans Condensed"/>
        <a:ea typeface=""/>
        <a:cs typeface="Noto Sans Gujarat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 PPT New Theme Modified</Template>
  <TotalTime>0</TotalTime>
  <Words>15353</Words>
  <Application>WPS Presentation</Application>
  <PresentationFormat>Widescreen</PresentationFormat>
  <Paragraphs>347</Paragraphs>
  <Slides>58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58</vt:i4>
      </vt:variant>
    </vt:vector>
  </HeadingPairs>
  <TitlesOfParts>
    <vt:vector size="74" baseType="lpstr">
      <vt:lpstr>Arial</vt:lpstr>
      <vt:lpstr>SimSun</vt:lpstr>
      <vt:lpstr>Wingdings</vt:lpstr>
      <vt:lpstr>Merriweather Sans</vt:lpstr>
      <vt:lpstr>Segoe Print</vt:lpstr>
      <vt:lpstr>Fira Sans Extra Condensed</vt:lpstr>
      <vt:lpstr>Yu Gothic UI</vt:lpstr>
      <vt:lpstr>Segoe UI</vt:lpstr>
      <vt:lpstr>Gill Sans MT</vt:lpstr>
      <vt:lpstr>Fira Code</vt:lpstr>
      <vt:lpstr>Fira Sans Condensed</vt:lpstr>
      <vt:lpstr>Microsoft YaHei</vt:lpstr>
      <vt:lpstr>Arial Unicode MS</vt:lpstr>
      <vt:lpstr>Calibri</vt:lpstr>
      <vt:lpstr>Noto Sans Gujarati</vt:lpstr>
      <vt:lpstr>MU PPT New Theme Modified</vt:lpstr>
      <vt:lpstr> - 09CE1401 -  COMPUTER ORGANIZATION </vt:lpstr>
      <vt:lpstr>Unit - 5 Input Output Organization</vt:lpstr>
      <vt:lpstr>Topics Covered</vt:lpstr>
      <vt:lpstr>Input Output Interface</vt:lpstr>
      <vt:lpstr>Input Output Interface</vt:lpstr>
      <vt:lpstr>Computer Peripherals</vt:lpstr>
      <vt:lpstr>I/O Interface</vt:lpstr>
      <vt:lpstr>I/O Interface</vt:lpstr>
      <vt:lpstr>I/O Interface</vt:lpstr>
      <vt:lpstr>I/O Interface</vt:lpstr>
      <vt:lpstr>Asynchronous Data Transfer</vt:lpstr>
      <vt:lpstr>Asynchronous Data Transfer</vt:lpstr>
      <vt:lpstr>Asynchronous Data Transfer</vt:lpstr>
      <vt:lpstr>Asynchronous Data Transfer</vt:lpstr>
      <vt:lpstr>Strobe Method</vt:lpstr>
      <vt:lpstr>Strobe Control Method</vt:lpstr>
      <vt:lpstr>Strobe Control Method</vt:lpstr>
      <vt:lpstr>Strobe Control Method</vt:lpstr>
      <vt:lpstr>Strobe Control Method</vt:lpstr>
      <vt:lpstr>Strobe Control Method</vt:lpstr>
      <vt:lpstr>Handshaking Method</vt:lpstr>
      <vt:lpstr>Handshaking Method</vt:lpstr>
      <vt:lpstr>Handshaking Method</vt:lpstr>
      <vt:lpstr>Handshaking Method</vt:lpstr>
      <vt:lpstr>Handshaking Method</vt:lpstr>
      <vt:lpstr>Handshaking Method</vt:lpstr>
      <vt:lpstr>Advantages of Asynchronous Data Transfer</vt:lpstr>
      <vt:lpstr>Data Transfer</vt:lpstr>
      <vt:lpstr>Data Transfer</vt:lpstr>
      <vt:lpstr>Data Transfer</vt:lpstr>
      <vt:lpstr>Data Transfer</vt:lpstr>
      <vt:lpstr>Data Transfer</vt:lpstr>
      <vt:lpstr>Data Transfer</vt:lpstr>
      <vt:lpstr>Data Transfer</vt:lpstr>
      <vt:lpstr>Data Transfer</vt:lpstr>
      <vt:lpstr>Asynchronous serial data transfer</vt:lpstr>
      <vt:lpstr>Asynchronous serial data transfer</vt:lpstr>
      <vt:lpstr>Asynchronous serial data transfer</vt:lpstr>
      <vt:lpstr>Modes of Transfer</vt:lpstr>
      <vt:lpstr>Modes of Transfer</vt:lpstr>
      <vt:lpstr>Modes of Transfer</vt:lpstr>
      <vt:lpstr>Programmed I/O</vt:lpstr>
      <vt:lpstr>Programmed I/O</vt:lpstr>
      <vt:lpstr>Programmed I/O</vt:lpstr>
      <vt:lpstr>Example of Programmed I/O</vt:lpstr>
      <vt:lpstr>Interrupt - initiated I/O</vt:lpstr>
      <vt:lpstr>Interrupt - initiated I/O</vt:lpstr>
      <vt:lpstr>Interrupt - initiated I/O</vt:lpstr>
      <vt:lpstr>Note</vt:lpstr>
      <vt:lpstr>Direct Memory Access</vt:lpstr>
      <vt:lpstr>Direct Memory Access</vt:lpstr>
      <vt:lpstr>Direct Memory Access</vt:lpstr>
      <vt:lpstr>Direct Memory Access</vt:lpstr>
      <vt:lpstr>Input Output Processor (IOP)</vt:lpstr>
      <vt:lpstr>Input Output Processor (IOP)</vt:lpstr>
      <vt:lpstr>Input Output Processor (IOP)</vt:lpstr>
      <vt:lpstr>Input Output Processor (IOP)</vt:lpstr>
      <vt:lpstr>Input Output Processor (IOP)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- 09CE1401 -  COMPUTER ORGANIZATION</dc:title>
  <dc:creator>Sumit P. Makwana</dc:creator>
  <cp:lastModifiedBy>91902</cp:lastModifiedBy>
  <cp:revision>160</cp:revision>
  <dcterms:created xsi:type="dcterms:W3CDTF">2021-12-02T07:30:00Z</dcterms:created>
  <dcterms:modified xsi:type="dcterms:W3CDTF">2024-04-02T01:59:33Z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1D9851294A5649458D0835F13C9FD98C_12</vt:lpwstr>
  </property>
  <property fmtid="{D5CDD505-2E9C-101B-9397-08002B2CF9AE}" pid="3" name="KSOProductBuildVer">
    <vt:lpwstr>1033-12.2.0.16703</vt:lpwstr>
  </property>
</Properties>
</file>