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7" r:id="rId2"/>
    <p:sldId id="258" r:id="rId3"/>
    <p:sldId id="259" r:id="rId4"/>
    <p:sldId id="260" r:id="rId5"/>
    <p:sldId id="263" r:id="rId6"/>
    <p:sldId id="264" r:id="rId7"/>
    <p:sldId id="265" r:id="rId8"/>
    <p:sldId id="262" r:id="rId9"/>
    <p:sldId id="266" r:id="rId10"/>
    <p:sldId id="269"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9" r:id="rId49"/>
    <p:sldId id="306" r:id="rId50"/>
    <p:sldId id="307" r:id="rId51"/>
    <p:sldId id="308" r:id="rId52"/>
    <p:sldId id="310" r:id="rId53"/>
    <p:sldId id="311" r:id="rId54"/>
    <p:sldId id="312" r:id="rId55"/>
    <p:sldId id="313" r:id="rId56"/>
    <p:sldId id="314" r:id="rId57"/>
    <p:sldId id="315" r:id="rId58"/>
    <p:sldId id="316" r:id="rId59"/>
    <p:sldId id="31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P. Makwana" initials="SP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A2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6318" autoAdjust="0"/>
  </p:normalViewPr>
  <p:slideViewPr>
    <p:cSldViewPr snapToGrid="0">
      <p:cViewPr varScale="1">
        <p:scale>
          <a:sx n="82" d="100"/>
          <a:sy n="82" d="100"/>
        </p:scale>
        <p:origin x="691" y="72"/>
      </p:cViewPr>
      <p:guideLst/>
    </p:cSldViewPr>
  </p:slideViewPr>
  <p:outlineViewPr>
    <p:cViewPr>
      <p:scale>
        <a:sx n="33" d="100"/>
        <a:sy n="33" d="100"/>
      </p:scale>
      <p:origin x="0" y="-137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A089E-2EBF-42D1-B791-BE12EC8D8A3A}"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737BD-B14F-484E-BCFB-E23FC9295A7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398" y="1145307"/>
            <a:ext cx="11360729" cy="3232729"/>
          </a:xfrm>
        </p:spPr>
        <p:txBody>
          <a:bodyPr anchor="ctr">
            <a:noAutofit/>
          </a:bodyPr>
          <a:lstStyle>
            <a:lvl1pPr algn="ctr">
              <a:defRPr sz="7200">
                <a:solidFill>
                  <a:srgbClr val="04A2B9"/>
                </a:solidFill>
              </a:defRPr>
            </a:lvl1pPr>
          </a:lstStyle>
          <a:p>
            <a:r>
              <a:rPr lang="en-US" dirty="0"/>
              <a:t>CLICK TO EDIT MASTER TITLE STYLE</a:t>
            </a:r>
            <a:endParaRPr lang="en-IN" dirty="0"/>
          </a:p>
        </p:txBody>
      </p:sp>
      <p:sp>
        <p:nvSpPr>
          <p:cNvPr id="3" name="Subtitle 2"/>
          <p:cNvSpPr>
            <a:spLocks noGrp="1"/>
          </p:cNvSpPr>
          <p:nvPr>
            <p:ph type="subTitle" idx="1"/>
          </p:nvPr>
        </p:nvSpPr>
        <p:spPr>
          <a:xfrm>
            <a:off x="406398" y="4653613"/>
            <a:ext cx="11360729" cy="1619101"/>
          </a:xfrm>
        </p:spPr>
        <p:txBody>
          <a:bodyPr anchor="t"/>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p:cNvSpPr>
            <a:spLocks noGrp="1"/>
          </p:cNvSpPr>
          <p:nvPr>
            <p:ph type="dt" sz="half" idx="10"/>
          </p:nvPr>
        </p:nvSpPr>
        <p:spPr/>
        <p:txBody>
          <a:bodyPr/>
          <a:lstStyle/>
          <a:p>
            <a:fld id="{579F48BE-7BBD-442F-9336-557C96314B44}" type="datetime1">
              <a:rPr lang="en-IN" smtClean="0"/>
              <a:t>14-04-2024</a:t>
            </a:fld>
            <a:endParaRPr lang="en-IN"/>
          </a:p>
        </p:txBody>
      </p:sp>
      <p:sp>
        <p:nvSpPr>
          <p:cNvPr id="5" name="Footer Placeholder 4"/>
          <p:cNvSpPr>
            <a:spLocks noGrp="1"/>
          </p:cNvSpPr>
          <p:nvPr>
            <p:ph type="ftr" sz="quarter" idx="11"/>
          </p:nvPr>
        </p:nvSpPr>
        <p:spPr/>
        <p:txBody>
          <a:bodyPr/>
          <a:lstStyle/>
          <a:p>
            <a:r>
              <a:rPr lang="en-IN"/>
              <a:t>Prof. Sumit P. Makwana</a:t>
            </a:r>
          </a:p>
        </p:txBody>
      </p:sp>
      <p:sp>
        <p:nvSpPr>
          <p:cNvPr id="6" name="Slide Number Placeholder 5"/>
          <p:cNvSpPr>
            <a:spLocks noGrp="1"/>
          </p:cNvSpPr>
          <p:nvPr>
            <p:ph type="sldNum" sz="quarter" idx="12"/>
          </p:nvPr>
        </p:nvSpPr>
        <p:spPr/>
        <p:txBody>
          <a:bodyPr/>
          <a:lstStyle/>
          <a:p>
            <a:fld id="{3668396A-3F7F-4168-B747-62B69D254444}" type="slidenum">
              <a:rPr lang="en-IN" smtClean="0"/>
              <a:t>‹#›</a:t>
            </a:fld>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563" y="212442"/>
            <a:ext cx="1642988" cy="5818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8421" y="1214292"/>
            <a:ext cx="8170305" cy="50571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Text Placeholder 3"/>
          <p:cNvSpPr>
            <a:spLocks noGrp="1"/>
          </p:cNvSpPr>
          <p:nvPr>
            <p:ph type="body" sz="half" idx="2"/>
          </p:nvPr>
        </p:nvSpPr>
        <p:spPr>
          <a:xfrm>
            <a:off x="323273" y="1214293"/>
            <a:ext cx="3293506" cy="5057198"/>
          </a:xfrm>
        </p:spPr>
        <p:txBody>
          <a:bodyPr>
            <a:normAutofit/>
          </a:bodyPr>
          <a:lstStyle>
            <a:lvl1pPr marL="0" indent="0">
              <a:buNone/>
              <a:defRPr sz="3200" b="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8A6585-0A4E-4EB1-8E48-2DB105D76A4A}" type="datetime1">
              <a:rPr lang="en-IN" smtClean="0"/>
              <a:t>14-04-2024</a:t>
            </a:fld>
            <a:endParaRPr lang="en-IN"/>
          </a:p>
        </p:txBody>
      </p:sp>
      <p:sp>
        <p:nvSpPr>
          <p:cNvPr id="6" name="Footer Placeholder 5"/>
          <p:cNvSpPr>
            <a:spLocks noGrp="1"/>
          </p:cNvSpPr>
          <p:nvPr>
            <p:ph type="ftr" sz="quarter" idx="11"/>
          </p:nvPr>
        </p:nvSpPr>
        <p:spPr/>
        <p:txBody>
          <a:bodyPr/>
          <a:lstStyle/>
          <a:p>
            <a:r>
              <a:rPr lang="en-IN"/>
              <a:t>Prof. Sumit P. Makwana</a:t>
            </a:r>
          </a:p>
        </p:txBody>
      </p:sp>
      <p:sp>
        <p:nvSpPr>
          <p:cNvPr id="7" name="Slide Number Placeholder 6"/>
          <p:cNvSpPr>
            <a:spLocks noGrp="1"/>
          </p:cNvSpPr>
          <p:nvPr>
            <p:ph type="sldNum" sz="quarter" idx="12"/>
          </p:nvPr>
        </p:nvSpPr>
        <p:spPr>
          <a:xfrm>
            <a:off x="11305307" y="6477429"/>
            <a:ext cx="886693" cy="363902"/>
          </a:xfrm>
        </p:spPr>
        <p:txBody>
          <a:bodyPr/>
          <a:lstStyle/>
          <a:p>
            <a:fld id="{3668396A-3F7F-4168-B747-62B69D254444}" type="slidenum">
              <a:rPr lang="en-IN" smtClean="0"/>
              <a:t>‹#›</a:t>
            </a:fld>
            <a:endParaRPr lang="en-IN"/>
          </a:p>
        </p:txBody>
      </p:sp>
      <p:sp>
        <p:nvSpPr>
          <p:cNvPr id="8"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E84D30-8551-4AD1-BFE3-D66F361E5C20}" type="datetime1">
              <a:rPr lang="en-IN" smtClean="0"/>
              <a:t>14-04-2024</a:t>
            </a:fld>
            <a:endParaRPr lang="en-IN"/>
          </a:p>
        </p:txBody>
      </p:sp>
      <p:sp>
        <p:nvSpPr>
          <p:cNvPr id="5" name="Footer Placeholder 4"/>
          <p:cNvSpPr>
            <a:spLocks noGrp="1"/>
          </p:cNvSpPr>
          <p:nvPr>
            <p:ph type="ftr" sz="quarter" idx="11"/>
          </p:nvPr>
        </p:nvSpPr>
        <p:spPr/>
        <p:txBody>
          <a:bodyPr/>
          <a:lstStyle/>
          <a:p>
            <a:r>
              <a:rPr lang="en-IN"/>
              <a:t>Prof. Sumit P. Makwana</a:t>
            </a:r>
          </a:p>
        </p:txBody>
      </p:sp>
      <p:sp>
        <p:nvSpPr>
          <p:cNvPr id="6" name="Slide Number Placeholder 5"/>
          <p:cNvSpPr>
            <a:spLocks noGrp="1"/>
          </p:cNvSpPr>
          <p:nvPr>
            <p:ph type="sldNum" sz="quarter" idx="12"/>
          </p:nvPr>
        </p:nvSpPr>
        <p:spPr/>
        <p:txBody>
          <a:bodyPr/>
          <a:lstStyle/>
          <a:p>
            <a:fld id="{3668396A-3F7F-4168-B747-62B69D254444}"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4499" y="1431634"/>
            <a:ext cx="2765136" cy="4745327"/>
          </a:xfrm>
        </p:spPr>
        <p:txBody>
          <a:bodyPr vert="eaVert"/>
          <a:lstStyle>
            <a:lvl1pPr>
              <a:defRPr>
                <a:solidFill>
                  <a:schemeClr val="tx1"/>
                </a:solidFill>
              </a:defRPr>
            </a:lvl1pPr>
          </a:lstStyle>
          <a:p>
            <a:r>
              <a:rPr lang="en-US"/>
              <a:t>Click to edit Master title style</a:t>
            </a:r>
            <a:endParaRPr lang="en-IN"/>
          </a:p>
        </p:txBody>
      </p:sp>
      <p:sp>
        <p:nvSpPr>
          <p:cNvPr id="3" name="Vertical Text Placeholder 2"/>
          <p:cNvSpPr>
            <a:spLocks noGrp="1"/>
          </p:cNvSpPr>
          <p:nvPr>
            <p:ph type="body" orient="vert" idx="1"/>
          </p:nvPr>
        </p:nvSpPr>
        <p:spPr>
          <a:xfrm>
            <a:off x="838199" y="1431635"/>
            <a:ext cx="8388927" cy="47453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8437D0-DD08-44F1-9745-49DF48DF70E0}" type="datetime1">
              <a:rPr lang="en-IN" smtClean="0"/>
              <a:t>14-04-2024</a:t>
            </a:fld>
            <a:endParaRPr lang="en-IN"/>
          </a:p>
        </p:txBody>
      </p:sp>
      <p:sp>
        <p:nvSpPr>
          <p:cNvPr id="5" name="Footer Placeholder 4"/>
          <p:cNvSpPr>
            <a:spLocks noGrp="1"/>
          </p:cNvSpPr>
          <p:nvPr>
            <p:ph type="ftr" sz="quarter" idx="11"/>
          </p:nvPr>
        </p:nvSpPr>
        <p:spPr/>
        <p:txBody>
          <a:bodyPr/>
          <a:lstStyle/>
          <a:p>
            <a:r>
              <a:rPr lang="en-IN"/>
              <a:t>Prof. Sumit P. Makwana</a:t>
            </a:r>
          </a:p>
        </p:txBody>
      </p:sp>
      <p:sp>
        <p:nvSpPr>
          <p:cNvPr id="6" name="Slide Number Placeholder 5"/>
          <p:cNvSpPr>
            <a:spLocks noGrp="1"/>
          </p:cNvSpPr>
          <p:nvPr>
            <p:ph type="sldNum" sz="quarter" idx="12"/>
          </p:nvPr>
        </p:nvSpPr>
        <p:spPr/>
        <p:txBody>
          <a:bodyPr/>
          <a:lstStyle/>
          <a:p>
            <a:fld id="{3668396A-3F7F-4168-B747-62B69D25444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p:cNvSpPr>
            <a:spLocks noGrp="1"/>
          </p:cNvSpPr>
          <p:nvPr>
            <p:ph type="dt" sz="half" idx="10"/>
          </p:nvPr>
        </p:nvSpPr>
        <p:spPr/>
        <p:txBody>
          <a:bodyPr/>
          <a:lstStyle/>
          <a:p>
            <a:fld id="{08E3D34A-7917-4270-8BDF-D5B695584FE3}" type="datetime1">
              <a:rPr lang="en-IN" smtClean="0"/>
              <a:t>14-04-2024</a:t>
            </a:fld>
            <a:endParaRPr lang="en-IN"/>
          </a:p>
        </p:txBody>
      </p:sp>
      <p:sp>
        <p:nvSpPr>
          <p:cNvPr id="5" name="Footer Placeholder 4"/>
          <p:cNvSpPr>
            <a:spLocks noGrp="1"/>
          </p:cNvSpPr>
          <p:nvPr>
            <p:ph type="ftr" sz="quarter" idx="11"/>
          </p:nvPr>
        </p:nvSpPr>
        <p:spPr/>
        <p:txBody>
          <a:bodyPr/>
          <a:lstStyle/>
          <a:p>
            <a:r>
              <a:rPr lang="en-IN"/>
              <a:t>Prof. Sumit P. Makwana</a:t>
            </a:r>
          </a:p>
        </p:txBody>
      </p:sp>
      <p:sp>
        <p:nvSpPr>
          <p:cNvPr id="6" name="Slide Number Placeholder 5"/>
          <p:cNvSpPr>
            <a:spLocks noGrp="1"/>
          </p:cNvSpPr>
          <p:nvPr>
            <p:ph type="sldNum" sz="quarter" idx="12"/>
          </p:nvPr>
        </p:nvSpPr>
        <p:spPr/>
        <p:txBody>
          <a:bodyPr/>
          <a:lstStyle/>
          <a:p>
            <a:fld id="{3668396A-3F7F-4168-B747-62B69D254444}" type="slidenum">
              <a:rPr lang="en-IN" smtClean="0"/>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Anim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p:cNvSpPr>
            <a:spLocks noGrp="1"/>
          </p:cNvSpPr>
          <p:nvPr>
            <p:ph type="dt" sz="half" idx="10"/>
          </p:nvPr>
        </p:nvSpPr>
        <p:spPr/>
        <p:txBody>
          <a:bodyPr/>
          <a:lstStyle/>
          <a:p>
            <a:fld id="{BE7314C1-FC7B-4C08-8E94-5C69E192E672}" type="datetime1">
              <a:rPr lang="en-IN" smtClean="0"/>
              <a:t>14-04-2024</a:t>
            </a:fld>
            <a:endParaRPr lang="en-IN"/>
          </a:p>
        </p:txBody>
      </p:sp>
      <p:sp>
        <p:nvSpPr>
          <p:cNvPr id="5" name="Footer Placeholder 4"/>
          <p:cNvSpPr>
            <a:spLocks noGrp="1"/>
          </p:cNvSpPr>
          <p:nvPr>
            <p:ph type="ftr" sz="quarter" idx="11"/>
          </p:nvPr>
        </p:nvSpPr>
        <p:spPr/>
        <p:txBody>
          <a:bodyPr/>
          <a:lstStyle/>
          <a:p>
            <a:r>
              <a:rPr lang="en-IN"/>
              <a:t>Prof. Sumit P. Makwana</a:t>
            </a:r>
          </a:p>
        </p:txBody>
      </p:sp>
      <p:sp>
        <p:nvSpPr>
          <p:cNvPr id="6" name="Slide Number Placeholder 5"/>
          <p:cNvSpPr>
            <a:spLocks noGrp="1"/>
          </p:cNvSpPr>
          <p:nvPr>
            <p:ph type="sldNum" sz="quarter" idx="12"/>
          </p:nvPr>
        </p:nvSpPr>
        <p:spPr/>
        <p:txBody>
          <a:bodyPr/>
          <a:lstStyle/>
          <a:p>
            <a:fld id="{3668396A-3F7F-4168-B747-62B69D25444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Programming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marL="0" indent="0">
              <a:buNone/>
              <a:defRPr>
                <a:latin typeface="Fira Code" panose="020B0509050000020004" pitchFamily="49" charset="0"/>
                <a:ea typeface="Fira Code" panose="020B0509050000020004" pitchFamily="49" charset="0"/>
              </a:defRPr>
            </a:lvl1pPr>
            <a:lvl2pPr marL="457200" indent="0">
              <a:buNone/>
              <a:defRPr>
                <a:latin typeface="Fira Code" panose="020B0509050000020004" pitchFamily="49" charset="0"/>
                <a:ea typeface="Fira Code" panose="020B0509050000020004" pitchFamily="49" charset="0"/>
              </a:defRPr>
            </a:lvl2pPr>
            <a:lvl3pPr marL="914400" indent="0">
              <a:buNone/>
              <a:defRPr>
                <a:latin typeface="Fira Code" panose="020B0509050000020004" pitchFamily="49" charset="0"/>
                <a:ea typeface="Fira Code" panose="020B0509050000020004" pitchFamily="49" charset="0"/>
              </a:defRPr>
            </a:lvl3pPr>
            <a:lvl4pPr marL="1371600" indent="0">
              <a:buNone/>
              <a:defRPr>
                <a:latin typeface="Fira Code" panose="020B0509050000020004" pitchFamily="49" charset="0"/>
                <a:ea typeface="Fira Code" panose="020B0509050000020004" pitchFamily="49" charset="0"/>
              </a:defRPr>
            </a:lvl4pPr>
            <a:lvl5pPr marL="1828800" indent="0">
              <a:buNone/>
              <a:defRPr>
                <a:latin typeface="Fira Code" panose="020B0509050000020004" pitchFamily="49" charset="0"/>
                <a:ea typeface="Fira Code" panose="020B0509050000020004" pitchFamily="49" charset="0"/>
              </a:defRPr>
            </a:lvl5pPr>
          </a:lstStyle>
          <a:p>
            <a:pPr lvl="0"/>
            <a:r>
              <a:rPr lang="en-US"/>
              <a:t>Edit Master text styles</a:t>
            </a:r>
          </a:p>
        </p:txBody>
      </p:sp>
      <p:sp>
        <p:nvSpPr>
          <p:cNvPr id="4" name="Date Placeholder 3"/>
          <p:cNvSpPr>
            <a:spLocks noGrp="1"/>
          </p:cNvSpPr>
          <p:nvPr>
            <p:ph type="dt" sz="half" idx="10"/>
          </p:nvPr>
        </p:nvSpPr>
        <p:spPr/>
        <p:txBody>
          <a:bodyPr/>
          <a:lstStyle/>
          <a:p>
            <a:fld id="{5593BB18-6186-4D89-B1F0-B4CB6251DD36}" type="datetime1">
              <a:rPr lang="en-IN" smtClean="0"/>
              <a:t>14-04-2024</a:t>
            </a:fld>
            <a:endParaRPr lang="en-IN"/>
          </a:p>
        </p:txBody>
      </p:sp>
      <p:sp>
        <p:nvSpPr>
          <p:cNvPr id="5" name="Footer Placeholder 4"/>
          <p:cNvSpPr>
            <a:spLocks noGrp="1"/>
          </p:cNvSpPr>
          <p:nvPr>
            <p:ph type="ftr" sz="quarter" idx="11"/>
          </p:nvPr>
        </p:nvSpPr>
        <p:spPr/>
        <p:txBody>
          <a:bodyPr/>
          <a:lstStyle/>
          <a:p>
            <a:r>
              <a:rPr lang="en-IN"/>
              <a:t>Prof. Sumit P. Makwana</a:t>
            </a:r>
          </a:p>
        </p:txBody>
      </p:sp>
      <p:sp>
        <p:nvSpPr>
          <p:cNvPr id="6" name="Slide Number Placeholder 5"/>
          <p:cNvSpPr>
            <a:spLocks noGrp="1"/>
          </p:cNvSpPr>
          <p:nvPr>
            <p:ph type="sldNum" sz="quarter" idx="12"/>
          </p:nvPr>
        </p:nvSpPr>
        <p:spPr/>
        <p:txBody>
          <a:bodyPr/>
          <a:lstStyle/>
          <a:p>
            <a:fld id="{3668396A-3F7F-4168-B747-62B69D254444}" type="slidenum">
              <a:rPr lang="en-IN" smtClean="0"/>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273" y="1709738"/>
            <a:ext cx="11521594" cy="2852737"/>
          </a:xfrm>
        </p:spPr>
        <p:txBody>
          <a:bodyPr anchor="b"/>
          <a:lstStyle>
            <a:lvl1pPr>
              <a:defRPr sz="6000">
                <a:solidFill>
                  <a:srgbClr val="2B2C2A"/>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323271" y="4589463"/>
            <a:ext cx="1152159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4860E-C367-4D87-8FF6-5E3EFA169FDB}" type="datetime1">
              <a:rPr lang="en-IN" smtClean="0"/>
              <a:t>14-04-2024</a:t>
            </a:fld>
            <a:endParaRPr lang="en-IN"/>
          </a:p>
        </p:txBody>
      </p:sp>
      <p:sp>
        <p:nvSpPr>
          <p:cNvPr id="5" name="Footer Placeholder 4"/>
          <p:cNvSpPr>
            <a:spLocks noGrp="1"/>
          </p:cNvSpPr>
          <p:nvPr>
            <p:ph type="ftr" sz="quarter" idx="11"/>
          </p:nvPr>
        </p:nvSpPr>
        <p:spPr/>
        <p:txBody>
          <a:bodyPr/>
          <a:lstStyle/>
          <a:p>
            <a:r>
              <a:rPr lang="en-IN"/>
              <a:t>Prof. Sumit P. Makwana</a:t>
            </a:r>
          </a:p>
        </p:txBody>
      </p:sp>
      <p:sp>
        <p:nvSpPr>
          <p:cNvPr id="6" name="Slide Number Placeholder 5"/>
          <p:cNvSpPr>
            <a:spLocks noGrp="1"/>
          </p:cNvSpPr>
          <p:nvPr>
            <p:ph type="sldNum" sz="quarter" idx="12"/>
          </p:nvPr>
        </p:nvSpPr>
        <p:spPr/>
        <p:txBody>
          <a:bodyPr/>
          <a:lstStyle/>
          <a:p>
            <a:fld id="{3668396A-3F7F-4168-B747-62B69D25444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274" y="1080656"/>
            <a:ext cx="5643420" cy="5320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25306" y="1080656"/>
            <a:ext cx="5643420" cy="5320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10" name="Date Placeholder 3"/>
          <p:cNvSpPr>
            <a:spLocks noGrp="1"/>
          </p:cNvSpPr>
          <p:nvPr>
            <p:ph type="dt" sz="half" idx="10"/>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D01CCFB5-18EB-4D92-BAFD-F61D58D1283D}" type="datetime1">
              <a:rPr lang="en-IN" smtClean="0"/>
              <a:t>14-04-2024</a:t>
            </a:fld>
            <a:endParaRPr lang="en-IN"/>
          </a:p>
        </p:txBody>
      </p:sp>
      <p:sp>
        <p:nvSpPr>
          <p:cNvPr id="11" name="Footer Placeholder 4"/>
          <p:cNvSpPr>
            <a:spLocks noGrp="1"/>
          </p:cNvSpPr>
          <p:nvPr>
            <p:ph type="ftr" sz="quarter" idx="3"/>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p>
        </p:txBody>
      </p:sp>
      <p:sp>
        <p:nvSpPr>
          <p:cNvPr id="12"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273" y="1647709"/>
            <a:ext cx="5643418" cy="47530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p:cNvSpPr>
            <a:spLocks noGrp="1"/>
          </p:cNvSpPr>
          <p:nvPr>
            <p:ph sz="half" idx="2"/>
          </p:nvPr>
        </p:nvSpPr>
        <p:spPr>
          <a:xfrm>
            <a:off x="6225305" y="1647709"/>
            <a:ext cx="5643418" cy="47530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Text Placeholder 2"/>
          <p:cNvSpPr>
            <a:spLocks noGrp="1"/>
          </p:cNvSpPr>
          <p:nvPr>
            <p:ph type="body" idx="13"/>
          </p:nvPr>
        </p:nvSpPr>
        <p:spPr>
          <a:xfrm>
            <a:off x="323273" y="1057495"/>
            <a:ext cx="5643418" cy="46114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ext Placeholder 4"/>
          <p:cNvSpPr>
            <a:spLocks noGrp="1"/>
          </p:cNvSpPr>
          <p:nvPr>
            <p:ph type="body" sz="quarter" idx="3"/>
          </p:nvPr>
        </p:nvSpPr>
        <p:spPr>
          <a:xfrm>
            <a:off x="6225305" y="1057495"/>
            <a:ext cx="5643418" cy="46114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13" name="Date Placeholder 3"/>
          <p:cNvSpPr>
            <a:spLocks noGrp="1"/>
          </p:cNvSpPr>
          <p:nvPr>
            <p:ph type="dt" sz="half" idx="14"/>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C5C2664A-61B5-4A71-99D8-B8BBD0E75A54}" type="datetime1">
              <a:rPr lang="en-IN" smtClean="0"/>
              <a:t>14-04-2024</a:t>
            </a:fld>
            <a:endParaRPr lang="en-IN"/>
          </a:p>
        </p:txBody>
      </p:sp>
      <p:sp>
        <p:nvSpPr>
          <p:cNvPr id="14" name="Footer Placeholder 4"/>
          <p:cNvSpPr>
            <a:spLocks noGrp="1"/>
          </p:cNvSpPr>
          <p:nvPr>
            <p:ph type="ftr" sz="quarter" idx="15"/>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p>
        </p:txBody>
      </p:sp>
      <p:sp>
        <p:nvSpPr>
          <p:cNvPr id="15"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6C2881C7-E206-4DE3-A450-53031529A126}" type="datetime1">
              <a:rPr lang="en-IN" smtClean="0"/>
              <a:t>14-04-2024</a:t>
            </a:fld>
            <a:endParaRPr lang="en-IN"/>
          </a:p>
        </p:txBody>
      </p:sp>
      <p:sp>
        <p:nvSpPr>
          <p:cNvPr id="4" name="Footer Placeholder 3"/>
          <p:cNvSpPr>
            <a:spLocks noGrp="1"/>
          </p:cNvSpPr>
          <p:nvPr>
            <p:ph type="ftr" sz="quarter" idx="11"/>
          </p:nvPr>
        </p:nvSpPr>
        <p:spPr/>
        <p:txBody>
          <a:bodyPr/>
          <a:lstStyle/>
          <a:p>
            <a:r>
              <a:rPr lang="en-IN"/>
              <a:t>Prof. Sumit P. Makwana</a:t>
            </a:r>
          </a:p>
        </p:txBody>
      </p:sp>
      <p:sp>
        <p:nvSpPr>
          <p:cNvPr id="5" name="Slide Number Placeholder 4"/>
          <p:cNvSpPr>
            <a:spLocks noGrp="1"/>
          </p:cNvSpPr>
          <p:nvPr>
            <p:ph type="sldNum" sz="quarter" idx="12"/>
          </p:nvPr>
        </p:nvSpPr>
        <p:spPr/>
        <p:txBody>
          <a:bodyPr/>
          <a:lstStyle/>
          <a:p>
            <a:fld id="{3668396A-3F7F-4168-B747-62B69D25444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323273" y="1041399"/>
            <a:ext cx="11526982" cy="533169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CB780930-CF53-43C2-A17F-7813DB5F6C80}" type="datetime1">
              <a:rPr lang="en-IN" smtClean="0"/>
              <a:t>14-04-2024</a:t>
            </a:fld>
            <a:endParaRPr lang="en-IN"/>
          </a:p>
        </p:txBody>
      </p:sp>
      <p:sp>
        <p:nvSpPr>
          <p:cNvPr id="5" name="Footer Placeholder 4"/>
          <p:cNvSpPr>
            <a:spLocks noGrp="1"/>
          </p:cNvSpPr>
          <p:nvPr>
            <p:ph type="ftr" sz="quarter" idx="3"/>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p>
        </p:txBody>
      </p:sp>
      <p:sp>
        <p:nvSpPr>
          <p:cNvPr id="6"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l" defTabSz="914400" rtl="0" eaLnBrk="1" latinLnBrk="0" hangingPunct="1">
        <a:lnSpc>
          <a:spcPct val="90000"/>
        </a:lnSpc>
        <a:spcBef>
          <a:spcPct val="0"/>
        </a:spcBef>
        <a:buNone/>
        <a:defRPr sz="4000" b="1" kern="1200">
          <a:solidFill>
            <a:schemeClr val="bg1"/>
          </a:solidFill>
          <a:latin typeface="Fira Sans Extra Condensed" panose="020B0503050000020004" pitchFamily="34" charset="0"/>
          <a:ea typeface="+mj-ea"/>
          <a:cs typeface="Segoe UI" panose="020B0502040204020203"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Gill Sans MT" panose="020B0502020104020203" pitchFamily="34" charset="0"/>
          <a:cs typeface="Gill Sans MT" panose="020B0502020104020203"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Gill Sans MT" panose="020B0502020104020203" pitchFamily="34" charset="0"/>
          <a:cs typeface="Gill Sans MT" panose="020B0502020104020203"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Gill Sans MT" panose="020B0502020104020203" pitchFamily="34" charset="0"/>
          <a:cs typeface="Gill Sans MT" panose="020B0502020104020203"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Gill Sans MT" panose="020B0502020104020203" pitchFamily="34" charset="0"/>
          <a:cs typeface="Gill Sans MT" panose="020B0502020104020203"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Gill Sans MT" panose="020B0502020104020203" pitchFamily="34" charset="0"/>
          <a:cs typeface="Gill Sans MT" panose="020B05020201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Unit - 6</a:t>
            </a:r>
            <a:br>
              <a:rPr lang="en-IN" dirty="0"/>
            </a:br>
            <a:r>
              <a:rPr lang="en-US" dirty="0"/>
              <a:t>Memory Organization</a:t>
            </a:r>
            <a:endParaRPr lang="en-IN" dirty="0"/>
          </a:p>
        </p:txBody>
      </p:sp>
      <p:sp>
        <p:nvSpPr>
          <p:cNvPr id="8" name="Subtitle 7"/>
          <p:cNvSpPr>
            <a:spLocks noGrp="1"/>
          </p:cNvSpPr>
          <p:nvPr>
            <p:ph type="subTitle" idx="1"/>
          </p:nvPr>
        </p:nvSpPr>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Read-Only Memory (ROM)</a:t>
            </a:r>
            <a:endParaRPr lang="en-IN" dirty="0"/>
          </a:p>
        </p:txBody>
      </p:sp>
      <p:sp>
        <p:nvSpPr>
          <p:cNvPr id="3" name="Content Placeholder 2"/>
          <p:cNvSpPr>
            <a:spLocks noGrp="1"/>
          </p:cNvSpPr>
          <p:nvPr>
            <p:ph idx="1"/>
          </p:nvPr>
        </p:nvSpPr>
        <p:spPr/>
        <p:txBody>
          <a:bodyPr>
            <a:normAutofit/>
          </a:bodyPr>
          <a:lstStyle/>
          <a:p>
            <a:r>
              <a:rPr lang="en-US" dirty="0"/>
              <a:t>A read-only memory (ROM) is essentially a memory device in which permanent binary information is stored.</a:t>
            </a:r>
          </a:p>
          <a:p>
            <a:r>
              <a:rPr lang="en-US" dirty="0"/>
              <a:t>The binary information is generally specified by the manufacturer and is then embedded in the computer system. </a:t>
            </a:r>
          </a:p>
          <a:p>
            <a:r>
              <a:rPr lang="en-US" dirty="0"/>
              <a:t>A ROM which can be re programmed is called a PROM. The process of entering information in a ROM is known as programming. </a:t>
            </a:r>
          </a:p>
          <a:p>
            <a:r>
              <a:rPr lang="en-US" dirty="0"/>
              <a:t>ROMs are used to store information i.e. firmware, BIOS etc.</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Random access memory (RAM)</a:t>
            </a:r>
          </a:p>
        </p:txBody>
      </p:sp>
      <p:sp>
        <p:nvSpPr>
          <p:cNvPr id="2" name="Content Placeholder 1"/>
          <p:cNvSpPr>
            <a:spLocks noGrp="1"/>
          </p:cNvSpPr>
          <p:nvPr>
            <p:ph idx="1"/>
          </p:nvPr>
        </p:nvSpPr>
        <p:spPr/>
        <p:txBody>
          <a:bodyPr>
            <a:noAutofit/>
          </a:bodyPr>
          <a:lstStyle/>
          <a:p>
            <a:r>
              <a:rPr lang="en-US" sz="2400" dirty="0"/>
              <a:t>Used in computers for the temporary storage of programs and data.</a:t>
            </a:r>
          </a:p>
          <a:p>
            <a:r>
              <a:rPr lang="en-US" sz="2400" dirty="0"/>
              <a:t>Read and write both operations are performed by RAM which requires fast cycle times as not to slow down the computer operation.</a:t>
            </a:r>
          </a:p>
          <a:p>
            <a:r>
              <a:rPr lang="en-US" sz="2400" dirty="0"/>
              <a:t>It is volatile and lose all stored information if power is interrupted or turned off.</a:t>
            </a:r>
          </a:p>
          <a:p>
            <a:r>
              <a:rPr lang="en-US" sz="2400" dirty="0"/>
              <a:t>RAM chip typically come with word capacities of 1K, 4K, 8K, 16K, etc.. and word sizes of 1, 4 or 8-bits.</a:t>
            </a:r>
          </a:p>
          <a:p>
            <a:r>
              <a:rPr lang="en-US" sz="2400" dirty="0"/>
              <a:t>It can be expanded by combining several memory chips.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Random access memory (RAM)</a:t>
            </a:r>
          </a:p>
        </p:txBody>
      </p:sp>
      <p:graphicFrame>
        <p:nvGraphicFramePr>
          <p:cNvPr id="3" name="Content Placeholder 2"/>
          <p:cNvGraphicFramePr>
            <a:graphicFrameLocks noGrp="1"/>
          </p:cNvGraphicFramePr>
          <p:nvPr>
            <p:ph idx="1"/>
          </p:nvPr>
        </p:nvGraphicFramePr>
        <p:xfrm>
          <a:off x="323850" y="1041400"/>
          <a:ext cx="11527155" cy="5005705"/>
        </p:xfrm>
        <a:graphic>
          <a:graphicData uri="http://schemas.openxmlformats.org/drawingml/2006/table">
            <a:tbl>
              <a:tblPr firstRow="1" bandRow="1">
                <a:tableStyleId>{8799B23B-EC83-4686-B30A-512413B5E67A}</a:tableStyleId>
              </a:tblPr>
              <a:tblGrid>
                <a:gridCol w="5763260">
                  <a:extLst>
                    <a:ext uri="{9D8B030D-6E8A-4147-A177-3AD203B41FA5}">
                      <a16:colId xmlns:a16="http://schemas.microsoft.com/office/drawing/2014/main" val="20000"/>
                    </a:ext>
                  </a:extLst>
                </a:gridCol>
                <a:gridCol w="5763895">
                  <a:extLst>
                    <a:ext uri="{9D8B030D-6E8A-4147-A177-3AD203B41FA5}">
                      <a16:colId xmlns:a16="http://schemas.microsoft.com/office/drawing/2014/main" val="20001"/>
                    </a:ext>
                  </a:extLst>
                </a:gridCol>
              </a:tblGrid>
              <a:tr h="412750">
                <a:tc>
                  <a:txBody>
                    <a:bodyPr/>
                    <a:lstStyle/>
                    <a:p>
                      <a:pPr algn="ctr"/>
                      <a:r>
                        <a:rPr lang="en-US" dirty="0"/>
                        <a:t>Static RAM</a:t>
                      </a:r>
                      <a:endParaRPr lang="en-IN" dirty="0">
                        <a:solidFill>
                          <a:sysClr val="windowText" lastClr="000000"/>
                        </a:solidFill>
                      </a:endParaRPr>
                    </a:p>
                  </a:txBody>
                  <a:tcPr/>
                </a:tc>
                <a:tc>
                  <a:txBody>
                    <a:bodyPr/>
                    <a:lstStyle/>
                    <a:p>
                      <a:pPr algn="ctr"/>
                      <a:r>
                        <a:rPr lang="en-US" dirty="0"/>
                        <a:t>Dynamic RAM</a:t>
                      </a:r>
                      <a:endParaRPr lang="en-IN" dirty="0">
                        <a:solidFill>
                          <a:sysClr val="windowText" lastClr="000000"/>
                        </a:solidFill>
                      </a:endParaRPr>
                    </a:p>
                  </a:txBody>
                  <a:tcPr/>
                </a:tc>
                <a:extLst>
                  <a:ext uri="{0D108BD9-81ED-4DB2-BD59-A6C34878D82A}">
                    <a16:rowId xmlns:a16="http://schemas.microsoft.com/office/drawing/2014/main" val="10000"/>
                  </a:ext>
                </a:extLst>
              </a:tr>
              <a:tr h="713105">
                <a:tc>
                  <a:txBody>
                    <a:bodyPr/>
                    <a:lstStyle/>
                    <a:p>
                      <a:pPr algn="just"/>
                      <a:r>
                        <a:rPr lang="en-US" dirty="0"/>
                        <a:t>1. SRAM has lower access time, so it is faster compared to DRAM.</a:t>
                      </a:r>
                      <a:endParaRPr lang="en-IN" dirty="0"/>
                    </a:p>
                  </a:txBody>
                  <a:tcPr/>
                </a:tc>
                <a:tc>
                  <a:txBody>
                    <a:bodyPr/>
                    <a:lstStyle/>
                    <a:p>
                      <a:pPr algn="just"/>
                      <a:r>
                        <a:rPr lang="en-US" dirty="0"/>
                        <a:t>1. DRAM has higher access time, so it is slower than SRAM.</a:t>
                      </a:r>
                      <a:endParaRPr lang="en-IN" dirty="0"/>
                    </a:p>
                  </a:txBody>
                  <a:tcPr/>
                </a:tc>
                <a:extLst>
                  <a:ext uri="{0D108BD9-81ED-4DB2-BD59-A6C34878D82A}">
                    <a16:rowId xmlns:a16="http://schemas.microsoft.com/office/drawing/2014/main" val="10001"/>
                  </a:ext>
                </a:extLst>
              </a:tr>
              <a:tr h="412750">
                <a:tc>
                  <a:txBody>
                    <a:bodyPr/>
                    <a:lstStyle/>
                    <a:p>
                      <a:pPr algn="just"/>
                      <a:r>
                        <a:rPr lang="en-US" dirty="0"/>
                        <a:t>2. SRAM is costlier than DRAM.</a:t>
                      </a:r>
                      <a:endParaRPr lang="en-IN" dirty="0"/>
                    </a:p>
                  </a:txBody>
                  <a:tcPr/>
                </a:tc>
                <a:tc>
                  <a:txBody>
                    <a:bodyPr/>
                    <a:lstStyle/>
                    <a:p>
                      <a:pPr algn="just"/>
                      <a:r>
                        <a:rPr lang="en-US" dirty="0"/>
                        <a:t>2. DRAM costs less compared to SRAM.</a:t>
                      </a:r>
                      <a:endParaRPr lang="en-IN" dirty="0"/>
                    </a:p>
                  </a:txBody>
                  <a:tcPr/>
                </a:tc>
                <a:extLst>
                  <a:ext uri="{0D108BD9-81ED-4DB2-BD59-A6C34878D82A}">
                    <a16:rowId xmlns:a16="http://schemas.microsoft.com/office/drawing/2014/main" val="10002"/>
                  </a:ext>
                </a:extLst>
              </a:tr>
              <a:tr h="1017905">
                <a:tc>
                  <a:txBody>
                    <a:bodyPr/>
                    <a:lstStyle/>
                    <a:p>
                      <a:pPr algn="just"/>
                      <a:r>
                        <a:rPr lang="en-US" dirty="0"/>
                        <a:t>3.</a:t>
                      </a:r>
                      <a:r>
                        <a:rPr lang="en-US" sz="200" dirty="0"/>
                        <a:t> </a:t>
                      </a:r>
                      <a:r>
                        <a:rPr lang="en-US" dirty="0"/>
                        <a:t>SRAM requires constant power supply, which means this type of memory consumes more power.</a:t>
                      </a:r>
                      <a:endParaRPr lang="en-IN" dirty="0"/>
                    </a:p>
                  </a:txBody>
                  <a:tcPr/>
                </a:tc>
                <a:tc>
                  <a:txBody>
                    <a:bodyPr/>
                    <a:lstStyle/>
                    <a:p>
                      <a:pPr algn="just"/>
                      <a:r>
                        <a:rPr lang="en-US" dirty="0"/>
                        <a:t>3. DRAM offers reduced power consumption, due to the fact that the information is stored in the capacitor.</a:t>
                      </a:r>
                      <a:endParaRPr lang="en-IN" dirty="0"/>
                    </a:p>
                  </a:txBody>
                  <a:tcPr/>
                </a:tc>
                <a:extLst>
                  <a:ext uri="{0D108BD9-81ED-4DB2-BD59-A6C34878D82A}">
                    <a16:rowId xmlns:a16="http://schemas.microsoft.com/office/drawing/2014/main" val="10003"/>
                  </a:ext>
                </a:extLst>
              </a:tr>
              <a:tr h="1017905">
                <a:tc>
                  <a:txBody>
                    <a:bodyPr/>
                    <a:lstStyle/>
                    <a:p>
                      <a:pPr algn="just"/>
                      <a:r>
                        <a:rPr lang="en-US" dirty="0"/>
                        <a:t>4.</a:t>
                      </a:r>
                      <a:r>
                        <a:rPr lang="en-US" sz="400" dirty="0"/>
                        <a:t> </a:t>
                      </a:r>
                      <a:r>
                        <a:rPr lang="en-US" dirty="0"/>
                        <a:t>Due to complex internal circuitry, less storage capacity is available compared to the same physical size of DRAM memory chip.</a:t>
                      </a:r>
                      <a:endParaRPr lang="en-IN" dirty="0"/>
                    </a:p>
                  </a:txBody>
                  <a:tcPr/>
                </a:tc>
                <a:tc>
                  <a:txBody>
                    <a:bodyPr/>
                    <a:lstStyle/>
                    <a:p>
                      <a:pPr algn="just"/>
                      <a:r>
                        <a:rPr lang="en-US" dirty="0"/>
                        <a:t>4. Due to the small internal circuitry in the one-bit memory cell of DRAM, the large storage capacity is available.</a:t>
                      </a:r>
                      <a:endParaRPr lang="en-IN" dirty="0"/>
                    </a:p>
                  </a:txBody>
                  <a:tcPr/>
                </a:tc>
                <a:extLst>
                  <a:ext uri="{0D108BD9-81ED-4DB2-BD59-A6C34878D82A}">
                    <a16:rowId xmlns:a16="http://schemas.microsoft.com/office/drawing/2014/main" val="10004"/>
                  </a:ext>
                </a:extLst>
              </a:tr>
              <a:tr h="413385">
                <a:tc>
                  <a:txBody>
                    <a:bodyPr/>
                    <a:lstStyle/>
                    <a:p>
                      <a:pPr algn="just"/>
                      <a:r>
                        <a:rPr lang="en-US" dirty="0"/>
                        <a:t>5. SRAM has low packaging density.</a:t>
                      </a:r>
                      <a:endParaRPr lang="en-IN" dirty="0"/>
                    </a:p>
                  </a:txBody>
                  <a:tcPr/>
                </a:tc>
                <a:tc>
                  <a:txBody>
                    <a:bodyPr/>
                    <a:lstStyle/>
                    <a:p>
                      <a:pPr algn="just"/>
                      <a:r>
                        <a:rPr lang="en-US" dirty="0"/>
                        <a:t>5. DRAM has high packaging density.</a:t>
                      </a:r>
                      <a:endParaRPr lang="en-IN" dirty="0"/>
                    </a:p>
                  </a:txBody>
                  <a:tcPr/>
                </a:tc>
                <a:extLst>
                  <a:ext uri="{0D108BD9-81ED-4DB2-BD59-A6C34878D82A}">
                    <a16:rowId xmlns:a16="http://schemas.microsoft.com/office/drawing/2014/main" val="10005"/>
                  </a:ext>
                </a:extLst>
              </a:tr>
              <a:tr h="1017905">
                <a:tc>
                  <a:txBody>
                    <a:bodyPr/>
                    <a:lstStyle/>
                    <a:p>
                      <a:pPr algn="just"/>
                      <a:r>
                        <a:rPr lang="en-US" dirty="0"/>
                        <a:t>6. No need to refresh periodically.</a:t>
                      </a:r>
                      <a:endParaRPr lang="en-IN" dirty="0"/>
                    </a:p>
                  </a:txBody>
                  <a:tcPr/>
                </a:tc>
                <a:tc>
                  <a:txBody>
                    <a:bodyPr/>
                    <a:lstStyle/>
                    <a:p>
                      <a:pPr algn="just"/>
                      <a:r>
                        <a:rPr lang="en-US" dirty="0"/>
                        <a:t>6. Due to capacitor used as storage element, information may lose over period of time. So, need to refresh periodically.</a:t>
                      </a:r>
                      <a:endParaRPr lang="en-IN"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Block Diagram of 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6107" y="1364129"/>
            <a:ext cx="5182323" cy="468695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Block Diagram of ROM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2791" y="2521578"/>
            <a:ext cx="5048955" cy="237205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Address Map</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Address Map</a:t>
            </a:r>
            <a:endParaRPr lang="en-IN" dirty="0"/>
          </a:p>
        </p:txBody>
      </p:sp>
      <p:sp>
        <p:nvSpPr>
          <p:cNvPr id="3" name="Content Placeholder 2"/>
          <p:cNvSpPr>
            <a:spLocks noGrp="1"/>
          </p:cNvSpPr>
          <p:nvPr>
            <p:ph idx="1"/>
          </p:nvPr>
        </p:nvSpPr>
        <p:spPr/>
        <p:txBody>
          <a:bodyPr>
            <a:normAutofit/>
          </a:bodyPr>
          <a:lstStyle/>
          <a:p>
            <a:r>
              <a:rPr lang="en-US" sz="2400" dirty="0"/>
              <a:t> The designer of a computer system must calculate the amount of memory required for the particular application and assign it to either RAM or ROM.</a:t>
            </a:r>
          </a:p>
          <a:p>
            <a:r>
              <a:rPr lang="en-US" sz="2400" dirty="0"/>
              <a:t>The interconnection between memory and processor is then established from knowledge of the size of memory needed and the type of RAM and ROM chips available.</a:t>
            </a:r>
          </a:p>
          <a:p>
            <a:r>
              <a:rPr lang="en-US" sz="2400" dirty="0"/>
              <a:t>The addressing of memory can be established by means of a table that specifies the memory address assigned to each chip.</a:t>
            </a:r>
          </a:p>
          <a:p>
            <a:r>
              <a:rPr lang="en-US" sz="2400" dirty="0"/>
              <a:t>The table, called a memory address map, is a pictorial representation of assigned address space for each chip in the system.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Address Map</a:t>
            </a:r>
            <a:endParaRPr lang="en-IN" dirty="0"/>
          </a:p>
        </p:txBody>
      </p:sp>
      <p:sp>
        <p:nvSpPr>
          <p:cNvPr id="3" name="Content Placeholder 2"/>
          <p:cNvSpPr>
            <a:spLocks noGrp="1"/>
          </p:cNvSpPr>
          <p:nvPr>
            <p:ph idx="1"/>
          </p:nvPr>
        </p:nvSpPr>
        <p:spPr/>
        <p:txBody>
          <a:bodyPr>
            <a:normAutofit/>
          </a:bodyPr>
          <a:lstStyle/>
          <a:p>
            <a:r>
              <a:rPr lang="en-US" dirty="0"/>
              <a:t>To demonstrate with a particular example, assume that a computer system needs 512 bytes of RAM and 512 bytes of ROM.</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memory address map for this configuration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590" y="1958340"/>
            <a:ext cx="9100185" cy="4038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510" y="0"/>
            <a:ext cx="5073015"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Topics Covered</a:t>
            </a:r>
          </a:p>
        </p:txBody>
      </p:sp>
      <p:sp>
        <p:nvSpPr>
          <p:cNvPr id="3" name="Content Placeholder 2"/>
          <p:cNvSpPr>
            <a:spLocks noGrp="1"/>
          </p:cNvSpPr>
          <p:nvPr>
            <p:ph idx="1"/>
          </p:nvPr>
        </p:nvSpPr>
        <p:spPr/>
        <p:txBody>
          <a:bodyPr>
            <a:normAutofit/>
          </a:bodyPr>
          <a:lstStyle/>
          <a:p>
            <a:r>
              <a:rPr lang="en-US" dirty="0"/>
              <a:t>Memory Hierarchy, </a:t>
            </a:r>
          </a:p>
          <a:p>
            <a:r>
              <a:rPr lang="en-US" dirty="0"/>
              <a:t>Main Memory, </a:t>
            </a:r>
          </a:p>
          <a:p>
            <a:r>
              <a:rPr lang="en-US" dirty="0"/>
              <a:t>Auxiliary Memory, </a:t>
            </a:r>
          </a:p>
          <a:p>
            <a:r>
              <a:rPr lang="en-US" dirty="0"/>
              <a:t>Associative Memory, </a:t>
            </a:r>
          </a:p>
          <a:p>
            <a:r>
              <a:rPr lang="en-US" dirty="0"/>
              <a:t>Cache Memory, </a:t>
            </a:r>
          </a:p>
          <a:p>
            <a:r>
              <a:rPr lang="en-US" dirty="0"/>
              <a:t>Virtual Memory</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Auxiliary Memory</a:t>
            </a:r>
          </a:p>
        </p:txBody>
      </p:sp>
      <p:sp>
        <p:nvSpPr>
          <p:cNvPr id="3" name="Text Placeholder 2"/>
          <p:cNvSpPr>
            <a:spLocks noGrp="1"/>
          </p:cNvSpPr>
          <p:nvPr>
            <p:ph type="body" idx="1"/>
          </p:nvPr>
        </p:nvSpPr>
        <p:spPr/>
        <p:txBody>
          <a:bodyPr/>
          <a:lstStyle/>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Auxiliary Memory</a:t>
            </a:r>
          </a:p>
        </p:txBody>
      </p:sp>
      <p:sp>
        <p:nvSpPr>
          <p:cNvPr id="4" name="Content Placeholder 3"/>
          <p:cNvSpPr>
            <a:spLocks noGrp="1"/>
          </p:cNvSpPr>
          <p:nvPr>
            <p:ph idx="1"/>
          </p:nvPr>
        </p:nvSpPr>
        <p:spPr/>
        <p:txBody>
          <a:bodyPr/>
          <a:lstStyle/>
          <a:p>
            <a:r>
              <a:rPr lang="en-US" dirty="0"/>
              <a:t>An Auxiliary memory is referred to as the lowest-cost, highest-space, and slowest-approach storage in a computer system.</a:t>
            </a:r>
          </a:p>
          <a:p>
            <a:r>
              <a:rPr lang="en-US" dirty="0"/>
              <a:t>It is where programs and information are preserved for long-term storage or when not in direct use.</a:t>
            </a:r>
          </a:p>
          <a:p>
            <a:r>
              <a:rPr lang="en-US" dirty="0"/>
              <a:t>The most typical auxiliary memory devices used in computer systems are magnetic disks</a:t>
            </a:r>
            <a:r>
              <a:rPr lang="en-US"/>
              <a:t>, optical disk and tapes etc.</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4381" y="1359694"/>
            <a:ext cx="4762500" cy="4762500"/>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44" y="1774031"/>
            <a:ext cx="5353050" cy="3933825"/>
          </a:xfrm>
        </p:spPr>
      </p:pic>
      <p:sp>
        <p:nvSpPr>
          <p:cNvPr id="2" name="Title 1"/>
          <p:cNvSpPr>
            <a:spLocks noGrp="1"/>
          </p:cNvSpPr>
          <p:nvPr>
            <p:ph type="title"/>
          </p:nvPr>
        </p:nvSpPr>
        <p:spPr/>
        <p:txBody>
          <a:bodyPr>
            <a:normAutofit/>
          </a:bodyPr>
          <a:lstStyle/>
          <a:p>
            <a:r>
              <a:rPr lang="en-IN" dirty="0"/>
              <a:t>Magnetic Disks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9844" y="1774031"/>
            <a:ext cx="5353050" cy="3933825"/>
          </a:xfrm>
        </p:spPr>
      </p:pic>
      <p:sp>
        <p:nvSpPr>
          <p:cNvPr id="2" name="Title 1"/>
          <p:cNvSpPr>
            <a:spLocks noGrp="1"/>
          </p:cNvSpPr>
          <p:nvPr>
            <p:ph type="title"/>
          </p:nvPr>
        </p:nvSpPr>
        <p:spPr/>
        <p:txBody>
          <a:bodyPr>
            <a:normAutofit/>
          </a:bodyPr>
          <a:lstStyle/>
          <a:p>
            <a:r>
              <a:rPr lang="en-IN" dirty="0"/>
              <a:t>Magnetic Disks</a:t>
            </a:r>
          </a:p>
        </p:txBody>
      </p:sp>
      <p:sp>
        <p:nvSpPr>
          <p:cNvPr id="5" name="Content Placeholder 4"/>
          <p:cNvSpPr>
            <a:spLocks noGrp="1"/>
          </p:cNvSpPr>
          <p:nvPr>
            <p:ph sz="half" idx="1"/>
          </p:nvPr>
        </p:nvSpPr>
        <p:spPr/>
        <p:txBody>
          <a:bodyPr/>
          <a:lstStyle/>
          <a:p>
            <a:r>
              <a:rPr lang="en-US" dirty="0"/>
              <a:t>A magnetic disk is a round plate generated of metal or plastic coated with magnetized material. </a:t>
            </a:r>
          </a:p>
          <a:p>
            <a:r>
              <a:rPr lang="en-US" dirty="0"/>
              <a:t>There are both sides of the disk are used and multiple disks can be stacked on one spindle with read/write heads accessible on each surface.</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9844" y="1774031"/>
            <a:ext cx="5353050" cy="3933825"/>
          </a:xfrm>
        </p:spPr>
      </p:pic>
      <p:sp>
        <p:nvSpPr>
          <p:cNvPr id="2" name="Title 1"/>
          <p:cNvSpPr>
            <a:spLocks noGrp="1"/>
          </p:cNvSpPr>
          <p:nvPr>
            <p:ph type="title"/>
          </p:nvPr>
        </p:nvSpPr>
        <p:spPr/>
        <p:txBody>
          <a:bodyPr>
            <a:normAutofit/>
          </a:bodyPr>
          <a:lstStyle/>
          <a:p>
            <a:r>
              <a:rPr lang="en-IN" dirty="0"/>
              <a:t>Magnetic Disks</a:t>
            </a:r>
          </a:p>
        </p:txBody>
      </p:sp>
      <p:sp>
        <p:nvSpPr>
          <p:cNvPr id="5" name="Content Placeholder 4"/>
          <p:cNvSpPr>
            <a:spLocks noGrp="1"/>
          </p:cNvSpPr>
          <p:nvPr>
            <p:ph sz="half" idx="1"/>
          </p:nvPr>
        </p:nvSpPr>
        <p:spPr/>
        <p:txBody>
          <a:bodyPr>
            <a:normAutofit lnSpcReduction="10000"/>
          </a:bodyPr>
          <a:lstStyle/>
          <a:p>
            <a:r>
              <a:rPr lang="en-US" sz="2400" dirty="0"/>
              <a:t>All disks revolve together at high speed and are not stopped or initiated for access purposes.</a:t>
            </a:r>
          </a:p>
          <a:p>
            <a:r>
              <a:rPr lang="en-US" sz="2400" dirty="0"/>
              <a:t>Generally disk revolve at speed of 5200 RPM or 7200 RPM</a:t>
            </a:r>
          </a:p>
          <a:p>
            <a:r>
              <a:rPr lang="en-US" sz="2400" dirty="0"/>
              <a:t>Read and Write operation is performed using Read/Write Head </a:t>
            </a:r>
          </a:p>
          <a:p>
            <a:r>
              <a:rPr lang="en-US" sz="2400" dirty="0"/>
              <a:t>Bits are saved in the magnetized surface in marks along concentric circles known as tracks. </a:t>
            </a:r>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The tape is a layer of plastic coated with a magnetic documentation medium where bits can be stored.</a:t>
            </a:r>
          </a:p>
          <a:p>
            <a:r>
              <a:rPr lang="en-US" dirty="0"/>
              <a:t>Bits are listed as a magnetic stain on the tape along various tracks.</a:t>
            </a:r>
          </a:p>
          <a:p>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24588" y="1699788"/>
            <a:ext cx="5643562" cy="4115263"/>
          </a:xfrm>
        </p:spPr>
      </p:pic>
      <p:sp>
        <p:nvSpPr>
          <p:cNvPr id="4" name="Title 3"/>
          <p:cNvSpPr>
            <a:spLocks noGrp="1"/>
          </p:cNvSpPr>
          <p:nvPr>
            <p:ph type="title"/>
          </p:nvPr>
        </p:nvSpPr>
        <p:spPr/>
        <p:txBody>
          <a:bodyPr>
            <a:normAutofit/>
          </a:bodyPr>
          <a:lstStyle/>
          <a:p>
            <a:r>
              <a:rPr lang="en-IN" dirty="0"/>
              <a:t>Magnetic Tape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Magnetic tape units can be stopped, initiated to move forward, or in the opposite, or it can be reversed.</a:t>
            </a:r>
          </a:p>
          <a:p>
            <a:r>
              <a:rPr lang="en-US" dirty="0"/>
              <a:t>Speed of tape can not be changed to perform faster data read/write.</a:t>
            </a:r>
          </a:p>
          <a:p>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24588" y="1683312"/>
            <a:ext cx="5643562" cy="4115263"/>
          </a:xfrm>
        </p:spPr>
      </p:pic>
      <p:sp>
        <p:nvSpPr>
          <p:cNvPr id="4" name="Title 3"/>
          <p:cNvSpPr>
            <a:spLocks noGrp="1"/>
          </p:cNvSpPr>
          <p:nvPr>
            <p:ph type="title"/>
          </p:nvPr>
        </p:nvSpPr>
        <p:spPr/>
        <p:txBody>
          <a:bodyPr>
            <a:normAutofit/>
          </a:bodyPr>
          <a:lstStyle/>
          <a:p>
            <a:r>
              <a:rPr lang="en-IN" dirty="0"/>
              <a:t>Magnetic Tape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Associative Memory</a:t>
            </a:r>
          </a:p>
        </p:txBody>
      </p:sp>
      <p:sp>
        <p:nvSpPr>
          <p:cNvPr id="7" name="Text Placeholder 6"/>
          <p:cNvSpPr>
            <a:spLocks noGrp="1"/>
          </p:cNvSpPr>
          <p:nvPr>
            <p:ph type="body" idx="1"/>
          </p:nvPr>
        </p:nvSpPr>
        <p:spPr/>
        <p:txBody>
          <a:bodyPr/>
          <a:lstStyle/>
          <a:p>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Associative Memory</a:t>
            </a:r>
          </a:p>
        </p:txBody>
      </p:sp>
      <p:sp>
        <p:nvSpPr>
          <p:cNvPr id="2" name="Content Placeholder 1"/>
          <p:cNvSpPr>
            <a:spLocks noGrp="1"/>
          </p:cNvSpPr>
          <p:nvPr>
            <p:ph idx="1"/>
          </p:nvPr>
        </p:nvSpPr>
        <p:spPr/>
        <p:txBody>
          <a:bodyPr/>
          <a:lstStyle/>
          <a:p>
            <a:r>
              <a:rPr lang="en-US" dirty="0"/>
              <a:t>In most cases, data in any memory is accessed using its location (address).</a:t>
            </a:r>
          </a:p>
          <a:p>
            <a:r>
              <a:rPr lang="en-US" dirty="0"/>
              <a:t>On other hand, </a:t>
            </a:r>
          </a:p>
          <a:p>
            <a:r>
              <a:rPr lang="en-US" dirty="0"/>
              <a:t>An associative memory can be treated as a memory unit whose saved information can be accessed/searched by the content of the information itself instead of by an address or memory location.</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dirty="0"/>
              <a:t>Block diagram of associative memory is shown here.</a:t>
            </a:r>
          </a:p>
          <a:p>
            <a:r>
              <a:rPr lang="en-US" dirty="0"/>
              <a:t>It includes a memory array and logic for m words with n bits per word. </a:t>
            </a:r>
          </a:p>
          <a:p>
            <a:r>
              <a:rPr lang="en-US" dirty="0"/>
              <a:t>The argument register A and key register K each have n bits, one for each bit of a word.</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481" y="1450181"/>
            <a:ext cx="5057775" cy="4581525"/>
          </a:xfrm>
        </p:spPr>
      </p:pic>
      <p:sp>
        <p:nvSpPr>
          <p:cNvPr id="6" name="Title 5"/>
          <p:cNvSpPr>
            <a:spLocks noGrp="1"/>
          </p:cNvSpPr>
          <p:nvPr>
            <p:ph type="title"/>
          </p:nvPr>
        </p:nvSpPr>
        <p:spPr/>
        <p:txBody>
          <a:bodyPr/>
          <a:lstStyle/>
          <a:p>
            <a:r>
              <a:rPr lang="en-IN" dirty="0"/>
              <a:t>Associative Memory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Hierarchy</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dirty="0"/>
              <a:t>The match register M has m bits, one for each memory word. Each word in memory is related in parallel with the content of the argument register.</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481" y="1450181"/>
            <a:ext cx="5057775" cy="4581525"/>
          </a:xfrm>
        </p:spPr>
      </p:pic>
      <p:sp>
        <p:nvSpPr>
          <p:cNvPr id="6" name="Title 5"/>
          <p:cNvSpPr>
            <a:spLocks noGrp="1"/>
          </p:cNvSpPr>
          <p:nvPr>
            <p:ph type="title"/>
          </p:nvPr>
        </p:nvSpPr>
        <p:spPr/>
        <p:txBody>
          <a:bodyPr/>
          <a:lstStyle/>
          <a:p>
            <a:r>
              <a:rPr lang="en-IN" dirty="0"/>
              <a:t>Associative Memory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dirty="0"/>
              <a:t>The words that connect the bits of the argument register set an equivalent bit in the match register. </a:t>
            </a:r>
          </a:p>
          <a:p>
            <a:r>
              <a:rPr lang="en-US" dirty="0"/>
              <a:t>After the matching process, those bits in the match register that have been set denote the fact that their equivalent words have been found.</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481" y="1450181"/>
            <a:ext cx="5057775" cy="4581525"/>
          </a:xfrm>
        </p:spPr>
      </p:pic>
      <p:sp>
        <p:nvSpPr>
          <p:cNvPr id="6" name="Title 5"/>
          <p:cNvSpPr>
            <a:spLocks noGrp="1"/>
          </p:cNvSpPr>
          <p:nvPr>
            <p:ph type="title"/>
          </p:nvPr>
        </p:nvSpPr>
        <p:spPr/>
        <p:txBody>
          <a:bodyPr/>
          <a:lstStyle/>
          <a:p>
            <a:r>
              <a:rPr lang="en-IN" dirty="0"/>
              <a:t>Associative Memory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dirty="0"/>
              <a:t>Searching is done in parallel way for all the location simultaneously.</a:t>
            </a:r>
          </a:p>
          <a:p>
            <a:r>
              <a:rPr lang="en-US" dirty="0"/>
              <a:t>After searching Reading is done in sequential access to memory for those words whose equivalent bits in the match register have been set.</a:t>
            </a:r>
            <a:endParaRPr lang="en-IN" dirty="0"/>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481" y="1450181"/>
            <a:ext cx="5057775" cy="4581525"/>
          </a:xfrm>
        </p:spPr>
      </p:pic>
      <p:sp>
        <p:nvSpPr>
          <p:cNvPr id="6" name="Title 5"/>
          <p:cNvSpPr>
            <a:spLocks noGrp="1"/>
          </p:cNvSpPr>
          <p:nvPr>
            <p:ph type="title"/>
          </p:nvPr>
        </p:nvSpPr>
        <p:spPr/>
        <p:txBody>
          <a:bodyPr/>
          <a:lstStyle/>
          <a:p>
            <a:r>
              <a:rPr lang="en-IN" dirty="0"/>
              <a:t>Associative Memory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2400" dirty="0"/>
              <a:t>The key register supports a mask for selecting a specific field or key in the argument word. </a:t>
            </a:r>
          </a:p>
          <a:p>
            <a:r>
              <a:rPr lang="en-US" sz="2400" dirty="0"/>
              <a:t>The whole argument is distinguished with each memory word if the key register includes all 1’s.</a:t>
            </a:r>
          </a:p>
          <a:p>
            <a:r>
              <a:rPr lang="en-US" sz="2400" dirty="0"/>
              <a:t>Hence, there are only those bits in the argument that have 1's in their equivalent position of the key register are compared.</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481" y="1450181"/>
            <a:ext cx="5057775" cy="4581525"/>
          </a:xfrm>
        </p:spPr>
      </p:pic>
      <p:sp>
        <p:nvSpPr>
          <p:cNvPr id="6" name="Title 5"/>
          <p:cNvSpPr>
            <a:spLocks noGrp="1"/>
          </p:cNvSpPr>
          <p:nvPr>
            <p:ph type="title"/>
          </p:nvPr>
        </p:nvSpPr>
        <p:spPr/>
        <p:txBody>
          <a:bodyPr/>
          <a:lstStyle/>
          <a:p>
            <a:r>
              <a:rPr lang="en-IN" dirty="0"/>
              <a:t>Associative Memory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Associative Memory</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040" y="1233805"/>
            <a:ext cx="6878955" cy="5285105"/>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Memory</a:t>
            </a:r>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Memory</a:t>
            </a:r>
          </a:p>
        </p:txBody>
      </p:sp>
      <p:sp>
        <p:nvSpPr>
          <p:cNvPr id="3" name="Content Placeholder 2"/>
          <p:cNvSpPr>
            <a:spLocks noGrp="1"/>
          </p:cNvSpPr>
          <p:nvPr>
            <p:ph idx="1"/>
          </p:nvPr>
        </p:nvSpPr>
        <p:spPr/>
        <p:txBody>
          <a:bodyPr/>
          <a:lstStyle/>
          <a:p>
            <a:r>
              <a:rPr lang="en-IN" dirty="0"/>
              <a:t>Speed of Primary memory is slower compared to the processing power of CPU. </a:t>
            </a:r>
          </a:p>
          <a:p>
            <a:r>
              <a:rPr lang="en-IN" dirty="0"/>
              <a:t>To improve the performance of CPU processing cache memory is used as a buffer between CPU and Primary memory.</a:t>
            </a:r>
          </a:p>
          <a:p>
            <a:r>
              <a:rPr lang="en-IN" dirty="0"/>
              <a:t>Cache is way more faster compare to primary memory and also it is cheaper to CPU registers. So cache is used as a buffer between CPU and primary memory to increase the performance of CPU.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Memory</a:t>
            </a:r>
          </a:p>
        </p:txBody>
      </p:sp>
      <p:sp>
        <p:nvSpPr>
          <p:cNvPr id="3" name="Content Placeholder 2"/>
          <p:cNvSpPr>
            <a:spLocks noGrp="1"/>
          </p:cNvSpPr>
          <p:nvPr>
            <p:ph idx="1"/>
          </p:nvPr>
        </p:nvSpPr>
        <p:spPr/>
        <p:txBody>
          <a:bodyPr/>
          <a:lstStyle/>
          <a:p>
            <a:r>
              <a:rPr lang="en-IN" dirty="0"/>
              <a:t>What Cache memory contains?</a:t>
            </a:r>
          </a:p>
          <a:p>
            <a:r>
              <a:rPr lang="en-US" dirty="0"/>
              <a:t>The data or contents of the main memory that are used frequently by CPU are stored in the cache memory so that the processor can easily access that data in a shorter time. </a:t>
            </a:r>
          </a:p>
          <a:p>
            <a:r>
              <a:rPr lang="en-US" dirty="0"/>
              <a:t>Whenever the CPU needs to access memory, it first checks the cache memory. If the data is not found in cache memory, then the CPU moves into the main memory.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Memory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987" y="2513698"/>
            <a:ext cx="7504564" cy="2387816"/>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Memory</a:t>
            </a:r>
          </a:p>
        </p:txBody>
      </p:sp>
      <p:sp>
        <p:nvSpPr>
          <p:cNvPr id="3" name="Content Placeholder 2"/>
          <p:cNvSpPr>
            <a:spLocks noGrp="1"/>
          </p:cNvSpPr>
          <p:nvPr>
            <p:ph idx="1"/>
          </p:nvPr>
        </p:nvSpPr>
        <p:spPr/>
        <p:txBody>
          <a:bodyPr>
            <a:normAutofit lnSpcReduction="10000"/>
          </a:bodyPr>
          <a:lstStyle/>
          <a:p>
            <a:r>
              <a:rPr lang="en-US" sz="1800" dirty="0"/>
              <a:t>The basic operation of a cache memory is as follows:</a:t>
            </a:r>
          </a:p>
          <a:p>
            <a:r>
              <a:rPr lang="en-US" sz="1800" dirty="0"/>
              <a:t>When the CPU needs to access memory, the cache is examined. If the word is found in the cache, it is read from the fast memory.</a:t>
            </a:r>
          </a:p>
          <a:p>
            <a:r>
              <a:rPr lang="en-US" sz="1800" dirty="0"/>
              <a:t>If the word addressed by the CPU is not found in the cache, the main memory is accessed to read the word.</a:t>
            </a:r>
          </a:p>
          <a:p>
            <a:r>
              <a:rPr lang="en-US" sz="1800" dirty="0"/>
              <a:t>A block of words one just accessed is then transferred from main memory to cache memory. The block size may vary from one word (the one just accessed) to about 16 words adjacent to the one just accessed.</a:t>
            </a:r>
          </a:p>
          <a:p>
            <a:r>
              <a:rPr lang="en-US" sz="1800" dirty="0"/>
              <a:t>The performance of the cache memory is frequently measured in terms of a quantity called </a:t>
            </a:r>
            <a:r>
              <a:rPr lang="en-US" sz="1800" b="1" dirty="0"/>
              <a:t>hit ratio</a:t>
            </a:r>
            <a:r>
              <a:rPr lang="en-US" sz="1800" dirty="0"/>
              <a:t>.</a:t>
            </a:r>
          </a:p>
          <a:p>
            <a:r>
              <a:rPr lang="en-US" sz="1800" dirty="0"/>
              <a:t>When the CPU refers to memory and finds the word in cache, it is said to produce a </a:t>
            </a:r>
            <a:r>
              <a:rPr lang="en-US" sz="1800" b="1" dirty="0"/>
              <a:t>hit</a:t>
            </a:r>
            <a:r>
              <a:rPr lang="en-US" sz="1800" dirty="0"/>
              <a:t>.</a:t>
            </a:r>
          </a:p>
          <a:p>
            <a:r>
              <a:rPr lang="en-US" sz="1800" dirty="0"/>
              <a:t>If the word is not found in the cache, it is in main memory and it counts as a </a:t>
            </a:r>
            <a:r>
              <a:rPr lang="en-US" sz="1800" b="1" dirty="0"/>
              <a:t>miss</a:t>
            </a:r>
            <a:r>
              <a:rPr lang="en-US" sz="1800" dirty="0"/>
              <a:t>.</a:t>
            </a:r>
          </a:p>
          <a:p>
            <a:r>
              <a:rPr lang="en-US" sz="1800" dirty="0"/>
              <a:t>The ratio of the number of hits divided by the total CPU references to memory (hits plus misses) is the hit ratio.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In the Computer System Design, Memory Hierarchy is an enhancement to organize the memory such that it can minimize the access time.</a:t>
            </a:r>
          </a:p>
          <a:p>
            <a:r>
              <a:rPr lang="en-US" dirty="0"/>
              <a:t>Below is the diagram that shows different types of memories used in computer system.</a:t>
            </a:r>
          </a:p>
          <a:p>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4588" y="2094905"/>
            <a:ext cx="5643562" cy="3292077"/>
          </a:xfrm>
        </p:spPr>
      </p:pic>
      <p:sp>
        <p:nvSpPr>
          <p:cNvPr id="2" name="Title 1"/>
          <p:cNvSpPr>
            <a:spLocks noGrp="1"/>
          </p:cNvSpPr>
          <p:nvPr>
            <p:ph type="title"/>
          </p:nvPr>
        </p:nvSpPr>
        <p:spPr/>
        <p:txBody>
          <a:bodyPr/>
          <a:lstStyle/>
          <a:p>
            <a:r>
              <a:rPr lang="en-US"/>
              <a:t>Memory Hierarchy</a:t>
            </a:r>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Cache Mapping</a:t>
            </a:r>
          </a:p>
        </p:txBody>
      </p:sp>
      <p:sp>
        <p:nvSpPr>
          <p:cNvPr id="6" name="Text Placeholder 5"/>
          <p:cNvSpPr>
            <a:spLocks noGrp="1"/>
          </p:cNvSpPr>
          <p:nvPr>
            <p:ph type="body" idx="1"/>
          </p:nvPr>
        </p:nvSpPr>
        <p:spPr/>
        <p:txBody>
          <a:bodyP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Mapping</a:t>
            </a:r>
          </a:p>
        </p:txBody>
      </p:sp>
      <p:sp>
        <p:nvSpPr>
          <p:cNvPr id="3" name="Content Placeholder 2"/>
          <p:cNvSpPr>
            <a:spLocks noGrp="1"/>
          </p:cNvSpPr>
          <p:nvPr>
            <p:ph idx="1"/>
          </p:nvPr>
        </p:nvSpPr>
        <p:spPr/>
        <p:txBody>
          <a:bodyPr/>
          <a:lstStyle/>
          <a:p>
            <a:r>
              <a:rPr lang="en-US" dirty="0"/>
              <a:t>Cache mapping defines how a block from the main memory is mapped to the cache memory in case of a cache miss.</a:t>
            </a:r>
          </a:p>
          <a:p>
            <a:r>
              <a:rPr lang="en-US" b="1" dirty="0"/>
              <a:t>OR</a:t>
            </a:r>
            <a:endParaRPr lang="en-US" dirty="0"/>
          </a:p>
          <a:p>
            <a:r>
              <a:rPr lang="en-US" dirty="0"/>
              <a:t>Cache mapping is a technique by which the contents of main memory are brought into the cache memory</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Mapping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8244" y="2016919"/>
            <a:ext cx="7258050" cy="3381375"/>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Mapping</a:t>
            </a:r>
          </a:p>
        </p:txBody>
      </p:sp>
      <p:sp>
        <p:nvSpPr>
          <p:cNvPr id="5" name="Content Placeholder 4"/>
          <p:cNvSpPr>
            <a:spLocks noGrp="1"/>
          </p:cNvSpPr>
          <p:nvPr>
            <p:ph idx="1"/>
          </p:nvPr>
        </p:nvSpPr>
        <p:spPr/>
        <p:txBody>
          <a:bodyPr/>
          <a:lstStyle/>
          <a:p>
            <a:r>
              <a:rPr lang="en-IN" dirty="0"/>
              <a:t>Important Note to remember: </a:t>
            </a:r>
          </a:p>
          <a:p>
            <a:r>
              <a:rPr lang="en-US" dirty="0"/>
              <a:t>Main memory is divided into equal size partitions called as </a:t>
            </a:r>
            <a:r>
              <a:rPr lang="en-US" b="1" dirty="0"/>
              <a:t>blocks</a:t>
            </a:r>
            <a:r>
              <a:rPr lang="en-US" dirty="0"/>
              <a:t> or </a:t>
            </a:r>
            <a:r>
              <a:rPr lang="en-US" b="1" dirty="0"/>
              <a:t>frames</a:t>
            </a:r>
            <a:r>
              <a:rPr lang="en-US" dirty="0"/>
              <a:t>.</a:t>
            </a:r>
          </a:p>
          <a:p>
            <a:r>
              <a:rPr lang="en-US" dirty="0"/>
              <a:t>Cache memory is divided into partitions having same size as that of blocks called as </a:t>
            </a:r>
            <a:r>
              <a:rPr lang="en-US" b="1" dirty="0"/>
              <a:t>lines</a:t>
            </a:r>
            <a:r>
              <a:rPr lang="en-US" dirty="0"/>
              <a:t>.</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Mapping Techniques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835" y="2406608"/>
            <a:ext cx="9998868" cy="2601998"/>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Mapping</a:t>
            </a:r>
          </a:p>
        </p:txBody>
      </p:sp>
      <p:sp>
        <p:nvSpPr>
          <p:cNvPr id="5" name="Content Placeholder 4"/>
          <p:cNvSpPr>
            <a:spLocks noGrp="1"/>
          </p:cNvSpPr>
          <p:nvPr>
            <p:ph idx="1"/>
          </p:nvPr>
        </p:nvSpPr>
        <p:spPr/>
        <p:txBody>
          <a:bodyPr/>
          <a:lstStyle/>
          <a:p>
            <a:r>
              <a:rPr lang="en-US" dirty="0"/>
              <a:t>In direct mapping,</a:t>
            </a:r>
          </a:p>
          <a:p>
            <a:r>
              <a:rPr lang="en-US" dirty="0"/>
              <a:t>A particular block of main memory can map only to a particular line of the cache.</a:t>
            </a:r>
          </a:p>
          <a:p>
            <a:r>
              <a:rPr lang="en-US" dirty="0"/>
              <a:t>The line number of cache to which a particular block can map is given by-</a:t>
            </a:r>
          </a:p>
          <a:p>
            <a:r>
              <a:rPr lang="en-US" b="1" dirty="0"/>
              <a:t>Cache line number</a:t>
            </a:r>
            <a:r>
              <a:rPr lang="en-US" dirty="0"/>
              <a:t> </a:t>
            </a:r>
            <a:r>
              <a:rPr lang="en-US" b="1" dirty="0"/>
              <a:t>= ( Main Memory Block Address ) % (Number of lines in Cache)</a:t>
            </a:r>
            <a:endParaRPr lang="en-US" dirty="0"/>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r>
              <a:rPr lang="en-US" dirty="0"/>
              <a:t>Consider cache memory is divided into ‘n’ number of lines.</a:t>
            </a:r>
          </a:p>
          <a:p>
            <a:r>
              <a:rPr lang="en-US" dirty="0"/>
              <a:t>Then, block ‘j’ of main memory can map to line number (j mod n) only of the cache.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0344" y="1921669"/>
            <a:ext cx="4972050" cy="3638550"/>
          </a:xfrm>
        </p:spPr>
      </p:pic>
      <p:sp>
        <p:nvSpPr>
          <p:cNvPr id="2" name="Title 1"/>
          <p:cNvSpPr>
            <a:spLocks noGrp="1"/>
          </p:cNvSpPr>
          <p:nvPr>
            <p:ph type="title"/>
          </p:nvPr>
        </p:nvSpPr>
        <p:spPr/>
        <p:txBody>
          <a:bodyPr/>
          <a:lstStyle/>
          <a:p>
            <a:r>
              <a:rPr lang="en-IN" dirty="0"/>
              <a:t>Direct Mapping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r>
              <a:rPr lang="en-US" sz="2400" b="1" dirty="0"/>
              <a:t>Need of Replacement Algorithm</a:t>
            </a:r>
          </a:p>
          <a:p>
            <a:r>
              <a:rPr lang="en-US" sz="2400" dirty="0"/>
              <a:t>There is no need of any replacement algorithm.</a:t>
            </a:r>
          </a:p>
          <a:p>
            <a:r>
              <a:rPr lang="en-US" sz="2400" dirty="0"/>
              <a:t>This is because a main memory block can map only to a particular line of the cache.</a:t>
            </a:r>
          </a:p>
          <a:p>
            <a:r>
              <a:rPr lang="en-US" sz="2400" dirty="0"/>
              <a:t>Thus, the new incoming block will always replace the existing block (if any) in that particular line.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0344" y="1921669"/>
            <a:ext cx="4972050" cy="3638550"/>
          </a:xfrm>
        </p:spPr>
      </p:pic>
      <p:sp>
        <p:nvSpPr>
          <p:cNvPr id="2" name="Title 1"/>
          <p:cNvSpPr>
            <a:spLocks noGrp="1"/>
          </p:cNvSpPr>
          <p:nvPr>
            <p:ph type="title"/>
          </p:nvPr>
        </p:nvSpPr>
        <p:spPr/>
        <p:txBody>
          <a:bodyPr/>
          <a:lstStyle/>
          <a:p>
            <a:r>
              <a:rPr lang="en-IN" dirty="0"/>
              <a:t>Direct Mapping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r>
              <a:rPr lang="en-IN" b="1" u="sng" dirty="0"/>
              <a:t>Division of Physical Address</a:t>
            </a:r>
            <a:endParaRPr lang="en-IN" b="1" dirty="0"/>
          </a:p>
          <a:p>
            <a:endParaRPr lang="en-US" dirty="0"/>
          </a:p>
        </p:txBody>
      </p:sp>
      <p:sp>
        <p:nvSpPr>
          <p:cNvPr id="2" name="Title 1"/>
          <p:cNvSpPr>
            <a:spLocks noGrp="1"/>
          </p:cNvSpPr>
          <p:nvPr>
            <p:ph type="title"/>
          </p:nvPr>
        </p:nvSpPr>
        <p:spPr/>
        <p:txBody>
          <a:bodyPr/>
          <a:lstStyle/>
          <a:p>
            <a:r>
              <a:rPr lang="en-IN" dirty="0"/>
              <a:t>Direct Mapping</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844" y="2974181"/>
            <a:ext cx="4591050" cy="1533525"/>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Fully Associative Mapping</a:t>
            </a:r>
          </a:p>
        </p:txBody>
      </p:sp>
      <p:sp>
        <p:nvSpPr>
          <p:cNvPr id="10" name="Content Placeholder 9"/>
          <p:cNvSpPr>
            <a:spLocks noGrp="1"/>
          </p:cNvSpPr>
          <p:nvPr>
            <p:ph idx="1"/>
          </p:nvPr>
        </p:nvSpPr>
        <p:spPr/>
        <p:txBody>
          <a:bodyPr/>
          <a:lstStyle/>
          <a:p>
            <a:r>
              <a:rPr lang="en-US" dirty="0"/>
              <a:t>In fully associative mapping,</a:t>
            </a:r>
          </a:p>
          <a:p>
            <a:r>
              <a:rPr lang="en-US" dirty="0"/>
              <a:t>A block of main memory can map to any line of the cache that is freely available at that moment.</a:t>
            </a:r>
          </a:p>
          <a:p>
            <a:r>
              <a:rPr lang="en-US" dirty="0"/>
              <a:t>This makes fully associative mapping more flexible than direct mapping</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This Memory Hierarchy Design is divided into 2 main types:</a:t>
            </a:r>
          </a:p>
          <a:p>
            <a:pPr lvl="1"/>
            <a:r>
              <a:rPr lang="en-US" dirty="0"/>
              <a:t>External Memory (Secondary Memory)</a:t>
            </a:r>
          </a:p>
          <a:p>
            <a:pPr lvl="1"/>
            <a:r>
              <a:rPr lang="en-US" dirty="0"/>
              <a:t>Internal Memory (Primary Memory)</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4588" y="2094905"/>
            <a:ext cx="5643562" cy="3292077"/>
          </a:xfrm>
        </p:spPr>
      </p:pic>
      <p:sp>
        <p:nvSpPr>
          <p:cNvPr id="2" name="Title 1"/>
          <p:cNvSpPr>
            <a:spLocks noGrp="1"/>
          </p:cNvSpPr>
          <p:nvPr>
            <p:ph type="title"/>
          </p:nvPr>
        </p:nvSpPr>
        <p:spPr/>
        <p:txBody>
          <a:bodyPr/>
          <a:lstStyle/>
          <a:p>
            <a:r>
              <a:rPr lang="en-US"/>
              <a:t>Memory Hierarchy</a:t>
            </a:r>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US" dirty="0"/>
              <a:t>Example</a:t>
            </a:r>
          </a:p>
          <a:p>
            <a:r>
              <a:rPr lang="en-US" dirty="0"/>
              <a:t>All the lines of cache are freely available.</a:t>
            </a:r>
          </a:p>
          <a:p>
            <a:r>
              <a:rPr lang="en-US" dirty="0"/>
              <a:t>Thus, any block of main memory can map to any line of the cache.</a:t>
            </a:r>
          </a:p>
          <a:p>
            <a:r>
              <a:rPr lang="en-US" dirty="0"/>
              <a:t>Had all the cache lines been occupied, then one of the existing blocks will have to be replaced.</a:t>
            </a:r>
            <a:endParaRPr lang="en-IN"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844" y="1921669"/>
            <a:ext cx="4591050" cy="3638550"/>
          </a:xfrm>
        </p:spPr>
      </p:pic>
      <p:sp>
        <p:nvSpPr>
          <p:cNvPr id="6" name="Title 5"/>
          <p:cNvSpPr>
            <a:spLocks noGrp="1"/>
          </p:cNvSpPr>
          <p:nvPr>
            <p:ph type="title"/>
          </p:nvPr>
        </p:nvSpPr>
        <p:spPr/>
        <p:txBody>
          <a:bodyPr/>
          <a:lstStyle/>
          <a:p>
            <a:r>
              <a:rPr lang="en-IN" dirty="0"/>
              <a:t>Fully Associative Mapping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IN" sz="2400" b="1" dirty="0"/>
              <a:t>Need of Replacement Algorithm</a:t>
            </a:r>
          </a:p>
          <a:p>
            <a:r>
              <a:rPr lang="en-US" sz="2400" dirty="0"/>
              <a:t>A replacement algorithm is required.</a:t>
            </a:r>
          </a:p>
          <a:p>
            <a:r>
              <a:rPr lang="en-US" sz="2400" dirty="0"/>
              <a:t>Replacement algorithm suggests the block to be replaced if all the cache lines are occupied.</a:t>
            </a:r>
          </a:p>
          <a:p>
            <a:r>
              <a:rPr lang="en-US" sz="2400" dirty="0"/>
              <a:t>Thus, replacement algorithm like FIFO, Round Robin etc. algorithms are used.</a:t>
            </a:r>
          </a:p>
          <a:p>
            <a:endParaRPr lang="en-US" sz="24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844" y="1921669"/>
            <a:ext cx="4591050" cy="3638550"/>
          </a:xfrm>
        </p:spPr>
      </p:pic>
      <p:sp>
        <p:nvSpPr>
          <p:cNvPr id="6" name="Title 5"/>
          <p:cNvSpPr>
            <a:spLocks noGrp="1"/>
          </p:cNvSpPr>
          <p:nvPr>
            <p:ph type="title"/>
          </p:nvPr>
        </p:nvSpPr>
        <p:spPr/>
        <p:txBody>
          <a:bodyPr/>
          <a:lstStyle/>
          <a:p>
            <a:r>
              <a:rPr lang="en-IN"/>
              <a:t>Fully Associative Mapping</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IN" b="1" u="sng" dirty="0"/>
              <a:t>Division of Physical Address</a:t>
            </a:r>
            <a:endParaRPr lang="en-IN" b="1" dirty="0"/>
          </a:p>
        </p:txBody>
      </p:sp>
      <p:sp>
        <p:nvSpPr>
          <p:cNvPr id="6" name="Title 5"/>
          <p:cNvSpPr>
            <a:spLocks noGrp="1"/>
          </p:cNvSpPr>
          <p:nvPr>
            <p:ph type="title"/>
          </p:nvPr>
        </p:nvSpPr>
        <p:spPr/>
        <p:txBody>
          <a:bodyPr/>
          <a:lstStyle/>
          <a:p>
            <a:r>
              <a:rPr lang="en-IN"/>
              <a:t>Fully Associative Mapping</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7981" y="3302794"/>
            <a:ext cx="4676775" cy="876300"/>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Set Associative Mapping</a:t>
            </a:r>
          </a:p>
        </p:txBody>
      </p:sp>
      <p:sp>
        <p:nvSpPr>
          <p:cNvPr id="12" name="Content Placeholder 11"/>
          <p:cNvSpPr>
            <a:spLocks noGrp="1"/>
          </p:cNvSpPr>
          <p:nvPr>
            <p:ph idx="1"/>
          </p:nvPr>
        </p:nvSpPr>
        <p:spPr/>
        <p:txBody>
          <a:bodyPr>
            <a:noAutofit/>
          </a:bodyPr>
          <a:lstStyle/>
          <a:p>
            <a:r>
              <a:rPr lang="en-US" sz="2400" dirty="0"/>
              <a:t>In set associative mapping,</a:t>
            </a:r>
          </a:p>
          <a:p>
            <a:r>
              <a:rPr lang="en-US" sz="2400" dirty="0"/>
              <a:t>Cache lines are grouped into sets where each set contains k number of lines.</a:t>
            </a:r>
          </a:p>
          <a:p>
            <a:r>
              <a:rPr lang="en-US" sz="2400" dirty="0"/>
              <a:t>A particular block of main memory can map to only one particular set of the cache.</a:t>
            </a:r>
          </a:p>
          <a:p>
            <a:r>
              <a:rPr lang="en-US" sz="2400" dirty="0"/>
              <a:t>However, within that set, the memory block can map any cache line that is freely available.</a:t>
            </a:r>
          </a:p>
          <a:p>
            <a:r>
              <a:rPr lang="en-US" sz="2400" dirty="0"/>
              <a:t>The set of the cache to which a particular block of the main memory can map is given by-</a:t>
            </a:r>
          </a:p>
          <a:p>
            <a:r>
              <a:rPr lang="en-US" sz="2400" dirty="0"/>
              <a:t> </a:t>
            </a:r>
            <a:r>
              <a:rPr lang="en-US" sz="2400" b="1" dirty="0"/>
              <a:t>Cache set number</a:t>
            </a:r>
            <a:r>
              <a:rPr lang="en-US" sz="2400" dirty="0"/>
              <a:t> </a:t>
            </a:r>
            <a:r>
              <a:rPr lang="en-US" sz="2400" b="1" dirty="0"/>
              <a:t>= ( Main Memory Block Address ) % (Number of sets in Cache)</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half" idx="1"/>
          </p:nvPr>
        </p:nvSpPr>
        <p:spPr/>
        <p:txBody>
          <a:bodyPr>
            <a:normAutofit lnSpcReduction="10000"/>
          </a:bodyPr>
          <a:lstStyle/>
          <a:p>
            <a:r>
              <a:rPr lang="en-US" sz="2000" dirty="0"/>
              <a:t>Example</a:t>
            </a:r>
          </a:p>
          <a:p>
            <a:r>
              <a:rPr lang="en-US" sz="2000" dirty="0"/>
              <a:t>Here k = 2 suggests that each set contains two cache lines.</a:t>
            </a:r>
          </a:p>
          <a:p>
            <a:r>
              <a:rPr lang="en-US" sz="2000" dirty="0"/>
              <a:t>Since cache contains 6 lines, so number of sets in the cache = 6 / 2 = 3 sets.</a:t>
            </a:r>
          </a:p>
          <a:p>
            <a:r>
              <a:rPr lang="en-US" sz="2000" dirty="0"/>
              <a:t>Block ‘j’ of main memory can map to set number (j mod 3) only of the cache.</a:t>
            </a:r>
          </a:p>
          <a:p>
            <a:r>
              <a:rPr lang="en-US" sz="2000" dirty="0"/>
              <a:t>Within that set, block ‘j’ can map to any cache line that is freely available at that moment.</a:t>
            </a:r>
          </a:p>
          <a:p>
            <a:r>
              <a:rPr lang="en-US" sz="2000" dirty="0"/>
              <a:t>If all the cache lines are occupied, then one of the existing blocks will have to be replaced.</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0344" y="1921669"/>
            <a:ext cx="4972050" cy="3638550"/>
          </a:xfrm>
        </p:spPr>
      </p:pic>
      <p:sp>
        <p:nvSpPr>
          <p:cNvPr id="8" name="Title 7"/>
          <p:cNvSpPr>
            <a:spLocks noGrp="1"/>
          </p:cNvSpPr>
          <p:nvPr>
            <p:ph type="title"/>
          </p:nvPr>
        </p:nvSpPr>
        <p:spPr/>
        <p:txBody>
          <a:bodyPr/>
          <a:lstStyle/>
          <a:p>
            <a:r>
              <a:rPr lang="en-IN" dirty="0"/>
              <a:t>Set Associative Mapping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half" idx="1"/>
          </p:nvPr>
        </p:nvSpPr>
        <p:spPr/>
        <p:txBody>
          <a:bodyPr>
            <a:normAutofit/>
          </a:bodyPr>
          <a:lstStyle/>
          <a:p>
            <a:r>
              <a:rPr lang="en-IN" b="1" u="sng" dirty="0"/>
              <a:t>Division of Physical Address</a:t>
            </a:r>
            <a:endParaRPr lang="en-IN" b="1" dirty="0"/>
          </a:p>
        </p:txBody>
      </p:sp>
      <p:sp>
        <p:nvSpPr>
          <p:cNvPr id="8" name="Title 7"/>
          <p:cNvSpPr>
            <a:spLocks noGrp="1"/>
          </p:cNvSpPr>
          <p:nvPr>
            <p:ph type="title"/>
          </p:nvPr>
        </p:nvSpPr>
        <p:spPr/>
        <p:txBody>
          <a:bodyPr/>
          <a:lstStyle/>
          <a:p>
            <a:r>
              <a:rPr lang="en-IN" dirty="0"/>
              <a:t>Set Associative Mapping</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4606" y="3326606"/>
            <a:ext cx="5343525" cy="828675"/>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Virtual Memory</a:t>
            </a:r>
            <a:endParaRPr lang="en-IN" dirty="0"/>
          </a:p>
        </p:txBody>
      </p:sp>
      <p:sp>
        <p:nvSpPr>
          <p:cNvPr id="7" name="Text Placeholder 6"/>
          <p:cNvSpPr>
            <a:spLocks noGrp="1"/>
          </p:cNvSpPr>
          <p:nvPr>
            <p:ph type="body" idx="1"/>
          </p:nvPr>
        </p:nvSpPr>
        <p:spPr/>
        <p:txBody>
          <a:bodyPr/>
          <a:lstStyle/>
          <a:p>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Virtual Memory</a:t>
            </a:r>
            <a:endParaRPr lang="en-IN" dirty="0"/>
          </a:p>
        </p:txBody>
      </p:sp>
      <p:sp>
        <p:nvSpPr>
          <p:cNvPr id="2" name="Content Placeholder 1"/>
          <p:cNvSpPr>
            <a:spLocks noGrp="1"/>
          </p:cNvSpPr>
          <p:nvPr>
            <p:ph idx="1"/>
          </p:nvPr>
        </p:nvSpPr>
        <p:spPr/>
        <p:txBody>
          <a:bodyPr/>
          <a:lstStyle/>
          <a:p>
            <a:r>
              <a:rPr lang="en-US" dirty="0"/>
              <a:t>Virtual Memory is a storage scheme that provides user an illusion of having a very big main memory. This is done by treating a part of secondary memory as the main memory.</a:t>
            </a:r>
          </a:p>
          <a:p>
            <a:r>
              <a:rPr lang="en-US" dirty="0"/>
              <a:t>Virtual memory is a valuable concept in computer architecture that allows you to run large, sophisticated programs on a computer even if it has a relatively small amount of RAM</a:t>
            </a:r>
          </a:p>
          <a:p>
            <a:r>
              <a:rPr lang="en-US" dirty="0"/>
              <a:t>Instead of loading one big process in the main memory, the Operating System loads the different parts of more than one process in the main memory.</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Virtual Memory</a:t>
            </a:r>
            <a:endParaRPr lang="en-IN" dirty="0"/>
          </a:p>
        </p:txBody>
      </p:sp>
      <p:sp>
        <p:nvSpPr>
          <p:cNvPr id="2" name="Content Placeholder 1"/>
          <p:cNvSpPr>
            <a:spLocks noGrp="1"/>
          </p:cNvSpPr>
          <p:nvPr>
            <p:ph idx="1"/>
          </p:nvPr>
        </p:nvSpPr>
        <p:spPr/>
        <p:txBody>
          <a:bodyPr/>
          <a:lstStyle/>
          <a:p>
            <a:r>
              <a:rPr lang="en-US" dirty="0"/>
              <a:t>A computer with virtual memory artfully juggles the conflicting demands of multiple programs within a fixed amount of physical memory.</a:t>
            </a:r>
          </a:p>
          <a:p>
            <a:r>
              <a:rPr lang="en-US" dirty="0"/>
              <a:t>A PC with small amount of RAM can run more program which can be beyond the capacity of RAM by using the virtual memory. (Program will generally run slower)</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930" y="1041400"/>
            <a:ext cx="8580678" cy="5332413"/>
          </a:xfrm>
        </p:spPr>
      </p:pic>
      <p:sp>
        <p:nvSpPr>
          <p:cNvPr id="7" name="Rectangle 6"/>
          <p:cNvSpPr/>
          <p:nvPr/>
        </p:nvSpPr>
        <p:spPr>
          <a:xfrm>
            <a:off x="3558746" y="1318054"/>
            <a:ext cx="2314832" cy="1812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 name="Rectangle 7"/>
          <p:cNvSpPr/>
          <p:nvPr/>
        </p:nvSpPr>
        <p:spPr>
          <a:xfrm>
            <a:off x="3558746" y="4263081"/>
            <a:ext cx="2314832" cy="1812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9" name="Rectangle 8"/>
          <p:cNvSpPr/>
          <p:nvPr/>
        </p:nvSpPr>
        <p:spPr>
          <a:xfrm>
            <a:off x="5810760" y="4508866"/>
            <a:ext cx="3748875" cy="1812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b="1" dirty="0"/>
              <a:t>External Memory (Primary Memory) - </a:t>
            </a:r>
            <a:r>
              <a:rPr lang="en-US" dirty="0"/>
              <a:t> Comprising of Magnetic Disk, Optical Disk, Magnetic Tape i.e. peripheral storage devices which are accessible by the processor via I/O Module</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4588" y="2094905"/>
            <a:ext cx="5643562" cy="3292077"/>
          </a:xfrm>
        </p:spPr>
      </p:pic>
      <p:sp>
        <p:nvSpPr>
          <p:cNvPr id="2" name="Title 1"/>
          <p:cNvSpPr>
            <a:spLocks noGrp="1"/>
          </p:cNvSpPr>
          <p:nvPr>
            <p:ph type="title"/>
          </p:nvPr>
        </p:nvSpPr>
        <p:spPr/>
        <p:txBody>
          <a:bodyPr/>
          <a:lstStyle/>
          <a:p>
            <a:r>
              <a:rPr lang="en-US"/>
              <a:t>Memory Hierarchy</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b="1" dirty="0"/>
              <a:t>Internal Memory or Primary Memory – </a:t>
            </a:r>
            <a:r>
              <a:rPr lang="en-US" dirty="0"/>
              <a:t>Comprising of Main Memory, Cache Memory &amp; CPU registers. This is directly accessible by the processor.</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4588" y="2094905"/>
            <a:ext cx="5643562" cy="3292077"/>
          </a:xfrm>
        </p:spPr>
      </p:pic>
      <p:sp>
        <p:nvSpPr>
          <p:cNvPr id="2" name="Title 1"/>
          <p:cNvSpPr>
            <a:spLocks noGrp="1"/>
          </p:cNvSpPr>
          <p:nvPr>
            <p:ph type="title"/>
          </p:nvPr>
        </p:nvSpPr>
        <p:spPr/>
        <p:txBody>
          <a:bodyPr/>
          <a:lstStyle/>
          <a:p>
            <a:r>
              <a:rPr lang="en-US"/>
              <a:t>Memory Hierarchy</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We can observe that as we go from top level to bottom </a:t>
            </a:r>
          </a:p>
          <a:p>
            <a:r>
              <a:rPr lang="en-US" dirty="0"/>
              <a:t>Read/Write speed decrease</a:t>
            </a:r>
          </a:p>
          <a:p>
            <a:r>
              <a:rPr lang="en-US" dirty="0"/>
              <a:t>Cost per byte decrease</a:t>
            </a:r>
          </a:p>
          <a:p>
            <a:r>
              <a:rPr lang="en-US" dirty="0"/>
              <a:t>Access time increase</a:t>
            </a:r>
          </a:p>
          <a:p>
            <a:r>
              <a:rPr lang="en-US"/>
              <a:t>Capacity </a:t>
            </a:r>
            <a:r>
              <a:rPr lang="en-US" dirty="0"/>
              <a:t>Increase</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4588" y="2094905"/>
            <a:ext cx="5643562" cy="3292077"/>
          </a:xfrm>
        </p:spPr>
      </p:pic>
      <p:sp>
        <p:nvSpPr>
          <p:cNvPr id="2" name="Title 1"/>
          <p:cNvSpPr>
            <a:spLocks noGrp="1"/>
          </p:cNvSpPr>
          <p:nvPr>
            <p:ph type="title"/>
          </p:nvPr>
        </p:nvSpPr>
        <p:spPr/>
        <p:txBody>
          <a:bodyPr/>
          <a:lstStyle/>
          <a:p>
            <a:r>
              <a:rPr lang="en-US"/>
              <a:t>Memory Hierarchy</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Main Memory (RAM &amp; ROM)</a:t>
            </a:r>
            <a:endParaRPr lang="en-IN" dirty="0"/>
          </a:p>
        </p:txBody>
      </p:sp>
      <p:sp>
        <p:nvSpPr>
          <p:cNvPr id="7" name="Text Placeholder 6"/>
          <p:cNvSpPr>
            <a:spLocks noGrp="1"/>
          </p:cNvSpPr>
          <p:nvPr>
            <p:ph type="body" idx="1"/>
          </p:nvPr>
        </p:nvSpPr>
        <p:spPr/>
        <p:txBody>
          <a:bodyPr/>
          <a:lstStyle/>
          <a:p>
            <a:endParaRPr lang="en-IN"/>
          </a:p>
        </p:txBody>
      </p:sp>
    </p:spTree>
  </p:cSld>
  <p:clrMapOvr>
    <a:masterClrMapping/>
  </p:clrMapOvr>
</p:sld>
</file>

<file path=ppt/theme/theme1.xml><?xml version="1.0" encoding="utf-8"?>
<a:theme xmlns:a="http://schemas.openxmlformats.org/drawingml/2006/main" name="MU PPT New Theme Modifi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ira Sans">
      <a:majorFont>
        <a:latin typeface="Fira Sans Extra Condensed"/>
        <a:ea typeface=""/>
        <a:cs typeface="Noto Sans Gujarati"/>
      </a:majorFont>
      <a:minorFont>
        <a:latin typeface="Fira Sans Condensed"/>
        <a:ea typeface=""/>
        <a:cs typeface="Noto Sans Gujarat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 PPT New Theme Modified</Template>
  <TotalTime>6</TotalTime>
  <Words>2328</Words>
  <Application>Microsoft Office PowerPoint</Application>
  <PresentationFormat>Widescreen</PresentationFormat>
  <Paragraphs>192</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Fira Code</vt:lpstr>
      <vt:lpstr>Fira Sans Condensed</vt:lpstr>
      <vt:lpstr>Fira Sans Extra Condensed</vt:lpstr>
      <vt:lpstr>Merriweather Sans</vt:lpstr>
      <vt:lpstr>MU PPT New Theme Modified</vt:lpstr>
      <vt:lpstr>Unit - 6 Memory Organization</vt:lpstr>
      <vt:lpstr>Topics Covered</vt:lpstr>
      <vt:lpstr>Memory Hierarchy</vt:lpstr>
      <vt:lpstr>Memory Hierarchy</vt:lpstr>
      <vt:lpstr>Memory Hierarchy</vt:lpstr>
      <vt:lpstr>Memory Hierarchy</vt:lpstr>
      <vt:lpstr>Memory Hierarchy</vt:lpstr>
      <vt:lpstr>Memory Hierarchy</vt:lpstr>
      <vt:lpstr>Main Memory (RAM &amp; ROM)</vt:lpstr>
      <vt:lpstr>Read-Only Memory (ROM)</vt:lpstr>
      <vt:lpstr>Random access memory (RAM)</vt:lpstr>
      <vt:lpstr>Random access memory (RAM)</vt:lpstr>
      <vt:lpstr>Block Diagram of RAM</vt:lpstr>
      <vt:lpstr>Block Diagram of ROM</vt:lpstr>
      <vt:lpstr>Memory Address Map</vt:lpstr>
      <vt:lpstr>Memory Address Map</vt:lpstr>
      <vt:lpstr>Memory Address Map</vt:lpstr>
      <vt:lpstr>The memory address map for this configuration</vt:lpstr>
      <vt:lpstr>PowerPoint Presentation</vt:lpstr>
      <vt:lpstr>Auxiliary Memory</vt:lpstr>
      <vt:lpstr>Auxiliary Memory</vt:lpstr>
      <vt:lpstr>Magnetic Disks</vt:lpstr>
      <vt:lpstr>Magnetic Disks</vt:lpstr>
      <vt:lpstr>Magnetic Disks</vt:lpstr>
      <vt:lpstr>Magnetic Tape</vt:lpstr>
      <vt:lpstr>Magnetic Tape</vt:lpstr>
      <vt:lpstr>Associative Memory</vt:lpstr>
      <vt:lpstr>Associative Memory</vt:lpstr>
      <vt:lpstr>Associative Memory</vt:lpstr>
      <vt:lpstr>Associative Memory</vt:lpstr>
      <vt:lpstr>Associative Memory</vt:lpstr>
      <vt:lpstr>Associative Memory</vt:lpstr>
      <vt:lpstr>Associative Memory</vt:lpstr>
      <vt:lpstr>Associative Memory</vt:lpstr>
      <vt:lpstr>Cache Memory</vt:lpstr>
      <vt:lpstr>Cache Memory</vt:lpstr>
      <vt:lpstr>Cache Memory</vt:lpstr>
      <vt:lpstr>Cache Memory</vt:lpstr>
      <vt:lpstr>Cache Memory</vt:lpstr>
      <vt:lpstr>Cache Mapping</vt:lpstr>
      <vt:lpstr>Cache Mapping</vt:lpstr>
      <vt:lpstr>Cache Mapping</vt:lpstr>
      <vt:lpstr>Cache Mapping</vt:lpstr>
      <vt:lpstr>Cache Mapping Techniques</vt:lpstr>
      <vt:lpstr>Direct Mapping</vt:lpstr>
      <vt:lpstr>Direct Mapping</vt:lpstr>
      <vt:lpstr>Direct Mapping</vt:lpstr>
      <vt:lpstr>Direct Mapping</vt:lpstr>
      <vt:lpstr>Fully Associative Mapping</vt:lpstr>
      <vt:lpstr>Fully Associative Mapping</vt:lpstr>
      <vt:lpstr>Fully Associative Mapping</vt:lpstr>
      <vt:lpstr>Fully Associative Mapping</vt:lpstr>
      <vt:lpstr>Set Associative Mapping</vt:lpstr>
      <vt:lpstr>Set Associative Mapping</vt:lpstr>
      <vt:lpstr>Set Associative Mapping</vt:lpstr>
      <vt:lpstr>Virtual Memory</vt:lpstr>
      <vt:lpstr>Virtual Memory</vt:lpstr>
      <vt:lpstr>Virtual Memory</vt:lpstr>
      <vt:lpstr>Virtual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- 09CE1401 -  COMPUTER ORGANIZATION</dc:title>
  <dc:creator>Sumit P. Makwana</dc:creator>
  <cp:lastModifiedBy>Ketan Mehta</cp:lastModifiedBy>
  <cp:revision>195</cp:revision>
  <dcterms:created xsi:type="dcterms:W3CDTF">2021-12-02T07:30:00Z</dcterms:created>
  <dcterms:modified xsi:type="dcterms:W3CDTF">2024-04-14T17:25:40Z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D0B2224CD0D54815A45A1204A0F4F914_12</vt:lpwstr>
  </property>
  <property fmtid="{D5CDD505-2E9C-101B-9397-08002B2CF9AE}" pid="3" name="KSOProductBuildVer">
    <vt:lpwstr>1033-12.2.0.16703</vt:lpwstr>
  </property>
</Properties>
</file>