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60" r:id="rId4"/>
    <p:sldId id="263" r:id="rId5"/>
    <p:sldId id="259" r:id="rId6"/>
    <p:sldId id="258" r:id="rId7"/>
    <p:sldId id="264" r:id="rId8"/>
    <p:sldId id="261" r:id="rId9"/>
    <p:sldId id="262" r:id="rId10"/>
    <p:sldId id="265" r:id="rId11"/>
    <p:sldId id="266" r:id="rId12"/>
    <p:sldId id="267" r:id="rId13"/>
    <p:sldId id="268" r:id="rId14"/>
    <p:sldId id="269" r:id="rId15"/>
    <p:sldId id="285" r:id="rId16"/>
    <p:sldId id="270" r:id="rId17"/>
    <p:sldId id="271" r:id="rId18"/>
    <p:sldId id="272" r:id="rId19"/>
    <p:sldId id="273" r:id="rId20"/>
    <p:sldId id="274" r:id="rId21"/>
    <p:sldId id="275" r:id="rId22"/>
    <p:sldId id="280" r:id="rId23"/>
    <p:sldId id="281" r:id="rId24"/>
    <p:sldId id="282" r:id="rId25"/>
    <p:sldId id="276" r:id="rId26"/>
    <p:sldId id="277" r:id="rId27"/>
    <p:sldId id="278" r:id="rId28"/>
    <p:sldId id="279" r:id="rId29"/>
    <p:sldId id="283" r:id="rId30"/>
    <p:sldId id="286" r:id="rId31"/>
    <p:sldId id="287" r:id="rId32"/>
    <p:sldId id="288" r:id="rId33"/>
    <p:sldId id="284" r:id="rId34"/>
    <p:sldId id="289" r:id="rId35"/>
    <p:sldId id="290"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2C5813-12C7-4889-98DD-7B8A89D38FF6}" type="datetimeFigureOut">
              <a:rPr lang="en-US" smtClean="0"/>
              <a:pPr/>
              <a:t>9/12/2023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69D12C-243E-4445-8856-9E7B25064E4C}"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269D12C-243E-4445-8856-9E7B25064E4C}" type="slidenum">
              <a:rPr lang="en-IN" smtClean="0"/>
              <a:pPr/>
              <a:t>3</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3D49D73E-87F4-4FFE-B18C-45CFA27A64C8}" type="datetimeFigureOut">
              <a:rPr lang="en-US" smtClean="0"/>
              <a:pPr/>
              <a:t>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50C0BB-EAB1-41EA-B43B-BFDB5698C781}" type="slidenum">
              <a:rPr lang="en-IN" smtClean="0"/>
              <a:pPr/>
              <a:t>‹#›</a:t>
            </a:fld>
            <a:endParaRPr lang="en-IN"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49D73E-87F4-4FFE-B18C-45CFA27A64C8}" type="datetimeFigureOut">
              <a:rPr lang="en-US" smtClean="0"/>
              <a:pPr/>
              <a:t>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50C0BB-EAB1-41EA-B43B-BFDB5698C781}"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49D73E-87F4-4FFE-B18C-45CFA27A64C8}" type="datetimeFigureOut">
              <a:rPr lang="en-US" smtClean="0"/>
              <a:pPr/>
              <a:t>9/12/2023</a:t>
            </a:fld>
            <a:endParaRPr lang="en-IN" dirty="0"/>
          </a:p>
        </p:txBody>
      </p:sp>
      <p:sp>
        <p:nvSpPr>
          <p:cNvPr id="5" name="Footer Placeholder 4"/>
          <p:cNvSpPr>
            <a:spLocks noGrp="1"/>
          </p:cNvSpPr>
          <p:nvPr>
            <p:ph type="ftr" sz="quarter" idx="11"/>
          </p:nvPr>
        </p:nvSpPr>
        <p:spPr>
          <a:xfrm>
            <a:off x="2640597" y="6377459"/>
            <a:ext cx="3836404" cy="365125"/>
          </a:xfrm>
        </p:spPr>
        <p:txBody>
          <a:bodyPr/>
          <a:lstStyle/>
          <a:p>
            <a:endParaRPr lang="en-IN" dirty="0"/>
          </a:p>
        </p:txBody>
      </p:sp>
      <p:sp>
        <p:nvSpPr>
          <p:cNvPr id="6" name="Slide Number Placeholder 5"/>
          <p:cNvSpPr>
            <a:spLocks noGrp="1"/>
          </p:cNvSpPr>
          <p:nvPr>
            <p:ph type="sldNum" sz="quarter" idx="12"/>
          </p:nvPr>
        </p:nvSpPr>
        <p:spPr/>
        <p:txBody>
          <a:bodyPr/>
          <a:lstStyle/>
          <a:p>
            <a:fld id="{9E50C0BB-EAB1-41EA-B43B-BFDB5698C781}"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49D73E-87F4-4FFE-B18C-45CFA27A64C8}" type="datetimeFigureOut">
              <a:rPr lang="en-US" smtClean="0"/>
              <a:pPr/>
              <a:t>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50C0BB-EAB1-41EA-B43B-BFDB5698C781}"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49D73E-87F4-4FFE-B18C-45CFA27A64C8}" type="datetimeFigureOut">
              <a:rPr lang="en-US" smtClean="0"/>
              <a:pPr/>
              <a:t>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E50C0BB-EAB1-41EA-B43B-BFDB5698C781}"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49D73E-87F4-4FFE-B18C-45CFA27A64C8}" type="datetimeFigureOut">
              <a:rPr lang="en-US" smtClean="0"/>
              <a:pPr/>
              <a:t>9/12/2023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E50C0BB-EAB1-41EA-B43B-BFDB5698C781}"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49D73E-87F4-4FFE-B18C-45CFA27A64C8}" type="datetimeFigureOut">
              <a:rPr lang="en-US" smtClean="0"/>
              <a:pPr/>
              <a:t>9/12/2023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E50C0BB-EAB1-41EA-B43B-BFDB5698C781}"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49D73E-87F4-4FFE-B18C-45CFA27A64C8}" type="datetimeFigureOut">
              <a:rPr lang="en-US" smtClean="0"/>
              <a:pPr/>
              <a:t>9/12/2023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E50C0BB-EAB1-41EA-B43B-BFDB5698C781}"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9D73E-87F4-4FFE-B18C-45CFA27A64C8}" type="datetimeFigureOut">
              <a:rPr lang="en-US" smtClean="0"/>
              <a:pPr/>
              <a:t>9/12/2023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E50C0BB-EAB1-41EA-B43B-BFDB5698C781}"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49D73E-87F4-4FFE-B18C-45CFA27A64C8}" type="datetimeFigureOut">
              <a:rPr lang="en-US" smtClean="0"/>
              <a:pPr/>
              <a:t>9/12/2023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E50C0BB-EAB1-41EA-B43B-BFDB5698C781}" type="slidenum">
              <a:rPr lang="en-IN" smtClean="0"/>
              <a:pPr/>
              <a:t>‹#›</a:t>
            </a:fld>
            <a:endParaRPr lang="en-IN"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3D49D73E-87F4-4FFE-B18C-45CFA27A64C8}" type="datetimeFigureOut">
              <a:rPr lang="en-US" smtClean="0"/>
              <a:pPr/>
              <a:t>9/12/2023</a:t>
            </a:fld>
            <a:endParaRPr lang="en-IN"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dirty="0"/>
          </a:p>
        </p:txBody>
      </p:sp>
      <p:sp>
        <p:nvSpPr>
          <p:cNvPr id="7" name="Slide Number Placeholder 6"/>
          <p:cNvSpPr>
            <a:spLocks noGrp="1"/>
          </p:cNvSpPr>
          <p:nvPr>
            <p:ph type="sldNum" sz="quarter" idx="12"/>
          </p:nvPr>
        </p:nvSpPr>
        <p:spPr>
          <a:xfrm>
            <a:off x="8339328" y="1170432"/>
            <a:ext cx="733864" cy="201168"/>
          </a:xfrm>
        </p:spPr>
        <p:txBody>
          <a:bodyPr/>
          <a:lstStyle/>
          <a:p>
            <a:fld id="{9E50C0BB-EAB1-41EA-B43B-BFDB5698C781}"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D49D73E-87F4-4FFE-B18C-45CFA27A64C8}" type="datetimeFigureOut">
              <a:rPr lang="en-US" smtClean="0"/>
              <a:pPr/>
              <a:t>9/12/2023</a:t>
            </a:fld>
            <a:endParaRPr lang="en-IN"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E50C0BB-EAB1-41EA-B43B-BFDB5698C781}"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1643050"/>
            <a:ext cx="8077200" cy="1857388"/>
          </a:xfrm>
        </p:spPr>
        <p:txBody>
          <a:bodyPr>
            <a:normAutofit fontScale="90000"/>
          </a:bodyPr>
          <a:lstStyle/>
          <a:p>
            <a:r>
              <a:rPr lang="en-IN" dirty="0" smtClean="0">
                <a:solidFill>
                  <a:schemeClr val="accent1">
                    <a:lumMod val="75000"/>
                  </a:schemeClr>
                </a:solidFill>
                <a:latin typeface="Bookman Old Style" pitchFamily="18" charset="0"/>
              </a:rPr>
              <a:t>Data Structure [09CE2303]</a:t>
            </a:r>
            <a:br>
              <a:rPr lang="en-IN" dirty="0" smtClean="0">
                <a:solidFill>
                  <a:schemeClr val="accent1">
                    <a:lumMod val="75000"/>
                  </a:schemeClr>
                </a:solidFill>
                <a:latin typeface="Bookman Old Style" pitchFamily="18" charset="0"/>
              </a:rPr>
            </a:br>
            <a:r>
              <a:rPr lang="en-IN" dirty="0" smtClean="0">
                <a:solidFill>
                  <a:schemeClr val="accent1">
                    <a:lumMod val="75000"/>
                  </a:schemeClr>
                </a:solidFill>
                <a:latin typeface="Bookman Old Style" pitchFamily="18" charset="0"/>
              </a:rPr>
              <a:t>Unit:-1 </a:t>
            </a:r>
            <a:br>
              <a:rPr lang="en-IN" dirty="0" smtClean="0">
                <a:solidFill>
                  <a:schemeClr val="accent1">
                    <a:lumMod val="75000"/>
                  </a:schemeClr>
                </a:solidFill>
                <a:latin typeface="Bookman Old Style" pitchFamily="18" charset="0"/>
              </a:rPr>
            </a:br>
            <a:endParaRPr lang="en-IN" dirty="0"/>
          </a:p>
        </p:txBody>
      </p:sp>
      <p:sp>
        <p:nvSpPr>
          <p:cNvPr id="4" name="Rectangle 3"/>
          <p:cNvSpPr/>
          <p:nvPr/>
        </p:nvSpPr>
        <p:spPr>
          <a:xfrm>
            <a:off x="4429124" y="3643314"/>
            <a:ext cx="4572000" cy="1477328"/>
          </a:xfrm>
          <a:prstGeom prst="rect">
            <a:avLst/>
          </a:prstGeom>
        </p:spPr>
        <p:txBody>
          <a:bodyPr>
            <a:spAutoFit/>
          </a:bodyPr>
          <a:lstStyle/>
          <a:p>
            <a:pPr algn="r"/>
            <a:r>
              <a:rPr lang="en-IN" dirty="0" smtClean="0">
                <a:solidFill>
                  <a:srgbClr val="0070C0"/>
                </a:solidFill>
                <a:latin typeface="Bookman Old Style" pitchFamily="18" charset="0"/>
              </a:rPr>
              <a:t>PRESENT BY</a:t>
            </a:r>
          </a:p>
          <a:p>
            <a:pPr algn="r"/>
            <a:r>
              <a:rPr lang="en-IN" b="1" dirty="0" smtClean="0">
                <a:solidFill>
                  <a:srgbClr val="0070C0"/>
                </a:solidFill>
                <a:latin typeface="Bookman Old Style" pitchFamily="18" charset="0"/>
              </a:rPr>
              <a:t>DOLLY N SHILU</a:t>
            </a:r>
          </a:p>
          <a:p>
            <a:pPr algn="r"/>
            <a:r>
              <a:rPr lang="en-IN" dirty="0" smtClean="0">
                <a:solidFill>
                  <a:srgbClr val="0070C0"/>
                </a:solidFill>
                <a:latin typeface="Bookman Old Style" pitchFamily="18" charset="0"/>
              </a:rPr>
              <a:t>Assistant Professor </a:t>
            </a:r>
          </a:p>
          <a:p>
            <a:pPr algn="r"/>
            <a:r>
              <a:rPr lang="en-IN" dirty="0" smtClean="0">
                <a:solidFill>
                  <a:srgbClr val="0070C0"/>
                </a:solidFill>
                <a:latin typeface="Bookman Old Style" pitchFamily="18" charset="0"/>
              </a:rPr>
              <a:t>Diploma-CE</a:t>
            </a:r>
          </a:p>
          <a:p>
            <a:endParaRPr lang="en-IN" dirty="0"/>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357818" y="285728"/>
            <a:ext cx="3571902" cy="12144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Data structure </a:t>
            </a:r>
            <a:endParaRPr lang="en-IN" dirty="0"/>
          </a:p>
        </p:txBody>
      </p:sp>
      <p:sp>
        <p:nvSpPr>
          <p:cNvPr id="3" name="Content Placeholder 2"/>
          <p:cNvSpPr>
            <a:spLocks noGrp="1"/>
          </p:cNvSpPr>
          <p:nvPr>
            <p:ph idx="1"/>
          </p:nvPr>
        </p:nvSpPr>
        <p:spPr/>
        <p:txBody>
          <a:bodyPr>
            <a:normAutofit/>
          </a:bodyPr>
          <a:lstStyle/>
          <a:p>
            <a:pPr algn="just"/>
            <a:r>
              <a:rPr lang="en-IN" sz="2400" dirty="0" smtClean="0">
                <a:latin typeface="Century" pitchFamily="18" charset="0"/>
              </a:rPr>
              <a:t>Linear data structure is a sequential type of data structure, and here sequential means that all the elements in the memory are stored in a sequential manner; for example, element stored after the second element would be the third element, the element stored after the third element would be the fourth element and so on. We have different linear data structures holding the sequential values such as Array, Stack , Linked List, Queue etc..</a:t>
            </a:r>
            <a:endParaRPr lang="en-IN" sz="2400" dirty="0">
              <a:latin typeface="Century"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 Linear Data Structure </a:t>
            </a:r>
            <a:endParaRPr lang="en-IN" dirty="0"/>
          </a:p>
        </p:txBody>
      </p:sp>
      <p:sp>
        <p:nvSpPr>
          <p:cNvPr id="3" name="Content Placeholder 2"/>
          <p:cNvSpPr>
            <a:spLocks noGrp="1"/>
          </p:cNvSpPr>
          <p:nvPr>
            <p:ph idx="1"/>
          </p:nvPr>
        </p:nvSpPr>
        <p:spPr/>
        <p:txBody>
          <a:bodyPr>
            <a:normAutofit/>
          </a:bodyPr>
          <a:lstStyle/>
          <a:p>
            <a:pPr algn="just"/>
            <a:r>
              <a:rPr lang="en-IN" sz="2400" dirty="0" smtClean="0">
                <a:latin typeface="Century" pitchFamily="18" charset="0"/>
              </a:rPr>
              <a:t>Non-linear data structure is a kind of random type of data structure. The non-linear data structures are Tree and Graph.</a:t>
            </a:r>
            <a:endParaRPr lang="en-IN" sz="2400" dirty="0">
              <a:latin typeface="Century"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 Non-Linear </a:t>
            </a:r>
            <a:endParaRPr lang="en-IN" dirty="0"/>
          </a:p>
        </p:txBody>
      </p:sp>
      <p:pic>
        <p:nvPicPr>
          <p:cNvPr id="1026" name="Picture 2" descr="image002.jpg"/>
          <p:cNvPicPr>
            <a:picLocks noChangeAspect="1" noChangeArrowheads="1"/>
          </p:cNvPicPr>
          <p:nvPr/>
        </p:nvPicPr>
        <p:blipFill>
          <a:blip r:embed="rId2"/>
          <a:srcRect/>
          <a:stretch>
            <a:fillRect/>
          </a:stretch>
        </p:blipFill>
        <p:spPr bwMode="auto">
          <a:xfrm>
            <a:off x="214282" y="1714488"/>
            <a:ext cx="8715436" cy="485778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Primitive VS Non-Primitive </a:t>
            </a:r>
            <a:endParaRPr lang="en-IN" dirty="0"/>
          </a:p>
        </p:txBody>
      </p:sp>
      <p:graphicFrame>
        <p:nvGraphicFramePr>
          <p:cNvPr id="4" name="Content Placeholder 3"/>
          <p:cNvGraphicFramePr>
            <a:graphicFrameLocks noGrp="1"/>
          </p:cNvGraphicFramePr>
          <p:nvPr>
            <p:ph idx="1"/>
          </p:nvPr>
        </p:nvGraphicFramePr>
        <p:xfrm>
          <a:off x="571472" y="1643050"/>
          <a:ext cx="8143932" cy="5029200"/>
        </p:xfrm>
        <a:graphic>
          <a:graphicData uri="http://schemas.openxmlformats.org/drawingml/2006/table">
            <a:tbl>
              <a:tblPr firstRow="1" bandRow="1">
                <a:tableStyleId>{5C22544A-7EE6-4342-B048-85BDC9FD1C3A}</a:tableStyleId>
              </a:tblPr>
              <a:tblGrid>
                <a:gridCol w="4071966"/>
                <a:gridCol w="4071966"/>
              </a:tblGrid>
              <a:tr h="373726">
                <a:tc>
                  <a:txBody>
                    <a:bodyPr/>
                    <a:lstStyle/>
                    <a:p>
                      <a:pPr algn="l"/>
                      <a:r>
                        <a:rPr lang="en-IN" sz="2000" dirty="0">
                          <a:latin typeface="Century" pitchFamily="18" charset="0"/>
                        </a:rPr>
                        <a:t>Primitive data structure</a:t>
                      </a:r>
                    </a:p>
                  </a:txBody>
                  <a:tcPr anchor="ctr"/>
                </a:tc>
                <a:tc>
                  <a:txBody>
                    <a:bodyPr/>
                    <a:lstStyle/>
                    <a:p>
                      <a:pPr algn="l"/>
                      <a:r>
                        <a:rPr lang="en-IN" sz="2000">
                          <a:latin typeface="Century" pitchFamily="18" charset="0"/>
                        </a:rPr>
                        <a:t>Non Primitive Data structure</a:t>
                      </a:r>
                    </a:p>
                  </a:txBody>
                  <a:tcPr anchor="ctr"/>
                </a:tc>
              </a:tr>
              <a:tr h="1236171">
                <a:tc>
                  <a:txBody>
                    <a:bodyPr/>
                    <a:lstStyle/>
                    <a:p>
                      <a:pPr algn="l"/>
                      <a:r>
                        <a:rPr lang="en-IN" sz="2000" dirty="0">
                          <a:latin typeface="Century" pitchFamily="18" charset="0"/>
                        </a:rPr>
                        <a:t>Primitive data structure is the data structure that allows you to store only single data type values.</a:t>
                      </a:r>
                    </a:p>
                  </a:txBody>
                  <a:tcPr anchor="ctr"/>
                </a:tc>
                <a:tc>
                  <a:txBody>
                    <a:bodyPr/>
                    <a:lstStyle/>
                    <a:p>
                      <a:pPr algn="l"/>
                      <a:r>
                        <a:rPr lang="en-IN" sz="2000">
                          <a:latin typeface="Century" pitchFamily="18" charset="0"/>
                        </a:rPr>
                        <a:t>Non-Primitive data structure is a data structure that allows you to store multiple data type values.</a:t>
                      </a:r>
                    </a:p>
                  </a:txBody>
                  <a:tcPr anchor="ctr"/>
                </a:tc>
              </a:tr>
              <a:tr h="948690">
                <a:tc>
                  <a:txBody>
                    <a:bodyPr/>
                    <a:lstStyle/>
                    <a:p>
                      <a:pPr algn="l"/>
                      <a:r>
                        <a:rPr lang="en-IN" sz="2000" dirty="0">
                          <a:latin typeface="Century" pitchFamily="18" charset="0"/>
                        </a:rPr>
                        <a:t>integer, </a:t>
                      </a:r>
                      <a:r>
                        <a:rPr lang="en-IN" sz="2000" dirty="0" err="1">
                          <a:latin typeface="Century" pitchFamily="18" charset="0"/>
                        </a:rPr>
                        <a:t>boolean</a:t>
                      </a:r>
                      <a:r>
                        <a:rPr lang="en-IN" sz="2000" dirty="0">
                          <a:latin typeface="Century" pitchFamily="18" charset="0"/>
                        </a:rPr>
                        <a:t>, character, float, etc. are some examples of primitive data structures.</a:t>
                      </a:r>
                    </a:p>
                  </a:txBody>
                  <a:tcPr anchor="ctr"/>
                </a:tc>
                <a:tc>
                  <a:txBody>
                    <a:bodyPr/>
                    <a:lstStyle/>
                    <a:p>
                      <a:pPr algn="l"/>
                      <a:r>
                        <a:rPr lang="en-IN" sz="2000" dirty="0">
                          <a:latin typeface="Century" pitchFamily="18" charset="0"/>
                        </a:rPr>
                        <a:t>Array, Linked List, Stack, etc. are some examples of non-primitive data structures.</a:t>
                      </a:r>
                    </a:p>
                  </a:txBody>
                  <a:tcPr anchor="ctr"/>
                </a:tc>
              </a:tr>
              <a:tr h="948690">
                <a:tc>
                  <a:txBody>
                    <a:bodyPr/>
                    <a:lstStyle/>
                    <a:p>
                      <a:pPr algn="l"/>
                      <a:r>
                        <a:rPr lang="en-IN" sz="2000" dirty="0">
                          <a:latin typeface="Century" pitchFamily="18" charset="0"/>
                        </a:rPr>
                        <a:t>Primitive data </a:t>
                      </a:r>
                      <a:r>
                        <a:rPr lang="en-IN" sz="2000" dirty="0" err="1" smtClean="0">
                          <a:latin typeface="Century" pitchFamily="18" charset="0"/>
                        </a:rPr>
                        <a:t>structure,do</a:t>
                      </a:r>
                      <a:r>
                        <a:rPr lang="en-IN" sz="2000" dirty="0" smtClean="0">
                          <a:latin typeface="Century" pitchFamily="18" charset="0"/>
                        </a:rPr>
                        <a:t> </a:t>
                      </a:r>
                      <a:r>
                        <a:rPr lang="en-IN" sz="2000" dirty="0">
                          <a:latin typeface="Century" pitchFamily="18" charset="0"/>
                        </a:rPr>
                        <a:t>not allow you to store NULL values.</a:t>
                      </a:r>
                    </a:p>
                  </a:txBody>
                  <a:tcPr anchor="ctr"/>
                </a:tc>
                <a:tc>
                  <a:txBody>
                    <a:bodyPr/>
                    <a:lstStyle/>
                    <a:p>
                      <a:pPr algn="l"/>
                      <a:r>
                        <a:rPr lang="en-IN" sz="2000" dirty="0">
                          <a:latin typeface="Century" pitchFamily="18" charset="0"/>
                        </a:rPr>
                        <a:t>You can store a NULL value in the non-primitive data structures.</a:t>
                      </a:r>
                    </a:p>
                  </a:txBody>
                  <a:tcPr anchor="ctr"/>
                </a:tc>
              </a:tr>
              <a:tr h="1236171">
                <a:tc>
                  <a:txBody>
                    <a:bodyPr/>
                    <a:lstStyle/>
                    <a:p>
                      <a:pPr algn="l"/>
                      <a:r>
                        <a:rPr lang="en-IN" sz="2000" dirty="0">
                          <a:latin typeface="Century" pitchFamily="18" charset="0"/>
                        </a:rPr>
                        <a:t>The size of the primitive data structures is dependent on the type of the primitive data structure.</a:t>
                      </a:r>
                    </a:p>
                  </a:txBody>
                  <a:tcPr anchor="ctr"/>
                </a:tc>
                <a:tc>
                  <a:txBody>
                    <a:bodyPr/>
                    <a:lstStyle/>
                    <a:p>
                      <a:pPr algn="l"/>
                      <a:r>
                        <a:rPr lang="en-IN" sz="2000" dirty="0">
                          <a:latin typeface="Century" pitchFamily="18" charset="0"/>
                        </a:rPr>
                        <a:t>The size of the non-primitive data structure is not fixed.</a:t>
                      </a:r>
                    </a:p>
                  </a:txBody>
                  <a:tcPr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VS Non-Linear </a:t>
            </a:r>
            <a:endParaRPr lang="en-IN" dirty="0"/>
          </a:p>
        </p:txBody>
      </p:sp>
      <p:graphicFrame>
        <p:nvGraphicFramePr>
          <p:cNvPr id="4" name="Content Placeholder 3"/>
          <p:cNvGraphicFramePr>
            <a:graphicFrameLocks noGrp="1"/>
          </p:cNvGraphicFramePr>
          <p:nvPr>
            <p:ph idx="1"/>
          </p:nvPr>
        </p:nvGraphicFramePr>
        <p:xfrm>
          <a:off x="214282" y="1653540"/>
          <a:ext cx="8715436" cy="5204460"/>
        </p:xfrm>
        <a:graphic>
          <a:graphicData uri="http://schemas.openxmlformats.org/drawingml/2006/table">
            <a:tbl>
              <a:tblPr firstRow="1" bandRow="1">
                <a:tableStyleId>{5C22544A-7EE6-4342-B048-85BDC9FD1C3A}</a:tableStyleId>
              </a:tblPr>
              <a:tblGrid>
                <a:gridCol w="4429156"/>
                <a:gridCol w="4286280"/>
              </a:tblGrid>
              <a:tr h="346700">
                <a:tc>
                  <a:txBody>
                    <a:bodyPr/>
                    <a:lstStyle/>
                    <a:p>
                      <a:pPr algn="ctr" fontAlgn="base"/>
                      <a:r>
                        <a:rPr lang="en-IN" sz="1800" b="1" dirty="0">
                          <a:latin typeface="Century" pitchFamily="18" charset="0"/>
                        </a:rPr>
                        <a:t>Linear Data Structure</a:t>
                      </a:r>
                    </a:p>
                  </a:txBody>
                  <a:tcPr marL="95250" marR="95250" marT="95250" marB="95250" anchor="ctr"/>
                </a:tc>
                <a:tc>
                  <a:txBody>
                    <a:bodyPr/>
                    <a:lstStyle/>
                    <a:p>
                      <a:pPr algn="ctr" fontAlgn="base"/>
                      <a:r>
                        <a:rPr lang="en-IN" sz="1800" b="1" dirty="0">
                          <a:latin typeface="Century" pitchFamily="18" charset="0"/>
                        </a:rPr>
                        <a:t>Non-linear Data Structure</a:t>
                      </a:r>
                    </a:p>
                  </a:txBody>
                  <a:tcPr marL="95250" marR="95250" marT="95250" marB="95250" anchor="ctr"/>
                </a:tc>
              </a:tr>
              <a:tr h="596260">
                <a:tc>
                  <a:txBody>
                    <a:bodyPr/>
                    <a:lstStyle/>
                    <a:p>
                      <a:pPr algn="l" fontAlgn="ctr"/>
                      <a:r>
                        <a:rPr lang="en-IN" sz="1800" b="0" dirty="0">
                          <a:latin typeface="Century" pitchFamily="18" charset="0"/>
                        </a:rPr>
                        <a:t>In linear data structure, single level is involved.</a:t>
                      </a:r>
                    </a:p>
                  </a:txBody>
                  <a:tcPr marL="95250" marR="95250" marT="133350" marB="133350" anchor="ctr"/>
                </a:tc>
                <a:tc>
                  <a:txBody>
                    <a:bodyPr/>
                    <a:lstStyle/>
                    <a:p>
                      <a:pPr algn="l" fontAlgn="ctr"/>
                      <a:r>
                        <a:rPr lang="en-IN" sz="1800" b="0" dirty="0" smtClean="0">
                          <a:latin typeface="Century" pitchFamily="18" charset="0"/>
                        </a:rPr>
                        <a:t>Non-linear </a:t>
                      </a:r>
                      <a:r>
                        <a:rPr lang="en-IN" sz="1800" b="0" dirty="0">
                          <a:latin typeface="Century" pitchFamily="18" charset="0"/>
                        </a:rPr>
                        <a:t>data structure, multiple levels are involved.</a:t>
                      </a:r>
                    </a:p>
                  </a:txBody>
                  <a:tcPr marL="95250" marR="95250" marT="133350" marB="133350" anchor="ctr"/>
                </a:tc>
              </a:tr>
              <a:tr h="995366">
                <a:tc>
                  <a:txBody>
                    <a:bodyPr/>
                    <a:lstStyle/>
                    <a:p>
                      <a:pPr algn="l" fontAlgn="ctr"/>
                      <a:r>
                        <a:rPr lang="en-IN" sz="1800" b="0" dirty="0">
                          <a:latin typeface="Century" pitchFamily="18" charset="0"/>
                        </a:rPr>
                        <a:t>Its implementation is easy in comparison to non-linear data structure.</a:t>
                      </a:r>
                    </a:p>
                  </a:txBody>
                  <a:tcPr marL="95250" marR="95250" marT="133350" marB="133350" anchor="ctr"/>
                </a:tc>
                <a:tc>
                  <a:txBody>
                    <a:bodyPr/>
                    <a:lstStyle/>
                    <a:p>
                      <a:pPr algn="l" fontAlgn="ctr"/>
                      <a:r>
                        <a:rPr lang="en-IN" sz="1800" b="0" dirty="0">
                          <a:latin typeface="Century" pitchFamily="18" charset="0"/>
                        </a:rPr>
                        <a:t>While its implementation is complex in comparison to linear data structure.</a:t>
                      </a:r>
                    </a:p>
                  </a:txBody>
                  <a:tcPr marL="95250" marR="95250" marT="133350" marB="133350" anchor="ctr"/>
                </a:tc>
              </a:tr>
              <a:tr h="762962">
                <a:tc>
                  <a:txBody>
                    <a:bodyPr/>
                    <a:lstStyle/>
                    <a:p>
                      <a:pPr algn="l" fontAlgn="ctr"/>
                      <a:r>
                        <a:rPr lang="en-IN" sz="1800" b="0" dirty="0" smtClean="0">
                          <a:latin typeface="Century" pitchFamily="18" charset="0"/>
                        </a:rPr>
                        <a:t>Linear </a:t>
                      </a:r>
                      <a:r>
                        <a:rPr lang="en-IN" sz="1800" b="0" dirty="0">
                          <a:latin typeface="Century" pitchFamily="18" charset="0"/>
                        </a:rPr>
                        <a:t>data structure, data elements can be traversed in a single run only.</a:t>
                      </a:r>
                    </a:p>
                  </a:txBody>
                  <a:tcPr marL="95250" marR="95250" marT="133350" marB="133350" anchor="ctr"/>
                </a:tc>
                <a:tc>
                  <a:txBody>
                    <a:bodyPr/>
                    <a:lstStyle/>
                    <a:p>
                      <a:pPr algn="l" fontAlgn="ctr"/>
                      <a:r>
                        <a:rPr lang="en-IN" sz="1800" b="0" dirty="0" smtClean="0">
                          <a:latin typeface="Century" pitchFamily="18" charset="0"/>
                        </a:rPr>
                        <a:t>Non-linear </a:t>
                      </a:r>
                      <a:r>
                        <a:rPr lang="en-IN" sz="1800" b="0" dirty="0">
                          <a:latin typeface="Century" pitchFamily="18" charset="0"/>
                        </a:rPr>
                        <a:t>data structure, data elements can’t be traversed in a single run only.</a:t>
                      </a:r>
                    </a:p>
                  </a:txBody>
                  <a:tcPr marL="95250" marR="95250" marT="133350" marB="133350" anchor="ctr"/>
                </a:tc>
              </a:tr>
              <a:tr h="673434">
                <a:tc>
                  <a:txBody>
                    <a:bodyPr/>
                    <a:lstStyle/>
                    <a:p>
                      <a:pPr algn="l" fontAlgn="ctr"/>
                      <a:r>
                        <a:rPr lang="en-IN" sz="1800" b="0" dirty="0" smtClean="0">
                          <a:latin typeface="Century" pitchFamily="18" charset="0"/>
                        </a:rPr>
                        <a:t>Examples </a:t>
                      </a:r>
                      <a:r>
                        <a:rPr lang="en-IN" sz="1800" b="0" dirty="0">
                          <a:latin typeface="Century" pitchFamily="18" charset="0"/>
                        </a:rPr>
                        <a:t>are: array, stack, queue, linked list, etc.</a:t>
                      </a:r>
                    </a:p>
                  </a:txBody>
                  <a:tcPr marL="95250" marR="95250" marT="133350" marB="133350" anchor="ctr"/>
                </a:tc>
                <a:tc>
                  <a:txBody>
                    <a:bodyPr/>
                    <a:lstStyle/>
                    <a:p>
                      <a:pPr algn="l" fontAlgn="ctr"/>
                      <a:r>
                        <a:rPr lang="en-IN" sz="1800" b="0" dirty="0" smtClean="0">
                          <a:latin typeface="Century" pitchFamily="18" charset="0"/>
                        </a:rPr>
                        <a:t>Examples </a:t>
                      </a:r>
                      <a:r>
                        <a:rPr lang="en-IN" sz="1800" b="0" dirty="0">
                          <a:latin typeface="Century" pitchFamily="18" charset="0"/>
                        </a:rPr>
                        <a:t>are: trees and graphs.</a:t>
                      </a:r>
                    </a:p>
                  </a:txBody>
                  <a:tcPr marL="95250" marR="95250" marT="133350" marB="133350" anchor="ctr"/>
                </a:tc>
              </a:tr>
              <a:tr h="370840">
                <a:tc>
                  <a:txBody>
                    <a:bodyPr/>
                    <a:lstStyle/>
                    <a:p>
                      <a:pPr algn="l" fontAlgn="ctr"/>
                      <a:r>
                        <a:rPr lang="en-IN" sz="1800" dirty="0">
                          <a:solidFill>
                            <a:srgbClr val="484848"/>
                          </a:solidFill>
                          <a:latin typeface="Century" pitchFamily="18" charset="0"/>
                        </a:rPr>
                        <a:t>utilization of memory is not efficient.</a:t>
                      </a:r>
                    </a:p>
                  </a:txBody>
                  <a:tcPr marL="95250" marR="95250" marT="95250" marB="95250" anchor="ctr"/>
                </a:tc>
                <a:tc>
                  <a:txBody>
                    <a:bodyPr/>
                    <a:lstStyle/>
                    <a:p>
                      <a:pPr algn="l" fontAlgn="ctr"/>
                      <a:r>
                        <a:rPr lang="en-IN" sz="1800" dirty="0">
                          <a:solidFill>
                            <a:srgbClr val="484848"/>
                          </a:solidFill>
                          <a:latin typeface="Century" pitchFamily="18" charset="0"/>
                        </a:rPr>
                        <a:t>Memory utilization is efficient.</a:t>
                      </a:r>
                    </a:p>
                  </a:txBody>
                  <a:tcPr marL="95250" marR="95250" marT="95250" marB="95250" anchor="ctr"/>
                </a:tc>
              </a:tr>
              <a:tr h="370840">
                <a:tc>
                  <a:txBody>
                    <a:bodyPr/>
                    <a:lstStyle/>
                    <a:p>
                      <a:pPr algn="l" fontAlgn="ctr"/>
                      <a:r>
                        <a:rPr lang="en-IN" sz="1800" dirty="0">
                          <a:solidFill>
                            <a:srgbClr val="484848"/>
                          </a:solidFill>
                          <a:latin typeface="Century" pitchFamily="18" charset="0"/>
                        </a:rPr>
                        <a:t>It is easy to implement.</a:t>
                      </a:r>
                    </a:p>
                  </a:txBody>
                  <a:tcPr marL="95250" marR="95250" marT="95250" marB="95250" anchor="ctr"/>
                </a:tc>
                <a:tc>
                  <a:txBody>
                    <a:bodyPr/>
                    <a:lstStyle/>
                    <a:p>
                      <a:pPr algn="l" fontAlgn="ctr"/>
                      <a:r>
                        <a:rPr lang="en-IN" sz="1800" dirty="0">
                          <a:solidFill>
                            <a:srgbClr val="484848"/>
                          </a:solidFill>
                          <a:latin typeface="Century" pitchFamily="18" charset="0"/>
                        </a:rPr>
                        <a:t>It is complex to implement. </a:t>
                      </a:r>
                    </a:p>
                  </a:txBody>
                  <a:tcPr marL="95250" marR="95250" marT="95250" marB="9525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VS Non-linear </a:t>
            </a:r>
            <a:endParaRPr lang="en-IN" dirty="0"/>
          </a:p>
        </p:txBody>
      </p:sp>
      <p:graphicFrame>
        <p:nvGraphicFramePr>
          <p:cNvPr id="4" name="Content Placeholder 3"/>
          <p:cNvGraphicFramePr>
            <a:graphicFrameLocks noGrp="1"/>
          </p:cNvGraphicFramePr>
          <p:nvPr>
            <p:ph idx="1"/>
          </p:nvPr>
        </p:nvGraphicFramePr>
        <p:xfrm>
          <a:off x="500034" y="1643050"/>
          <a:ext cx="8229600" cy="49377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fontAlgn="t"/>
                      <a:r>
                        <a:rPr lang="en-IN" sz="2400" b="0" u="sng" dirty="0">
                          <a:solidFill>
                            <a:srgbClr val="333333"/>
                          </a:solidFill>
                          <a:latin typeface="Times New Roman"/>
                        </a:rPr>
                        <a:t>Linear</a:t>
                      </a:r>
                      <a:endParaRPr lang="en-IN" sz="2400" dirty="0">
                        <a:solidFill>
                          <a:srgbClr val="333333"/>
                        </a:solidFill>
                        <a:latin typeface="Times New Roman"/>
                      </a:endParaRPr>
                    </a:p>
                  </a:txBody>
                  <a:tcPr/>
                </a:tc>
                <a:tc>
                  <a:txBody>
                    <a:bodyPr/>
                    <a:lstStyle/>
                    <a:p>
                      <a:pPr algn="just" fontAlgn="t"/>
                      <a:r>
                        <a:rPr lang="en-IN" sz="2400" b="0" u="sng">
                          <a:solidFill>
                            <a:srgbClr val="333333"/>
                          </a:solidFill>
                          <a:latin typeface="Times New Roman"/>
                        </a:rPr>
                        <a:t>NonLinear</a:t>
                      </a:r>
                      <a:endParaRPr lang="en-IN" sz="2400">
                        <a:solidFill>
                          <a:srgbClr val="333333"/>
                        </a:solidFill>
                        <a:latin typeface="Times New Roman"/>
                      </a:endParaRPr>
                    </a:p>
                  </a:txBody>
                  <a:tcPr/>
                </a:tc>
              </a:tr>
              <a:tr h="370840">
                <a:tc>
                  <a:txBody>
                    <a:bodyPr/>
                    <a:lstStyle/>
                    <a:p>
                      <a:pPr algn="just" fontAlgn="t"/>
                      <a:r>
                        <a:rPr lang="en-IN" sz="2400">
                          <a:solidFill>
                            <a:srgbClr val="333333"/>
                          </a:solidFill>
                          <a:latin typeface="Times New Roman"/>
                        </a:rPr>
                        <a:t>A data structure is said to be linear if its elements form sequence or linear list.</a:t>
                      </a:r>
                    </a:p>
                  </a:txBody>
                  <a:tcPr/>
                </a:tc>
                <a:tc>
                  <a:txBody>
                    <a:bodyPr/>
                    <a:lstStyle/>
                    <a:p>
                      <a:pPr algn="just" fontAlgn="t"/>
                      <a:r>
                        <a:rPr lang="en-IN" sz="2400">
                          <a:solidFill>
                            <a:srgbClr val="333333"/>
                          </a:solidFill>
                          <a:latin typeface="Times New Roman"/>
                        </a:rPr>
                        <a:t>A data structure is said to be non linear if its elements do not form sequence or linear fashion.</a:t>
                      </a:r>
                    </a:p>
                  </a:txBody>
                  <a:tcPr/>
                </a:tc>
              </a:tr>
              <a:tr h="370840">
                <a:tc>
                  <a:txBody>
                    <a:bodyPr/>
                    <a:lstStyle/>
                    <a:p>
                      <a:pPr algn="just" fontAlgn="t"/>
                      <a:r>
                        <a:rPr lang="en-IN" sz="2400">
                          <a:solidFill>
                            <a:srgbClr val="333333"/>
                          </a:solidFill>
                          <a:latin typeface="Times New Roman"/>
                        </a:rPr>
                        <a:t>Every item(value) is related to its previous and next item.</a:t>
                      </a:r>
                    </a:p>
                  </a:txBody>
                  <a:tcPr/>
                </a:tc>
                <a:tc>
                  <a:txBody>
                    <a:bodyPr/>
                    <a:lstStyle/>
                    <a:p>
                      <a:pPr algn="just" fontAlgn="t"/>
                      <a:r>
                        <a:rPr lang="en-IN" sz="2400">
                          <a:solidFill>
                            <a:srgbClr val="333333"/>
                          </a:solidFill>
                          <a:latin typeface="Times New Roman"/>
                        </a:rPr>
                        <a:t>Every item is attaached with many other items.</a:t>
                      </a:r>
                    </a:p>
                  </a:txBody>
                  <a:tcPr/>
                </a:tc>
              </a:tr>
              <a:tr h="370840">
                <a:tc>
                  <a:txBody>
                    <a:bodyPr/>
                    <a:lstStyle/>
                    <a:p>
                      <a:pPr algn="just" fontAlgn="t"/>
                      <a:r>
                        <a:rPr lang="en-IN" sz="2400">
                          <a:solidFill>
                            <a:srgbClr val="333333"/>
                          </a:solidFill>
                          <a:latin typeface="Times New Roman"/>
                        </a:rPr>
                        <a:t>Data items can be traversed in a single run.</a:t>
                      </a:r>
                    </a:p>
                  </a:txBody>
                  <a:tcPr/>
                </a:tc>
                <a:tc>
                  <a:txBody>
                    <a:bodyPr/>
                    <a:lstStyle/>
                    <a:p>
                      <a:pPr algn="just" fontAlgn="t"/>
                      <a:r>
                        <a:rPr lang="en-IN" sz="2400">
                          <a:solidFill>
                            <a:srgbClr val="333333"/>
                          </a:solidFill>
                          <a:latin typeface="Times New Roman"/>
                        </a:rPr>
                        <a:t>Data items can not be traversed in a single run.</a:t>
                      </a:r>
                    </a:p>
                  </a:txBody>
                  <a:tcPr/>
                </a:tc>
              </a:tr>
              <a:tr h="370840">
                <a:tc>
                  <a:txBody>
                    <a:bodyPr/>
                    <a:lstStyle/>
                    <a:p>
                      <a:pPr algn="just" fontAlgn="t"/>
                      <a:r>
                        <a:rPr lang="en-IN" sz="2400">
                          <a:solidFill>
                            <a:srgbClr val="333333"/>
                          </a:solidFill>
                          <a:latin typeface="Times New Roman"/>
                        </a:rPr>
                        <a:t>Implement is easy</a:t>
                      </a:r>
                    </a:p>
                  </a:txBody>
                  <a:tcPr/>
                </a:tc>
                <a:tc>
                  <a:txBody>
                    <a:bodyPr/>
                    <a:lstStyle/>
                    <a:p>
                      <a:pPr algn="just" fontAlgn="t"/>
                      <a:r>
                        <a:rPr lang="en-IN" sz="2400">
                          <a:solidFill>
                            <a:srgbClr val="333333"/>
                          </a:solidFill>
                          <a:latin typeface="Times New Roman"/>
                        </a:rPr>
                        <a:t>Implement is difficult</a:t>
                      </a:r>
                    </a:p>
                  </a:txBody>
                  <a:tcPr/>
                </a:tc>
              </a:tr>
              <a:tr h="370840">
                <a:tc>
                  <a:txBody>
                    <a:bodyPr/>
                    <a:lstStyle/>
                    <a:p>
                      <a:pPr algn="just" fontAlgn="t"/>
                      <a:r>
                        <a:rPr lang="en-IN" sz="2400">
                          <a:solidFill>
                            <a:srgbClr val="333333"/>
                          </a:solidFill>
                          <a:latin typeface="Times New Roman"/>
                        </a:rPr>
                        <a:t>Ex: Array,stack,linked list ,queue</a:t>
                      </a:r>
                    </a:p>
                  </a:txBody>
                  <a:tcPr/>
                </a:tc>
                <a:tc>
                  <a:txBody>
                    <a:bodyPr/>
                    <a:lstStyle/>
                    <a:p>
                      <a:pPr algn="just" fontAlgn="t"/>
                      <a:r>
                        <a:rPr lang="en-IN" sz="2400" dirty="0" err="1">
                          <a:solidFill>
                            <a:srgbClr val="333333"/>
                          </a:solidFill>
                          <a:latin typeface="Times New Roman"/>
                        </a:rPr>
                        <a:t>Ex:tree,graph</a:t>
                      </a:r>
                      <a:endParaRPr lang="en-IN" sz="2400" dirty="0">
                        <a:solidFill>
                          <a:srgbClr val="333333"/>
                        </a:solidFill>
                        <a:latin typeface="Times New Roman"/>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Representation </a:t>
            </a:r>
            <a:endParaRPr lang="en-IN" dirty="0"/>
          </a:p>
        </p:txBody>
      </p:sp>
      <p:sp>
        <p:nvSpPr>
          <p:cNvPr id="3" name="Content Placeholder 2"/>
          <p:cNvSpPr>
            <a:spLocks noGrp="1"/>
          </p:cNvSpPr>
          <p:nvPr>
            <p:ph idx="1"/>
          </p:nvPr>
        </p:nvSpPr>
        <p:spPr/>
        <p:txBody>
          <a:bodyPr>
            <a:normAutofit/>
          </a:bodyPr>
          <a:lstStyle/>
          <a:p>
            <a:pPr algn="just"/>
            <a:r>
              <a:rPr lang="en-IN" sz="2400" dirty="0" smtClean="0">
                <a:latin typeface="Century" pitchFamily="18" charset="0"/>
              </a:rPr>
              <a:t>Data is can be anything which represents the specific result or any number, text, image, audio, video etc.</a:t>
            </a:r>
            <a:r>
              <a:rPr lang="en-IN" sz="2400" b="1" dirty="0" smtClean="0">
                <a:latin typeface="Century" pitchFamily="18" charset="0"/>
              </a:rPr>
              <a:t> </a:t>
            </a:r>
          </a:p>
          <a:p>
            <a:pPr algn="just"/>
            <a:r>
              <a:rPr lang="en-IN" sz="2400" dirty="0" smtClean="0">
                <a:latin typeface="Century" pitchFamily="18" charset="0"/>
              </a:rPr>
              <a:t>For example, example of human being then data for a human being such that name, personal id, country, profession, bank account details etc. </a:t>
            </a:r>
            <a:endParaRPr lang="en-IN" sz="2400" dirty="0">
              <a:latin typeface="Century"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Representation </a:t>
            </a:r>
            <a:endParaRPr lang="en-IN" dirty="0"/>
          </a:p>
        </p:txBody>
      </p:sp>
      <p:sp>
        <p:nvSpPr>
          <p:cNvPr id="3" name="Content Placeholder 2"/>
          <p:cNvSpPr>
            <a:spLocks noGrp="1"/>
          </p:cNvSpPr>
          <p:nvPr>
            <p:ph idx="1"/>
          </p:nvPr>
        </p:nvSpPr>
        <p:spPr/>
        <p:txBody>
          <a:bodyPr>
            <a:normAutofit/>
          </a:bodyPr>
          <a:lstStyle/>
          <a:p>
            <a:pPr fontAlgn="base"/>
            <a:r>
              <a:rPr lang="en-IN" sz="2400" b="1" dirty="0" smtClean="0">
                <a:latin typeface="Century" pitchFamily="18" charset="0"/>
              </a:rPr>
              <a:t>Forms of data representation:</a:t>
            </a:r>
            <a:r>
              <a:rPr lang="en-IN" sz="2400" dirty="0" smtClean="0">
                <a:latin typeface="Century" pitchFamily="18" charset="0"/>
              </a:rPr>
              <a:t> </a:t>
            </a:r>
            <a:br>
              <a:rPr lang="en-IN" sz="2400" dirty="0" smtClean="0">
                <a:latin typeface="Century" pitchFamily="18" charset="0"/>
              </a:rPr>
            </a:br>
            <a:r>
              <a:rPr lang="en-IN" sz="2400" dirty="0" smtClean="0">
                <a:latin typeface="Century" pitchFamily="18" charset="0"/>
              </a:rPr>
              <a:t>At present Information comes in different forms such as follows.</a:t>
            </a:r>
          </a:p>
          <a:p>
            <a:pPr fontAlgn="base"/>
            <a:r>
              <a:rPr lang="en-IN" sz="2400" dirty="0" smtClean="0">
                <a:latin typeface="Century" pitchFamily="18" charset="0"/>
              </a:rPr>
              <a:t>Numbers</a:t>
            </a:r>
          </a:p>
          <a:p>
            <a:pPr fontAlgn="base"/>
            <a:r>
              <a:rPr lang="en-IN" sz="2400" dirty="0" smtClean="0">
                <a:latin typeface="Century" pitchFamily="18" charset="0"/>
              </a:rPr>
              <a:t>Text</a:t>
            </a:r>
          </a:p>
          <a:p>
            <a:pPr fontAlgn="base"/>
            <a:r>
              <a:rPr lang="en-IN" sz="2400" dirty="0" smtClean="0">
                <a:latin typeface="Century" pitchFamily="18" charset="0"/>
              </a:rPr>
              <a:t>Images</a:t>
            </a:r>
          </a:p>
          <a:p>
            <a:pPr fontAlgn="base"/>
            <a:r>
              <a:rPr lang="en-IN" sz="2400" dirty="0" smtClean="0">
                <a:latin typeface="Century" pitchFamily="18" charset="0"/>
              </a:rPr>
              <a:t>Audio</a:t>
            </a:r>
          </a:p>
          <a:p>
            <a:pPr fontAlgn="base"/>
            <a:r>
              <a:rPr lang="en-IN" sz="2400" dirty="0" smtClean="0">
                <a:latin typeface="Century" pitchFamily="18" charset="0"/>
              </a:rPr>
              <a:t>Video</a:t>
            </a:r>
          </a:p>
          <a:p>
            <a:endParaRPr lang="en-IN" sz="2400" dirty="0">
              <a:latin typeface="Century"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Representation </a:t>
            </a:r>
            <a:endParaRPr lang="en-IN" dirty="0"/>
          </a:p>
        </p:txBody>
      </p:sp>
      <p:sp>
        <p:nvSpPr>
          <p:cNvPr id="3" name="Content Placeholder 2"/>
          <p:cNvSpPr>
            <a:spLocks noGrp="1"/>
          </p:cNvSpPr>
          <p:nvPr>
            <p:ph idx="1"/>
          </p:nvPr>
        </p:nvSpPr>
        <p:spPr>
          <a:xfrm>
            <a:off x="214282" y="1643051"/>
            <a:ext cx="8715436" cy="4757750"/>
          </a:xfrm>
        </p:spPr>
        <p:txBody>
          <a:bodyPr>
            <a:normAutofit lnSpcReduction="10000"/>
          </a:bodyPr>
          <a:lstStyle/>
          <a:p>
            <a:pPr algn="just"/>
            <a:r>
              <a:rPr lang="en-IN" sz="2400" b="1" dirty="0" smtClean="0">
                <a:latin typeface="Century" pitchFamily="18" charset="0"/>
              </a:rPr>
              <a:t>Numbers</a:t>
            </a:r>
            <a:r>
              <a:rPr lang="en-IN" sz="2400" dirty="0" smtClean="0">
                <a:latin typeface="Century" pitchFamily="18" charset="0"/>
              </a:rPr>
              <a:t> are directly converted into binary representation to specify mathematical operations. The 0s and 1s used to represent digital data.</a:t>
            </a:r>
          </a:p>
          <a:p>
            <a:r>
              <a:rPr lang="en-IN" sz="2400" b="1" dirty="0" smtClean="0">
                <a:latin typeface="Century" pitchFamily="18" charset="0"/>
              </a:rPr>
              <a:t>Number File Formats –</a:t>
            </a:r>
            <a:r>
              <a:rPr lang="en-IN" sz="2400" dirty="0" smtClean="0">
                <a:latin typeface="Century" pitchFamily="18" charset="0"/>
              </a:rPr>
              <a:t/>
            </a:r>
            <a:br>
              <a:rPr lang="en-IN" sz="2400" dirty="0" smtClean="0">
                <a:latin typeface="Century" pitchFamily="18" charset="0"/>
              </a:rPr>
            </a:br>
            <a:r>
              <a:rPr lang="en-IN" sz="2400" dirty="0" smtClean="0">
                <a:latin typeface="Century" pitchFamily="18" charset="0"/>
              </a:rPr>
              <a:t>Integer, Fixed point, Date, Boolean, Decimal, etc.</a:t>
            </a:r>
          </a:p>
          <a:p>
            <a:pPr algn="just"/>
            <a:r>
              <a:rPr lang="en-IN" sz="2400" b="1" dirty="0" smtClean="0">
                <a:latin typeface="Century" pitchFamily="18" charset="0"/>
              </a:rPr>
              <a:t>Text</a:t>
            </a:r>
            <a:r>
              <a:rPr lang="en-IN" sz="2400" dirty="0" smtClean="0">
                <a:latin typeface="Century" pitchFamily="18" charset="0"/>
              </a:rPr>
              <a:t> is also represented as bit pattern or sequence of bits(such as 0001111). Various types of bits are assigned to represent text symbols. A code where each number represents a character can be used to convert text into binary.  It is ASCII code, Unicode etc  </a:t>
            </a:r>
          </a:p>
          <a:p>
            <a:r>
              <a:rPr lang="en-IN" sz="2400" b="1" dirty="0" smtClean="0">
                <a:latin typeface="Century" pitchFamily="18" charset="0"/>
              </a:rPr>
              <a:t>Text File Formats –</a:t>
            </a:r>
            <a:r>
              <a:rPr lang="en-IN" sz="2400" dirty="0" smtClean="0">
                <a:latin typeface="Century" pitchFamily="18" charset="0"/>
              </a:rPr>
              <a:t/>
            </a:r>
            <a:br>
              <a:rPr lang="en-IN" sz="2400" dirty="0" smtClean="0">
                <a:latin typeface="Century" pitchFamily="18" charset="0"/>
              </a:rPr>
            </a:br>
            <a:r>
              <a:rPr lang="en-IN" sz="2400" dirty="0" smtClean="0">
                <a:latin typeface="Century" pitchFamily="18" charset="0"/>
              </a:rPr>
              <a:t>.</a:t>
            </a:r>
            <a:r>
              <a:rPr lang="en-IN" sz="2400" dirty="0" err="1" smtClean="0">
                <a:latin typeface="Century" pitchFamily="18" charset="0"/>
              </a:rPr>
              <a:t>doc,.docx</a:t>
            </a:r>
            <a:r>
              <a:rPr lang="en-IN" sz="2400" dirty="0" smtClean="0">
                <a:latin typeface="Century" pitchFamily="18" charset="0"/>
              </a:rPr>
              <a:t>, .</a:t>
            </a:r>
            <a:r>
              <a:rPr lang="en-IN" sz="2400" dirty="0" err="1" smtClean="0">
                <a:latin typeface="Century" pitchFamily="18" charset="0"/>
              </a:rPr>
              <a:t>pdf</a:t>
            </a:r>
            <a:r>
              <a:rPr lang="en-IN" sz="2400" dirty="0" smtClean="0">
                <a:latin typeface="Century" pitchFamily="18" charset="0"/>
              </a:rPr>
              <a:t>, .rtf, .txt, etc.  </a:t>
            </a:r>
          </a:p>
          <a:p>
            <a:r>
              <a:rPr lang="en-IN" sz="2400" b="1" dirty="0" smtClean="0">
                <a:latin typeface="Century" pitchFamily="18" charset="0"/>
              </a:rPr>
              <a:t>Example :</a:t>
            </a:r>
            <a:r>
              <a:rPr lang="en-IN" sz="2400" dirty="0" smtClean="0">
                <a:latin typeface="Century" pitchFamily="18" charset="0"/>
              </a:rPr>
              <a:t> </a:t>
            </a:r>
            <a:br>
              <a:rPr lang="en-IN" sz="2400" dirty="0" smtClean="0">
                <a:latin typeface="Century" pitchFamily="18" charset="0"/>
              </a:rPr>
            </a:br>
            <a:r>
              <a:rPr lang="en-IN" sz="2400" dirty="0" smtClean="0">
                <a:latin typeface="Century" pitchFamily="18" charset="0"/>
              </a:rPr>
              <a:t>The letter ‘a’ has the binary number 0110 0001.</a:t>
            </a:r>
          </a:p>
          <a:p>
            <a:endParaRPr lang="en-IN" sz="2400" dirty="0">
              <a:latin typeface="Century"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Representation </a:t>
            </a:r>
            <a:endParaRPr lang="en-IN" dirty="0"/>
          </a:p>
        </p:txBody>
      </p:sp>
      <p:sp>
        <p:nvSpPr>
          <p:cNvPr id="3" name="Content Placeholder 2"/>
          <p:cNvSpPr>
            <a:spLocks noGrp="1"/>
          </p:cNvSpPr>
          <p:nvPr>
            <p:ph idx="1"/>
          </p:nvPr>
        </p:nvSpPr>
        <p:spPr/>
        <p:txBody>
          <a:bodyPr>
            <a:noAutofit/>
          </a:bodyPr>
          <a:lstStyle/>
          <a:p>
            <a:pPr algn="just"/>
            <a:r>
              <a:rPr lang="en-IN" sz="2400" dirty="0" smtClean="0">
                <a:latin typeface="Century" pitchFamily="18" charset="0"/>
              </a:rPr>
              <a:t>Images are also represented as bit patterns. An image is composed of matrix of pixels with different values of pixels each where each pixel is represented as dots. Size of the picture is dependent on its resolution. Consider a simple black and white image. If 1 is black (or on) and 0 is white (or off), then a simple black and white picture can be created using binary.</a:t>
            </a:r>
            <a:endParaRPr lang="en-IN" sz="2400" dirty="0" smtClean="0"/>
          </a:p>
          <a:p>
            <a:r>
              <a:rPr lang="en-IN" sz="2400" b="1" dirty="0" smtClean="0">
                <a:latin typeface="Century" pitchFamily="18" charset="0"/>
              </a:rPr>
              <a:t>Image File Formats – </a:t>
            </a:r>
            <a:r>
              <a:rPr lang="en-IN" sz="2400" dirty="0" smtClean="0">
                <a:latin typeface="Century" pitchFamily="18" charset="0"/>
              </a:rPr>
              <a:t/>
            </a:r>
            <a:br>
              <a:rPr lang="en-IN" sz="2400" dirty="0" smtClean="0">
                <a:latin typeface="Century" pitchFamily="18" charset="0"/>
              </a:rPr>
            </a:br>
            <a:r>
              <a:rPr lang="en-IN" sz="2400" dirty="0" smtClean="0">
                <a:latin typeface="Century" pitchFamily="18" charset="0"/>
              </a:rPr>
              <a:t>Image can be in the format of jpeg, PNG, TIFF, GIF, etc.</a:t>
            </a:r>
            <a:endParaRPr lang="en-IN" sz="2400" dirty="0">
              <a:latin typeface="Century"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ookman Old Style" pitchFamily="18" charset="0"/>
              </a:rPr>
              <a:t>OUTLINE </a:t>
            </a:r>
            <a:endParaRPr lang="en-IN" dirty="0">
              <a:latin typeface="Bookman Old Style" pitchFamily="18" charset="0"/>
            </a:endParaRPr>
          </a:p>
        </p:txBody>
      </p:sp>
      <p:sp>
        <p:nvSpPr>
          <p:cNvPr id="3" name="Content Placeholder 2"/>
          <p:cNvSpPr>
            <a:spLocks noGrp="1"/>
          </p:cNvSpPr>
          <p:nvPr>
            <p:ph idx="1"/>
          </p:nvPr>
        </p:nvSpPr>
        <p:spPr/>
        <p:txBody>
          <a:bodyPr>
            <a:normAutofit/>
          </a:bodyPr>
          <a:lstStyle/>
          <a:p>
            <a:r>
              <a:rPr lang="en-IN" sz="2800" dirty="0" smtClean="0">
                <a:latin typeface="Century" pitchFamily="18" charset="0"/>
              </a:rPr>
              <a:t>Introduction </a:t>
            </a:r>
          </a:p>
          <a:p>
            <a:r>
              <a:rPr lang="en-IN" sz="2800" dirty="0" smtClean="0">
                <a:latin typeface="Century" pitchFamily="18" charset="0"/>
              </a:rPr>
              <a:t>Data Structure </a:t>
            </a:r>
          </a:p>
          <a:p>
            <a:r>
              <a:rPr lang="en-IN" sz="2800" dirty="0" smtClean="0">
                <a:latin typeface="Century" pitchFamily="18" charset="0"/>
              </a:rPr>
              <a:t>Data representation</a:t>
            </a:r>
          </a:p>
          <a:p>
            <a:r>
              <a:rPr lang="en-IN" sz="2800" dirty="0" smtClean="0">
                <a:latin typeface="Century" pitchFamily="18" charset="0"/>
              </a:rPr>
              <a:t>Primitive data type </a:t>
            </a:r>
          </a:p>
          <a:p>
            <a:r>
              <a:rPr lang="en-IN" sz="2800" dirty="0" smtClean="0">
                <a:latin typeface="Century" pitchFamily="18" charset="0"/>
              </a:rPr>
              <a:t>Non-primitive data type </a:t>
            </a:r>
          </a:p>
          <a:p>
            <a:r>
              <a:rPr lang="en-IN" sz="2800" dirty="0" smtClean="0">
                <a:latin typeface="Century" pitchFamily="18" charset="0"/>
              </a:rPr>
              <a:t>Algorithm </a:t>
            </a:r>
          </a:p>
          <a:p>
            <a:r>
              <a:rPr lang="en-IN" sz="2800" dirty="0" smtClean="0">
                <a:latin typeface="Century" pitchFamily="18" charset="0"/>
              </a:rPr>
              <a:t>Time complexity </a:t>
            </a:r>
          </a:p>
          <a:p>
            <a:r>
              <a:rPr lang="en-IN" sz="2800" dirty="0" smtClean="0">
                <a:latin typeface="Century" pitchFamily="18" charset="0"/>
              </a:rPr>
              <a:t>Space complexity </a:t>
            </a:r>
          </a:p>
          <a:p>
            <a:endParaRPr lang="en-IN" sz="2800" dirty="0">
              <a:latin typeface="Century"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Representation   </a:t>
            </a:r>
            <a:endParaRPr lang="en-IN" dirty="0"/>
          </a:p>
        </p:txBody>
      </p:sp>
      <p:pic>
        <p:nvPicPr>
          <p:cNvPr id="4" name="Content Placeholder 3"/>
          <p:cNvPicPr>
            <a:picLocks noGrp="1" noChangeAspect="1"/>
          </p:cNvPicPr>
          <p:nvPr>
            <p:ph idx="1"/>
          </p:nvPr>
        </p:nvPicPr>
        <p:blipFill>
          <a:blip r:embed="rId2"/>
          <a:stretch>
            <a:fillRect/>
          </a:stretch>
        </p:blipFill>
        <p:spPr>
          <a:xfrm>
            <a:off x="714348" y="2000240"/>
            <a:ext cx="7429552" cy="442915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Algorithm </a:t>
            </a:r>
            <a:endParaRPr lang="en-IN" dirty="0"/>
          </a:p>
        </p:txBody>
      </p:sp>
      <p:sp>
        <p:nvSpPr>
          <p:cNvPr id="3" name="Content Placeholder 2"/>
          <p:cNvSpPr>
            <a:spLocks noGrp="1"/>
          </p:cNvSpPr>
          <p:nvPr>
            <p:ph idx="1"/>
          </p:nvPr>
        </p:nvSpPr>
        <p:spPr>
          <a:xfrm>
            <a:off x="457200" y="1775191"/>
            <a:ext cx="8229600" cy="1868123"/>
          </a:xfrm>
        </p:spPr>
        <p:txBody>
          <a:bodyPr>
            <a:normAutofit/>
          </a:bodyPr>
          <a:lstStyle/>
          <a:p>
            <a:pPr algn="just"/>
            <a:r>
              <a:rPr lang="en-IN" sz="2400" dirty="0" smtClean="0">
                <a:latin typeface="Century" pitchFamily="18" charset="0"/>
              </a:rPr>
              <a:t>Algorithm is a step-by-step procedure, which defines a set of instructions to be executed in a certain order to get the desired output.</a:t>
            </a:r>
          </a:p>
          <a:p>
            <a:pPr algn="just"/>
            <a:endParaRPr lang="en-IN" sz="2400" dirty="0">
              <a:latin typeface="Century" pitchFamily="18" charset="0"/>
            </a:endParaRPr>
          </a:p>
        </p:txBody>
      </p:sp>
      <p:pic>
        <p:nvPicPr>
          <p:cNvPr id="4" name="Picture 2" descr="What Is An Algorithm? Definition, Types, Characteristics"/>
          <p:cNvPicPr>
            <a:picLocks noChangeAspect="1" noChangeArrowheads="1"/>
          </p:cNvPicPr>
          <p:nvPr/>
        </p:nvPicPr>
        <p:blipFill>
          <a:blip r:embed="rId2"/>
          <a:srcRect/>
          <a:stretch>
            <a:fillRect/>
          </a:stretch>
        </p:blipFill>
        <p:spPr bwMode="auto">
          <a:xfrm>
            <a:off x="785786" y="3929066"/>
            <a:ext cx="7500990" cy="2333628"/>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t/>
            </a:r>
            <a:br>
              <a:rPr lang="en-IN" b="0" dirty="0" smtClean="0"/>
            </a:br>
            <a:r>
              <a:rPr lang="en-IN" b="0" dirty="0" smtClean="0"/>
              <a:t>Example</a:t>
            </a:r>
            <a:br>
              <a:rPr lang="en-IN" b="0" dirty="0" smtClean="0"/>
            </a:br>
            <a:endParaRPr lang="en-IN" dirty="0"/>
          </a:p>
        </p:txBody>
      </p:sp>
      <p:sp>
        <p:nvSpPr>
          <p:cNvPr id="3" name="Content Placeholder 2"/>
          <p:cNvSpPr>
            <a:spLocks noGrp="1"/>
          </p:cNvSpPr>
          <p:nvPr>
            <p:ph idx="1"/>
          </p:nvPr>
        </p:nvSpPr>
        <p:spPr/>
        <p:txBody>
          <a:bodyPr>
            <a:normAutofit/>
          </a:bodyPr>
          <a:lstStyle/>
          <a:p>
            <a:r>
              <a:rPr lang="en-IN" sz="2400" dirty="0" smtClean="0">
                <a:latin typeface="Century" pitchFamily="18" charset="0"/>
              </a:rPr>
              <a:t>Algorithm to add two numbers and display the result.</a:t>
            </a:r>
          </a:p>
          <a:p>
            <a:r>
              <a:rPr lang="en-IN" sz="2400" b="1" dirty="0" smtClean="0">
                <a:latin typeface="Century" pitchFamily="18" charset="0"/>
              </a:rPr>
              <a:t> Step 1</a:t>
            </a:r>
            <a:r>
              <a:rPr lang="en-IN" sz="2400" dirty="0" smtClean="0">
                <a:latin typeface="Century" pitchFamily="18" charset="0"/>
              </a:rPr>
              <a:t> − START</a:t>
            </a:r>
          </a:p>
          <a:p>
            <a:r>
              <a:rPr lang="en-IN" sz="2400" dirty="0" smtClean="0">
                <a:latin typeface="Century" pitchFamily="18" charset="0"/>
              </a:rPr>
              <a:t> </a:t>
            </a:r>
            <a:r>
              <a:rPr lang="en-IN" sz="2400" b="1" dirty="0" smtClean="0">
                <a:latin typeface="Century" pitchFamily="18" charset="0"/>
              </a:rPr>
              <a:t>Step 2</a:t>
            </a:r>
            <a:r>
              <a:rPr lang="en-IN" sz="2400" dirty="0" smtClean="0">
                <a:latin typeface="Century" pitchFamily="18" charset="0"/>
              </a:rPr>
              <a:t> − declare three integers </a:t>
            </a:r>
            <a:r>
              <a:rPr lang="en-IN" sz="2400" b="1" dirty="0" smtClean="0">
                <a:latin typeface="Century" pitchFamily="18" charset="0"/>
              </a:rPr>
              <a:t>a</a:t>
            </a:r>
            <a:r>
              <a:rPr lang="en-IN" sz="2400" dirty="0" smtClean="0">
                <a:latin typeface="Century" pitchFamily="18" charset="0"/>
              </a:rPr>
              <a:t>, </a:t>
            </a:r>
            <a:r>
              <a:rPr lang="en-IN" sz="2400" b="1" dirty="0" smtClean="0">
                <a:latin typeface="Century" pitchFamily="18" charset="0"/>
              </a:rPr>
              <a:t>b</a:t>
            </a:r>
            <a:r>
              <a:rPr lang="en-IN" sz="2400" dirty="0" smtClean="0">
                <a:latin typeface="Century" pitchFamily="18" charset="0"/>
              </a:rPr>
              <a:t> &amp; </a:t>
            </a:r>
            <a:r>
              <a:rPr lang="en-IN" sz="2400" b="1" dirty="0" smtClean="0">
                <a:latin typeface="Century" pitchFamily="18" charset="0"/>
              </a:rPr>
              <a:t>c</a:t>
            </a:r>
            <a:r>
              <a:rPr lang="en-IN" sz="2400" dirty="0" smtClean="0">
                <a:latin typeface="Century" pitchFamily="18" charset="0"/>
              </a:rPr>
              <a:t> </a:t>
            </a:r>
          </a:p>
          <a:p>
            <a:r>
              <a:rPr lang="en-IN" sz="2400" b="1" dirty="0" smtClean="0">
                <a:latin typeface="Century" pitchFamily="18" charset="0"/>
              </a:rPr>
              <a:t> Step 3</a:t>
            </a:r>
            <a:r>
              <a:rPr lang="en-IN" sz="2400" dirty="0" smtClean="0">
                <a:latin typeface="Century" pitchFamily="18" charset="0"/>
              </a:rPr>
              <a:t> − define values of </a:t>
            </a:r>
            <a:r>
              <a:rPr lang="en-IN" sz="2400" b="1" dirty="0" smtClean="0">
                <a:latin typeface="Century" pitchFamily="18" charset="0"/>
              </a:rPr>
              <a:t>a</a:t>
            </a:r>
            <a:r>
              <a:rPr lang="en-IN" sz="2400" dirty="0" smtClean="0">
                <a:latin typeface="Century" pitchFamily="18" charset="0"/>
              </a:rPr>
              <a:t> &amp; </a:t>
            </a:r>
            <a:r>
              <a:rPr lang="en-IN" sz="2400" b="1" dirty="0" smtClean="0">
                <a:latin typeface="Century" pitchFamily="18" charset="0"/>
              </a:rPr>
              <a:t>b</a:t>
            </a:r>
          </a:p>
          <a:p>
            <a:r>
              <a:rPr lang="en-IN" sz="2400" dirty="0" smtClean="0">
                <a:latin typeface="Century" pitchFamily="18" charset="0"/>
              </a:rPr>
              <a:t> </a:t>
            </a:r>
            <a:r>
              <a:rPr lang="en-IN" sz="2400" b="1" dirty="0" smtClean="0">
                <a:latin typeface="Century" pitchFamily="18" charset="0"/>
              </a:rPr>
              <a:t>Step 4</a:t>
            </a:r>
            <a:r>
              <a:rPr lang="en-IN" sz="2400" dirty="0" smtClean="0">
                <a:latin typeface="Century" pitchFamily="18" charset="0"/>
              </a:rPr>
              <a:t> − add values of </a:t>
            </a:r>
            <a:r>
              <a:rPr lang="en-IN" sz="2400" b="1" dirty="0" smtClean="0">
                <a:latin typeface="Century" pitchFamily="18" charset="0"/>
              </a:rPr>
              <a:t>a</a:t>
            </a:r>
            <a:r>
              <a:rPr lang="en-IN" sz="2400" dirty="0" smtClean="0">
                <a:latin typeface="Century" pitchFamily="18" charset="0"/>
              </a:rPr>
              <a:t> &amp; </a:t>
            </a:r>
            <a:r>
              <a:rPr lang="en-IN" sz="2400" b="1" dirty="0" smtClean="0">
                <a:latin typeface="Century" pitchFamily="18" charset="0"/>
              </a:rPr>
              <a:t>b</a:t>
            </a:r>
          </a:p>
          <a:p>
            <a:r>
              <a:rPr lang="en-IN" sz="2400" dirty="0" smtClean="0">
                <a:latin typeface="Century" pitchFamily="18" charset="0"/>
              </a:rPr>
              <a:t> </a:t>
            </a:r>
            <a:r>
              <a:rPr lang="en-IN" sz="2400" b="1" dirty="0" smtClean="0">
                <a:latin typeface="Century" pitchFamily="18" charset="0"/>
              </a:rPr>
              <a:t>Step 5</a:t>
            </a:r>
            <a:r>
              <a:rPr lang="en-IN" sz="2400" dirty="0" smtClean="0">
                <a:latin typeface="Century" pitchFamily="18" charset="0"/>
              </a:rPr>
              <a:t> − store output of step 4 to </a:t>
            </a:r>
            <a:r>
              <a:rPr lang="en-IN" sz="2400" b="1" dirty="0" smtClean="0">
                <a:latin typeface="Century" pitchFamily="18" charset="0"/>
              </a:rPr>
              <a:t>c</a:t>
            </a:r>
          </a:p>
          <a:p>
            <a:r>
              <a:rPr lang="en-IN" sz="2400" dirty="0" smtClean="0">
                <a:latin typeface="Century" pitchFamily="18" charset="0"/>
              </a:rPr>
              <a:t> </a:t>
            </a:r>
            <a:r>
              <a:rPr lang="en-IN" sz="2400" b="1" dirty="0" smtClean="0">
                <a:latin typeface="Century" pitchFamily="18" charset="0"/>
              </a:rPr>
              <a:t>Step 6</a:t>
            </a:r>
            <a:r>
              <a:rPr lang="en-IN" sz="2400" dirty="0" smtClean="0">
                <a:latin typeface="Century" pitchFamily="18" charset="0"/>
              </a:rPr>
              <a:t> − print </a:t>
            </a:r>
            <a:r>
              <a:rPr lang="en-IN" sz="2400" b="1" dirty="0" smtClean="0">
                <a:latin typeface="Century" pitchFamily="18" charset="0"/>
              </a:rPr>
              <a:t>c</a:t>
            </a:r>
          </a:p>
          <a:p>
            <a:r>
              <a:rPr lang="en-IN" sz="2400" dirty="0" smtClean="0">
                <a:latin typeface="Century" pitchFamily="18" charset="0"/>
              </a:rPr>
              <a:t> </a:t>
            </a:r>
            <a:r>
              <a:rPr lang="en-IN" sz="2400" b="1" dirty="0" smtClean="0">
                <a:latin typeface="Century" pitchFamily="18" charset="0"/>
              </a:rPr>
              <a:t>Step 7</a:t>
            </a:r>
            <a:r>
              <a:rPr lang="en-IN" sz="2400" dirty="0" smtClean="0">
                <a:latin typeface="Century" pitchFamily="18" charset="0"/>
              </a:rPr>
              <a:t> − STOP</a:t>
            </a:r>
            <a:endParaRPr lang="en-IN" sz="2400" dirty="0">
              <a:latin typeface="Century"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Advantages of Algorithms:</a:t>
            </a:r>
            <a:br>
              <a:rPr lang="en-IN" dirty="0" smtClean="0"/>
            </a:br>
            <a:endParaRPr lang="en-IN" dirty="0"/>
          </a:p>
        </p:txBody>
      </p:sp>
      <p:sp>
        <p:nvSpPr>
          <p:cNvPr id="3" name="Content Placeholder 2"/>
          <p:cNvSpPr>
            <a:spLocks noGrp="1"/>
          </p:cNvSpPr>
          <p:nvPr>
            <p:ph idx="1"/>
          </p:nvPr>
        </p:nvSpPr>
        <p:spPr/>
        <p:txBody>
          <a:bodyPr>
            <a:normAutofit/>
          </a:bodyPr>
          <a:lstStyle/>
          <a:p>
            <a:pPr algn="just" fontAlgn="base"/>
            <a:r>
              <a:rPr lang="en-IN" sz="2400" dirty="0" smtClean="0">
                <a:latin typeface="Century" pitchFamily="18" charset="0"/>
              </a:rPr>
              <a:t>It is easy to understand.</a:t>
            </a:r>
          </a:p>
          <a:p>
            <a:pPr algn="just" fontAlgn="base"/>
            <a:r>
              <a:rPr lang="en-IN" sz="2400" dirty="0" smtClean="0">
                <a:latin typeface="Century" pitchFamily="18" charset="0"/>
              </a:rPr>
              <a:t>An algorithm is a step-wise representation of a solution to a given problem.</a:t>
            </a:r>
          </a:p>
          <a:p>
            <a:pPr algn="just" fontAlgn="base"/>
            <a:r>
              <a:rPr lang="en-IN" sz="2400" dirty="0" smtClean="0">
                <a:latin typeface="Century" pitchFamily="18" charset="0"/>
              </a:rPr>
              <a:t>In an Algorithm the problem is broken down into smaller pieces or steps hence, it is easier for the programmer to convert it into an actual program.</a:t>
            </a:r>
          </a:p>
          <a:p>
            <a:pPr algn="just"/>
            <a:endParaRPr lang="en-IN" sz="2400" dirty="0">
              <a:latin typeface="Century"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Disadvantages of Algorithms</a:t>
            </a:r>
            <a:br>
              <a:rPr lang="en-IN" dirty="0" smtClean="0"/>
            </a:br>
            <a:endParaRPr lang="en-IN" dirty="0"/>
          </a:p>
        </p:txBody>
      </p:sp>
      <p:sp>
        <p:nvSpPr>
          <p:cNvPr id="3" name="Content Placeholder 2"/>
          <p:cNvSpPr>
            <a:spLocks noGrp="1"/>
          </p:cNvSpPr>
          <p:nvPr>
            <p:ph idx="1"/>
          </p:nvPr>
        </p:nvSpPr>
        <p:spPr/>
        <p:txBody>
          <a:bodyPr>
            <a:normAutofit/>
          </a:bodyPr>
          <a:lstStyle/>
          <a:p>
            <a:pPr fontAlgn="base"/>
            <a:r>
              <a:rPr lang="en-IN" sz="2400" dirty="0" smtClean="0">
                <a:latin typeface="Century" pitchFamily="18" charset="0"/>
              </a:rPr>
              <a:t>Writing an algorithm takes a long time so it is time-consuming.</a:t>
            </a:r>
          </a:p>
          <a:p>
            <a:pPr fontAlgn="base"/>
            <a:r>
              <a:rPr lang="en-IN" sz="2400" dirty="0" smtClean="0">
                <a:latin typeface="Century" pitchFamily="18" charset="0"/>
              </a:rPr>
              <a:t>Understanding complex logic through algorithms can be very difficult.</a:t>
            </a:r>
          </a:p>
          <a:p>
            <a:pPr fontAlgn="base"/>
            <a:r>
              <a:rPr lang="en-IN" sz="2400" dirty="0" smtClean="0">
                <a:latin typeface="Century" pitchFamily="18" charset="0"/>
              </a:rPr>
              <a:t>Branching and Looping statements are difficult to show in Algorithms.</a:t>
            </a:r>
          </a:p>
          <a:p>
            <a:endParaRPr lang="en-IN" sz="2400" dirty="0">
              <a:latin typeface="Century"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Characteristic of Algorithm</a:t>
            </a:r>
            <a:r>
              <a:rPr lang="en-IN" dirty="0" smtClean="0"/>
              <a:t> </a:t>
            </a:r>
            <a:endParaRPr lang="en-IN" dirty="0"/>
          </a:p>
        </p:txBody>
      </p:sp>
      <p:sp>
        <p:nvSpPr>
          <p:cNvPr id="3" name="Content Placeholder 2"/>
          <p:cNvSpPr>
            <a:spLocks noGrp="1"/>
          </p:cNvSpPr>
          <p:nvPr>
            <p:ph idx="1"/>
          </p:nvPr>
        </p:nvSpPr>
        <p:spPr>
          <a:xfrm>
            <a:off x="457200" y="1775191"/>
            <a:ext cx="8229600" cy="4725643"/>
          </a:xfrm>
        </p:spPr>
        <p:txBody>
          <a:bodyPr>
            <a:noAutofit/>
          </a:bodyPr>
          <a:lstStyle/>
          <a:p>
            <a:pPr lvl="0" algn="just"/>
            <a:r>
              <a:rPr lang="en-US" sz="2400" b="1" dirty="0" smtClean="0">
                <a:latin typeface="Century" pitchFamily="18" charset="0"/>
              </a:rPr>
              <a:t>Input</a:t>
            </a:r>
            <a:r>
              <a:rPr lang="en-US" sz="2400" dirty="0" smtClean="0">
                <a:latin typeface="Century" pitchFamily="18" charset="0"/>
              </a:rPr>
              <a:t>: Every algorithm should have at least zero or more input.</a:t>
            </a:r>
          </a:p>
          <a:p>
            <a:pPr lvl="0" algn="just"/>
            <a:r>
              <a:rPr lang="en-US" sz="2400" b="1" dirty="0" smtClean="0">
                <a:latin typeface="Century" pitchFamily="18" charset="0"/>
              </a:rPr>
              <a:t>Output</a:t>
            </a:r>
            <a:r>
              <a:rPr lang="en-US" sz="2400" dirty="0" smtClean="0">
                <a:latin typeface="Century" pitchFamily="18" charset="0"/>
              </a:rPr>
              <a:t>: Every algorithm should produce very effective one or more output.</a:t>
            </a:r>
          </a:p>
          <a:p>
            <a:pPr lvl="0" algn="just"/>
            <a:r>
              <a:rPr lang="en-US" sz="2400" b="1" dirty="0" smtClean="0">
                <a:latin typeface="Century" pitchFamily="18" charset="0"/>
              </a:rPr>
              <a:t>Finiteness</a:t>
            </a:r>
            <a:r>
              <a:rPr lang="en-US" sz="2400" dirty="0" smtClean="0">
                <a:latin typeface="Century" pitchFamily="18" charset="0"/>
              </a:rPr>
              <a:t>:  Each instruction is clear and unambiguous, it should not be very complex.</a:t>
            </a:r>
          </a:p>
          <a:p>
            <a:pPr lvl="0" algn="just"/>
            <a:r>
              <a:rPr lang="en-US" sz="2400" b="1" dirty="0" smtClean="0">
                <a:latin typeface="Century" pitchFamily="18" charset="0"/>
              </a:rPr>
              <a:t>Effectiveness</a:t>
            </a:r>
            <a:r>
              <a:rPr lang="en-US" sz="2400" dirty="0" smtClean="0">
                <a:latin typeface="Century" pitchFamily="18" charset="0"/>
              </a:rPr>
              <a:t>: Each instruction must be so enough to understand by user.</a:t>
            </a:r>
          </a:p>
          <a:p>
            <a:pPr lvl="0" algn="just"/>
            <a:r>
              <a:rPr lang="en-US" sz="2400" b="1" dirty="0" smtClean="0">
                <a:latin typeface="Century" pitchFamily="18" charset="0"/>
              </a:rPr>
              <a:t>Definiteness</a:t>
            </a:r>
            <a:r>
              <a:rPr lang="en-US" sz="2400" dirty="0" smtClean="0">
                <a:latin typeface="Century" pitchFamily="18" charset="0"/>
              </a:rPr>
              <a:t>: Every algorithm should terminate after some specific amount of time interval it means it should not go in infinite state.</a:t>
            </a:r>
          </a:p>
          <a:p>
            <a:endParaRPr lang="en-IN" sz="2400" dirty="0">
              <a:latin typeface="Century"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a:t>
            </a:r>
            <a:endParaRPr lang="en-IN" dirty="0"/>
          </a:p>
        </p:txBody>
      </p:sp>
      <p:pic>
        <p:nvPicPr>
          <p:cNvPr id="36866" name="Picture 2" descr="What is Algorithm | Characteristics of Algorithm - YouTube"/>
          <p:cNvPicPr>
            <a:picLocks noChangeAspect="1" noChangeArrowheads="1"/>
          </p:cNvPicPr>
          <p:nvPr/>
        </p:nvPicPr>
        <p:blipFill>
          <a:blip r:embed="rId2"/>
          <a:srcRect/>
          <a:stretch>
            <a:fillRect/>
          </a:stretch>
        </p:blipFill>
        <p:spPr bwMode="auto">
          <a:xfrm>
            <a:off x="238148" y="1714488"/>
            <a:ext cx="8548694" cy="4857784"/>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a:t>
            </a:r>
            <a:endParaRPr lang="en-IN" dirty="0"/>
          </a:p>
        </p:txBody>
      </p:sp>
      <p:pic>
        <p:nvPicPr>
          <p:cNvPr id="37890" name="Picture 2" descr="Properties of an Algorithm - Webeduclick"/>
          <p:cNvPicPr>
            <a:picLocks noChangeAspect="1" noChangeArrowheads="1"/>
          </p:cNvPicPr>
          <p:nvPr/>
        </p:nvPicPr>
        <p:blipFill>
          <a:blip r:embed="rId2"/>
          <a:srcRect/>
          <a:stretch>
            <a:fillRect/>
          </a:stretch>
        </p:blipFill>
        <p:spPr bwMode="auto">
          <a:xfrm>
            <a:off x="1071538" y="2019299"/>
            <a:ext cx="7124700" cy="4552973"/>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of Algorithms </a:t>
            </a:r>
            <a:endParaRPr lang="en-IN" dirty="0"/>
          </a:p>
        </p:txBody>
      </p:sp>
      <p:sp>
        <p:nvSpPr>
          <p:cNvPr id="3" name="Content Placeholder 2"/>
          <p:cNvSpPr>
            <a:spLocks noGrp="1"/>
          </p:cNvSpPr>
          <p:nvPr>
            <p:ph idx="1"/>
          </p:nvPr>
        </p:nvSpPr>
        <p:spPr/>
        <p:txBody>
          <a:bodyPr>
            <a:normAutofit/>
          </a:bodyPr>
          <a:lstStyle/>
          <a:p>
            <a:pPr algn="just"/>
            <a:r>
              <a:rPr lang="en-US" sz="2400" dirty="0" smtClean="0">
                <a:latin typeface="Century" pitchFamily="18" charset="0"/>
              </a:rPr>
              <a:t>We have many algorithm for same situation. Some algorithms are more efficient than others. We would like to choose efficient algorithm.</a:t>
            </a:r>
          </a:p>
          <a:p>
            <a:pPr algn="just"/>
            <a:r>
              <a:rPr lang="en-US" sz="2400" dirty="0" smtClean="0">
                <a:latin typeface="Century" pitchFamily="18" charset="0"/>
              </a:rPr>
              <a:t>Complexity of algorithm is function describing the efficiency of the algorithm.</a:t>
            </a:r>
            <a:endParaRPr lang="en-IN" sz="2400" dirty="0" smtClean="0">
              <a:latin typeface="Century" pitchFamily="18" charset="0"/>
            </a:endParaRPr>
          </a:p>
          <a:p>
            <a:r>
              <a:rPr lang="en-IN" sz="2400" dirty="0" smtClean="0">
                <a:latin typeface="Century" pitchFamily="18" charset="0"/>
              </a:rPr>
              <a:t>There are two types of analysis </a:t>
            </a:r>
          </a:p>
          <a:p>
            <a:r>
              <a:rPr lang="en-IN" sz="2400" dirty="0" smtClean="0">
                <a:latin typeface="Century" pitchFamily="18" charset="0"/>
              </a:rPr>
              <a:t>1) Time complexity </a:t>
            </a:r>
          </a:p>
          <a:p>
            <a:r>
              <a:rPr lang="en-IN" sz="2400" dirty="0" smtClean="0">
                <a:latin typeface="Century" pitchFamily="18" charset="0"/>
              </a:rPr>
              <a:t>2) Space Complexity </a:t>
            </a:r>
            <a:endParaRPr lang="en-IN" sz="2400" dirty="0">
              <a:latin typeface="Century"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 Complexity </a:t>
            </a:r>
            <a:endParaRPr lang="en-IN" dirty="0"/>
          </a:p>
        </p:txBody>
      </p:sp>
      <p:sp>
        <p:nvSpPr>
          <p:cNvPr id="3" name="Content Placeholder 2"/>
          <p:cNvSpPr>
            <a:spLocks noGrp="1"/>
          </p:cNvSpPr>
          <p:nvPr>
            <p:ph idx="1"/>
          </p:nvPr>
        </p:nvSpPr>
        <p:spPr>
          <a:xfrm>
            <a:off x="214282" y="1571613"/>
            <a:ext cx="8715436" cy="5072098"/>
          </a:xfrm>
        </p:spPr>
        <p:txBody>
          <a:bodyPr>
            <a:noAutofit/>
          </a:bodyPr>
          <a:lstStyle/>
          <a:p>
            <a:pPr algn="just"/>
            <a:r>
              <a:rPr lang="en-IN" sz="2200" dirty="0" smtClean="0">
                <a:latin typeface="Century" pitchFamily="18" charset="0"/>
              </a:rPr>
              <a:t>Time complexity is defined in terms of how many times it takes to run a given algorithm, based on the length of the input. </a:t>
            </a:r>
            <a:endParaRPr lang="en-IN" sz="2200" dirty="0" smtClean="0">
              <a:latin typeface="Century" pitchFamily="18" charset="0"/>
            </a:endParaRPr>
          </a:p>
          <a:p>
            <a:pPr algn="just"/>
            <a:r>
              <a:rPr lang="en-IN" sz="2200" dirty="0" smtClean="0">
                <a:latin typeface="Century" pitchFamily="18" charset="0"/>
              </a:rPr>
              <a:t>The Time complexity can be defined as the amount of </a:t>
            </a:r>
            <a:r>
              <a:rPr lang="en-IN" sz="2200" dirty="0" smtClean="0">
                <a:latin typeface="Century" pitchFamily="18" charset="0"/>
              </a:rPr>
              <a:t>time(CPU time)taken </a:t>
            </a:r>
            <a:r>
              <a:rPr lang="en-IN" sz="2200" dirty="0" smtClean="0">
                <a:latin typeface="Century" pitchFamily="18" charset="0"/>
              </a:rPr>
              <a:t>by an algorithm to execute each statement of code of an algorithm till its completion with respect to the function of the length of the input</a:t>
            </a:r>
            <a:r>
              <a:rPr lang="en-IN" sz="2200" dirty="0" smtClean="0">
                <a:latin typeface="Century" pitchFamily="18" charset="0"/>
              </a:rPr>
              <a:t>.</a:t>
            </a:r>
          </a:p>
          <a:p>
            <a:pPr algn="just"/>
            <a:r>
              <a:rPr lang="en-IN" sz="2200" dirty="0" smtClean="0">
                <a:latin typeface="Century" pitchFamily="18" charset="0"/>
              </a:rPr>
              <a:t>It is amount of time (or number of steps) needs by a program to complete its task (to execute particular algorithm).</a:t>
            </a:r>
          </a:p>
          <a:p>
            <a:pPr algn="just"/>
            <a:r>
              <a:rPr lang="en-IN" sz="2200" dirty="0" smtClean="0">
                <a:latin typeface="Century" pitchFamily="18" charset="0"/>
              </a:rPr>
              <a:t>Time complexity depends on Operations, comparisons Loop, pointer </a:t>
            </a:r>
            <a:r>
              <a:rPr lang="en-IN" sz="2200" dirty="0" err="1" smtClean="0">
                <a:latin typeface="Century" pitchFamily="18" charset="0"/>
              </a:rPr>
              <a:t>reference,function</a:t>
            </a:r>
            <a:r>
              <a:rPr lang="en-IN" sz="2200" dirty="0" smtClean="0">
                <a:latin typeface="Century" pitchFamily="18" charset="0"/>
              </a:rPr>
              <a:t> calls etc  is factors of time complexity   </a:t>
            </a:r>
            <a:endParaRPr lang="en-IN" sz="2200" dirty="0" smtClean="0">
              <a:latin typeface="Century" pitchFamily="18" charset="0"/>
            </a:endParaRPr>
          </a:p>
          <a:p>
            <a:pPr algn="just"/>
            <a:r>
              <a:rPr lang="en-IN" sz="2200" dirty="0" smtClean="0">
                <a:latin typeface="Century" pitchFamily="18" charset="0"/>
              </a:rPr>
              <a:t>There are two types of Time Complexity </a:t>
            </a:r>
          </a:p>
          <a:p>
            <a:pPr algn="just"/>
            <a:r>
              <a:rPr lang="en-IN" sz="2200" dirty="0" smtClean="0">
                <a:latin typeface="Century" pitchFamily="18" charset="0"/>
              </a:rPr>
              <a:t>1) Run Time </a:t>
            </a:r>
          </a:p>
          <a:p>
            <a:pPr algn="just"/>
            <a:r>
              <a:rPr lang="en-IN" sz="2200" dirty="0" smtClean="0">
                <a:latin typeface="Century" pitchFamily="18" charset="0"/>
              </a:rPr>
              <a:t>2) Compilation Time</a:t>
            </a:r>
            <a:endParaRPr lang="en-IN" sz="2200" dirty="0">
              <a:latin typeface="Century"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normAutofit/>
          </a:bodyPr>
          <a:lstStyle/>
          <a:p>
            <a:r>
              <a:rPr lang="en-IN" sz="2400" b="1" dirty="0" smtClean="0">
                <a:latin typeface="Century" pitchFamily="18" charset="0"/>
              </a:rPr>
              <a:t>What is Data:</a:t>
            </a:r>
          </a:p>
          <a:p>
            <a:pPr algn="just"/>
            <a:r>
              <a:rPr lang="en-US" sz="2400" dirty="0" smtClean="0">
                <a:latin typeface="Century" pitchFamily="18" charset="0"/>
              </a:rPr>
              <a:t>Data is raw fact or unprocessed information. </a:t>
            </a:r>
          </a:p>
          <a:p>
            <a:pPr algn="just"/>
            <a:r>
              <a:rPr lang="en-US" sz="2400" dirty="0" smtClean="0">
                <a:latin typeface="Century" pitchFamily="18" charset="0"/>
              </a:rPr>
              <a:t>Data is nothing but collection of numbers, alphabets, and symbols.</a:t>
            </a:r>
          </a:p>
          <a:p>
            <a:pPr algn="just"/>
            <a:r>
              <a:rPr lang="en-US" sz="2400" dirty="0" smtClean="0">
                <a:latin typeface="Century" pitchFamily="18" charset="0"/>
              </a:rPr>
              <a:t>It can't be used for decision making.</a:t>
            </a:r>
          </a:p>
          <a:p>
            <a:pPr algn="just"/>
            <a:r>
              <a:rPr lang="en-US" sz="2400" b="1" dirty="0" smtClean="0">
                <a:latin typeface="Century" pitchFamily="18" charset="0"/>
              </a:rPr>
              <a:t>What is Information </a:t>
            </a:r>
          </a:p>
          <a:p>
            <a:pPr algn="just"/>
            <a:r>
              <a:rPr lang="en-US" sz="2400" dirty="0" smtClean="0">
                <a:latin typeface="Century" pitchFamily="18" charset="0"/>
              </a:rPr>
              <a:t>When data is processed, organized, structured or presented in a given context so as to make it useful, it is called information.</a:t>
            </a:r>
          </a:p>
          <a:p>
            <a:pPr algn="just"/>
            <a:r>
              <a:rPr lang="en-US" sz="2400" dirty="0" smtClean="0">
                <a:latin typeface="Century" pitchFamily="18" charset="0"/>
              </a:rPr>
              <a:t>Information is derived from data, It can be used for decision making.</a:t>
            </a:r>
          </a:p>
          <a:p>
            <a:pPr algn="just"/>
            <a:endParaRPr lang="en-US" sz="2400" dirty="0" smtClean="0">
              <a:latin typeface="Century" pitchFamily="18" charset="0"/>
            </a:endParaRPr>
          </a:p>
          <a:p>
            <a:endParaRPr lang="en-IN" sz="2400" dirty="0">
              <a:latin typeface="Century"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 Complexity </a:t>
            </a:r>
            <a:endParaRPr lang="en-IN" dirty="0"/>
          </a:p>
        </p:txBody>
      </p:sp>
      <p:sp>
        <p:nvSpPr>
          <p:cNvPr id="3" name="Content Placeholder 2"/>
          <p:cNvSpPr>
            <a:spLocks noGrp="1"/>
          </p:cNvSpPr>
          <p:nvPr>
            <p:ph idx="1"/>
          </p:nvPr>
        </p:nvSpPr>
        <p:spPr/>
        <p:txBody>
          <a:bodyPr>
            <a:normAutofit/>
          </a:bodyPr>
          <a:lstStyle/>
          <a:p>
            <a:pPr algn="just"/>
            <a:r>
              <a:rPr lang="en-IN" sz="2400" b="1" dirty="0" smtClean="0">
                <a:latin typeface="Century" pitchFamily="18" charset="0"/>
              </a:rPr>
              <a:t>1) Compile Time</a:t>
            </a:r>
          </a:p>
          <a:p>
            <a:pPr algn="just"/>
            <a:r>
              <a:rPr lang="en-IN" sz="2400" dirty="0" smtClean="0">
                <a:latin typeface="Century" pitchFamily="18" charset="0"/>
              </a:rPr>
              <a:t>Compilation time is the time taken to </a:t>
            </a:r>
            <a:r>
              <a:rPr lang="en-IN" sz="2400" b="1" dirty="0" smtClean="0">
                <a:latin typeface="Century" pitchFamily="18" charset="0"/>
              </a:rPr>
              <a:t>compile an algorithm </a:t>
            </a:r>
          </a:p>
          <a:p>
            <a:pPr algn="just"/>
            <a:r>
              <a:rPr lang="en-IN" sz="2400" dirty="0" smtClean="0">
                <a:latin typeface="Century" pitchFamily="18" charset="0"/>
              </a:rPr>
              <a:t>While compiling it checks for the syntax and semantic error in the program and links it with the standard libraries  </a:t>
            </a:r>
          </a:p>
          <a:p>
            <a:pPr algn="just"/>
            <a:r>
              <a:rPr lang="en-IN" sz="2400" b="1" dirty="0" smtClean="0">
                <a:latin typeface="Century" pitchFamily="18" charset="0"/>
              </a:rPr>
              <a:t>2) Run  Time </a:t>
            </a:r>
          </a:p>
          <a:p>
            <a:pPr algn="just"/>
            <a:r>
              <a:rPr lang="en-IN" sz="2400" dirty="0" smtClean="0">
                <a:latin typeface="Century" pitchFamily="18" charset="0"/>
              </a:rPr>
              <a:t>It is the time to </a:t>
            </a:r>
            <a:r>
              <a:rPr lang="en-IN" sz="2400" b="1" dirty="0" smtClean="0">
                <a:latin typeface="Century" pitchFamily="18" charset="0"/>
              </a:rPr>
              <a:t>execute the compiled program  </a:t>
            </a:r>
          </a:p>
          <a:p>
            <a:pPr algn="just"/>
            <a:r>
              <a:rPr lang="en-IN" sz="2400" dirty="0" smtClean="0">
                <a:latin typeface="Century" pitchFamily="18" charset="0"/>
              </a:rPr>
              <a:t>The run time of an algorithm </a:t>
            </a:r>
            <a:r>
              <a:rPr lang="en-IN" sz="2400" b="1" dirty="0" smtClean="0">
                <a:latin typeface="Century" pitchFamily="18" charset="0"/>
              </a:rPr>
              <a:t>depend</a:t>
            </a:r>
            <a:r>
              <a:rPr lang="en-IN" sz="2400" dirty="0" smtClean="0">
                <a:latin typeface="Century" pitchFamily="18" charset="0"/>
              </a:rPr>
              <a:t> upon the </a:t>
            </a:r>
            <a:r>
              <a:rPr lang="en-IN" sz="2400" b="1" dirty="0" smtClean="0">
                <a:latin typeface="Century" pitchFamily="18" charset="0"/>
              </a:rPr>
              <a:t>number of instruction present in the algorithm.</a:t>
            </a:r>
          </a:p>
          <a:p>
            <a:pPr algn="just"/>
            <a:r>
              <a:rPr lang="en-IN" sz="2400" b="1" dirty="0" smtClean="0">
                <a:latin typeface="Century" pitchFamily="18" charset="0"/>
              </a:rPr>
              <a:t>R</a:t>
            </a:r>
            <a:r>
              <a:rPr lang="en-IN" sz="2400" b="1" dirty="0" smtClean="0">
                <a:latin typeface="Century" pitchFamily="18" charset="0"/>
              </a:rPr>
              <a:t>un time </a:t>
            </a:r>
            <a:r>
              <a:rPr lang="en-IN" sz="2400" dirty="0" smtClean="0">
                <a:latin typeface="Century" pitchFamily="18" charset="0"/>
              </a:rPr>
              <a:t>is calculated </a:t>
            </a:r>
            <a:r>
              <a:rPr lang="en-IN" sz="2400" b="1" dirty="0" smtClean="0">
                <a:latin typeface="Century" pitchFamily="18" charset="0"/>
              </a:rPr>
              <a:t>only</a:t>
            </a:r>
            <a:r>
              <a:rPr lang="en-IN" sz="2400" dirty="0" smtClean="0">
                <a:latin typeface="Century" pitchFamily="18" charset="0"/>
              </a:rPr>
              <a:t> for </a:t>
            </a:r>
            <a:r>
              <a:rPr lang="en-IN" sz="2400" b="1" dirty="0" smtClean="0">
                <a:latin typeface="Century" pitchFamily="18" charset="0"/>
              </a:rPr>
              <a:t>executable statement</a:t>
            </a:r>
            <a:r>
              <a:rPr lang="en-IN" sz="2400" dirty="0" smtClean="0">
                <a:latin typeface="Century" pitchFamily="18" charset="0"/>
              </a:rPr>
              <a:t> and </a:t>
            </a:r>
            <a:r>
              <a:rPr lang="en-IN" sz="2400" b="1" dirty="0" smtClean="0">
                <a:latin typeface="Century" pitchFamily="18" charset="0"/>
              </a:rPr>
              <a:t>not for declaration statements</a:t>
            </a:r>
          </a:p>
          <a:p>
            <a:pPr algn="just"/>
            <a:endParaRPr lang="en-IN" sz="2400" dirty="0">
              <a:latin typeface="Century"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 </a:t>
            </a:r>
            <a:endParaRPr lang="en-IN" dirty="0"/>
          </a:p>
        </p:txBody>
      </p:sp>
      <p:sp>
        <p:nvSpPr>
          <p:cNvPr id="3" name="Content Placeholder 2"/>
          <p:cNvSpPr>
            <a:spLocks noGrp="1"/>
          </p:cNvSpPr>
          <p:nvPr>
            <p:ph idx="1"/>
          </p:nvPr>
        </p:nvSpPr>
        <p:spPr>
          <a:xfrm>
            <a:off x="457200" y="1500175"/>
            <a:ext cx="8229600" cy="5143536"/>
          </a:xfrm>
        </p:spPr>
        <p:txBody>
          <a:bodyPr>
            <a:normAutofit/>
          </a:bodyPr>
          <a:lstStyle/>
          <a:p>
            <a:r>
              <a:rPr lang="en-IN" sz="2400" dirty="0" smtClean="0">
                <a:latin typeface="Century" pitchFamily="18" charset="0"/>
              </a:rPr>
              <a:t>There are tree types of analysis.</a:t>
            </a:r>
          </a:p>
          <a:p>
            <a:r>
              <a:rPr lang="en-IN" sz="2400" dirty="0" smtClean="0">
                <a:latin typeface="Century" pitchFamily="18" charset="0"/>
              </a:rPr>
              <a:t>1) Best case (shortest time)</a:t>
            </a:r>
          </a:p>
          <a:p>
            <a:r>
              <a:rPr lang="en-IN" sz="2400" dirty="0" smtClean="0">
                <a:latin typeface="Century" pitchFamily="18" charset="0"/>
              </a:rPr>
              <a:t>2) Average case(medium time)</a:t>
            </a:r>
          </a:p>
          <a:p>
            <a:r>
              <a:rPr lang="en-IN" sz="2400" dirty="0" smtClean="0">
                <a:latin typeface="Century" pitchFamily="18" charset="0"/>
              </a:rPr>
              <a:t>3) Worst case(Longest time) </a:t>
            </a:r>
          </a:p>
        </p:txBody>
      </p:sp>
      <p:cxnSp>
        <p:nvCxnSpPr>
          <p:cNvPr id="7" name="Straight Connector 6"/>
          <p:cNvCxnSpPr/>
          <p:nvPr/>
        </p:nvCxnSpPr>
        <p:spPr>
          <a:xfrm rot="5400000">
            <a:off x="678629" y="5036355"/>
            <a:ext cx="2643206"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00166" y="5572140"/>
            <a:ext cx="3857652"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flipH="1" flipV="1">
            <a:off x="2500298" y="4429132"/>
            <a:ext cx="178595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2714612" y="3857628"/>
            <a:ext cx="2071702" cy="400110"/>
          </a:xfrm>
          <a:prstGeom prst="rect">
            <a:avLst/>
          </a:prstGeom>
          <a:noFill/>
        </p:spPr>
        <p:txBody>
          <a:bodyPr wrap="square" rtlCol="0">
            <a:spAutoFit/>
          </a:bodyPr>
          <a:lstStyle/>
          <a:p>
            <a:r>
              <a:rPr lang="en-IN" sz="2000" b="1" dirty="0" smtClean="0"/>
              <a:t>Better Solution </a:t>
            </a:r>
            <a:endParaRPr lang="en-IN" sz="2000" b="1" dirty="0"/>
          </a:p>
        </p:txBody>
      </p:sp>
      <p:cxnSp>
        <p:nvCxnSpPr>
          <p:cNvPr id="15" name="Straight Connector 14"/>
          <p:cNvCxnSpPr/>
          <p:nvPr/>
        </p:nvCxnSpPr>
        <p:spPr>
          <a:xfrm rot="5400000">
            <a:off x="3929852" y="5214950"/>
            <a:ext cx="2285222" cy="7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86314" y="3643314"/>
            <a:ext cx="1214446" cy="400110"/>
          </a:xfrm>
          <a:prstGeom prst="rect">
            <a:avLst/>
          </a:prstGeom>
          <a:noFill/>
        </p:spPr>
        <p:txBody>
          <a:bodyPr wrap="square" rtlCol="0">
            <a:spAutoFit/>
          </a:bodyPr>
          <a:lstStyle/>
          <a:p>
            <a:r>
              <a:rPr lang="en-IN" sz="2000" b="1" dirty="0" err="1" smtClean="0"/>
              <a:t>Limites</a:t>
            </a:r>
            <a:r>
              <a:rPr lang="en-IN" sz="2000" b="1" dirty="0" smtClean="0"/>
              <a:t> </a:t>
            </a:r>
            <a:endParaRPr lang="en-IN" sz="2000" b="1" dirty="0"/>
          </a:p>
        </p:txBody>
      </p:sp>
      <p:sp>
        <p:nvSpPr>
          <p:cNvPr id="18" name="TextBox 17"/>
          <p:cNvSpPr txBox="1"/>
          <p:nvPr/>
        </p:nvSpPr>
        <p:spPr>
          <a:xfrm>
            <a:off x="2857488" y="5715016"/>
            <a:ext cx="1785950" cy="923330"/>
          </a:xfrm>
          <a:prstGeom prst="rect">
            <a:avLst/>
          </a:prstGeom>
          <a:noFill/>
        </p:spPr>
        <p:txBody>
          <a:bodyPr wrap="square" rtlCol="0">
            <a:spAutoFit/>
          </a:bodyPr>
          <a:lstStyle/>
          <a:p>
            <a:r>
              <a:rPr lang="en-IN" b="1" dirty="0" smtClean="0">
                <a:latin typeface="Arial Black" pitchFamily="34" charset="0"/>
              </a:rPr>
              <a:t>Time &amp; Space(Complexity) </a:t>
            </a:r>
            <a:endParaRPr lang="en-IN" b="1" dirty="0">
              <a:latin typeface="Arial Black" pitchFamily="34" charset="0"/>
            </a:endParaRPr>
          </a:p>
        </p:txBody>
      </p:sp>
      <p:sp>
        <p:nvSpPr>
          <p:cNvPr id="19" name="Right Arrow 18"/>
          <p:cNvSpPr/>
          <p:nvPr/>
        </p:nvSpPr>
        <p:spPr>
          <a:xfrm>
            <a:off x="4357686" y="6000768"/>
            <a:ext cx="128588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4357686" y="5715016"/>
            <a:ext cx="1285884" cy="400110"/>
          </a:xfrm>
          <a:prstGeom prst="rect">
            <a:avLst/>
          </a:prstGeom>
          <a:noFill/>
        </p:spPr>
        <p:txBody>
          <a:bodyPr wrap="square" rtlCol="0">
            <a:spAutoFit/>
          </a:bodyPr>
          <a:lstStyle/>
          <a:p>
            <a:r>
              <a:rPr lang="en-IN" sz="2000" b="1" dirty="0" smtClean="0"/>
              <a:t>More </a:t>
            </a:r>
            <a:endParaRPr lang="en-IN" b="1" dirty="0"/>
          </a:p>
        </p:txBody>
      </p:sp>
      <p:sp>
        <p:nvSpPr>
          <p:cNvPr id="21" name="Right Arrow 20"/>
          <p:cNvSpPr/>
          <p:nvPr/>
        </p:nvSpPr>
        <p:spPr>
          <a:xfrm rot="10800000">
            <a:off x="1214414" y="6143644"/>
            <a:ext cx="142876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2000232" y="5786454"/>
            <a:ext cx="857256" cy="400110"/>
          </a:xfrm>
          <a:prstGeom prst="rect">
            <a:avLst/>
          </a:prstGeom>
          <a:noFill/>
        </p:spPr>
        <p:txBody>
          <a:bodyPr wrap="square" rtlCol="0">
            <a:spAutoFit/>
          </a:bodyPr>
          <a:lstStyle/>
          <a:p>
            <a:r>
              <a:rPr lang="en-IN" sz="2000" b="1" dirty="0" smtClean="0"/>
              <a:t>Less</a:t>
            </a:r>
            <a:endParaRPr lang="en-IN" sz="20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Aynalisis</a:t>
            </a:r>
            <a:r>
              <a:rPr lang="en-IN" dirty="0" smtClean="0"/>
              <a:t> </a:t>
            </a:r>
            <a:endParaRPr lang="en-IN" dirty="0"/>
          </a:p>
        </p:txBody>
      </p:sp>
      <p:sp>
        <p:nvSpPr>
          <p:cNvPr id="3" name="Content Placeholder 2"/>
          <p:cNvSpPr>
            <a:spLocks noGrp="1"/>
          </p:cNvSpPr>
          <p:nvPr>
            <p:ph idx="1"/>
          </p:nvPr>
        </p:nvSpPr>
        <p:spPr>
          <a:xfrm>
            <a:off x="214282" y="1500175"/>
            <a:ext cx="8715436" cy="4900626"/>
          </a:xfrm>
        </p:spPr>
        <p:txBody>
          <a:bodyPr>
            <a:noAutofit/>
          </a:bodyPr>
          <a:lstStyle/>
          <a:p>
            <a:pPr algn="just"/>
            <a:r>
              <a:rPr lang="en-IN" sz="2400" b="1" dirty="0" smtClean="0">
                <a:latin typeface="Century" pitchFamily="18" charset="0"/>
              </a:rPr>
              <a:t>Best case</a:t>
            </a:r>
            <a:r>
              <a:rPr lang="en-IN" sz="2400" dirty="0" smtClean="0">
                <a:latin typeface="Century" pitchFamily="18" charset="0"/>
              </a:rPr>
              <a:t>:- </a:t>
            </a:r>
            <a:r>
              <a:rPr lang="en-US" sz="2400" dirty="0" smtClean="0">
                <a:latin typeface="Century" pitchFamily="18" charset="0"/>
              </a:rPr>
              <a:t>When an algorithm takes minimum amount of time to run for completion for given input parameter then it is said to be in Best case behavior.</a:t>
            </a:r>
          </a:p>
          <a:p>
            <a:pPr algn="just"/>
            <a:r>
              <a:rPr lang="en-US" sz="2400" dirty="0" smtClean="0">
                <a:latin typeface="Century" pitchFamily="18" charset="0"/>
              </a:rPr>
              <a:t>Ex:	if  searching no is 1 and     </a:t>
            </a:r>
            <a:r>
              <a:rPr lang="en-US" sz="2400" dirty="0" err="1" smtClean="0">
                <a:latin typeface="Century" pitchFamily="18" charset="0"/>
              </a:rPr>
              <a:t>i</a:t>
            </a:r>
            <a:r>
              <a:rPr lang="en-US" sz="2400" dirty="0" smtClean="0">
                <a:latin typeface="Century" pitchFamily="18" charset="0"/>
              </a:rPr>
              <a:t>/p :  </a:t>
            </a:r>
            <a:r>
              <a:rPr lang="en-US" sz="2400" b="1" dirty="0" smtClean="0">
                <a:latin typeface="Century" pitchFamily="18" charset="0"/>
              </a:rPr>
              <a:t> 1  </a:t>
            </a:r>
            <a:r>
              <a:rPr lang="en-US" sz="2400" dirty="0" smtClean="0">
                <a:latin typeface="Century" pitchFamily="18" charset="0"/>
              </a:rPr>
              <a:t>2  3  4  5</a:t>
            </a:r>
          </a:p>
          <a:p>
            <a:pPr algn="just"/>
            <a:r>
              <a:rPr lang="en-US" sz="2400" b="1" dirty="0" smtClean="0">
                <a:latin typeface="Century" pitchFamily="18" charset="0"/>
              </a:rPr>
              <a:t>Worst </a:t>
            </a:r>
            <a:r>
              <a:rPr lang="en-US" sz="2400" b="1" dirty="0" smtClean="0">
                <a:latin typeface="Century" pitchFamily="18" charset="0"/>
              </a:rPr>
              <a:t>case </a:t>
            </a:r>
            <a:r>
              <a:rPr lang="en-US" sz="2400" b="1" dirty="0" smtClean="0">
                <a:latin typeface="Century" pitchFamily="18" charset="0"/>
              </a:rPr>
              <a:t>:-</a:t>
            </a:r>
            <a:r>
              <a:rPr lang="en-US" sz="2400" dirty="0" smtClean="0">
                <a:latin typeface="Century" pitchFamily="18" charset="0"/>
              </a:rPr>
              <a:t>When </a:t>
            </a:r>
            <a:r>
              <a:rPr lang="en-US" sz="2400" dirty="0" smtClean="0">
                <a:latin typeface="Century" pitchFamily="18" charset="0"/>
              </a:rPr>
              <a:t>an algorithm takes maximum amount of time to run for completion for given input parameter then it is said to be in worst case behavior.</a:t>
            </a:r>
          </a:p>
          <a:p>
            <a:pPr algn="just"/>
            <a:r>
              <a:rPr lang="en-US" sz="2400" dirty="0" smtClean="0">
                <a:latin typeface="Century" pitchFamily="18" charset="0"/>
              </a:rPr>
              <a:t>Ex:      if  searching no is 1 and     </a:t>
            </a:r>
            <a:r>
              <a:rPr lang="en-US" sz="2400" dirty="0" err="1" smtClean="0">
                <a:latin typeface="Century" pitchFamily="18" charset="0"/>
              </a:rPr>
              <a:t>i</a:t>
            </a:r>
            <a:r>
              <a:rPr lang="en-US" sz="2400" dirty="0" smtClean="0">
                <a:latin typeface="Century" pitchFamily="18" charset="0"/>
              </a:rPr>
              <a:t>/p :    5  4  3  2  </a:t>
            </a:r>
            <a:r>
              <a:rPr lang="en-US" sz="2400" b="1" dirty="0" smtClean="0">
                <a:latin typeface="Century" pitchFamily="18" charset="0"/>
              </a:rPr>
              <a:t>1</a:t>
            </a:r>
          </a:p>
          <a:p>
            <a:pPr algn="just"/>
            <a:r>
              <a:rPr lang="en-US" sz="2400" b="1" dirty="0" smtClean="0">
                <a:latin typeface="Century" pitchFamily="18" charset="0"/>
              </a:rPr>
              <a:t>Average </a:t>
            </a:r>
            <a:r>
              <a:rPr lang="en-US" sz="2400" b="1" dirty="0" smtClean="0">
                <a:latin typeface="Century" pitchFamily="18" charset="0"/>
              </a:rPr>
              <a:t>case </a:t>
            </a:r>
            <a:r>
              <a:rPr lang="en-US" sz="2400" b="1" dirty="0" smtClean="0">
                <a:latin typeface="Century" pitchFamily="18" charset="0"/>
              </a:rPr>
              <a:t>:-</a:t>
            </a:r>
            <a:r>
              <a:rPr lang="en-US" sz="2400" dirty="0" smtClean="0">
                <a:latin typeface="Century" pitchFamily="18" charset="0"/>
              </a:rPr>
              <a:t>When </a:t>
            </a:r>
            <a:r>
              <a:rPr lang="en-US" sz="2400" dirty="0" smtClean="0">
                <a:latin typeface="Century" pitchFamily="18" charset="0"/>
              </a:rPr>
              <a:t>an algorithm takes average amount of time to run for completion for given random input parameter then it is said to be in average case behavior</a:t>
            </a:r>
            <a:r>
              <a:rPr lang="en-US" sz="2400" dirty="0" smtClean="0">
                <a:latin typeface="Century" pitchFamily="18" charset="0"/>
              </a:rPr>
              <a:t>.</a:t>
            </a:r>
            <a:endParaRPr lang="en-US" sz="2400" dirty="0" smtClean="0">
              <a:latin typeface="Century" pitchFamily="18" charset="0"/>
            </a:endParaRPr>
          </a:p>
          <a:p>
            <a:pPr algn="just"/>
            <a:r>
              <a:rPr lang="en-US" sz="2400" dirty="0" smtClean="0">
                <a:latin typeface="Century" pitchFamily="18" charset="0"/>
              </a:rPr>
              <a:t>Ex:      if  searching no is 1 and     </a:t>
            </a:r>
            <a:r>
              <a:rPr lang="en-US" sz="2400" dirty="0" err="1" smtClean="0">
                <a:latin typeface="Century" pitchFamily="18" charset="0"/>
              </a:rPr>
              <a:t>i</a:t>
            </a:r>
            <a:r>
              <a:rPr lang="en-US" sz="2400" dirty="0" smtClean="0">
                <a:latin typeface="Century" pitchFamily="18" charset="0"/>
              </a:rPr>
              <a:t>/p :    2  3  4  5   1  5  9  3  </a:t>
            </a:r>
          </a:p>
          <a:p>
            <a:endParaRPr lang="en-IN" sz="2400" dirty="0">
              <a:latin typeface="Century"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Space Complexity </a:t>
            </a:r>
            <a:endParaRPr lang="en-IN" dirty="0"/>
          </a:p>
        </p:txBody>
      </p:sp>
      <p:sp>
        <p:nvSpPr>
          <p:cNvPr id="3" name="Content Placeholder 2"/>
          <p:cNvSpPr>
            <a:spLocks noGrp="1"/>
          </p:cNvSpPr>
          <p:nvPr>
            <p:ph idx="1"/>
          </p:nvPr>
        </p:nvSpPr>
        <p:spPr/>
        <p:txBody>
          <a:bodyPr>
            <a:normAutofit/>
          </a:bodyPr>
          <a:lstStyle/>
          <a:p>
            <a:pPr lvl="0" algn="just"/>
            <a:r>
              <a:rPr lang="en-US" sz="2400" dirty="0" smtClean="0">
                <a:latin typeface="Century" pitchFamily="18" charset="0"/>
              </a:rPr>
              <a:t>Space complexity of an algorithm represents the amount of memory space needed the algorithm in its life cycle.</a:t>
            </a:r>
          </a:p>
          <a:p>
            <a:pPr algn="just"/>
            <a:r>
              <a:rPr lang="en-US" sz="2400" dirty="0" smtClean="0">
                <a:latin typeface="Century" pitchFamily="18" charset="0"/>
              </a:rPr>
              <a:t>It is measure of how much storage is required by algorithm.</a:t>
            </a:r>
          </a:p>
          <a:p>
            <a:r>
              <a:rPr lang="en-IN" sz="2400" dirty="0" smtClean="0">
                <a:latin typeface="Century" pitchFamily="18" charset="0"/>
              </a:rPr>
              <a:t>There are some factors space complexity depends:-</a:t>
            </a:r>
          </a:p>
          <a:p>
            <a:r>
              <a:rPr lang="en-IN" sz="2400" dirty="0" smtClean="0">
                <a:latin typeface="Century" pitchFamily="18" charset="0"/>
              </a:rPr>
              <a:t>Variables, data structure, allocation memories, function calls etc</a:t>
            </a:r>
          </a:p>
          <a:p>
            <a:r>
              <a:rPr lang="en-IN" sz="2400" dirty="0" smtClean="0">
                <a:latin typeface="Century" pitchFamily="18" charset="0"/>
              </a:rPr>
              <a:t>There are two types of Space complexity </a:t>
            </a:r>
          </a:p>
          <a:p>
            <a:r>
              <a:rPr lang="en-IN" sz="2400" dirty="0" smtClean="0">
                <a:latin typeface="Century" pitchFamily="18" charset="0"/>
              </a:rPr>
              <a:t>1) Fixed space or static space or constant space(part).</a:t>
            </a:r>
          </a:p>
          <a:p>
            <a:r>
              <a:rPr lang="en-IN" sz="2400" dirty="0" smtClean="0">
                <a:latin typeface="Century" pitchFamily="18" charset="0"/>
              </a:rPr>
              <a:t>2) Linear space or Dynamic space or Variable space(part)  </a:t>
            </a:r>
            <a:r>
              <a:rPr lang="en-IN" sz="2400" dirty="0" smtClean="0">
                <a:latin typeface="Century" pitchFamily="18" charset="0"/>
              </a:rPr>
              <a:t> </a:t>
            </a:r>
            <a:endParaRPr lang="en-IN" sz="2400" dirty="0">
              <a:latin typeface="Century"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a:t>
            </a:r>
            <a:endParaRPr lang="en-IN" dirty="0"/>
          </a:p>
        </p:txBody>
      </p:sp>
      <p:sp>
        <p:nvSpPr>
          <p:cNvPr id="3" name="Content Placeholder 2"/>
          <p:cNvSpPr>
            <a:spLocks noGrp="1"/>
          </p:cNvSpPr>
          <p:nvPr>
            <p:ph idx="1"/>
          </p:nvPr>
        </p:nvSpPr>
        <p:spPr>
          <a:xfrm>
            <a:off x="457200" y="1775191"/>
            <a:ext cx="8472518" cy="4625609"/>
          </a:xfrm>
        </p:spPr>
        <p:txBody>
          <a:bodyPr>
            <a:normAutofit/>
          </a:bodyPr>
          <a:lstStyle/>
          <a:p>
            <a:pPr lvl="0" algn="just"/>
            <a:r>
              <a:rPr lang="en-IN" sz="2400" b="1" dirty="0" smtClean="0">
                <a:latin typeface="Century" pitchFamily="18" charset="0"/>
              </a:rPr>
              <a:t>1)Fixed </a:t>
            </a:r>
            <a:r>
              <a:rPr lang="en-IN" sz="2400" b="1" dirty="0" smtClean="0">
                <a:latin typeface="Century" pitchFamily="18" charset="0"/>
              </a:rPr>
              <a:t>space or static space or constant space(part)</a:t>
            </a:r>
            <a:endParaRPr lang="en-US" sz="2400" b="1" dirty="0" smtClean="0">
              <a:latin typeface="Century" pitchFamily="18" charset="0"/>
            </a:endParaRPr>
          </a:p>
          <a:p>
            <a:pPr lvl="0" algn="just"/>
            <a:r>
              <a:rPr lang="en-US" sz="2400" dirty="0" smtClean="0">
                <a:latin typeface="Century" pitchFamily="18" charset="0"/>
              </a:rPr>
              <a:t>A </a:t>
            </a:r>
            <a:r>
              <a:rPr lang="en-US" sz="2400" b="1" dirty="0" smtClean="0">
                <a:latin typeface="Century" pitchFamily="18" charset="0"/>
              </a:rPr>
              <a:t>fixed part </a:t>
            </a:r>
            <a:r>
              <a:rPr lang="en-US" sz="2400" dirty="0" smtClean="0">
                <a:latin typeface="Century" pitchFamily="18" charset="0"/>
              </a:rPr>
              <a:t>that is a space required to store certain data and variables (i.e. simple variables and constants, program size etc.), that are not dependent of the size of the problem</a:t>
            </a:r>
            <a:r>
              <a:rPr lang="en-US" sz="2400" dirty="0" smtClean="0">
                <a:latin typeface="Century" pitchFamily="18" charset="0"/>
              </a:rPr>
              <a:t>.</a:t>
            </a:r>
          </a:p>
          <a:p>
            <a:pPr algn="just"/>
            <a:endParaRPr lang="en-IN" sz="2400" b="1" dirty="0" smtClean="0">
              <a:latin typeface="Century" pitchFamily="18" charset="0"/>
            </a:endParaRPr>
          </a:p>
          <a:p>
            <a:pPr lvl="0" algn="just"/>
            <a:endParaRPr lang="en-US" sz="2400" dirty="0" smtClean="0">
              <a:latin typeface="Century" pitchFamily="18" charset="0"/>
            </a:endParaRPr>
          </a:p>
          <a:p>
            <a:pPr lvl="0" algn="just"/>
            <a:endParaRPr lang="en-US" sz="2400" dirty="0" smtClean="0">
              <a:latin typeface="Century" pitchFamily="18" charset="0"/>
            </a:endParaRPr>
          </a:p>
          <a:p>
            <a:pPr algn="just"/>
            <a:endParaRPr lang="en-IN" sz="2400" dirty="0">
              <a:latin typeface="Century" pitchFamily="18" charset="0"/>
            </a:endParaRPr>
          </a:p>
        </p:txBody>
      </p:sp>
      <p:sp>
        <p:nvSpPr>
          <p:cNvPr id="4" name="Rectangle 3"/>
          <p:cNvSpPr/>
          <p:nvPr/>
        </p:nvSpPr>
        <p:spPr>
          <a:xfrm>
            <a:off x="642910" y="4143380"/>
            <a:ext cx="2143140" cy="17859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TextBox 4"/>
          <p:cNvSpPr txBox="1"/>
          <p:nvPr/>
        </p:nvSpPr>
        <p:spPr>
          <a:xfrm>
            <a:off x="785786" y="4429132"/>
            <a:ext cx="1643074" cy="1200329"/>
          </a:xfrm>
          <a:prstGeom prst="rect">
            <a:avLst/>
          </a:prstGeom>
          <a:noFill/>
        </p:spPr>
        <p:txBody>
          <a:bodyPr wrap="square" rtlCol="0">
            <a:spAutoFit/>
          </a:bodyPr>
          <a:lstStyle/>
          <a:p>
            <a:r>
              <a:rPr lang="en-IN" sz="2400" dirty="0" smtClean="0">
                <a:ln>
                  <a:solidFill>
                    <a:schemeClr val="tx1"/>
                  </a:solidFill>
                </a:ln>
              </a:rPr>
              <a:t>Space  </a:t>
            </a:r>
            <a:r>
              <a:rPr lang="en-IN" sz="2400" dirty="0" err="1" smtClean="0">
                <a:ln>
                  <a:solidFill>
                    <a:schemeClr val="tx1"/>
                  </a:solidFill>
                </a:ln>
              </a:rPr>
              <a:t>ComplexityS</a:t>
            </a:r>
            <a:r>
              <a:rPr lang="en-IN" sz="2400" dirty="0" smtClean="0">
                <a:ln>
                  <a:solidFill>
                    <a:schemeClr val="tx1"/>
                  </a:solidFill>
                </a:ln>
              </a:rPr>
              <a:t>(P) </a:t>
            </a:r>
            <a:endParaRPr lang="en-IN" sz="2400" dirty="0">
              <a:ln>
                <a:solidFill>
                  <a:schemeClr val="tx1"/>
                </a:solidFill>
              </a:ln>
            </a:endParaRPr>
          </a:p>
        </p:txBody>
      </p:sp>
      <p:sp>
        <p:nvSpPr>
          <p:cNvPr id="6" name="Equal 5"/>
          <p:cNvSpPr/>
          <p:nvPr/>
        </p:nvSpPr>
        <p:spPr>
          <a:xfrm>
            <a:off x="3000364" y="4857760"/>
            <a:ext cx="857256" cy="64294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ounded Rectangle 6"/>
          <p:cNvSpPr/>
          <p:nvPr/>
        </p:nvSpPr>
        <p:spPr>
          <a:xfrm>
            <a:off x="4071934" y="4214818"/>
            <a:ext cx="2000264" cy="17145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smtClean="0"/>
              <a:t>Fixed Part (C)</a:t>
            </a:r>
            <a:endParaRPr lang="en-IN" b="1" dirty="0"/>
          </a:p>
        </p:txBody>
      </p:sp>
      <p:sp>
        <p:nvSpPr>
          <p:cNvPr id="8" name="Rounded Rectangle 7"/>
          <p:cNvSpPr/>
          <p:nvPr/>
        </p:nvSpPr>
        <p:spPr>
          <a:xfrm>
            <a:off x="6786578" y="4214818"/>
            <a:ext cx="2000264" cy="17145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smtClean="0"/>
              <a:t>Variable Part SP(I)</a:t>
            </a:r>
            <a:endParaRPr lang="en-IN" b="1" dirty="0"/>
          </a:p>
        </p:txBody>
      </p:sp>
      <p:sp>
        <p:nvSpPr>
          <p:cNvPr id="9" name="Plus 8"/>
          <p:cNvSpPr/>
          <p:nvPr/>
        </p:nvSpPr>
        <p:spPr>
          <a:xfrm>
            <a:off x="6143636" y="4857760"/>
            <a:ext cx="571504" cy="70008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400" b="1" dirty="0" smtClean="0">
                <a:latin typeface="Century" pitchFamily="18" charset="0"/>
              </a:rPr>
              <a:t>2)Linear space or Dynamic space or Variable space(part) </a:t>
            </a:r>
            <a:endParaRPr lang="en-US" sz="2400" dirty="0" smtClean="0">
              <a:latin typeface="Century" pitchFamily="18" charset="0"/>
            </a:endParaRPr>
          </a:p>
          <a:p>
            <a:pPr algn="just"/>
            <a:r>
              <a:rPr lang="en-US" sz="2400" dirty="0" smtClean="0">
                <a:latin typeface="Century" pitchFamily="18" charset="0"/>
              </a:rPr>
              <a:t>A </a:t>
            </a:r>
            <a:r>
              <a:rPr lang="en-US" sz="2400" dirty="0" smtClean="0">
                <a:latin typeface="Century" pitchFamily="18" charset="0"/>
              </a:rPr>
              <a:t>variable part is a space required by variables, whose size is totally dependent on the size of the problem. For example, recursion , dynamic memory </a:t>
            </a:r>
            <a:r>
              <a:rPr lang="en-US" sz="2400" dirty="0" smtClean="0">
                <a:latin typeface="Century" pitchFamily="18" charset="0"/>
              </a:rPr>
              <a:t>allocation etc.</a:t>
            </a:r>
          </a:p>
          <a:p>
            <a:pPr lvl="0" algn="just"/>
            <a:r>
              <a:rPr lang="en-US" sz="2400" dirty="0" smtClean="0">
                <a:latin typeface="Century" pitchFamily="18" charset="0"/>
              </a:rPr>
              <a:t>Space complexity S(p) of any algorithm p is </a:t>
            </a:r>
          </a:p>
          <a:p>
            <a:pPr lvl="2" algn="just"/>
            <a:r>
              <a:rPr lang="en-US" dirty="0" smtClean="0">
                <a:latin typeface="Century" pitchFamily="18" charset="0"/>
              </a:rPr>
              <a:t>S(p) = </a:t>
            </a:r>
            <a:r>
              <a:rPr lang="en-US" dirty="0" smtClean="0">
                <a:latin typeface="Century" pitchFamily="18" charset="0"/>
              </a:rPr>
              <a:t>C </a:t>
            </a:r>
            <a:r>
              <a:rPr lang="en-US" dirty="0" smtClean="0">
                <a:latin typeface="Century" pitchFamily="18" charset="0"/>
              </a:rPr>
              <a:t>+ Sp(I) </a:t>
            </a:r>
            <a:r>
              <a:rPr lang="en-US" dirty="0" smtClean="0">
                <a:latin typeface="Century" pitchFamily="18" charset="0"/>
              </a:rPr>
              <a:t> </a:t>
            </a:r>
            <a:endParaRPr lang="en-US" dirty="0" smtClean="0">
              <a:latin typeface="Century" pitchFamily="18" charset="0"/>
            </a:endParaRPr>
          </a:p>
          <a:p>
            <a:pPr marL="225425" lvl="2" indent="-225425" algn="just"/>
            <a:r>
              <a:rPr lang="en-US" dirty="0" smtClean="0">
                <a:latin typeface="Century" pitchFamily="18" charset="0"/>
              </a:rPr>
              <a:t>C</a:t>
            </a:r>
            <a:r>
              <a:rPr lang="en-US" dirty="0" smtClean="0">
                <a:latin typeface="Century" pitchFamily="18" charset="0"/>
              </a:rPr>
              <a:t> </a:t>
            </a:r>
            <a:r>
              <a:rPr lang="en-US" dirty="0" smtClean="0">
                <a:latin typeface="Century" pitchFamily="18" charset="0"/>
              </a:rPr>
              <a:t>is </a:t>
            </a:r>
            <a:r>
              <a:rPr lang="en-US" dirty="0" smtClean="0">
                <a:latin typeface="Century" pitchFamily="18" charset="0"/>
              </a:rPr>
              <a:t>as </a:t>
            </a:r>
            <a:r>
              <a:rPr lang="en-US" dirty="0" smtClean="0">
                <a:latin typeface="Century" pitchFamily="18" charset="0"/>
              </a:rPr>
              <a:t>the fixed part and S(I) is </a:t>
            </a:r>
            <a:r>
              <a:rPr lang="en-US" dirty="0" smtClean="0">
                <a:latin typeface="Century" pitchFamily="18" charset="0"/>
              </a:rPr>
              <a:t>as </a:t>
            </a:r>
            <a:r>
              <a:rPr lang="en-US" dirty="0" smtClean="0">
                <a:latin typeface="Century" pitchFamily="18" charset="0"/>
              </a:rPr>
              <a:t>the variable part of the </a:t>
            </a:r>
            <a:r>
              <a:rPr lang="en-US" dirty="0" smtClean="0">
                <a:latin typeface="Century" pitchFamily="18" charset="0"/>
              </a:rPr>
              <a:t>algorithm. </a:t>
            </a:r>
            <a:endParaRPr lang="en-US" dirty="0" smtClean="0">
              <a:latin typeface="Century" pitchFamily="18" charset="0"/>
            </a:endParaRPr>
          </a:p>
          <a:p>
            <a:pPr algn="just"/>
            <a:endParaRPr lang="en-IN" sz="2400" dirty="0">
              <a:latin typeface="Century"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3000372"/>
            <a:ext cx="6771470" cy="1862048"/>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115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115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071934" y="285728"/>
            <a:ext cx="4643472" cy="12144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IN" dirty="0"/>
          </a:p>
        </p:txBody>
      </p:sp>
      <p:sp>
        <p:nvSpPr>
          <p:cNvPr id="3" name="Content Placeholder 2"/>
          <p:cNvSpPr>
            <a:spLocks noGrp="1"/>
          </p:cNvSpPr>
          <p:nvPr>
            <p:ph idx="1"/>
          </p:nvPr>
        </p:nvSpPr>
        <p:spPr/>
        <p:txBody>
          <a:bodyPr>
            <a:normAutofit/>
          </a:bodyPr>
          <a:lstStyle/>
          <a:p>
            <a:pPr algn="just"/>
            <a:r>
              <a:rPr lang="en-US" sz="2400" dirty="0" smtClean="0">
                <a:latin typeface="Century" pitchFamily="18" charset="0"/>
              </a:rPr>
              <a:t>Example:-</a:t>
            </a:r>
          </a:p>
          <a:p>
            <a:pPr algn="just"/>
            <a:endParaRPr lang="en-US" sz="2400" dirty="0" smtClean="0">
              <a:latin typeface="Century" pitchFamily="18" charset="0"/>
            </a:endParaRPr>
          </a:p>
          <a:p>
            <a:pPr algn="just"/>
            <a:r>
              <a:rPr lang="en-US" sz="2400" dirty="0" smtClean="0">
                <a:latin typeface="Century" pitchFamily="18" charset="0"/>
              </a:rPr>
              <a:t>Data : Each student's test score is one piece of data	</a:t>
            </a:r>
          </a:p>
          <a:p>
            <a:pPr algn="just"/>
            <a:r>
              <a:rPr lang="en-US" sz="2400" dirty="0" smtClean="0">
                <a:latin typeface="Century" pitchFamily="18" charset="0"/>
              </a:rPr>
              <a:t>Information: The average score of a class or of the entire school is information that can be derived from the given data.	</a:t>
            </a:r>
          </a:p>
          <a:p>
            <a:pPr algn="just"/>
            <a:endParaRPr lang="en-IN" sz="2400" dirty="0">
              <a:latin typeface="Century"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data structure </a:t>
            </a:r>
            <a:endParaRPr lang="en-IN" dirty="0"/>
          </a:p>
        </p:txBody>
      </p:sp>
      <p:sp>
        <p:nvSpPr>
          <p:cNvPr id="3" name="Content Placeholder 2"/>
          <p:cNvSpPr>
            <a:spLocks noGrp="1"/>
          </p:cNvSpPr>
          <p:nvPr>
            <p:ph idx="1"/>
          </p:nvPr>
        </p:nvSpPr>
        <p:spPr>
          <a:xfrm>
            <a:off x="214282" y="1775191"/>
            <a:ext cx="8643998" cy="4625609"/>
          </a:xfrm>
        </p:spPr>
        <p:txBody>
          <a:bodyPr>
            <a:normAutofit/>
          </a:bodyPr>
          <a:lstStyle/>
          <a:p>
            <a:pPr algn="just"/>
            <a:r>
              <a:rPr lang="en-IN" sz="2400" dirty="0" smtClean="0">
                <a:latin typeface="Century" pitchFamily="18" charset="0"/>
              </a:rPr>
              <a:t>The data structures are nothing but a meaningful way of arranging, and storing the data in the computer for efficient utilization and processing depending upon the situation. </a:t>
            </a:r>
          </a:p>
          <a:p>
            <a:endParaRPr lang="en-IN" sz="2400" dirty="0" smtClean="0">
              <a:latin typeface="Century" pitchFamily="18" charset="0"/>
            </a:endParaRPr>
          </a:p>
          <a:p>
            <a:r>
              <a:rPr lang="en-IN" sz="2400" dirty="0" smtClean="0">
                <a:latin typeface="Century" pitchFamily="18" charset="0"/>
              </a:rPr>
              <a:t>There are two types of Data Structures: </a:t>
            </a:r>
          </a:p>
          <a:p>
            <a:r>
              <a:rPr lang="en-IN" sz="2400" dirty="0" smtClean="0">
                <a:latin typeface="Century" pitchFamily="18" charset="0"/>
              </a:rPr>
              <a:t>1) primitive data structure </a:t>
            </a:r>
          </a:p>
          <a:p>
            <a:r>
              <a:rPr lang="en-IN" sz="2400" dirty="0" smtClean="0">
                <a:latin typeface="Century" pitchFamily="18" charset="0"/>
              </a:rPr>
              <a:t>2) non primitive data structures.</a:t>
            </a:r>
          </a:p>
          <a:p>
            <a:endParaRPr lang="en-IN" sz="2400" dirty="0">
              <a:latin typeface="Century"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Data Structure </a:t>
            </a:r>
            <a:endParaRPr lang="en-IN" dirty="0"/>
          </a:p>
        </p:txBody>
      </p:sp>
      <p:sp>
        <p:nvSpPr>
          <p:cNvPr id="16386" name="AutoShape 2" descr="difference-between-primitive-and-non-primitive-data-structures-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sp>
        <p:nvSpPr>
          <p:cNvPr id="16390" name="AutoShape 6" descr="difference-between-primitive-and-non-primitive-data-structures-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24578" name="Picture 2" descr="Introduction to Data Structures &amp; Algorithms. | by Charu Vinodi | Medium"/>
          <p:cNvPicPr>
            <a:picLocks noChangeAspect="1" noChangeArrowheads="1"/>
          </p:cNvPicPr>
          <p:nvPr/>
        </p:nvPicPr>
        <p:blipFill>
          <a:blip r:embed="rId2"/>
          <a:srcRect/>
          <a:stretch>
            <a:fillRect/>
          </a:stretch>
        </p:blipFill>
        <p:spPr bwMode="auto">
          <a:xfrm>
            <a:off x="214282" y="1643050"/>
            <a:ext cx="8715436" cy="507209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Operations on data Structure </a:t>
            </a:r>
            <a:endParaRPr lang="en-IN" dirty="0"/>
          </a:p>
        </p:txBody>
      </p:sp>
      <p:sp>
        <p:nvSpPr>
          <p:cNvPr id="3" name="Content Placeholder 2"/>
          <p:cNvSpPr>
            <a:spLocks noGrp="1"/>
          </p:cNvSpPr>
          <p:nvPr>
            <p:ph idx="1"/>
          </p:nvPr>
        </p:nvSpPr>
        <p:spPr>
          <a:xfrm>
            <a:off x="214282" y="1643050"/>
            <a:ext cx="8715436" cy="4929221"/>
          </a:xfrm>
        </p:spPr>
        <p:txBody>
          <a:bodyPr>
            <a:noAutofit/>
          </a:bodyPr>
          <a:lstStyle/>
          <a:p>
            <a:pPr algn="just"/>
            <a:r>
              <a:rPr lang="en-US" sz="2200" b="1" dirty="0" smtClean="0">
                <a:latin typeface="Century" pitchFamily="18" charset="0"/>
              </a:rPr>
              <a:t>Create</a:t>
            </a:r>
            <a:r>
              <a:rPr lang="en-US" sz="2200" dirty="0" smtClean="0">
                <a:latin typeface="Century" pitchFamily="18" charset="0"/>
              </a:rPr>
              <a:t>:   Reserve some memory for program element.</a:t>
            </a:r>
          </a:p>
          <a:p>
            <a:pPr algn="just"/>
            <a:r>
              <a:rPr lang="en-US" sz="2200" b="1" dirty="0" smtClean="0">
                <a:latin typeface="Century" pitchFamily="18" charset="0"/>
              </a:rPr>
              <a:t>Destroy</a:t>
            </a:r>
            <a:r>
              <a:rPr lang="en-US" sz="2200" dirty="0" smtClean="0">
                <a:latin typeface="Century" pitchFamily="18" charset="0"/>
              </a:rPr>
              <a:t>: Destroy (delete) some memory space allocated for specified data structure.</a:t>
            </a:r>
          </a:p>
          <a:p>
            <a:pPr algn="just"/>
            <a:r>
              <a:rPr lang="en-US" sz="2200" b="1" dirty="0" smtClean="0">
                <a:latin typeface="Century" pitchFamily="18" charset="0"/>
              </a:rPr>
              <a:t>Select</a:t>
            </a:r>
            <a:r>
              <a:rPr lang="en-US" sz="2200" dirty="0" smtClean="0">
                <a:latin typeface="Century" pitchFamily="18" charset="0"/>
              </a:rPr>
              <a:t>: It access a particular data from data structure.</a:t>
            </a:r>
          </a:p>
          <a:p>
            <a:pPr algn="just"/>
            <a:r>
              <a:rPr lang="en-US" sz="2200" b="1" dirty="0" smtClean="0">
                <a:latin typeface="Century" pitchFamily="18" charset="0"/>
              </a:rPr>
              <a:t>Traversal</a:t>
            </a:r>
            <a:r>
              <a:rPr lang="en-US" sz="2200" dirty="0" smtClean="0">
                <a:latin typeface="Century" pitchFamily="18" charset="0"/>
              </a:rPr>
              <a:t>: Accessing each data element once in such a way that all the data      elements are      processed.</a:t>
            </a:r>
          </a:p>
          <a:p>
            <a:pPr algn="just"/>
            <a:r>
              <a:rPr lang="en-US" sz="2200" b="1" dirty="0" smtClean="0">
                <a:latin typeface="Century" pitchFamily="18" charset="0"/>
              </a:rPr>
              <a:t>Insertion</a:t>
            </a:r>
            <a:r>
              <a:rPr lang="en-US" sz="2200" dirty="0" smtClean="0">
                <a:latin typeface="Century" pitchFamily="18" charset="0"/>
              </a:rPr>
              <a:t>   :   Adding a new element into DS</a:t>
            </a:r>
          </a:p>
          <a:p>
            <a:pPr algn="just"/>
            <a:r>
              <a:rPr lang="en-US" sz="2200" b="1" dirty="0" smtClean="0">
                <a:latin typeface="Century" pitchFamily="18" charset="0"/>
              </a:rPr>
              <a:t>Deletion</a:t>
            </a:r>
            <a:r>
              <a:rPr lang="en-US" sz="2200" dirty="0" smtClean="0">
                <a:latin typeface="Century" pitchFamily="18" charset="0"/>
              </a:rPr>
              <a:t>    :   Removing element from DS.</a:t>
            </a:r>
          </a:p>
          <a:p>
            <a:pPr algn="just"/>
            <a:r>
              <a:rPr lang="en-US" sz="2200" b="1" dirty="0" smtClean="0">
                <a:latin typeface="Century" pitchFamily="18" charset="0"/>
              </a:rPr>
              <a:t>Update      :   </a:t>
            </a:r>
            <a:r>
              <a:rPr lang="en-US" sz="2200" dirty="0" smtClean="0">
                <a:latin typeface="Century" pitchFamily="18" charset="0"/>
              </a:rPr>
              <a:t>It update or modify data in the data structure. </a:t>
            </a:r>
          </a:p>
          <a:p>
            <a:pPr algn="just"/>
            <a:r>
              <a:rPr lang="en-US" sz="2200" b="1" dirty="0" smtClean="0">
                <a:latin typeface="Century" pitchFamily="18" charset="0"/>
              </a:rPr>
              <a:t>Searching</a:t>
            </a:r>
            <a:r>
              <a:rPr lang="en-US" sz="2200" dirty="0" smtClean="0">
                <a:latin typeface="Century" pitchFamily="18" charset="0"/>
              </a:rPr>
              <a:t>  :   Finding location  for specific data in the array</a:t>
            </a:r>
          </a:p>
          <a:p>
            <a:pPr algn="just"/>
            <a:r>
              <a:rPr lang="en-US" sz="2200" b="1" dirty="0" smtClean="0">
                <a:latin typeface="Century" pitchFamily="18" charset="0"/>
              </a:rPr>
              <a:t>Sorting</a:t>
            </a:r>
            <a:r>
              <a:rPr lang="en-US" sz="2200" dirty="0" smtClean="0">
                <a:latin typeface="Century" pitchFamily="18" charset="0"/>
              </a:rPr>
              <a:t>      :   Arranging the data in logical order.</a:t>
            </a:r>
          </a:p>
          <a:p>
            <a:pPr algn="just"/>
            <a:r>
              <a:rPr lang="en-US" sz="2200" b="1" dirty="0" smtClean="0">
                <a:latin typeface="Century" pitchFamily="18" charset="0"/>
              </a:rPr>
              <a:t>Merging</a:t>
            </a:r>
            <a:r>
              <a:rPr lang="en-US" sz="2200" dirty="0" smtClean="0">
                <a:latin typeface="Century" pitchFamily="18" charset="0"/>
              </a:rPr>
              <a:t>     :  Combining the two data items into single data item..</a:t>
            </a:r>
          </a:p>
          <a:p>
            <a:pPr algn="just"/>
            <a:endParaRPr lang="en-IN" sz="2200" dirty="0">
              <a:latin typeface="Century"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Primitive Data Structure </a:t>
            </a:r>
            <a:endParaRPr lang="en-IN" dirty="0"/>
          </a:p>
        </p:txBody>
      </p:sp>
      <p:sp>
        <p:nvSpPr>
          <p:cNvPr id="3" name="Content Placeholder 2"/>
          <p:cNvSpPr>
            <a:spLocks noGrp="1"/>
          </p:cNvSpPr>
          <p:nvPr>
            <p:ph idx="1"/>
          </p:nvPr>
        </p:nvSpPr>
        <p:spPr>
          <a:xfrm>
            <a:off x="214282" y="1775191"/>
            <a:ext cx="8715436" cy="4625609"/>
          </a:xfrm>
        </p:spPr>
        <p:txBody>
          <a:bodyPr>
            <a:noAutofit/>
          </a:bodyPr>
          <a:lstStyle/>
          <a:p>
            <a:pPr algn="just"/>
            <a:r>
              <a:rPr lang="en-IN" sz="2400" dirty="0" smtClean="0">
                <a:latin typeface="Century" pitchFamily="18" charset="0"/>
              </a:rPr>
              <a:t>A primitive data structure can store the value of only one data type. </a:t>
            </a:r>
          </a:p>
          <a:p>
            <a:pPr algn="just"/>
            <a:r>
              <a:rPr lang="en-IN" sz="2400" dirty="0" smtClean="0">
                <a:latin typeface="Century" pitchFamily="18" charset="0"/>
              </a:rPr>
              <a:t>Primitive data structures, also known as basic data types, are the simplest and most fundamental types of data structures used in programming. </a:t>
            </a:r>
          </a:p>
          <a:p>
            <a:pPr algn="just"/>
            <a:r>
              <a:rPr lang="en-IN" sz="2400" dirty="0" smtClean="0">
                <a:latin typeface="Century" pitchFamily="18" charset="0"/>
              </a:rPr>
              <a:t>They are pre-defined data types have a fixed size and format. Primitive data structures are used to represent simple data values, such as numbers and characters.</a:t>
            </a:r>
          </a:p>
          <a:p>
            <a:pPr algn="just"/>
            <a:r>
              <a:rPr lang="en-IN" sz="2400" dirty="0" smtClean="0">
                <a:latin typeface="Century" pitchFamily="18" charset="0"/>
              </a:rPr>
              <a:t>Examples of the primitive data type are integer, character, Boolean, float, double, </a:t>
            </a:r>
            <a:r>
              <a:rPr lang="en-IN" sz="2400" dirty="0" err="1" smtClean="0">
                <a:latin typeface="Century" pitchFamily="18" charset="0"/>
              </a:rPr>
              <a:t>long,Pointer</a:t>
            </a:r>
            <a:r>
              <a:rPr lang="en-IN" sz="2400" dirty="0" smtClean="0">
                <a:latin typeface="Century" pitchFamily="18" charset="0"/>
              </a:rPr>
              <a:t> etc.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Non-primitive Data Structure </a:t>
            </a:r>
            <a:endParaRPr lang="en-IN" dirty="0"/>
          </a:p>
        </p:txBody>
      </p:sp>
      <p:sp>
        <p:nvSpPr>
          <p:cNvPr id="3" name="Content Placeholder 2"/>
          <p:cNvSpPr>
            <a:spLocks noGrp="1"/>
          </p:cNvSpPr>
          <p:nvPr>
            <p:ph idx="1"/>
          </p:nvPr>
        </p:nvSpPr>
        <p:spPr/>
        <p:txBody>
          <a:bodyPr>
            <a:normAutofit/>
          </a:bodyPr>
          <a:lstStyle/>
          <a:p>
            <a:pPr algn="just"/>
            <a:r>
              <a:rPr lang="en-IN" sz="2400" dirty="0" smtClean="0">
                <a:latin typeface="Century" pitchFamily="18" charset="0"/>
              </a:rPr>
              <a:t>A non-primitive data structure can store the value of more than one data type.</a:t>
            </a:r>
            <a:r>
              <a:rPr lang="en-IN" sz="2400" dirty="0" smtClean="0"/>
              <a:t> </a:t>
            </a:r>
          </a:p>
          <a:p>
            <a:pPr algn="just"/>
            <a:r>
              <a:rPr lang="en-IN" sz="2400" dirty="0" smtClean="0">
                <a:latin typeface="Century" pitchFamily="18" charset="0"/>
              </a:rPr>
              <a:t>non-primitive data structure, it is categorized into two parts such as linear data structure and non-linear data structure.</a:t>
            </a:r>
          </a:p>
          <a:p>
            <a:pPr algn="just"/>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2908</TotalTime>
  <Words>1650</Words>
  <Application>Microsoft Office PowerPoint</Application>
  <PresentationFormat>On-screen Show (4:3)</PresentationFormat>
  <Paragraphs>206</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Module</vt:lpstr>
      <vt:lpstr>Data Structure [09CE2303] Unit:-1  </vt:lpstr>
      <vt:lpstr>OUTLINE </vt:lpstr>
      <vt:lpstr>Introduction </vt:lpstr>
      <vt:lpstr>Example </vt:lpstr>
      <vt:lpstr>What is data structure </vt:lpstr>
      <vt:lpstr>Types of Data Structure </vt:lpstr>
      <vt:lpstr>Operations on data Structure </vt:lpstr>
      <vt:lpstr>Primitive Data Structure </vt:lpstr>
      <vt:lpstr>Non-primitive Data Structure </vt:lpstr>
      <vt:lpstr>Linear Data structure </vt:lpstr>
      <vt:lpstr>Non- Linear Data Structure </vt:lpstr>
      <vt:lpstr>Linear – Non-Linear </vt:lpstr>
      <vt:lpstr>Primitive VS Non-Primitive </vt:lpstr>
      <vt:lpstr>Linear VS Non-Linear </vt:lpstr>
      <vt:lpstr>Linear VS Non-linear </vt:lpstr>
      <vt:lpstr>Data Representation </vt:lpstr>
      <vt:lpstr>Data Representation </vt:lpstr>
      <vt:lpstr>Data Representation </vt:lpstr>
      <vt:lpstr>Data Representation </vt:lpstr>
      <vt:lpstr>Data Representation   </vt:lpstr>
      <vt:lpstr>What is Algorithm </vt:lpstr>
      <vt:lpstr> Example </vt:lpstr>
      <vt:lpstr> Advantages of Algorithms: </vt:lpstr>
      <vt:lpstr> Disadvantages of Algorithms </vt:lpstr>
      <vt:lpstr>Characteristic of Algorithm </vt:lpstr>
      <vt:lpstr>Characteristics </vt:lpstr>
      <vt:lpstr>Characteristics </vt:lpstr>
      <vt:lpstr>Analysis  of Algorithms </vt:lpstr>
      <vt:lpstr>Time Complexity </vt:lpstr>
      <vt:lpstr>Time Complexity </vt:lpstr>
      <vt:lpstr>Analysis </vt:lpstr>
      <vt:lpstr>Aynalisis </vt:lpstr>
      <vt:lpstr>Space Complexity </vt:lpstr>
      <vt:lpstr>Types </vt:lpstr>
      <vt:lpstr>Slide 35</vt:lpstr>
      <vt:lpstr>Slide 36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[09CE2303] Unit:-1  </dc:title>
  <dc:creator>Toshiba-2T-NGS</dc:creator>
  <cp:lastModifiedBy>Toshiba-2T-NGS</cp:lastModifiedBy>
  <cp:revision>124</cp:revision>
  <dcterms:created xsi:type="dcterms:W3CDTF">2023-06-06T05:16:23Z</dcterms:created>
  <dcterms:modified xsi:type="dcterms:W3CDTF">2023-09-12T16:51:19Z</dcterms:modified>
</cp:coreProperties>
</file>