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5" r:id="rId4"/>
    <p:sldId id="281" r:id="rId5"/>
    <p:sldId id="258" r:id="rId6"/>
    <p:sldId id="282" r:id="rId7"/>
    <p:sldId id="259" r:id="rId8"/>
    <p:sldId id="290" r:id="rId9"/>
    <p:sldId id="291" r:id="rId10"/>
    <p:sldId id="283" r:id="rId11"/>
    <p:sldId id="287" r:id="rId12"/>
    <p:sldId id="284" r:id="rId13"/>
    <p:sldId id="288" r:id="rId14"/>
    <p:sldId id="260" r:id="rId15"/>
    <p:sldId id="261" r:id="rId16"/>
    <p:sldId id="262" r:id="rId17"/>
    <p:sldId id="264" r:id="rId18"/>
    <p:sldId id="263" r:id="rId19"/>
    <p:sldId id="265" r:id="rId20"/>
    <p:sldId id="267" r:id="rId21"/>
    <p:sldId id="266" r:id="rId22"/>
    <p:sldId id="270" r:id="rId23"/>
    <p:sldId id="272" r:id="rId24"/>
    <p:sldId id="280" r:id="rId25"/>
    <p:sldId id="274" r:id="rId26"/>
    <p:sldId id="268" r:id="rId27"/>
    <p:sldId id="292" r:id="rId28"/>
    <p:sldId id="273" r:id="rId29"/>
    <p:sldId id="293" r:id="rId30"/>
    <p:sldId id="278" r:id="rId31"/>
    <p:sldId id="294" r:id="rId32"/>
    <p:sldId id="279" r:id="rId33"/>
    <p:sldId id="289" r:id="rId34"/>
    <p:sldId id="29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B3D7EFB4-3836-433C-A72C-727EFBECD49F}" type="datetimeFigureOut">
              <a:rPr lang="en-US" smtClean="0"/>
              <a:pPr/>
              <a:t>8/24/2023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CD177E-A861-4D4A-AC97-0D11FB76BDC6}" type="slidenum">
              <a:rPr lang="en-IN" smtClean="0"/>
              <a:pPr/>
              <a:t>‹#›</a:t>
            </a:fld>
            <a:endParaRPr lang="en-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D7EFB4-3836-433C-A72C-727EFBECD49F}" type="datetimeFigureOut">
              <a:rPr lang="en-US" smtClean="0"/>
              <a:pPr/>
              <a:t>8/24/2023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CD177E-A861-4D4A-AC97-0D11FB76BDC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D7EFB4-3836-433C-A72C-727EFBECD49F}" type="datetimeFigureOut">
              <a:rPr lang="en-US" smtClean="0"/>
              <a:pPr/>
              <a:t>8/24/2023</a:t>
            </a:fld>
            <a:endParaRPr lang="en-IN"/>
          </a:p>
        </p:txBody>
      </p:sp>
      <p:sp>
        <p:nvSpPr>
          <p:cNvPr id="5" name="Footer Placeholder 4"/>
          <p:cNvSpPr>
            <a:spLocks noGrp="1"/>
          </p:cNvSpPr>
          <p:nvPr>
            <p:ph type="ftr" sz="quarter" idx="11"/>
          </p:nvPr>
        </p:nvSpPr>
        <p:spPr>
          <a:xfrm>
            <a:off x="2640597" y="6377459"/>
            <a:ext cx="3836404" cy="365125"/>
          </a:xfrm>
        </p:spPr>
        <p:txBody>
          <a:bodyPr/>
          <a:lstStyle/>
          <a:p>
            <a:endParaRPr lang="en-IN"/>
          </a:p>
        </p:txBody>
      </p:sp>
      <p:sp>
        <p:nvSpPr>
          <p:cNvPr id="6" name="Slide Number Placeholder 5"/>
          <p:cNvSpPr>
            <a:spLocks noGrp="1"/>
          </p:cNvSpPr>
          <p:nvPr>
            <p:ph type="sldNum" sz="quarter" idx="12"/>
          </p:nvPr>
        </p:nvSpPr>
        <p:spPr/>
        <p:txBody>
          <a:bodyPr/>
          <a:lstStyle/>
          <a:p>
            <a:fld id="{9FCD177E-A861-4D4A-AC97-0D11FB76BDC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D7EFB4-3836-433C-A72C-727EFBECD49F}" type="datetimeFigureOut">
              <a:rPr lang="en-US" smtClean="0"/>
              <a:pPr/>
              <a:t>8/24/2023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CD177E-A861-4D4A-AC97-0D11FB76BDC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3D7EFB4-3836-433C-A72C-727EFBECD49F}" type="datetimeFigureOut">
              <a:rPr lang="en-US" smtClean="0"/>
              <a:pPr/>
              <a:t>8/24/2023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CD177E-A861-4D4A-AC97-0D11FB76BDC6}"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D7EFB4-3836-433C-A72C-727EFBECD49F}" type="datetimeFigureOut">
              <a:rPr lang="en-US" smtClean="0"/>
              <a:pPr/>
              <a:t>8/24/2023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CD177E-A861-4D4A-AC97-0D11FB76BDC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3D7EFB4-3836-433C-A72C-727EFBECD49F}" type="datetimeFigureOut">
              <a:rPr lang="en-US" smtClean="0"/>
              <a:pPr/>
              <a:t>8/24/2023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CD177E-A861-4D4A-AC97-0D11FB76BDC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3D7EFB4-3836-433C-A72C-727EFBECD49F}" type="datetimeFigureOut">
              <a:rPr lang="en-US" smtClean="0"/>
              <a:pPr/>
              <a:t>8/24/2023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CD177E-A861-4D4A-AC97-0D11FB76BDC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7EFB4-3836-433C-A72C-727EFBECD49F}" type="datetimeFigureOut">
              <a:rPr lang="en-US" smtClean="0"/>
              <a:pPr/>
              <a:t>8/24/2023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CD177E-A861-4D4A-AC97-0D11FB76BDC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3D7EFB4-3836-433C-A72C-727EFBECD49F}" type="datetimeFigureOut">
              <a:rPr lang="en-US" smtClean="0"/>
              <a:pPr/>
              <a:t>8/24/2023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CD177E-A861-4D4A-AC97-0D11FB76BDC6}" type="slidenum">
              <a:rPr lang="en-IN" smtClean="0"/>
              <a:pPr/>
              <a:t>‹#›</a:t>
            </a:fld>
            <a:endParaRPr lang="en-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B3D7EFB4-3836-433C-A72C-727EFBECD49F}" type="datetimeFigureOut">
              <a:rPr lang="en-US" smtClean="0"/>
              <a:pPr/>
              <a:t>8/24/2023</a:t>
            </a:fld>
            <a:endParaRPr lang="en-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8339328" y="1170432"/>
            <a:ext cx="733864" cy="201168"/>
          </a:xfrm>
        </p:spPr>
        <p:txBody>
          <a:bodyPr/>
          <a:lstStyle/>
          <a:p>
            <a:fld id="{9FCD177E-A861-4D4A-AC97-0D11FB76BDC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B3D7EFB4-3836-433C-A72C-727EFBECD49F}" type="datetimeFigureOut">
              <a:rPr lang="en-US" smtClean="0"/>
              <a:pPr/>
              <a:t>8/24/2023</a:t>
            </a:fld>
            <a:endParaRPr lang="en-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FCD177E-A861-4D4A-AC97-0D11FB76BDC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computernotes.com/fundamental/input-output-and-memory/memory" TargetMode="External"/><Relationship Id="rId2" Type="http://schemas.openxmlformats.org/officeDocument/2006/relationships/hyperlink" Target="https://ecomputernotes.com/java/data-type-variable-and-array/explain-data-types-in-jav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4282" y="1643050"/>
            <a:ext cx="8077200" cy="1857388"/>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chemeClr val="accent1">
                    <a:lumMod val="75000"/>
                  </a:schemeClr>
                </a:solidFill>
                <a:effectLst/>
                <a:uLnTx/>
                <a:uFillTx/>
                <a:latin typeface="Bookman Old Style" pitchFamily="18" charset="0"/>
                <a:ea typeface="+mj-ea"/>
                <a:cs typeface="+mj-cs"/>
              </a:rPr>
              <a:t>Data Structure [09CE2303]</a:t>
            </a:r>
            <a:br>
              <a:rPr kumimoji="0" lang="en-IN" sz="4400" b="0" i="0" u="none" strike="noStrike" kern="1200" cap="none" spc="0" normalizeH="0" baseline="0" noProof="0" dirty="0" smtClean="0">
                <a:ln>
                  <a:noFill/>
                </a:ln>
                <a:solidFill>
                  <a:schemeClr val="accent1">
                    <a:lumMod val="75000"/>
                  </a:schemeClr>
                </a:solidFill>
                <a:effectLst/>
                <a:uLnTx/>
                <a:uFillTx/>
                <a:latin typeface="Bookman Old Style" pitchFamily="18" charset="0"/>
                <a:ea typeface="+mj-ea"/>
                <a:cs typeface="+mj-cs"/>
              </a:rPr>
            </a:br>
            <a:r>
              <a:rPr kumimoji="0" lang="en-IN" sz="4400" b="0" i="0" u="none" strike="noStrike" kern="1200" cap="none" spc="0" normalizeH="0" baseline="0" noProof="0" dirty="0" smtClean="0">
                <a:ln>
                  <a:noFill/>
                </a:ln>
                <a:solidFill>
                  <a:schemeClr val="accent1">
                    <a:lumMod val="75000"/>
                  </a:schemeClr>
                </a:solidFill>
                <a:effectLst/>
                <a:uLnTx/>
                <a:uFillTx/>
                <a:latin typeface="Bookman Old Style" pitchFamily="18" charset="0"/>
                <a:ea typeface="+mj-ea"/>
                <a:cs typeface="+mj-cs"/>
              </a:rPr>
              <a:t>Unit:-2 </a:t>
            </a:r>
            <a:br>
              <a:rPr kumimoji="0" lang="en-IN" sz="4400" b="0" i="0" u="none" strike="noStrike" kern="1200" cap="none" spc="0" normalizeH="0" baseline="0" noProof="0" dirty="0" smtClean="0">
                <a:ln>
                  <a:noFill/>
                </a:ln>
                <a:solidFill>
                  <a:schemeClr val="accent1">
                    <a:lumMod val="75000"/>
                  </a:schemeClr>
                </a:solidFill>
                <a:effectLst/>
                <a:uLnTx/>
                <a:uFillTx/>
                <a:latin typeface="Bookman Old Style" pitchFamily="18" charset="0"/>
                <a:ea typeface="+mj-ea"/>
                <a:cs typeface="+mj-cs"/>
              </a:rPr>
            </a:b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4"/>
          <p:cNvSpPr/>
          <p:nvPr/>
        </p:nvSpPr>
        <p:spPr>
          <a:xfrm>
            <a:off x="4429124" y="3643314"/>
            <a:ext cx="4572000" cy="1477328"/>
          </a:xfrm>
          <a:prstGeom prst="rect">
            <a:avLst/>
          </a:prstGeom>
        </p:spPr>
        <p:txBody>
          <a:bodyPr>
            <a:spAutoFit/>
          </a:bodyPr>
          <a:lstStyle/>
          <a:p>
            <a:pPr algn="r"/>
            <a:r>
              <a:rPr lang="en-IN" dirty="0" smtClean="0">
                <a:solidFill>
                  <a:srgbClr val="0070C0"/>
                </a:solidFill>
                <a:latin typeface="Bookman Old Style" pitchFamily="18" charset="0"/>
              </a:rPr>
              <a:t>PRESENT BY</a:t>
            </a:r>
          </a:p>
          <a:p>
            <a:pPr algn="r"/>
            <a:r>
              <a:rPr lang="en-IN" b="1" dirty="0" smtClean="0">
                <a:solidFill>
                  <a:srgbClr val="0070C0"/>
                </a:solidFill>
                <a:latin typeface="Bookman Old Style" pitchFamily="18" charset="0"/>
              </a:rPr>
              <a:t>DOLLY N SHILU</a:t>
            </a:r>
          </a:p>
          <a:p>
            <a:pPr algn="r"/>
            <a:r>
              <a:rPr lang="en-IN" dirty="0" smtClean="0">
                <a:solidFill>
                  <a:srgbClr val="0070C0"/>
                </a:solidFill>
                <a:latin typeface="Bookman Old Style" pitchFamily="18" charset="0"/>
              </a:rPr>
              <a:t>Assistant Professor </a:t>
            </a:r>
          </a:p>
          <a:p>
            <a:pPr algn="r"/>
            <a:r>
              <a:rPr lang="en-IN" dirty="0" smtClean="0">
                <a:solidFill>
                  <a:srgbClr val="0070C0"/>
                </a:solidFill>
                <a:latin typeface="Bookman Old Style" pitchFamily="18" charset="0"/>
              </a:rPr>
              <a:t>Diploma-CE</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57818" y="285728"/>
            <a:ext cx="3571902" cy="12144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smtClean="0">
                <a:latin typeface="Century" pitchFamily="18" charset="0"/>
              </a:rPr>
              <a:t>Array Insertion</a:t>
            </a:r>
            <a:endParaRPr lang="en-IN" dirty="0"/>
          </a:p>
        </p:txBody>
      </p:sp>
      <p:sp>
        <p:nvSpPr>
          <p:cNvPr id="3" name="Content Placeholder 2"/>
          <p:cNvSpPr>
            <a:spLocks noGrp="1"/>
          </p:cNvSpPr>
          <p:nvPr>
            <p:ph idx="1"/>
          </p:nvPr>
        </p:nvSpPr>
        <p:spPr>
          <a:xfrm>
            <a:off x="214282" y="1775191"/>
            <a:ext cx="8715436" cy="4625609"/>
          </a:xfrm>
        </p:spPr>
        <p:txBody>
          <a:bodyPr>
            <a:noAutofit/>
          </a:bodyPr>
          <a:lstStyle/>
          <a:p>
            <a:pPr algn="just"/>
            <a:r>
              <a:rPr lang="en-IN" sz="2400" dirty="0" smtClean="0">
                <a:latin typeface="Century" pitchFamily="18" charset="0"/>
              </a:rPr>
              <a:t>Insertion is the process of adding new elements into an existing array. This can be done by providing an index for where the insertion should occur and then shifting other elements in the array to make space for the insertion.</a:t>
            </a:r>
          </a:p>
          <a:p>
            <a:pPr algn="just"/>
            <a:r>
              <a:rPr lang="en-IN" sz="2400" b="1" dirty="0" smtClean="0">
                <a:latin typeface="Century" pitchFamily="18" charset="0"/>
              </a:rPr>
              <a:t>Algorithm </a:t>
            </a:r>
          </a:p>
          <a:p>
            <a:pPr algn="just"/>
            <a:r>
              <a:rPr lang="en-IN" sz="2400" dirty="0" smtClean="0">
                <a:latin typeface="Century" pitchFamily="18" charset="0"/>
              </a:rPr>
              <a:t>INSERT(A, POS, N, VAL) </a:t>
            </a:r>
          </a:p>
          <a:p>
            <a:pPr algn="just"/>
            <a:r>
              <a:rPr lang="en-IN" sz="2400" dirty="0" smtClean="0">
                <a:latin typeface="Century" pitchFamily="18" charset="0"/>
              </a:rPr>
              <a:t>A is an array</a:t>
            </a:r>
          </a:p>
          <a:p>
            <a:pPr algn="just"/>
            <a:r>
              <a:rPr lang="en-IN" sz="2400" dirty="0" smtClean="0">
                <a:latin typeface="Century" pitchFamily="18" charset="0"/>
              </a:rPr>
              <a:t>POS indicates position at which you want to insert element. </a:t>
            </a:r>
          </a:p>
          <a:p>
            <a:pPr algn="just"/>
            <a:r>
              <a:rPr lang="en-IN" sz="2400" dirty="0" smtClean="0">
                <a:latin typeface="Century" pitchFamily="18" charset="0"/>
              </a:rPr>
              <a:t>N indicates number of elements in an array which is updated by 1.</a:t>
            </a:r>
          </a:p>
          <a:p>
            <a:pPr algn="just"/>
            <a:r>
              <a:rPr lang="en-IN" sz="2400" dirty="0" smtClean="0">
                <a:latin typeface="Century" pitchFamily="18" charset="0"/>
              </a:rPr>
              <a:t> VAL indicates value(element) to be inserted.</a:t>
            </a:r>
          </a:p>
          <a:p>
            <a:pPr algn="just">
              <a:buNone/>
            </a:pPr>
            <a:r>
              <a:rPr lang="en-IN" sz="2400" dirty="0" smtClean="0">
                <a:latin typeface="Century" pitchFamily="18" charset="0"/>
              </a:rPr>
              <a:t/>
            </a:r>
            <a:br>
              <a:rPr lang="en-IN" sz="2400" dirty="0" smtClean="0">
                <a:latin typeface="Century" pitchFamily="18" charset="0"/>
              </a:rPr>
            </a:br>
            <a:endParaRPr lang="en-IN" sz="2400" dirty="0">
              <a:latin typeface="Century"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Algorithm </a:t>
            </a:r>
            <a:endParaRPr lang="en-IN" dirty="0">
              <a:latin typeface="Century" pitchFamily="18" charset="0"/>
            </a:endParaRPr>
          </a:p>
        </p:txBody>
      </p:sp>
      <p:sp>
        <p:nvSpPr>
          <p:cNvPr id="3" name="Content Placeholder 2"/>
          <p:cNvSpPr>
            <a:spLocks noGrp="1"/>
          </p:cNvSpPr>
          <p:nvPr>
            <p:ph idx="1"/>
          </p:nvPr>
        </p:nvSpPr>
        <p:spPr/>
        <p:txBody>
          <a:bodyPr>
            <a:normAutofit/>
          </a:bodyPr>
          <a:lstStyle/>
          <a:p>
            <a:r>
              <a:rPr lang="en-IN" sz="2400" dirty="0" smtClean="0">
                <a:latin typeface="Century" pitchFamily="18" charset="0"/>
              </a:rPr>
              <a:t>Step-1 :-(Initialize)  I  to  N-1 . </a:t>
            </a:r>
          </a:p>
          <a:p>
            <a:r>
              <a:rPr lang="en-IN" sz="2400" dirty="0" smtClean="0">
                <a:latin typeface="Century" pitchFamily="18" charset="0"/>
              </a:rPr>
              <a:t>Step-2:-(Move the elements one position down) Repeat While (I ≥ POS-1) </a:t>
            </a:r>
          </a:p>
          <a:p>
            <a:r>
              <a:rPr lang="en-IN" sz="2400" dirty="0" smtClean="0">
                <a:latin typeface="Century" pitchFamily="18" charset="0"/>
              </a:rPr>
              <a:t>Step-3:- a) Shift A[ </a:t>
            </a:r>
            <a:r>
              <a:rPr lang="en-IN" sz="2400" dirty="0" err="1" smtClean="0">
                <a:latin typeface="Century" pitchFamily="18" charset="0"/>
              </a:rPr>
              <a:t>i</a:t>
            </a:r>
            <a:r>
              <a:rPr lang="en-IN" sz="2400" dirty="0" smtClean="0">
                <a:latin typeface="Century" pitchFamily="18" charset="0"/>
              </a:rPr>
              <a:t>]  to A [ </a:t>
            </a:r>
            <a:r>
              <a:rPr lang="en-IN" sz="2400" dirty="0" err="1" smtClean="0">
                <a:latin typeface="Century" pitchFamily="18" charset="0"/>
              </a:rPr>
              <a:t>i</a:t>
            </a:r>
            <a:r>
              <a:rPr lang="en-IN" sz="2400" dirty="0" smtClean="0">
                <a:latin typeface="Century" pitchFamily="18" charset="0"/>
              </a:rPr>
              <a:t>+ 1]</a:t>
            </a:r>
          </a:p>
          <a:p>
            <a:r>
              <a:rPr lang="en-IN" sz="2400" dirty="0" smtClean="0">
                <a:latin typeface="Century" pitchFamily="18" charset="0"/>
              </a:rPr>
              <a:t>                  b)decrement I= I-1 or I by 1</a:t>
            </a:r>
          </a:p>
          <a:p>
            <a:r>
              <a:rPr lang="en-IN" sz="2400" dirty="0" smtClean="0">
                <a:latin typeface="Century" pitchFamily="18" charset="0"/>
              </a:rPr>
              <a:t>Step-4:- (Insert new element) A [POS-1] = VALUE .</a:t>
            </a:r>
          </a:p>
          <a:p>
            <a:r>
              <a:rPr lang="en-IN" sz="2400" dirty="0" smtClean="0">
                <a:latin typeface="Century" pitchFamily="18" charset="0"/>
              </a:rPr>
              <a:t>Step-5:- (Increase size of array) return with N=N + 1 </a:t>
            </a:r>
          </a:p>
          <a:p>
            <a:r>
              <a:rPr lang="en-IN" sz="2400" dirty="0" smtClean="0">
                <a:latin typeface="Century" pitchFamily="18" charset="0"/>
              </a:rPr>
              <a:t>Step-6:-(Finished) Exit</a:t>
            </a:r>
            <a:endParaRPr lang="en-IN" sz="2400" dirty="0">
              <a:latin typeface="Century"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Array deletion </a:t>
            </a:r>
            <a:endParaRPr lang="en-IN" dirty="0">
              <a:latin typeface="Century" pitchFamily="18" charset="0"/>
            </a:endParaRPr>
          </a:p>
        </p:txBody>
      </p:sp>
      <p:sp>
        <p:nvSpPr>
          <p:cNvPr id="3" name="Content Placeholder 2"/>
          <p:cNvSpPr>
            <a:spLocks noGrp="1"/>
          </p:cNvSpPr>
          <p:nvPr>
            <p:ph idx="1"/>
          </p:nvPr>
        </p:nvSpPr>
        <p:spPr/>
        <p:txBody>
          <a:bodyPr>
            <a:normAutofit/>
          </a:bodyPr>
          <a:lstStyle/>
          <a:p>
            <a:pPr algn="just"/>
            <a:r>
              <a:rPr lang="en-IN" sz="2400" dirty="0" smtClean="0">
                <a:latin typeface="Century" pitchFamily="18" charset="0"/>
              </a:rPr>
              <a:t>Deletion is the opposite of insertion and involves removing elements from an existing array. After deleting an element, all other elements in the array must be shifted to fill any gaps left from deletion.</a:t>
            </a:r>
          </a:p>
          <a:p>
            <a:pPr algn="just"/>
            <a:r>
              <a:rPr lang="en-IN" sz="2800" b="1" dirty="0" smtClean="0">
                <a:latin typeface="Century" pitchFamily="18" charset="0"/>
              </a:rPr>
              <a:t>Algorithm </a:t>
            </a:r>
            <a:endParaRPr lang="en-IN" sz="2400" b="1" dirty="0" smtClean="0">
              <a:latin typeface="Century" pitchFamily="18" charset="0"/>
            </a:endParaRPr>
          </a:p>
          <a:p>
            <a:pPr algn="just"/>
            <a:r>
              <a:rPr lang="en-IN" sz="2400" dirty="0" smtClean="0">
                <a:latin typeface="Century" pitchFamily="18" charset="0"/>
              </a:rPr>
              <a:t>DELETE (A, POS, N, VALUE) </a:t>
            </a:r>
          </a:p>
          <a:p>
            <a:pPr algn="just"/>
            <a:r>
              <a:rPr lang="en-IN" sz="2400" dirty="0" smtClean="0">
                <a:latin typeface="Century" pitchFamily="18" charset="0"/>
              </a:rPr>
              <a:t>A is an array </a:t>
            </a:r>
          </a:p>
          <a:p>
            <a:pPr algn="just"/>
            <a:r>
              <a:rPr lang="en-IN" sz="2400" dirty="0" smtClean="0">
                <a:latin typeface="Century" pitchFamily="18" charset="0"/>
              </a:rPr>
              <a:t> POS indicates position at which we want to deleted element. </a:t>
            </a:r>
          </a:p>
          <a:p>
            <a:pPr algn="just"/>
            <a:r>
              <a:rPr lang="en-IN" sz="2400" dirty="0" smtClean="0">
                <a:latin typeface="Century" pitchFamily="18" charset="0"/>
              </a:rPr>
              <a:t>N indicates number of elements in an array. </a:t>
            </a:r>
          </a:p>
          <a:p>
            <a:pPr algn="just"/>
            <a:r>
              <a:rPr lang="en-IN" sz="2400" dirty="0" smtClean="0">
                <a:latin typeface="Century" pitchFamily="18" charset="0"/>
              </a:rPr>
              <a:t> VALUE indicates value(element) to be inserted.</a:t>
            </a:r>
            <a:endParaRPr lang="en-IN" sz="2400" dirty="0">
              <a:latin typeface="Century"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Algorithm </a:t>
            </a:r>
            <a:endParaRPr lang="en-IN" dirty="0">
              <a:latin typeface="Century" pitchFamily="18" charset="0"/>
            </a:endParaRPr>
          </a:p>
        </p:txBody>
      </p:sp>
      <p:sp>
        <p:nvSpPr>
          <p:cNvPr id="3" name="Content Placeholder 2"/>
          <p:cNvSpPr>
            <a:spLocks noGrp="1"/>
          </p:cNvSpPr>
          <p:nvPr>
            <p:ph idx="1"/>
          </p:nvPr>
        </p:nvSpPr>
        <p:spPr/>
        <p:txBody>
          <a:bodyPr>
            <a:normAutofit/>
          </a:bodyPr>
          <a:lstStyle/>
          <a:p>
            <a:r>
              <a:rPr lang="en-IN" sz="2400" dirty="0" smtClean="0">
                <a:latin typeface="Century" pitchFamily="18" charset="0"/>
              </a:rPr>
              <a:t>Step1:-(Initialization) </a:t>
            </a:r>
            <a:r>
              <a:rPr lang="en-IN" sz="2400" dirty="0" err="1" smtClean="0">
                <a:latin typeface="Century" pitchFamily="18" charset="0"/>
              </a:rPr>
              <a:t>i</a:t>
            </a:r>
            <a:r>
              <a:rPr lang="en-IN" sz="2400" dirty="0" smtClean="0">
                <a:latin typeface="Century" pitchFamily="18" charset="0"/>
              </a:rPr>
              <a:t>=POS-1  or I=N-1</a:t>
            </a:r>
          </a:p>
          <a:p>
            <a:r>
              <a:rPr lang="en-IN" sz="2400" dirty="0" smtClean="0">
                <a:latin typeface="Century" pitchFamily="18" charset="0"/>
              </a:rPr>
              <a:t>               (Move the elements one position up)</a:t>
            </a:r>
          </a:p>
          <a:p>
            <a:r>
              <a:rPr lang="en-IN" sz="2400" dirty="0" smtClean="0">
                <a:latin typeface="Century" pitchFamily="18" charset="0"/>
              </a:rPr>
              <a:t> Step2:- Repeat steps for  I=I+1 to N-1</a:t>
            </a:r>
          </a:p>
          <a:p>
            <a:r>
              <a:rPr lang="en-IN" sz="2400" dirty="0" smtClean="0">
                <a:latin typeface="Century" pitchFamily="18" charset="0"/>
              </a:rPr>
              <a:t> Step3:-a) Shift A[</a:t>
            </a:r>
            <a:r>
              <a:rPr lang="en-IN" sz="2400" dirty="0" err="1" smtClean="0">
                <a:latin typeface="Century" pitchFamily="18" charset="0"/>
              </a:rPr>
              <a:t>i</a:t>
            </a:r>
            <a:r>
              <a:rPr lang="en-IN" sz="2400" dirty="0" smtClean="0">
                <a:latin typeface="Century" pitchFamily="18" charset="0"/>
              </a:rPr>
              <a:t>] to  A[</a:t>
            </a:r>
            <a:r>
              <a:rPr lang="en-IN" sz="2400" dirty="0" err="1" smtClean="0">
                <a:latin typeface="Century" pitchFamily="18" charset="0"/>
              </a:rPr>
              <a:t>i</a:t>
            </a:r>
            <a:r>
              <a:rPr lang="en-IN" sz="2400" dirty="0" smtClean="0">
                <a:latin typeface="Century" pitchFamily="18" charset="0"/>
              </a:rPr>
              <a:t> - 1] </a:t>
            </a:r>
          </a:p>
          <a:p>
            <a:r>
              <a:rPr lang="en-IN" sz="2400" dirty="0" smtClean="0">
                <a:latin typeface="Century" pitchFamily="18" charset="0"/>
              </a:rPr>
              <a:t>                b) I=I+1 or increment I by 1</a:t>
            </a:r>
          </a:p>
          <a:p>
            <a:r>
              <a:rPr lang="en-IN" sz="2400" dirty="0" smtClean="0">
                <a:latin typeface="Century" pitchFamily="18" charset="0"/>
              </a:rPr>
              <a:t>step4:-(Decrease size of array) N= N – 1 . Step5:-[Finished] Exit</a:t>
            </a:r>
            <a:endParaRPr lang="en-IN" sz="2400" dirty="0">
              <a:latin typeface="Century"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Century" pitchFamily="18" charset="0"/>
              </a:rPr>
              <a:t/>
            </a:r>
            <a:br>
              <a:rPr lang="en-IN" dirty="0" smtClean="0">
                <a:latin typeface="Century" pitchFamily="18" charset="0"/>
              </a:rPr>
            </a:br>
            <a:r>
              <a:rPr lang="en-IN" dirty="0" smtClean="0">
                <a:latin typeface="Century" pitchFamily="18" charset="0"/>
              </a:rPr>
              <a:t>Types of Array </a:t>
            </a:r>
            <a:br>
              <a:rPr lang="en-IN" dirty="0" smtClean="0">
                <a:latin typeface="Century" pitchFamily="18" charset="0"/>
              </a:rPr>
            </a:br>
            <a:endParaRPr lang="en-IN" dirty="0">
              <a:latin typeface="Century" pitchFamily="18" charset="0"/>
            </a:endParaRPr>
          </a:p>
        </p:txBody>
      </p:sp>
      <p:sp>
        <p:nvSpPr>
          <p:cNvPr id="3" name="Content Placeholder 2"/>
          <p:cNvSpPr>
            <a:spLocks noGrp="1"/>
          </p:cNvSpPr>
          <p:nvPr>
            <p:ph idx="1"/>
          </p:nvPr>
        </p:nvSpPr>
        <p:spPr/>
        <p:txBody>
          <a:bodyPr>
            <a:normAutofit/>
          </a:bodyPr>
          <a:lstStyle/>
          <a:p>
            <a:r>
              <a:rPr lang="en-IN" sz="2400" dirty="0" smtClean="0">
                <a:latin typeface="Century" pitchFamily="18" charset="0"/>
              </a:rPr>
              <a:t>There are two types of arrays</a:t>
            </a:r>
          </a:p>
          <a:p>
            <a:pPr fontAlgn="base"/>
            <a:r>
              <a:rPr lang="en-IN" sz="2400" dirty="0" smtClean="0">
                <a:latin typeface="Century" pitchFamily="18" charset="0"/>
              </a:rPr>
              <a:t>One Dimensional Arrays (1D Array)</a:t>
            </a:r>
          </a:p>
          <a:p>
            <a:pPr fontAlgn="base"/>
            <a:r>
              <a:rPr lang="en-IN" sz="2400" dirty="0" smtClean="0">
                <a:latin typeface="Century" pitchFamily="18" charset="0"/>
              </a:rPr>
              <a:t>Multidimensional Arrays(2D and 3D dimensional)</a:t>
            </a:r>
          </a:p>
          <a:p>
            <a:pPr algn="just" fontAlgn="base"/>
            <a:r>
              <a:rPr lang="en-IN" sz="2400" b="1" dirty="0" smtClean="0">
                <a:latin typeface="Century" pitchFamily="18" charset="0"/>
              </a:rPr>
              <a:t>The One-dimensional </a:t>
            </a:r>
            <a:r>
              <a:rPr lang="en-IN" sz="2400" dirty="0" smtClean="0">
                <a:latin typeface="Century" pitchFamily="18" charset="0"/>
              </a:rPr>
              <a:t>arrays, also known as </a:t>
            </a:r>
            <a:r>
              <a:rPr lang="en-IN" sz="2400" b="1" dirty="0" smtClean="0">
                <a:latin typeface="Century" pitchFamily="18" charset="0"/>
              </a:rPr>
              <a:t>1-D </a:t>
            </a:r>
            <a:r>
              <a:rPr lang="en-IN" sz="2400" dirty="0" smtClean="0">
                <a:latin typeface="Century" pitchFamily="18" charset="0"/>
              </a:rPr>
              <a:t>arrays in C are those arrays that have only one dimension.</a:t>
            </a:r>
          </a:p>
          <a:p>
            <a:pPr algn="just" fontAlgn="base"/>
            <a:r>
              <a:rPr lang="en-IN" sz="2400" b="1" dirty="0" smtClean="0">
                <a:latin typeface="Century" pitchFamily="18" charset="0"/>
              </a:rPr>
              <a:t>Syntax of 1D Array in C</a:t>
            </a:r>
          </a:p>
          <a:p>
            <a:pPr algn="just"/>
            <a:r>
              <a:rPr lang="en-IN" sz="2400" dirty="0" smtClean="0">
                <a:latin typeface="Century" pitchFamily="18" charset="0"/>
              </a:rPr>
              <a:t>array_name [size];</a:t>
            </a:r>
          </a:p>
          <a:p>
            <a:pPr fontAlgn="base"/>
            <a:endParaRPr lang="en-IN" sz="2400" dirty="0" smtClean="0">
              <a:latin typeface="Century" pitchFamily="18" charset="0"/>
            </a:endParaRPr>
          </a:p>
          <a:p>
            <a:endParaRPr lang="en-IN" sz="2400" dirty="0">
              <a:latin typeface="Century"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2D Array </a:t>
            </a:r>
            <a:endParaRPr lang="en-IN" dirty="0">
              <a:latin typeface="Century" pitchFamily="18" charset="0"/>
            </a:endParaRPr>
          </a:p>
        </p:txBody>
      </p:sp>
      <p:sp>
        <p:nvSpPr>
          <p:cNvPr id="3" name="Content Placeholder 2"/>
          <p:cNvSpPr>
            <a:spLocks noGrp="1"/>
          </p:cNvSpPr>
          <p:nvPr>
            <p:ph idx="1"/>
          </p:nvPr>
        </p:nvSpPr>
        <p:spPr/>
        <p:txBody>
          <a:bodyPr>
            <a:normAutofit/>
          </a:bodyPr>
          <a:lstStyle/>
          <a:p>
            <a:pPr algn="just"/>
            <a:r>
              <a:rPr lang="en-IN" sz="2400" b="1" dirty="0" smtClean="0">
                <a:latin typeface="Century" pitchFamily="18" charset="0"/>
              </a:rPr>
              <a:t>Multi-dimensional </a:t>
            </a:r>
            <a:r>
              <a:rPr lang="en-IN" sz="2400" dirty="0" smtClean="0">
                <a:latin typeface="Century" pitchFamily="18" charset="0"/>
              </a:rPr>
              <a:t>Arrays in C are those arrays that have more than one dimension. Some of the popular multidimensional arrays are </a:t>
            </a:r>
            <a:r>
              <a:rPr lang="en-IN" sz="2400" b="1" dirty="0" smtClean="0">
                <a:latin typeface="Century" pitchFamily="18" charset="0"/>
              </a:rPr>
              <a:t>2D</a:t>
            </a:r>
            <a:r>
              <a:rPr lang="en-IN" sz="2400" dirty="0" smtClean="0">
                <a:latin typeface="Century" pitchFamily="18" charset="0"/>
              </a:rPr>
              <a:t> arrays and </a:t>
            </a:r>
            <a:r>
              <a:rPr lang="en-IN" sz="2400" b="1" dirty="0" smtClean="0">
                <a:latin typeface="Century" pitchFamily="18" charset="0"/>
              </a:rPr>
              <a:t>3D</a:t>
            </a:r>
            <a:r>
              <a:rPr lang="en-IN" sz="2400" dirty="0" smtClean="0">
                <a:latin typeface="Century" pitchFamily="18" charset="0"/>
              </a:rPr>
              <a:t> arrays. </a:t>
            </a:r>
          </a:p>
          <a:p>
            <a:pPr algn="just" fontAlgn="base"/>
            <a:r>
              <a:rPr lang="en-IN" sz="2400" dirty="0" smtClean="0">
                <a:latin typeface="Century" pitchFamily="18" charset="0"/>
              </a:rPr>
              <a:t>A </a:t>
            </a:r>
            <a:r>
              <a:rPr lang="en-IN" sz="2400" b="1" dirty="0" smtClean="0">
                <a:latin typeface="Century" pitchFamily="18" charset="0"/>
              </a:rPr>
              <a:t>Two-Dimensional</a:t>
            </a:r>
            <a:r>
              <a:rPr lang="en-IN" sz="2400" dirty="0" smtClean="0">
                <a:latin typeface="Century" pitchFamily="18" charset="0"/>
              </a:rPr>
              <a:t> array or </a:t>
            </a:r>
            <a:r>
              <a:rPr lang="en-IN" sz="2400" b="1" dirty="0" smtClean="0">
                <a:latin typeface="Century" pitchFamily="18" charset="0"/>
              </a:rPr>
              <a:t>2D</a:t>
            </a:r>
            <a:r>
              <a:rPr lang="en-IN" sz="2400" dirty="0" smtClean="0">
                <a:latin typeface="Century" pitchFamily="18" charset="0"/>
              </a:rPr>
              <a:t> array in C is an array that has exactly two dimensions. They can be visualized in the form of </a:t>
            </a:r>
            <a:r>
              <a:rPr lang="en-IN" sz="2400" b="1" dirty="0" smtClean="0">
                <a:latin typeface="Century" pitchFamily="18" charset="0"/>
              </a:rPr>
              <a:t>rows and columns </a:t>
            </a:r>
            <a:r>
              <a:rPr lang="en-IN" sz="2400" dirty="0" smtClean="0">
                <a:latin typeface="Century" pitchFamily="18" charset="0"/>
              </a:rPr>
              <a:t>organized in a two-dimensional plane.</a:t>
            </a:r>
          </a:p>
          <a:p>
            <a:pPr algn="just" fontAlgn="base"/>
            <a:r>
              <a:rPr lang="en-IN" sz="2400" b="1" dirty="0" smtClean="0">
                <a:latin typeface="Century" pitchFamily="18" charset="0"/>
              </a:rPr>
              <a:t>Syntax of 2D Array in C</a:t>
            </a:r>
          </a:p>
          <a:p>
            <a:pPr algn="just"/>
            <a:r>
              <a:rPr lang="en-IN" sz="2400" dirty="0" smtClean="0">
                <a:latin typeface="Century" pitchFamily="18" charset="0"/>
              </a:rPr>
              <a:t>array_name[size1] [size2];</a:t>
            </a:r>
            <a:endParaRPr lang="en-IN" sz="2400" dirty="0">
              <a:latin typeface="Century"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2D Array </a:t>
            </a:r>
            <a:endParaRPr lang="en-IN" dirty="0">
              <a:latin typeface="Century" pitchFamily="18" charset="0"/>
            </a:endParaRPr>
          </a:p>
        </p:txBody>
      </p:sp>
      <p:pic>
        <p:nvPicPr>
          <p:cNvPr id="15362" name="Picture 2" descr="2d array in c"/>
          <p:cNvPicPr>
            <a:picLocks noChangeAspect="1" noChangeArrowheads="1"/>
          </p:cNvPicPr>
          <p:nvPr/>
        </p:nvPicPr>
        <p:blipFill>
          <a:blip r:embed="rId2"/>
          <a:srcRect/>
          <a:stretch>
            <a:fillRect/>
          </a:stretch>
        </p:blipFill>
        <p:spPr bwMode="auto">
          <a:xfrm>
            <a:off x="1714480" y="1643050"/>
            <a:ext cx="5876925" cy="47625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3D Array </a:t>
            </a:r>
            <a:endParaRPr lang="en-IN" dirty="0">
              <a:latin typeface="Century" pitchFamily="18" charset="0"/>
            </a:endParaRPr>
          </a:p>
        </p:txBody>
      </p:sp>
      <p:sp>
        <p:nvSpPr>
          <p:cNvPr id="3" name="Content Placeholder 2"/>
          <p:cNvSpPr>
            <a:spLocks noGrp="1"/>
          </p:cNvSpPr>
          <p:nvPr>
            <p:ph idx="1"/>
          </p:nvPr>
        </p:nvSpPr>
        <p:spPr/>
        <p:txBody>
          <a:bodyPr>
            <a:normAutofit/>
          </a:bodyPr>
          <a:lstStyle/>
          <a:p>
            <a:pPr algn="just" fontAlgn="base"/>
            <a:r>
              <a:rPr lang="en-IN" sz="2400" dirty="0" smtClean="0">
                <a:latin typeface="Century" pitchFamily="18" charset="0"/>
              </a:rPr>
              <a:t>Another popular form of a multi-dimensional array is Three Dimensional Array or 3D Array. A 3D array has exactly three dimensions. It can be visualized as a collection of 2D arrays stacked on top of each other to create the third dimension.</a:t>
            </a:r>
          </a:p>
          <a:p>
            <a:pPr algn="just" fontAlgn="base"/>
            <a:r>
              <a:rPr lang="en-IN" sz="2400" b="1" dirty="0" smtClean="0">
                <a:latin typeface="Century" pitchFamily="18" charset="0"/>
              </a:rPr>
              <a:t>Syntax of 3D Array in C</a:t>
            </a:r>
          </a:p>
          <a:p>
            <a:pPr algn="just"/>
            <a:r>
              <a:rPr lang="en-IN" sz="2400" dirty="0" smtClean="0">
                <a:latin typeface="Century" pitchFamily="18" charset="0"/>
              </a:rPr>
              <a:t>array_name [size1] [size2] [size3];</a:t>
            </a:r>
            <a:endParaRPr lang="en-IN" sz="2400" dirty="0">
              <a:latin typeface="Century"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3D Array</a:t>
            </a:r>
            <a:endParaRPr lang="en-IN" dirty="0">
              <a:latin typeface="Century" pitchFamily="18" charset="0"/>
            </a:endParaRPr>
          </a:p>
        </p:txBody>
      </p:sp>
      <p:pic>
        <p:nvPicPr>
          <p:cNvPr id="21506" name="Picture 2" descr="3d array in c"/>
          <p:cNvPicPr>
            <a:picLocks noChangeAspect="1" noChangeArrowheads="1"/>
          </p:cNvPicPr>
          <p:nvPr/>
        </p:nvPicPr>
        <p:blipFill>
          <a:blip r:embed="rId2"/>
          <a:srcRect/>
          <a:stretch>
            <a:fillRect/>
          </a:stretch>
        </p:blipFill>
        <p:spPr bwMode="auto">
          <a:xfrm>
            <a:off x="1285852" y="1785926"/>
            <a:ext cx="5934075" cy="47625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Century" pitchFamily="18" charset="0"/>
              </a:rPr>
              <a:t/>
            </a:r>
            <a:br>
              <a:rPr lang="en-IN" dirty="0" smtClean="0">
                <a:latin typeface="Century" pitchFamily="18" charset="0"/>
              </a:rPr>
            </a:br>
            <a:r>
              <a:rPr lang="en-IN" dirty="0" smtClean="0">
                <a:latin typeface="Century" pitchFamily="18" charset="0"/>
              </a:rPr>
              <a:t>Advantages of Array</a:t>
            </a:r>
            <a:br>
              <a:rPr lang="en-IN" dirty="0" smtClean="0">
                <a:latin typeface="Century" pitchFamily="18" charset="0"/>
              </a:rPr>
            </a:br>
            <a:endParaRPr lang="en-IN" dirty="0">
              <a:latin typeface="Century" pitchFamily="18" charset="0"/>
            </a:endParaRPr>
          </a:p>
        </p:txBody>
      </p:sp>
      <p:sp>
        <p:nvSpPr>
          <p:cNvPr id="3" name="Content Placeholder 2"/>
          <p:cNvSpPr>
            <a:spLocks noGrp="1"/>
          </p:cNvSpPr>
          <p:nvPr>
            <p:ph idx="1"/>
          </p:nvPr>
        </p:nvSpPr>
        <p:spPr/>
        <p:txBody>
          <a:bodyPr>
            <a:normAutofit/>
          </a:bodyPr>
          <a:lstStyle/>
          <a:p>
            <a:pPr algn="just" fontAlgn="base"/>
            <a:r>
              <a:rPr lang="en-IN" sz="2400" dirty="0" smtClean="0">
                <a:latin typeface="Century" pitchFamily="18" charset="0"/>
              </a:rPr>
              <a:t>Arrays help in code optimization. We can store a large number of values in a single array by writing a small piece of code rather than declaring each variable separately.</a:t>
            </a:r>
          </a:p>
          <a:p>
            <a:pPr algn="just" fontAlgn="base"/>
            <a:r>
              <a:rPr lang="en-IN" sz="2400" dirty="0" smtClean="0">
                <a:latin typeface="Century" pitchFamily="18" charset="0"/>
              </a:rPr>
              <a:t>Arrays are easy to use as many algorithms like searching and sorting techniques, finding maximum and minimum values, reversing can be easily implemented using arrays.</a:t>
            </a:r>
          </a:p>
          <a:p>
            <a:pPr algn="just"/>
            <a:endParaRPr lang="en-IN" sz="2400" dirty="0">
              <a:latin typeface="Century"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Array </a:t>
            </a:r>
            <a:endParaRPr lang="en-IN" dirty="0">
              <a:latin typeface="Century" pitchFamily="18" charset="0"/>
            </a:endParaRPr>
          </a:p>
        </p:txBody>
      </p:sp>
      <p:sp>
        <p:nvSpPr>
          <p:cNvPr id="3" name="Content Placeholder 2"/>
          <p:cNvSpPr>
            <a:spLocks noGrp="1"/>
          </p:cNvSpPr>
          <p:nvPr>
            <p:ph idx="1"/>
          </p:nvPr>
        </p:nvSpPr>
        <p:spPr>
          <a:xfrm>
            <a:off x="214282" y="1775191"/>
            <a:ext cx="8643998" cy="2368189"/>
          </a:xfrm>
        </p:spPr>
        <p:txBody>
          <a:bodyPr>
            <a:normAutofit/>
          </a:bodyPr>
          <a:lstStyle/>
          <a:p>
            <a:pPr algn="just"/>
            <a:r>
              <a:rPr lang="en-IN" sz="2400" b="1" dirty="0" smtClean="0">
                <a:latin typeface="Century" pitchFamily="18" charset="0"/>
              </a:rPr>
              <a:t>Array in C </a:t>
            </a:r>
            <a:r>
              <a:rPr lang="en-IN" sz="2400" dirty="0" smtClean="0">
                <a:latin typeface="Century" pitchFamily="18" charset="0"/>
              </a:rPr>
              <a:t>is one of the most used data structures in C programming. It is a simple and fast way of storing multiple values under a single name.</a:t>
            </a:r>
            <a:endParaRPr lang="en-IN" sz="2400" dirty="0">
              <a:latin typeface="Century" pitchFamily="18" charset="0"/>
            </a:endParaRPr>
          </a:p>
        </p:txBody>
      </p:sp>
      <p:pic>
        <p:nvPicPr>
          <p:cNvPr id="1026" name="Picture 2" descr="array_in_C_1"/>
          <p:cNvPicPr>
            <a:picLocks noChangeAspect="1" noChangeArrowheads="1"/>
          </p:cNvPicPr>
          <p:nvPr/>
        </p:nvPicPr>
        <p:blipFill>
          <a:blip r:embed="rId2"/>
          <a:srcRect/>
          <a:stretch>
            <a:fillRect/>
          </a:stretch>
        </p:blipFill>
        <p:spPr bwMode="auto">
          <a:xfrm>
            <a:off x="214282" y="4500570"/>
            <a:ext cx="8286808" cy="2071702"/>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Century" pitchFamily="18" charset="0"/>
              </a:rPr>
              <a:t/>
            </a:r>
            <a:br>
              <a:rPr lang="en-IN" dirty="0" smtClean="0">
                <a:latin typeface="Century" pitchFamily="18" charset="0"/>
              </a:rPr>
            </a:br>
            <a:r>
              <a:rPr lang="en-IN" dirty="0" smtClean="0">
                <a:latin typeface="Century" pitchFamily="18" charset="0"/>
              </a:rPr>
              <a:t>Disadvantage of Array</a:t>
            </a:r>
            <a:br>
              <a:rPr lang="en-IN" dirty="0" smtClean="0">
                <a:latin typeface="Century" pitchFamily="18" charset="0"/>
              </a:rPr>
            </a:br>
            <a:endParaRPr lang="en-IN" dirty="0"/>
          </a:p>
        </p:txBody>
      </p:sp>
      <p:sp>
        <p:nvSpPr>
          <p:cNvPr id="3" name="Content Placeholder 2"/>
          <p:cNvSpPr>
            <a:spLocks noGrp="1"/>
          </p:cNvSpPr>
          <p:nvPr>
            <p:ph idx="1"/>
          </p:nvPr>
        </p:nvSpPr>
        <p:spPr/>
        <p:txBody>
          <a:bodyPr>
            <a:normAutofit/>
          </a:bodyPr>
          <a:lstStyle/>
          <a:p>
            <a:pPr algn="just" fontAlgn="base"/>
            <a:r>
              <a:rPr lang="en-IN" sz="2400" dirty="0" smtClean="0">
                <a:latin typeface="Century" pitchFamily="18" charset="0"/>
              </a:rPr>
              <a:t>The size of an array is fixed. Once the memory is allocated to an array, it cannot be increased or decreased. This prevents us from storing extra data in case we want to. These arrays of fixed size are called static arrays.</a:t>
            </a:r>
          </a:p>
          <a:p>
            <a:pPr algn="just" fontAlgn="base"/>
            <a:r>
              <a:rPr lang="en-IN" sz="2400" dirty="0" smtClean="0">
                <a:latin typeface="Century" pitchFamily="18" charset="0"/>
              </a:rPr>
              <a:t>Allocating less memory than the required to an array leads to loss of data.</a:t>
            </a:r>
          </a:p>
          <a:p>
            <a:pPr algn="just" fontAlgn="base"/>
            <a:r>
              <a:rPr lang="en-IN" sz="2400" dirty="0" smtClean="0">
                <a:latin typeface="Century" pitchFamily="18" charset="0"/>
              </a:rPr>
              <a:t>A single array cannot store values of different data types, </a:t>
            </a:r>
            <a:r>
              <a:rPr lang="en-IN" sz="2400" dirty="0" err="1" smtClean="0">
                <a:latin typeface="Century" pitchFamily="18" charset="0"/>
              </a:rPr>
              <a:t>i.e</a:t>
            </a:r>
            <a:r>
              <a:rPr lang="en-IN" sz="2400" dirty="0" smtClean="0">
                <a:latin typeface="Century" pitchFamily="18" charset="0"/>
              </a:rPr>
              <a:t>, an array is homogenous in nature.</a:t>
            </a:r>
          </a:p>
          <a:p>
            <a:pPr algn="just"/>
            <a:endParaRPr lang="en-IN" sz="2400" dirty="0">
              <a:latin typeface="Century"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Characteristics of an Array </a:t>
            </a:r>
            <a:endParaRPr lang="en-IN" dirty="0">
              <a:latin typeface="Century" pitchFamily="18" charset="0"/>
            </a:endParaRPr>
          </a:p>
        </p:txBody>
      </p:sp>
      <p:sp>
        <p:nvSpPr>
          <p:cNvPr id="3" name="Content Placeholder 2"/>
          <p:cNvSpPr>
            <a:spLocks noGrp="1"/>
          </p:cNvSpPr>
          <p:nvPr>
            <p:ph idx="1"/>
          </p:nvPr>
        </p:nvSpPr>
        <p:spPr/>
        <p:txBody>
          <a:bodyPr>
            <a:noAutofit/>
          </a:bodyPr>
          <a:lstStyle/>
          <a:p>
            <a:r>
              <a:rPr lang="en-IN" sz="2400" dirty="0" smtClean="0">
                <a:latin typeface="Century" pitchFamily="18" charset="0"/>
              </a:rPr>
              <a:t>1) An array holds elements that have the same </a:t>
            </a:r>
            <a:r>
              <a:rPr lang="en-IN" sz="2400" dirty="0" smtClean="0">
                <a:latin typeface="Century" pitchFamily="18" charset="0"/>
                <a:hlinkClick r:id="rId2"/>
              </a:rPr>
              <a:t>data type</a:t>
            </a:r>
            <a:r>
              <a:rPr lang="en-IN" sz="2400" dirty="0" smtClean="0">
                <a:latin typeface="Century" pitchFamily="18" charset="0"/>
              </a:rPr>
              <a:t>.</a:t>
            </a:r>
          </a:p>
          <a:p>
            <a:r>
              <a:rPr lang="en-IN" sz="2400" dirty="0" smtClean="0">
                <a:latin typeface="Century" pitchFamily="18" charset="0"/>
              </a:rPr>
              <a:t>2) Array elements are stored in subsequent </a:t>
            </a:r>
            <a:r>
              <a:rPr lang="en-IN" sz="2400" dirty="0" smtClean="0">
                <a:latin typeface="Century" pitchFamily="18" charset="0"/>
                <a:hlinkClick r:id="rId3" tooltip="memory"/>
              </a:rPr>
              <a:t>memory</a:t>
            </a:r>
            <a:r>
              <a:rPr lang="en-IN" sz="2400" dirty="0" smtClean="0">
                <a:latin typeface="Century" pitchFamily="18" charset="0"/>
              </a:rPr>
              <a:t> locations.</a:t>
            </a:r>
          </a:p>
          <a:p>
            <a:r>
              <a:rPr lang="en-IN" sz="2400" dirty="0" smtClean="0">
                <a:latin typeface="Century" pitchFamily="18" charset="0"/>
              </a:rPr>
              <a:t>3) Two-dimensional array elements are stored row by row in subsequent </a:t>
            </a:r>
            <a:r>
              <a:rPr lang="en-IN" sz="2400" dirty="0" smtClean="0">
                <a:latin typeface="Century" pitchFamily="18" charset="0"/>
                <a:hlinkClick r:id="rId3" tooltip="memory"/>
              </a:rPr>
              <a:t>memory</a:t>
            </a:r>
            <a:r>
              <a:rPr lang="en-IN" sz="2400" dirty="0" smtClean="0">
                <a:latin typeface="Century" pitchFamily="18" charset="0"/>
              </a:rPr>
              <a:t> locations.</a:t>
            </a:r>
          </a:p>
          <a:p>
            <a:r>
              <a:rPr lang="en-IN" sz="2400" dirty="0" smtClean="0">
                <a:latin typeface="Century" pitchFamily="18" charset="0"/>
              </a:rPr>
              <a:t>4) Array name represents the address of the starting element.</a:t>
            </a:r>
          </a:p>
          <a:p>
            <a:r>
              <a:rPr lang="en-IN" sz="2400" dirty="0" smtClean="0">
                <a:latin typeface="Century" pitchFamily="18" charset="0"/>
              </a:rPr>
              <a:t>5) Array size should be mentioned in the declaration. Array size must be a constant expression and not a variable.</a:t>
            </a:r>
          </a:p>
          <a:p>
            <a:endParaRPr lang="en-IN" sz="2400" dirty="0">
              <a:latin typeface="Century"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Stack </a:t>
            </a:r>
            <a:endParaRPr lang="en-IN" dirty="0"/>
          </a:p>
        </p:txBody>
      </p:sp>
      <p:sp>
        <p:nvSpPr>
          <p:cNvPr id="3" name="Content Placeholder 2"/>
          <p:cNvSpPr>
            <a:spLocks noGrp="1"/>
          </p:cNvSpPr>
          <p:nvPr>
            <p:ph idx="1"/>
          </p:nvPr>
        </p:nvSpPr>
        <p:spPr/>
        <p:txBody>
          <a:bodyPr>
            <a:normAutofit/>
          </a:bodyPr>
          <a:lstStyle/>
          <a:p>
            <a:pPr algn="just"/>
            <a:r>
              <a:rPr lang="en-IN" sz="2400" dirty="0" smtClean="0">
                <a:latin typeface="Century" pitchFamily="18" charset="0"/>
              </a:rPr>
              <a:t>A stack is non primitive, linear Data Structure in which insertion and deletion can be done only from one end, called top of stack. </a:t>
            </a:r>
          </a:p>
          <a:p>
            <a:pPr algn="just"/>
            <a:r>
              <a:rPr lang="en-IN" sz="2400" dirty="0" smtClean="0">
                <a:latin typeface="Century" pitchFamily="18" charset="0"/>
              </a:rPr>
              <a:t> It is also called </a:t>
            </a:r>
            <a:r>
              <a:rPr lang="en-IN" sz="2400" b="1" dirty="0" smtClean="0">
                <a:latin typeface="Century" pitchFamily="18" charset="0"/>
              </a:rPr>
              <a:t>last in first out(LIFO)</a:t>
            </a:r>
            <a:r>
              <a:rPr lang="en-IN" sz="2400" dirty="0" smtClean="0">
                <a:latin typeface="Century" pitchFamily="18" charset="0"/>
              </a:rPr>
              <a:t>type</a:t>
            </a:r>
            <a:r>
              <a:rPr lang="en-IN" sz="2400" b="1" dirty="0" smtClean="0">
                <a:latin typeface="Century" pitchFamily="18" charset="0"/>
              </a:rPr>
              <a:t> </a:t>
            </a:r>
            <a:r>
              <a:rPr lang="en-IN" sz="2400" dirty="0" smtClean="0">
                <a:latin typeface="Century" pitchFamily="18" charset="0"/>
              </a:rPr>
              <a:t>Data Structure.</a:t>
            </a:r>
          </a:p>
          <a:p>
            <a:pPr algn="just"/>
            <a:r>
              <a:rPr lang="en-IN" sz="2400" dirty="0" smtClean="0">
                <a:latin typeface="Century" pitchFamily="18" charset="0"/>
              </a:rPr>
              <a:t> It is ordered list in which insertion and deletion of data is done from only one end known as TOP of stack. </a:t>
            </a:r>
          </a:p>
          <a:p>
            <a:pPr algn="just">
              <a:buNone/>
            </a:pPr>
            <a:endParaRPr lang="en-IN" sz="2400" dirty="0" smtClean="0">
              <a:latin typeface="Century" pitchFamily="18" charset="0"/>
            </a:endParaRPr>
          </a:p>
          <a:p>
            <a:pPr algn="just"/>
            <a:endParaRPr lang="en-IN" sz="2400" dirty="0" smtClean="0">
              <a:latin typeface="Century" pitchFamily="18" charset="0"/>
            </a:endParaRPr>
          </a:p>
          <a:p>
            <a:pPr algn="just"/>
            <a:endParaRPr lang="en-IN" sz="2400" dirty="0">
              <a:latin typeface="Century"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Stack </a:t>
            </a:r>
            <a:endParaRPr lang="en-IN" dirty="0"/>
          </a:p>
        </p:txBody>
      </p:sp>
      <p:sp>
        <p:nvSpPr>
          <p:cNvPr id="3" name="Content Placeholder 2"/>
          <p:cNvSpPr>
            <a:spLocks noGrp="1"/>
          </p:cNvSpPr>
          <p:nvPr>
            <p:ph idx="1"/>
          </p:nvPr>
        </p:nvSpPr>
        <p:spPr>
          <a:xfrm>
            <a:off x="457200" y="1775191"/>
            <a:ext cx="8229600" cy="1082305"/>
          </a:xfrm>
        </p:spPr>
        <p:txBody>
          <a:bodyPr>
            <a:normAutofit/>
          </a:bodyPr>
          <a:lstStyle/>
          <a:p>
            <a:r>
              <a:rPr lang="en-IN" sz="2800" dirty="0" smtClean="0">
                <a:latin typeface="Century" pitchFamily="18" charset="0"/>
              </a:rPr>
              <a:t>Last In First Out LIFO or</a:t>
            </a:r>
          </a:p>
          <a:p>
            <a:r>
              <a:rPr lang="en-IN" sz="2800" dirty="0" smtClean="0">
                <a:latin typeface="Century" pitchFamily="18" charset="0"/>
              </a:rPr>
              <a:t>First In Last Out FILO</a:t>
            </a:r>
          </a:p>
          <a:p>
            <a:endParaRPr lang="en-IN" sz="2800" dirty="0" smtClean="0">
              <a:latin typeface="Century" pitchFamily="18" charset="0"/>
            </a:endParaRPr>
          </a:p>
          <a:p>
            <a:endParaRPr lang="en-IN" sz="2800" dirty="0">
              <a:latin typeface="Century" pitchFamily="18" charset="0"/>
            </a:endParaRPr>
          </a:p>
        </p:txBody>
      </p:sp>
      <p:pic>
        <p:nvPicPr>
          <p:cNvPr id="1026" name="Picture 2" descr="Stack Representation"/>
          <p:cNvPicPr>
            <a:picLocks noChangeAspect="1" noChangeArrowheads="1"/>
          </p:cNvPicPr>
          <p:nvPr/>
        </p:nvPicPr>
        <p:blipFill>
          <a:blip r:embed="rId2"/>
          <a:srcRect/>
          <a:stretch>
            <a:fillRect/>
          </a:stretch>
        </p:blipFill>
        <p:spPr bwMode="auto">
          <a:xfrm>
            <a:off x="2071670" y="3000372"/>
            <a:ext cx="4762500" cy="3286126"/>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Stack </a:t>
            </a:r>
            <a:endParaRPr lang="en-IN" dirty="0"/>
          </a:p>
        </p:txBody>
      </p:sp>
      <p:sp>
        <p:nvSpPr>
          <p:cNvPr id="3" name="Content Placeholder 2"/>
          <p:cNvSpPr>
            <a:spLocks noGrp="1"/>
          </p:cNvSpPr>
          <p:nvPr>
            <p:ph idx="1"/>
          </p:nvPr>
        </p:nvSpPr>
        <p:spPr/>
        <p:txBody>
          <a:bodyPr>
            <a:normAutofit/>
          </a:bodyPr>
          <a:lstStyle/>
          <a:p>
            <a:r>
              <a:rPr lang="en-US" sz="2400" dirty="0" smtClean="0">
                <a:latin typeface="Century" pitchFamily="18" charset="0"/>
              </a:rPr>
              <a:t>Stack can be easily implemented using an Array or a Linked List.</a:t>
            </a:r>
          </a:p>
          <a:p>
            <a:r>
              <a:rPr lang="en-US" sz="2400" dirty="0" smtClean="0">
                <a:latin typeface="Century" pitchFamily="18" charset="0"/>
              </a:rPr>
              <a:t>In the computer’s memory, stack can be represented as a linear array.</a:t>
            </a:r>
          </a:p>
          <a:p>
            <a:endParaRPr lang="en-IN" sz="2400" dirty="0">
              <a:latin typeface="Century"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Stack (Top)position </a:t>
            </a:r>
            <a:endParaRPr lang="en-IN" dirty="0">
              <a:latin typeface="Century" pitchFamily="18" charset="0"/>
            </a:endParaRPr>
          </a:p>
        </p:txBody>
      </p:sp>
      <p:graphicFrame>
        <p:nvGraphicFramePr>
          <p:cNvPr id="4" name="Content Placeholder 3"/>
          <p:cNvGraphicFramePr>
            <a:graphicFrameLocks noGrp="1"/>
          </p:cNvGraphicFramePr>
          <p:nvPr>
            <p:ph idx="1"/>
          </p:nvPr>
        </p:nvGraphicFramePr>
        <p:xfrm>
          <a:off x="457200" y="1774825"/>
          <a:ext cx="8229600" cy="198120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IN" sz="2000" dirty="0">
                          <a:latin typeface="Century" pitchFamily="18" charset="0"/>
                        </a:rPr>
                        <a:t>Position of Top</a:t>
                      </a:r>
                    </a:p>
                  </a:txBody>
                  <a:tcPr/>
                </a:tc>
                <a:tc>
                  <a:txBody>
                    <a:bodyPr/>
                    <a:lstStyle/>
                    <a:p>
                      <a:pPr algn="ctr"/>
                      <a:r>
                        <a:rPr lang="en-IN" sz="2000">
                          <a:latin typeface="Century" pitchFamily="18" charset="0"/>
                        </a:rPr>
                        <a:t>Status of Stack</a:t>
                      </a:r>
                    </a:p>
                  </a:txBody>
                  <a:tcPr/>
                </a:tc>
              </a:tr>
              <a:tr h="370840">
                <a:tc>
                  <a:txBody>
                    <a:bodyPr/>
                    <a:lstStyle/>
                    <a:p>
                      <a:r>
                        <a:rPr lang="en-IN" sz="2000" dirty="0">
                          <a:latin typeface="Century" pitchFamily="18" charset="0"/>
                        </a:rPr>
                        <a:t>-1</a:t>
                      </a:r>
                    </a:p>
                  </a:txBody>
                  <a:tcPr/>
                </a:tc>
                <a:tc>
                  <a:txBody>
                    <a:bodyPr/>
                    <a:lstStyle/>
                    <a:p>
                      <a:r>
                        <a:rPr lang="en-IN" sz="2000">
                          <a:latin typeface="Century" pitchFamily="18" charset="0"/>
                        </a:rPr>
                        <a:t>Stack is Empty</a:t>
                      </a:r>
                    </a:p>
                  </a:txBody>
                  <a:tcPr/>
                </a:tc>
              </a:tr>
              <a:tr h="370840">
                <a:tc>
                  <a:txBody>
                    <a:bodyPr/>
                    <a:lstStyle/>
                    <a:p>
                      <a:r>
                        <a:rPr lang="en-IN" sz="2000" dirty="0">
                          <a:latin typeface="Century" pitchFamily="18" charset="0"/>
                        </a:rPr>
                        <a:t>0</a:t>
                      </a:r>
                    </a:p>
                  </a:txBody>
                  <a:tcPr/>
                </a:tc>
                <a:tc>
                  <a:txBody>
                    <a:bodyPr/>
                    <a:lstStyle/>
                    <a:p>
                      <a:r>
                        <a:rPr lang="en-IN" sz="2000">
                          <a:latin typeface="Century" pitchFamily="18" charset="0"/>
                        </a:rPr>
                        <a:t>Only one element in Stack</a:t>
                      </a:r>
                    </a:p>
                  </a:txBody>
                  <a:tcPr/>
                </a:tc>
              </a:tr>
              <a:tr h="370840">
                <a:tc>
                  <a:txBody>
                    <a:bodyPr/>
                    <a:lstStyle/>
                    <a:p>
                      <a:r>
                        <a:rPr lang="en-IN" sz="2000" dirty="0" smtClean="0">
                          <a:latin typeface="Century" pitchFamily="18" charset="0"/>
                        </a:rPr>
                        <a:t>N-1 or T-1</a:t>
                      </a:r>
                      <a:endParaRPr lang="en-IN" sz="2000" dirty="0">
                        <a:latin typeface="Century" pitchFamily="18" charset="0"/>
                      </a:endParaRPr>
                    </a:p>
                  </a:txBody>
                  <a:tcPr/>
                </a:tc>
                <a:tc>
                  <a:txBody>
                    <a:bodyPr/>
                    <a:lstStyle/>
                    <a:p>
                      <a:r>
                        <a:rPr lang="en-IN" sz="2000" dirty="0">
                          <a:latin typeface="Century" pitchFamily="18" charset="0"/>
                        </a:rPr>
                        <a:t>Stack is Full</a:t>
                      </a:r>
                    </a:p>
                  </a:txBody>
                  <a:tcPr/>
                </a:tc>
              </a:tr>
              <a:tr h="370840">
                <a:tc>
                  <a:txBody>
                    <a:bodyPr/>
                    <a:lstStyle/>
                    <a:p>
                      <a:r>
                        <a:rPr lang="en-IN" sz="2000">
                          <a:latin typeface="Century" pitchFamily="18" charset="0"/>
                        </a:rPr>
                        <a:t>N</a:t>
                      </a:r>
                    </a:p>
                  </a:txBody>
                  <a:tcPr/>
                </a:tc>
                <a:tc>
                  <a:txBody>
                    <a:bodyPr/>
                    <a:lstStyle/>
                    <a:p>
                      <a:r>
                        <a:rPr lang="en-IN" sz="2000" dirty="0">
                          <a:latin typeface="Century" pitchFamily="18" charset="0"/>
                        </a:rPr>
                        <a:t>Overflow state of Stack</a:t>
                      </a:r>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dirty="0" smtClean="0">
                <a:latin typeface="Century" pitchFamily="18" charset="0"/>
              </a:rPr>
              <a:t>There are some basic operations </a:t>
            </a:r>
            <a:endParaRPr lang="en-IN" dirty="0">
              <a:latin typeface="Century" pitchFamily="18" charset="0"/>
            </a:endParaRPr>
          </a:p>
        </p:txBody>
      </p:sp>
      <p:sp>
        <p:nvSpPr>
          <p:cNvPr id="3" name="Content Placeholder 2"/>
          <p:cNvSpPr>
            <a:spLocks noGrp="1"/>
          </p:cNvSpPr>
          <p:nvPr>
            <p:ph idx="1"/>
          </p:nvPr>
        </p:nvSpPr>
        <p:spPr/>
        <p:txBody>
          <a:bodyPr>
            <a:normAutofit/>
          </a:bodyPr>
          <a:lstStyle/>
          <a:p>
            <a:r>
              <a:rPr lang="en-IN" sz="2800" b="1" dirty="0" smtClean="0">
                <a:latin typeface="Century" pitchFamily="18" charset="0"/>
              </a:rPr>
              <a:t>Push</a:t>
            </a:r>
            <a:r>
              <a:rPr lang="en-IN" sz="2800" dirty="0" smtClean="0">
                <a:latin typeface="Century" pitchFamily="18" charset="0"/>
              </a:rPr>
              <a:t>: Add an element to the top of a stack</a:t>
            </a:r>
          </a:p>
          <a:p>
            <a:r>
              <a:rPr lang="en-IN" sz="2800" b="1" dirty="0" smtClean="0">
                <a:latin typeface="Century" pitchFamily="18" charset="0"/>
              </a:rPr>
              <a:t>Pop</a:t>
            </a:r>
            <a:r>
              <a:rPr lang="en-IN" sz="2800" dirty="0" smtClean="0">
                <a:latin typeface="Century" pitchFamily="18" charset="0"/>
              </a:rPr>
              <a:t>: Remove an element from the top of a stack</a:t>
            </a:r>
          </a:p>
          <a:p>
            <a:r>
              <a:rPr lang="en-IN" sz="2800" b="1" dirty="0" err="1" smtClean="0">
                <a:latin typeface="Century" pitchFamily="18" charset="0"/>
              </a:rPr>
              <a:t>IsEmpty</a:t>
            </a:r>
            <a:r>
              <a:rPr lang="en-IN" sz="2800" dirty="0" smtClean="0">
                <a:latin typeface="Century" pitchFamily="18" charset="0"/>
              </a:rPr>
              <a:t>: Check if the stack is empty</a:t>
            </a:r>
          </a:p>
          <a:p>
            <a:r>
              <a:rPr lang="en-IN" sz="2800" b="1" dirty="0" err="1" smtClean="0">
                <a:latin typeface="Century" pitchFamily="18" charset="0"/>
              </a:rPr>
              <a:t>IsFull</a:t>
            </a:r>
            <a:r>
              <a:rPr lang="en-IN" sz="2800" dirty="0" smtClean="0">
                <a:latin typeface="Century" pitchFamily="18" charset="0"/>
              </a:rPr>
              <a:t>: Check if the stack is full</a:t>
            </a:r>
          </a:p>
          <a:p>
            <a:r>
              <a:rPr lang="en-IN" sz="2800" b="1" dirty="0" smtClean="0">
                <a:latin typeface="Century" pitchFamily="18" charset="0"/>
              </a:rPr>
              <a:t>Peek/Peep</a:t>
            </a:r>
            <a:r>
              <a:rPr lang="en-IN" sz="2800" dirty="0" smtClean="0">
                <a:latin typeface="Century" pitchFamily="18" charset="0"/>
              </a:rPr>
              <a:t>: Get the value of the top element without removing it</a:t>
            </a:r>
          </a:p>
          <a:p>
            <a:pPr>
              <a:buNone/>
            </a:pPr>
            <a:r>
              <a:rPr lang="en-IN" sz="2800" dirty="0" smtClean="0">
                <a:latin typeface="Century" pitchFamily="18" charset="0"/>
              </a:rPr>
              <a:t/>
            </a:r>
            <a:br>
              <a:rPr lang="en-IN" sz="2800" dirty="0" smtClean="0">
                <a:latin typeface="Century" pitchFamily="18" charset="0"/>
              </a:rPr>
            </a:br>
            <a:endParaRPr lang="en-IN" sz="2800" dirty="0">
              <a:latin typeface="Century"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Push()</a:t>
            </a:r>
            <a:endParaRPr lang="en-IN" dirty="0">
              <a:latin typeface="Century" pitchFamily="18" charset="0"/>
            </a:endParaRPr>
          </a:p>
        </p:txBody>
      </p:sp>
      <p:sp>
        <p:nvSpPr>
          <p:cNvPr id="3" name="Content Placeholder 2"/>
          <p:cNvSpPr>
            <a:spLocks noGrp="1"/>
          </p:cNvSpPr>
          <p:nvPr>
            <p:ph idx="1"/>
          </p:nvPr>
        </p:nvSpPr>
        <p:spPr>
          <a:xfrm>
            <a:off x="457200" y="1775191"/>
            <a:ext cx="8229600" cy="1510933"/>
          </a:xfrm>
        </p:spPr>
        <p:txBody>
          <a:bodyPr>
            <a:normAutofit lnSpcReduction="10000"/>
          </a:bodyPr>
          <a:lstStyle/>
          <a:p>
            <a:r>
              <a:rPr lang="en-IN" sz="2400" dirty="0" smtClean="0">
                <a:latin typeface="Century" pitchFamily="18" charset="0"/>
              </a:rPr>
              <a:t>push() is an operation that inserts elements into the </a:t>
            </a:r>
            <a:r>
              <a:rPr lang="en-IN" sz="2400" dirty="0" smtClean="0">
                <a:latin typeface="Century" pitchFamily="18" charset="0"/>
              </a:rPr>
              <a:t>stack.</a:t>
            </a:r>
          </a:p>
          <a:p>
            <a:r>
              <a:rPr lang="en-IN" sz="2400" dirty="0" smtClean="0">
                <a:latin typeface="Century" pitchFamily="18" charset="0"/>
              </a:rPr>
              <a:t>Adds </a:t>
            </a:r>
            <a:r>
              <a:rPr lang="en-IN" sz="2400" dirty="0" smtClean="0">
                <a:latin typeface="Century" pitchFamily="18" charset="0"/>
              </a:rPr>
              <a:t>an item to the stack. If the stack is full, then it is said to be an</a:t>
            </a:r>
            <a:r>
              <a:rPr lang="en-IN" sz="2400" b="1" dirty="0" smtClean="0">
                <a:latin typeface="Century" pitchFamily="18" charset="0"/>
              </a:rPr>
              <a:t> </a:t>
            </a:r>
            <a:r>
              <a:rPr lang="en-IN" sz="2400" b="1" dirty="0" smtClean="0">
                <a:latin typeface="Century" pitchFamily="18" charset="0"/>
              </a:rPr>
              <a:t>Overflow</a:t>
            </a:r>
          </a:p>
          <a:p>
            <a:endParaRPr lang="en-IN" sz="2400" b="1" dirty="0" smtClean="0">
              <a:latin typeface="Century" pitchFamily="18" charset="0"/>
            </a:endParaRPr>
          </a:p>
          <a:p>
            <a:endParaRPr lang="en-IN" sz="2400" dirty="0">
              <a:latin typeface="Century" pitchFamily="18" charset="0"/>
            </a:endParaRPr>
          </a:p>
        </p:txBody>
      </p:sp>
      <p:pic>
        <p:nvPicPr>
          <p:cNvPr id="3074" name="Picture 2" descr="Stack in Data Structure - TechVidvan"/>
          <p:cNvPicPr>
            <a:picLocks noChangeAspect="1" noChangeArrowheads="1"/>
          </p:cNvPicPr>
          <p:nvPr/>
        </p:nvPicPr>
        <p:blipFill>
          <a:blip r:embed="rId2"/>
          <a:srcRect/>
          <a:stretch>
            <a:fillRect/>
          </a:stretch>
        </p:blipFill>
        <p:spPr bwMode="auto">
          <a:xfrm>
            <a:off x="714348" y="3286124"/>
            <a:ext cx="7786743" cy="321471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Algorithm of Stack </a:t>
            </a:r>
            <a:endParaRPr lang="en-IN" dirty="0">
              <a:latin typeface="Century" pitchFamily="18" charset="0"/>
            </a:endParaRPr>
          </a:p>
        </p:txBody>
      </p:sp>
      <p:sp>
        <p:nvSpPr>
          <p:cNvPr id="3" name="Content Placeholder 2"/>
          <p:cNvSpPr>
            <a:spLocks noGrp="1"/>
          </p:cNvSpPr>
          <p:nvPr>
            <p:ph idx="1"/>
          </p:nvPr>
        </p:nvSpPr>
        <p:spPr/>
        <p:txBody>
          <a:bodyPr>
            <a:normAutofit/>
          </a:bodyPr>
          <a:lstStyle/>
          <a:p>
            <a:r>
              <a:rPr lang="en-IN" sz="2800" b="1" dirty="0" smtClean="0">
                <a:latin typeface="Century" pitchFamily="18" charset="0"/>
              </a:rPr>
              <a:t>Push()</a:t>
            </a:r>
          </a:p>
          <a:p>
            <a:r>
              <a:rPr lang="en-IN" sz="2400" dirty="0" smtClean="0">
                <a:latin typeface="Century" pitchFamily="18" charset="0"/>
              </a:rPr>
              <a:t>Step-1:-  (check stack is full )</a:t>
            </a:r>
          </a:p>
          <a:p>
            <a:r>
              <a:rPr lang="en-IN" sz="2400" dirty="0" smtClean="0">
                <a:latin typeface="Century" pitchFamily="18" charset="0"/>
              </a:rPr>
              <a:t>Step-2:-  Top ==Top-1</a:t>
            </a:r>
          </a:p>
          <a:p>
            <a:r>
              <a:rPr lang="en-IN" sz="2400" dirty="0" smtClean="0">
                <a:latin typeface="Century" pitchFamily="18" charset="0"/>
              </a:rPr>
              <a:t>               (stack is overflow or full)</a:t>
            </a:r>
          </a:p>
          <a:p>
            <a:r>
              <a:rPr lang="en-IN" sz="2400" dirty="0" smtClean="0">
                <a:latin typeface="Century" pitchFamily="18" charset="0"/>
              </a:rPr>
              <a:t>Step-3:-   Top++ or Top=Top+1</a:t>
            </a:r>
          </a:p>
          <a:p>
            <a:r>
              <a:rPr lang="en-IN" sz="2400" dirty="0" smtClean="0">
                <a:latin typeface="Century" pitchFamily="18" charset="0"/>
              </a:rPr>
              <a:t>                (Increment Top by One)</a:t>
            </a:r>
          </a:p>
          <a:p>
            <a:r>
              <a:rPr lang="en-IN" sz="2400" dirty="0" smtClean="0">
                <a:latin typeface="Century" pitchFamily="18" charset="0"/>
              </a:rPr>
              <a:t>Step-4:-   St[Top]=N(Element) </a:t>
            </a:r>
          </a:p>
          <a:p>
            <a:r>
              <a:rPr lang="en-IN" sz="2400" dirty="0" smtClean="0">
                <a:latin typeface="Century" pitchFamily="18" charset="0"/>
              </a:rPr>
              <a:t>                Add or Insert element in new Top           		  Position </a:t>
            </a:r>
          </a:p>
          <a:p>
            <a:r>
              <a:rPr lang="en-IN" sz="2400" dirty="0" smtClean="0">
                <a:latin typeface="Century" pitchFamily="18" charset="0"/>
              </a:rPr>
              <a:t>Step-5:-   Stop</a:t>
            </a:r>
          </a:p>
          <a:p>
            <a:pPr>
              <a:buNone/>
            </a:pPr>
            <a:r>
              <a:rPr lang="en-IN" sz="2400" dirty="0" smtClean="0">
                <a:latin typeface="Century" pitchFamily="18" charset="0"/>
              </a:rPr>
              <a:t>                   Exit</a:t>
            </a:r>
          </a:p>
          <a:p>
            <a:endParaRPr lang="en-IN" sz="2800" dirty="0" smtClean="0">
              <a:latin typeface="Century"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Pop()</a:t>
            </a:r>
            <a:endParaRPr lang="en-IN" dirty="0">
              <a:latin typeface="Century" pitchFamily="18" charset="0"/>
            </a:endParaRPr>
          </a:p>
        </p:txBody>
      </p:sp>
      <p:sp>
        <p:nvSpPr>
          <p:cNvPr id="3" name="Content Placeholder 2"/>
          <p:cNvSpPr>
            <a:spLocks noGrp="1"/>
          </p:cNvSpPr>
          <p:nvPr>
            <p:ph idx="1"/>
          </p:nvPr>
        </p:nvSpPr>
        <p:spPr>
          <a:xfrm>
            <a:off x="457200" y="1775191"/>
            <a:ext cx="8229600" cy="1510933"/>
          </a:xfrm>
        </p:spPr>
        <p:txBody>
          <a:bodyPr>
            <a:normAutofit lnSpcReduction="10000"/>
          </a:bodyPr>
          <a:lstStyle/>
          <a:p>
            <a:pPr algn="just"/>
            <a:r>
              <a:rPr lang="en-IN" sz="2400" dirty="0" smtClean="0">
                <a:latin typeface="Century" pitchFamily="18" charset="0"/>
              </a:rPr>
              <a:t>Removes an item from the stack. The items are popped in the reversed order in which they are pushed. If the stack is empty, then it is said to be an </a:t>
            </a:r>
            <a:r>
              <a:rPr lang="en-IN" sz="2400" b="1" dirty="0" smtClean="0">
                <a:latin typeface="Century" pitchFamily="18" charset="0"/>
              </a:rPr>
              <a:t>Underflow</a:t>
            </a:r>
            <a:r>
              <a:rPr lang="en-IN" sz="2400" dirty="0" smtClean="0">
                <a:latin typeface="Century" pitchFamily="18" charset="0"/>
              </a:rPr>
              <a:t> </a:t>
            </a:r>
            <a:r>
              <a:rPr lang="en-IN" sz="2400" b="1" dirty="0" smtClean="0">
                <a:latin typeface="Century" pitchFamily="18" charset="0"/>
              </a:rPr>
              <a:t>condition.</a:t>
            </a:r>
            <a:endParaRPr lang="en-IN" sz="2400" dirty="0">
              <a:latin typeface="Century" pitchFamily="18" charset="0"/>
            </a:endParaRPr>
          </a:p>
        </p:txBody>
      </p:sp>
      <p:pic>
        <p:nvPicPr>
          <p:cNvPr id="2050" name="Picture 2" descr="Stack in Data Structure - TechVidvan"/>
          <p:cNvPicPr>
            <a:picLocks noChangeAspect="1" noChangeArrowheads="1"/>
          </p:cNvPicPr>
          <p:nvPr/>
        </p:nvPicPr>
        <p:blipFill>
          <a:blip r:embed="rId2"/>
          <a:srcRect/>
          <a:stretch>
            <a:fillRect/>
          </a:stretch>
        </p:blipFill>
        <p:spPr bwMode="auto">
          <a:xfrm>
            <a:off x="714348" y="3571876"/>
            <a:ext cx="7915244" cy="3038464"/>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0" dirty="0" smtClean="0">
                <a:latin typeface="Century" pitchFamily="18" charset="0"/>
              </a:rPr>
              <a:t/>
            </a:r>
            <a:br>
              <a:rPr lang="en-IN" b="0" dirty="0" smtClean="0">
                <a:latin typeface="Century" pitchFamily="18" charset="0"/>
              </a:rPr>
            </a:br>
            <a:r>
              <a:rPr lang="en-IN" b="0" dirty="0" smtClean="0">
                <a:latin typeface="Century" pitchFamily="18" charset="0"/>
              </a:rPr>
              <a:t>Representation of an array</a:t>
            </a:r>
            <a:br>
              <a:rPr lang="en-IN" b="0" dirty="0" smtClean="0">
                <a:latin typeface="Century" pitchFamily="18" charset="0"/>
              </a:rPr>
            </a:br>
            <a:endParaRPr lang="en-IN" dirty="0">
              <a:latin typeface="Century" pitchFamily="18" charset="0"/>
            </a:endParaRPr>
          </a:p>
        </p:txBody>
      </p:sp>
      <p:sp>
        <p:nvSpPr>
          <p:cNvPr id="3" name="Content Placeholder 2"/>
          <p:cNvSpPr>
            <a:spLocks noGrp="1"/>
          </p:cNvSpPr>
          <p:nvPr>
            <p:ph idx="1"/>
          </p:nvPr>
        </p:nvSpPr>
        <p:spPr>
          <a:xfrm>
            <a:off x="214282" y="1775191"/>
            <a:ext cx="8643998" cy="2368189"/>
          </a:xfrm>
        </p:spPr>
        <p:txBody>
          <a:bodyPr>
            <a:normAutofit/>
          </a:bodyPr>
          <a:lstStyle/>
          <a:p>
            <a:pPr algn="just"/>
            <a:r>
              <a:rPr lang="en-IN" sz="2400" dirty="0" smtClean="0">
                <a:latin typeface="Century" pitchFamily="18" charset="0"/>
              </a:rPr>
              <a:t>We can represent an array in various ways in different programming languages.</a:t>
            </a:r>
          </a:p>
          <a:p>
            <a:r>
              <a:rPr lang="en-IN" sz="2400" dirty="0" smtClean="0">
                <a:latin typeface="Century" pitchFamily="18" charset="0"/>
              </a:rPr>
              <a:t>Index starts with 0.</a:t>
            </a:r>
          </a:p>
          <a:p>
            <a:r>
              <a:rPr lang="en-IN" sz="2400" dirty="0" smtClean="0">
                <a:latin typeface="Century" pitchFamily="18" charset="0"/>
              </a:rPr>
              <a:t>The array's length is 10, which means we can store 10 elements.</a:t>
            </a:r>
          </a:p>
          <a:p>
            <a:r>
              <a:rPr lang="en-IN" sz="2400" dirty="0" smtClean="0">
                <a:latin typeface="Century" pitchFamily="18" charset="0"/>
              </a:rPr>
              <a:t>Each element in the array can be accessed via its index.</a:t>
            </a:r>
          </a:p>
          <a:p>
            <a:pPr algn="just"/>
            <a:endParaRPr lang="en-IN" sz="2400" dirty="0" smtClean="0">
              <a:latin typeface="Century" pitchFamily="18" charset="0"/>
            </a:endParaRPr>
          </a:p>
          <a:p>
            <a:pPr algn="just"/>
            <a:endParaRPr lang="en-IN" sz="2400" dirty="0">
              <a:latin typeface="Century" pitchFamily="18" charset="0"/>
            </a:endParaRPr>
          </a:p>
        </p:txBody>
      </p:sp>
      <p:pic>
        <p:nvPicPr>
          <p:cNvPr id="1026" name="Picture 2" descr="Array in DS"/>
          <p:cNvPicPr>
            <a:picLocks noChangeAspect="1" noChangeArrowheads="1"/>
          </p:cNvPicPr>
          <p:nvPr/>
        </p:nvPicPr>
        <p:blipFill>
          <a:blip r:embed="rId2"/>
          <a:srcRect/>
          <a:stretch>
            <a:fillRect/>
          </a:stretch>
        </p:blipFill>
        <p:spPr bwMode="auto">
          <a:xfrm>
            <a:off x="785786" y="4429132"/>
            <a:ext cx="6500858" cy="1857388"/>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Algorithm of Stack </a:t>
            </a:r>
            <a:endParaRPr lang="en-IN" dirty="0"/>
          </a:p>
        </p:txBody>
      </p:sp>
      <p:sp>
        <p:nvSpPr>
          <p:cNvPr id="3" name="Content Placeholder 2"/>
          <p:cNvSpPr>
            <a:spLocks noGrp="1"/>
          </p:cNvSpPr>
          <p:nvPr>
            <p:ph idx="1"/>
          </p:nvPr>
        </p:nvSpPr>
        <p:spPr/>
        <p:txBody>
          <a:bodyPr>
            <a:noAutofit/>
          </a:bodyPr>
          <a:lstStyle/>
          <a:p>
            <a:r>
              <a:rPr lang="en-IN" sz="2400" b="1" dirty="0" smtClean="0">
                <a:latin typeface="Century" pitchFamily="18" charset="0"/>
              </a:rPr>
              <a:t>POP()</a:t>
            </a:r>
          </a:p>
          <a:p>
            <a:r>
              <a:rPr lang="en-IN" sz="2400" dirty="0" smtClean="0">
                <a:latin typeface="Century" pitchFamily="18" charset="0"/>
              </a:rPr>
              <a:t>Step-1:-   (check stack is Empty  )</a:t>
            </a:r>
          </a:p>
          <a:p>
            <a:r>
              <a:rPr lang="en-IN" sz="2400" dirty="0" smtClean="0">
                <a:latin typeface="Century" pitchFamily="18" charset="0"/>
              </a:rPr>
              <a:t>Step-2:-   Top = -1 , then </a:t>
            </a:r>
          </a:p>
          <a:p>
            <a:r>
              <a:rPr lang="en-IN" sz="2400" dirty="0" smtClean="0">
                <a:latin typeface="Century" pitchFamily="18" charset="0"/>
              </a:rPr>
              <a:t>                (stack is Underflow or empty)</a:t>
            </a:r>
          </a:p>
          <a:p>
            <a:r>
              <a:rPr lang="en-IN" sz="2400" dirty="0" smtClean="0">
                <a:latin typeface="Century" pitchFamily="18" charset="0"/>
              </a:rPr>
              <a:t>                 exit </a:t>
            </a:r>
          </a:p>
          <a:p>
            <a:r>
              <a:rPr lang="en-IN" sz="2400" dirty="0" smtClean="0">
                <a:latin typeface="Century" pitchFamily="18" charset="0"/>
              </a:rPr>
              <a:t>Step-3:-    Top-- or Top=Top-1</a:t>
            </a:r>
          </a:p>
          <a:p>
            <a:r>
              <a:rPr lang="en-IN" sz="2400" dirty="0" smtClean="0">
                <a:latin typeface="Century" pitchFamily="18" charset="0"/>
              </a:rPr>
              <a:t>                 (Decrement Top by One)</a:t>
            </a:r>
          </a:p>
          <a:p>
            <a:r>
              <a:rPr lang="en-IN" sz="2400" dirty="0" smtClean="0">
                <a:latin typeface="Century" pitchFamily="18" charset="0"/>
              </a:rPr>
              <a:t>Step-4:-     x=St[Top]</a:t>
            </a:r>
          </a:p>
          <a:p>
            <a:r>
              <a:rPr lang="en-IN" sz="2400" dirty="0" smtClean="0">
                <a:latin typeface="Century" pitchFamily="18" charset="0"/>
              </a:rPr>
              <a:t>                  return x</a:t>
            </a:r>
          </a:p>
          <a:p>
            <a:r>
              <a:rPr lang="en-IN" sz="2400" dirty="0" smtClean="0">
                <a:latin typeface="Century" pitchFamily="18" charset="0"/>
              </a:rPr>
              <a:t>Step-5:-    Stop</a:t>
            </a:r>
          </a:p>
          <a:p>
            <a:pPr>
              <a:buNone/>
            </a:pPr>
            <a:r>
              <a:rPr lang="en-IN" sz="2400" dirty="0" smtClean="0">
                <a:latin typeface="Century" pitchFamily="18" charset="0"/>
              </a:rPr>
              <a:t>                    </a:t>
            </a:r>
          </a:p>
          <a:p>
            <a:endParaRPr lang="en-IN" sz="2400" b="1" dirty="0" smtClean="0">
              <a:latin typeface="Century" pitchFamily="18" charset="0"/>
            </a:endParaRPr>
          </a:p>
          <a:p>
            <a:endParaRPr lang="en-IN" sz="2400" b="1" dirty="0">
              <a:latin typeface="Century"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Peep() /Peek()</a:t>
            </a:r>
            <a:endParaRPr lang="en-IN" dirty="0">
              <a:latin typeface="Century" pitchFamily="18" charset="0"/>
            </a:endParaRPr>
          </a:p>
        </p:txBody>
      </p:sp>
      <p:sp>
        <p:nvSpPr>
          <p:cNvPr id="3" name="Content Placeholder 2"/>
          <p:cNvSpPr>
            <a:spLocks noGrp="1"/>
          </p:cNvSpPr>
          <p:nvPr>
            <p:ph idx="1"/>
          </p:nvPr>
        </p:nvSpPr>
        <p:spPr/>
        <p:txBody>
          <a:bodyPr>
            <a:normAutofit/>
          </a:bodyPr>
          <a:lstStyle/>
          <a:p>
            <a:pPr algn="just"/>
            <a:r>
              <a:rPr lang="en-IN" sz="2400" dirty="0" smtClean="0">
                <a:latin typeface="Century" pitchFamily="18" charset="0"/>
              </a:rPr>
              <a:t>T</a:t>
            </a:r>
            <a:r>
              <a:rPr lang="en-IN" sz="2400" dirty="0" smtClean="0">
                <a:latin typeface="Century" pitchFamily="18" charset="0"/>
              </a:rPr>
              <a:t>he</a:t>
            </a:r>
            <a:r>
              <a:rPr lang="en-IN" sz="2400" dirty="0" smtClean="0">
                <a:latin typeface="Century" pitchFamily="18" charset="0"/>
              </a:rPr>
              <a:t> </a:t>
            </a:r>
            <a:r>
              <a:rPr lang="en-IN" sz="2400" i="1" dirty="0" smtClean="0">
                <a:latin typeface="Century" pitchFamily="18" charset="0"/>
              </a:rPr>
              <a:t>peek()</a:t>
            </a:r>
            <a:r>
              <a:rPr lang="en-IN" sz="2400" dirty="0" smtClean="0">
                <a:latin typeface="Century" pitchFamily="18" charset="0"/>
              </a:rPr>
              <a:t> is an operation retrieves the topmost element within the stack, without deleting it. This operation is used to check the status of the stack with the help of the top pointer.</a:t>
            </a:r>
            <a:endParaRPr lang="en-IN" sz="2400" dirty="0">
              <a:latin typeface="Century"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Algorithm of Stack </a:t>
            </a:r>
            <a:endParaRPr lang="en-IN" dirty="0"/>
          </a:p>
        </p:txBody>
      </p:sp>
      <p:sp>
        <p:nvSpPr>
          <p:cNvPr id="3" name="Content Placeholder 2"/>
          <p:cNvSpPr>
            <a:spLocks noGrp="1"/>
          </p:cNvSpPr>
          <p:nvPr>
            <p:ph idx="1"/>
          </p:nvPr>
        </p:nvSpPr>
        <p:spPr/>
        <p:txBody>
          <a:bodyPr>
            <a:normAutofit/>
          </a:bodyPr>
          <a:lstStyle/>
          <a:p>
            <a:r>
              <a:rPr lang="en-IN" sz="2800" b="1" dirty="0" smtClean="0">
                <a:latin typeface="Century" pitchFamily="18" charset="0"/>
              </a:rPr>
              <a:t>Peep()/Peek()</a:t>
            </a:r>
            <a:endParaRPr lang="en-IN" sz="2400" b="1" dirty="0" smtClean="0">
              <a:latin typeface="Century" pitchFamily="18" charset="0"/>
            </a:endParaRPr>
          </a:p>
          <a:p>
            <a:r>
              <a:rPr lang="en-IN" sz="2800" dirty="0" smtClean="0">
                <a:latin typeface="Century" pitchFamily="18" charset="0"/>
              </a:rPr>
              <a:t>Step-1:-  (check stack is Empty )</a:t>
            </a:r>
          </a:p>
          <a:p>
            <a:r>
              <a:rPr lang="en-IN" sz="2800" dirty="0" smtClean="0">
                <a:latin typeface="Century" pitchFamily="18" charset="0"/>
              </a:rPr>
              <a:t>Step-2:-  if Top =-1 ,then </a:t>
            </a:r>
          </a:p>
          <a:p>
            <a:r>
              <a:rPr lang="en-IN" sz="2800" dirty="0" smtClean="0">
                <a:latin typeface="Century" pitchFamily="18" charset="0"/>
              </a:rPr>
              <a:t>               (stack is underflow )</a:t>
            </a:r>
          </a:p>
          <a:p>
            <a:r>
              <a:rPr lang="en-IN" sz="2800" dirty="0" smtClean="0">
                <a:latin typeface="Century" pitchFamily="18" charset="0"/>
              </a:rPr>
              <a:t>Step-3:-   (Check Top Element )</a:t>
            </a:r>
          </a:p>
          <a:p>
            <a:r>
              <a:rPr lang="en-IN" sz="2800" dirty="0" smtClean="0">
                <a:latin typeface="Century" pitchFamily="18" charset="0"/>
              </a:rPr>
              <a:t>                x=St[Top]</a:t>
            </a:r>
          </a:p>
          <a:p>
            <a:r>
              <a:rPr lang="en-IN" sz="2800" dirty="0" smtClean="0">
                <a:latin typeface="Century" pitchFamily="18" charset="0"/>
              </a:rPr>
              <a:t>                return x</a:t>
            </a:r>
          </a:p>
          <a:p>
            <a:r>
              <a:rPr lang="en-IN" sz="2800" dirty="0" smtClean="0">
                <a:latin typeface="Century" pitchFamily="18" charset="0"/>
              </a:rPr>
              <a:t>             Top=Top+1</a:t>
            </a:r>
          </a:p>
          <a:p>
            <a:r>
              <a:rPr lang="en-IN" sz="2800" dirty="0" smtClean="0">
                <a:latin typeface="Century" pitchFamily="18" charset="0"/>
              </a:rPr>
              <a:t>Step-4:-      Stop</a:t>
            </a:r>
          </a:p>
          <a:p>
            <a:pPr>
              <a:buNone/>
            </a:pPr>
            <a:r>
              <a:rPr lang="en-IN" sz="2800" dirty="0" smtClean="0">
                <a:latin typeface="Century" pitchFamily="18" charset="0"/>
              </a:rPr>
              <a:t>                     Exit </a:t>
            </a:r>
          </a:p>
          <a:p>
            <a:endParaRPr lang="en-IN"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Application of Stack </a:t>
            </a:r>
            <a:endParaRPr lang="en-IN" dirty="0">
              <a:latin typeface="Century" pitchFamily="18" charset="0"/>
            </a:endParaRPr>
          </a:p>
        </p:txBody>
      </p:sp>
      <p:sp>
        <p:nvSpPr>
          <p:cNvPr id="3" name="Content Placeholder 2"/>
          <p:cNvSpPr>
            <a:spLocks noGrp="1"/>
          </p:cNvSpPr>
          <p:nvPr>
            <p:ph idx="1"/>
          </p:nvPr>
        </p:nvSpPr>
        <p:spPr>
          <a:xfrm>
            <a:off x="214282" y="1571613"/>
            <a:ext cx="8715436" cy="5000660"/>
          </a:xfrm>
        </p:spPr>
        <p:txBody>
          <a:bodyPr>
            <a:noAutofit/>
          </a:bodyPr>
          <a:lstStyle/>
          <a:p>
            <a:pPr algn="just" fontAlgn="base"/>
            <a:r>
              <a:rPr lang="en-IN" sz="2000" b="1" dirty="0" smtClean="0">
                <a:latin typeface="Century" pitchFamily="18" charset="0"/>
              </a:rPr>
              <a:t>Infix to </a:t>
            </a:r>
            <a:r>
              <a:rPr lang="en-IN" sz="2000" b="1" dirty="0" smtClean="0">
                <a:latin typeface="Century" pitchFamily="18" charset="0"/>
              </a:rPr>
              <a:t>Postfix and Prefix </a:t>
            </a:r>
            <a:r>
              <a:rPr lang="en-IN" sz="2000" b="1" dirty="0" smtClean="0">
                <a:latin typeface="Century" pitchFamily="18" charset="0"/>
              </a:rPr>
              <a:t>Stack</a:t>
            </a:r>
            <a:r>
              <a:rPr lang="en-IN" sz="2000" dirty="0" smtClean="0">
                <a:latin typeface="Century" pitchFamily="18" charset="0"/>
              </a:rPr>
              <a:t>: This type of stack is used to convert infix expressions to postfix </a:t>
            </a:r>
            <a:r>
              <a:rPr lang="en-IN" sz="2000" dirty="0" smtClean="0">
                <a:latin typeface="Century" pitchFamily="18" charset="0"/>
              </a:rPr>
              <a:t>expressions and Prefix.</a:t>
            </a:r>
            <a:endParaRPr lang="en-IN" sz="2000" dirty="0" smtClean="0">
              <a:latin typeface="Century" pitchFamily="18" charset="0"/>
            </a:endParaRPr>
          </a:p>
          <a:p>
            <a:pPr algn="just" fontAlgn="base"/>
            <a:r>
              <a:rPr lang="en-IN" sz="2000" b="1" dirty="0" smtClean="0">
                <a:latin typeface="Century" pitchFamily="18" charset="0"/>
              </a:rPr>
              <a:t>Expression Evaluation Stack</a:t>
            </a:r>
            <a:r>
              <a:rPr lang="en-IN" sz="2000" dirty="0" smtClean="0">
                <a:latin typeface="Century" pitchFamily="18" charset="0"/>
              </a:rPr>
              <a:t>: This type of stack is used to evaluate postfix expressions.</a:t>
            </a:r>
          </a:p>
          <a:p>
            <a:pPr algn="just" fontAlgn="base"/>
            <a:r>
              <a:rPr lang="en-IN" sz="2000" b="1" dirty="0" smtClean="0">
                <a:latin typeface="Century" pitchFamily="18" charset="0"/>
              </a:rPr>
              <a:t>Recursion Stack</a:t>
            </a:r>
            <a:r>
              <a:rPr lang="en-IN" sz="2000" dirty="0" smtClean="0">
                <a:latin typeface="Century" pitchFamily="18" charset="0"/>
              </a:rPr>
              <a:t>: This type of stack is used to keep track of function calls in a computer program and to return control to the correct function when a function returns.</a:t>
            </a:r>
          </a:p>
          <a:p>
            <a:pPr algn="just" fontAlgn="base"/>
            <a:r>
              <a:rPr lang="en-IN" sz="2000" b="1" dirty="0" smtClean="0">
                <a:latin typeface="Century" pitchFamily="18" charset="0"/>
              </a:rPr>
              <a:t>Memory Management Stack</a:t>
            </a:r>
            <a:r>
              <a:rPr lang="en-IN" sz="2000" dirty="0" smtClean="0">
                <a:latin typeface="Century" pitchFamily="18" charset="0"/>
              </a:rPr>
              <a:t>: This type of stack is used to store the values of the program counter and the values of the registers in a computer program, allowing the program to return to the previous state when a function returns.</a:t>
            </a:r>
          </a:p>
          <a:p>
            <a:pPr algn="just" fontAlgn="base"/>
            <a:r>
              <a:rPr lang="en-IN" sz="2000" b="1" dirty="0" smtClean="0">
                <a:latin typeface="Century" pitchFamily="18" charset="0"/>
              </a:rPr>
              <a:t>Balanced Parenthesis Stack</a:t>
            </a:r>
            <a:r>
              <a:rPr lang="en-IN" sz="2000" dirty="0" smtClean="0">
                <a:latin typeface="Century" pitchFamily="18" charset="0"/>
              </a:rPr>
              <a:t>: This type of stack is used to check the balance of parentheses in an expression.</a:t>
            </a:r>
          </a:p>
          <a:p>
            <a:pPr algn="just"/>
            <a:endParaRPr lang="en-IN" sz="2000" dirty="0">
              <a:latin typeface="Century"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IN" sz="9600" dirty="0" smtClean="0">
              <a:solidFill>
                <a:srgbClr val="002060"/>
              </a:solidFill>
              <a:latin typeface="Algerian" pitchFamily="82" charset="0"/>
            </a:endParaRPr>
          </a:p>
          <a:p>
            <a:pPr algn="ctr">
              <a:buNone/>
            </a:pPr>
            <a:r>
              <a:rPr lang="en-IN" sz="9600" dirty="0" smtClean="0">
                <a:solidFill>
                  <a:srgbClr val="002060"/>
                </a:solidFill>
                <a:latin typeface="Algerian" pitchFamily="82" charset="0"/>
              </a:rPr>
              <a:t>THANK YOU </a:t>
            </a:r>
            <a:endParaRPr lang="en-IN" sz="9600" dirty="0">
              <a:solidFill>
                <a:srgbClr val="002060"/>
              </a:solidFill>
              <a:latin typeface="Algerian" pitchFamily="8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smtClean="0">
                <a:latin typeface="Century" pitchFamily="18" charset="0"/>
              </a:rPr>
              <a:t/>
            </a:r>
            <a:br>
              <a:rPr lang="en-IN" sz="4000" dirty="0" smtClean="0">
                <a:latin typeface="Century" pitchFamily="18" charset="0"/>
              </a:rPr>
            </a:br>
            <a:r>
              <a:rPr lang="en-IN" sz="4000" dirty="0" smtClean="0">
                <a:latin typeface="Century" pitchFamily="18" charset="0"/>
              </a:rPr>
              <a:t>Basic Terms of An Array Data Structure</a:t>
            </a:r>
            <a:br>
              <a:rPr lang="en-IN" sz="4000" dirty="0" smtClean="0">
                <a:latin typeface="Century" pitchFamily="18" charset="0"/>
              </a:rPr>
            </a:br>
            <a:endParaRPr lang="en-IN" sz="4000" dirty="0">
              <a:latin typeface="Century" pitchFamily="18" charset="0"/>
            </a:endParaRPr>
          </a:p>
        </p:txBody>
      </p:sp>
      <p:sp>
        <p:nvSpPr>
          <p:cNvPr id="3" name="Content Placeholder 2"/>
          <p:cNvSpPr>
            <a:spLocks noGrp="1"/>
          </p:cNvSpPr>
          <p:nvPr>
            <p:ph idx="1"/>
          </p:nvPr>
        </p:nvSpPr>
        <p:spPr/>
        <p:txBody>
          <a:bodyPr>
            <a:normAutofit/>
          </a:bodyPr>
          <a:lstStyle/>
          <a:p>
            <a:pPr algn="just" fontAlgn="base"/>
            <a:r>
              <a:rPr lang="en-IN" sz="2400" dirty="0" smtClean="0">
                <a:latin typeface="Century" pitchFamily="18" charset="0"/>
              </a:rPr>
              <a:t>In arrays, an </a:t>
            </a:r>
            <a:r>
              <a:rPr lang="en-IN" sz="2400" b="1" dirty="0" smtClean="0">
                <a:latin typeface="Century" pitchFamily="18" charset="0"/>
              </a:rPr>
              <a:t>element</a:t>
            </a:r>
            <a:r>
              <a:rPr lang="en-IN" sz="2400" dirty="0" smtClean="0">
                <a:latin typeface="Century" pitchFamily="18" charset="0"/>
              </a:rPr>
              <a:t> refers to a particular item that is stored.</a:t>
            </a:r>
          </a:p>
          <a:p>
            <a:pPr algn="just" fontAlgn="base"/>
            <a:r>
              <a:rPr lang="en-IN" sz="2400" dirty="0" smtClean="0">
                <a:latin typeface="Century" pitchFamily="18" charset="0"/>
              </a:rPr>
              <a:t>Each element carries an</a:t>
            </a:r>
            <a:r>
              <a:rPr lang="en-IN" sz="2400" b="1" dirty="0" smtClean="0">
                <a:latin typeface="Century" pitchFamily="18" charset="0"/>
              </a:rPr>
              <a:t> index</a:t>
            </a:r>
            <a:r>
              <a:rPr lang="en-IN" sz="2400" dirty="0" smtClean="0">
                <a:latin typeface="Century" pitchFamily="18" charset="0"/>
              </a:rPr>
              <a:t> - a location with respect to a base value.</a:t>
            </a:r>
          </a:p>
          <a:p>
            <a:pPr algn="just" fontAlgn="base"/>
            <a:r>
              <a:rPr lang="en-IN" sz="2400" dirty="0" smtClean="0">
                <a:latin typeface="Century" pitchFamily="18" charset="0"/>
              </a:rPr>
              <a:t>The </a:t>
            </a:r>
            <a:r>
              <a:rPr lang="en-IN" sz="2400" b="1" dirty="0" smtClean="0">
                <a:latin typeface="Century" pitchFamily="18" charset="0"/>
              </a:rPr>
              <a:t>base value </a:t>
            </a:r>
            <a:r>
              <a:rPr lang="en-IN" sz="2400" dirty="0" smtClean="0">
                <a:latin typeface="Century" pitchFamily="18" charset="0"/>
              </a:rPr>
              <a:t>is the memory location of the first element of the array.</a:t>
            </a:r>
          </a:p>
          <a:p>
            <a:pPr algn="just" fontAlgn="base"/>
            <a:r>
              <a:rPr lang="en-IN" sz="2400" dirty="0" smtClean="0">
                <a:latin typeface="Century" pitchFamily="18" charset="0"/>
              </a:rPr>
              <a:t>We simply add offsets to this value which makes it easier for us to use the reference and identify items.</a:t>
            </a:r>
          </a:p>
          <a:p>
            <a:pPr algn="just" fontAlgn="base"/>
            <a:r>
              <a:rPr lang="en-IN" sz="2400" b="1" dirty="0" smtClean="0">
                <a:latin typeface="Century" pitchFamily="18" charset="0"/>
              </a:rPr>
              <a:t>Array length</a:t>
            </a:r>
            <a:r>
              <a:rPr lang="en-IN" sz="2400" dirty="0" smtClean="0">
                <a:latin typeface="Century" pitchFamily="18" charset="0"/>
              </a:rPr>
              <a:t> – the number of elements an array can store is defined as the length of the array. It is the total space allocated in memory while declaring an array.</a:t>
            </a:r>
          </a:p>
          <a:p>
            <a:pPr algn="just"/>
            <a:endParaRPr lang="en-IN" sz="2400" dirty="0">
              <a:latin typeface="Century"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Array </a:t>
            </a:r>
            <a:endParaRPr lang="en-IN" dirty="0">
              <a:latin typeface="Century" pitchFamily="18" charset="0"/>
            </a:endParaRPr>
          </a:p>
        </p:txBody>
      </p:sp>
      <p:sp>
        <p:nvSpPr>
          <p:cNvPr id="3" name="Content Placeholder 2"/>
          <p:cNvSpPr>
            <a:spLocks noGrp="1"/>
          </p:cNvSpPr>
          <p:nvPr>
            <p:ph idx="1"/>
          </p:nvPr>
        </p:nvSpPr>
        <p:spPr>
          <a:xfrm>
            <a:off x="142844" y="1500175"/>
            <a:ext cx="8786874" cy="4900626"/>
          </a:xfrm>
        </p:spPr>
        <p:txBody>
          <a:bodyPr>
            <a:noAutofit/>
          </a:bodyPr>
          <a:lstStyle/>
          <a:p>
            <a:pPr algn="just"/>
            <a:r>
              <a:rPr lang="en-IN" sz="2400" dirty="0" smtClean="0">
                <a:latin typeface="Century" pitchFamily="18" charset="0"/>
              </a:rPr>
              <a:t>An array is a fixed-size collection of similar data items stored in contiguous memory locations. It can be used to store the collection of Non-primitive data structure.</a:t>
            </a:r>
          </a:p>
          <a:p>
            <a:pPr algn="just"/>
            <a:r>
              <a:rPr lang="en-IN" sz="2400" b="1" dirty="0" smtClean="0">
                <a:latin typeface="Century" pitchFamily="18" charset="0"/>
              </a:rPr>
              <a:t>Syntax of Array Declaration</a:t>
            </a:r>
          </a:p>
          <a:p>
            <a:pPr algn="just"/>
            <a:r>
              <a:rPr lang="en-IN" sz="2400" i="1" dirty="0" smtClean="0">
                <a:latin typeface="Century" pitchFamily="18" charset="0"/>
              </a:rPr>
              <a:t>data _type array _name</a:t>
            </a:r>
            <a:r>
              <a:rPr lang="en-IN" sz="2400" dirty="0" smtClean="0">
                <a:latin typeface="Century" pitchFamily="18" charset="0"/>
              </a:rPr>
              <a:t> [size]; </a:t>
            </a:r>
          </a:p>
          <a:p>
            <a:pPr algn="just"/>
            <a:r>
              <a:rPr lang="en-IN" sz="2400" dirty="0" smtClean="0">
                <a:latin typeface="Century" pitchFamily="18" charset="0"/>
              </a:rPr>
              <a:t>or </a:t>
            </a:r>
          </a:p>
          <a:p>
            <a:pPr algn="just"/>
            <a:r>
              <a:rPr lang="en-IN" sz="2400" i="1" dirty="0" smtClean="0">
                <a:latin typeface="Century" pitchFamily="18" charset="0"/>
              </a:rPr>
              <a:t>data_type array_name</a:t>
            </a:r>
            <a:r>
              <a:rPr lang="en-IN" sz="2400" dirty="0" smtClean="0">
                <a:latin typeface="Century" pitchFamily="18" charset="0"/>
              </a:rPr>
              <a:t> [</a:t>
            </a:r>
            <a:r>
              <a:rPr lang="en-IN" sz="2400" i="1" dirty="0" smtClean="0">
                <a:latin typeface="Century" pitchFamily="18" charset="0"/>
              </a:rPr>
              <a:t>size1</a:t>
            </a:r>
            <a:r>
              <a:rPr lang="en-IN" sz="2400" dirty="0" smtClean="0">
                <a:latin typeface="Century" pitchFamily="18" charset="0"/>
              </a:rPr>
              <a:t>] [</a:t>
            </a:r>
            <a:r>
              <a:rPr lang="en-IN" sz="2400" i="1" dirty="0" smtClean="0">
                <a:latin typeface="Century" pitchFamily="18" charset="0"/>
              </a:rPr>
              <a:t>size2</a:t>
            </a:r>
            <a:r>
              <a:rPr lang="en-IN" sz="2400" dirty="0" smtClean="0">
                <a:latin typeface="Century" pitchFamily="18" charset="0"/>
              </a:rPr>
              <a:t>]...[</a:t>
            </a:r>
            <a:r>
              <a:rPr lang="en-IN" sz="2400" i="1" dirty="0" smtClean="0">
                <a:latin typeface="Century" pitchFamily="18" charset="0"/>
              </a:rPr>
              <a:t>size N</a:t>
            </a:r>
            <a:r>
              <a:rPr lang="en-IN" sz="2400" dirty="0" smtClean="0">
                <a:latin typeface="Century" pitchFamily="18" charset="0"/>
              </a:rPr>
              <a:t>];</a:t>
            </a:r>
          </a:p>
          <a:p>
            <a:pPr algn="just"/>
            <a:r>
              <a:rPr lang="en-IN" sz="2400" b="1" dirty="0" err="1" smtClean="0">
                <a:latin typeface="Century" pitchFamily="18" charset="0"/>
              </a:rPr>
              <a:t>data_type</a:t>
            </a:r>
            <a:r>
              <a:rPr lang="en-IN" sz="2400" dirty="0" smtClean="0">
                <a:latin typeface="Century" pitchFamily="18" charset="0"/>
              </a:rPr>
              <a:t>: what kind of value will be stored. for </a:t>
            </a:r>
            <a:r>
              <a:rPr lang="en-IN" sz="2400" dirty="0" err="1" smtClean="0">
                <a:latin typeface="Century" pitchFamily="18" charset="0"/>
              </a:rPr>
              <a:t>e.g</a:t>
            </a:r>
            <a:r>
              <a:rPr lang="en-IN" sz="2400" dirty="0" smtClean="0">
                <a:latin typeface="Century" pitchFamily="18" charset="0"/>
              </a:rPr>
              <a:t>: marks are of </a:t>
            </a:r>
            <a:r>
              <a:rPr lang="en-IN" sz="2400" dirty="0" err="1" smtClean="0">
                <a:latin typeface="Century" pitchFamily="18" charset="0"/>
              </a:rPr>
              <a:t>int</a:t>
            </a:r>
            <a:r>
              <a:rPr lang="en-IN" sz="2400" dirty="0" smtClean="0">
                <a:latin typeface="Century" pitchFamily="18" charset="0"/>
              </a:rPr>
              <a:t> data type, percentage to be stored will be float data type, grade would be char data type, etc.</a:t>
            </a:r>
          </a:p>
          <a:p>
            <a:pPr algn="just"/>
            <a:r>
              <a:rPr lang="en-IN" sz="2400" b="1" dirty="0" err="1" smtClean="0">
                <a:latin typeface="Century" pitchFamily="18" charset="0"/>
              </a:rPr>
              <a:t>array_name</a:t>
            </a:r>
            <a:r>
              <a:rPr lang="en-IN" sz="2400" dirty="0" smtClean="0">
                <a:latin typeface="Century" pitchFamily="18" charset="0"/>
              </a:rPr>
              <a:t>: The name using which the array will be identified. </a:t>
            </a:r>
            <a:r>
              <a:rPr lang="en-IN" sz="2400" dirty="0" err="1" smtClean="0">
                <a:latin typeface="Century" pitchFamily="18" charset="0"/>
              </a:rPr>
              <a:t>e.g</a:t>
            </a:r>
            <a:r>
              <a:rPr lang="en-IN" sz="2400" dirty="0" smtClean="0">
                <a:latin typeface="Century" pitchFamily="18" charset="0"/>
              </a:rPr>
              <a:t>: marks, temp etc.</a:t>
            </a:r>
          </a:p>
          <a:p>
            <a:pPr algn="just"/>
            <a:r>
              <a:rPr lang="en-IN" sz="2400" b="1" dirty="0" err="1" smtClean="0">
                <a:latin typeface="Century" pitchFamily="18" charset="0"/>
              </a:rPr>
              <a:t>array_size</a:t>
            </a:r>
            <a:r>
              <a:rPr lang="en-IN" sz="2400" dirty="0" smtClean="0">
                <a:latin typeface="Century" pitchFamily="18" charset="0"/>
              </a:rPr>
              <a:t>: the number of elements that the array would comprise of.</a:t>
            </a:r>
          </a:p>
          <a:p>
            <a:pPr algn="just"/>
            <a:endParaRPr lang="en-IN" sz="2400" dirty="0">
              <a:latin typeface="Century"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smtClean="0">
                <a:latin typeface="Century" pitchFamily="18" charset="0"/>
              </a:rPr>
              <a:t/>
            </a:r>
            <a:br>
              <a:rPr lang="en-IN" sz="4000" dirty="0" smtClean="0">
                <a:latin typeface="Century" pitchFamily="18" charset="0"/>
              </a:rPr>
            </a:br>
            <a:r>
              <a:rPr lang="en-IN" sz="4000" dirty="0" smtClean="0">
                <a:latin typeface="Century" pitchFamily="18" charset="0"/>
              </a:rPr>
              <a:t>Properties of Array in Data Structure</a:t>
            </a:r>
            <a:r>
              <a:rPr lang="en-IN" sz="4000" b="0" dirty="0" smtClean="0">
                <a:latin typeface="Century" pitchFamily="18" charset="0"/>
              </a:rPr>
              <a:t/>
            </a:r>
            <a:br>
              <a:rPr lang="en-IN" sz="4000" b="0" dirty="0" smtClean="0">
                <a:latin typeface="Century" pitchFamily="18" charset="0"/>
              </a:rPr>
            </a:br>
            <a:endParaRPr lang="en-IN" sz="4000" dirty="0">
              <a:latin typeface="Century" pitchFamily="18" charset="0"/>
            </a:endParaRPr>
          </a:p>
        </p:txBody>
      </p:sp>
      <p:sp>
        <p:nvSpPr>
          <p:cNvPr id="3" name="Content Placeholder 2"/>
          <p:cNvSpPr>
            <a:spLocks noGrp="1"/>
          </p:cNvSpPr>
          <p:nvPr>
            <p:ph idx="1"/>
          </p:nvPr>
        </p:nvSpPr>
        <p:spPr/>
        <p:txBody>
          <a:bodyPr>
            <a:normAutofit/>
          </a:bodyPr>
          <a:lstStyle/>
          <a:p>
            <a:pPr algn="just"/>
            <a:r>
              <a:rPr lang="en-IN" sz="2400" b="1" dirty="0" smtClean="0">
                <a:latin typeface="Century" pitchFamily="18" charset="0"/>
              </a:rPr>
              <a:t>Order:</a:t>
            </a:r>
            <a:r>
              <a:rPr lang="en-IN" sz="2400" dirty="0" smtClean="0">
                <a:latin typeface="Century" pitchFamily="18" charset="0"/>
              </a:rPr>
              <a:t> Arrays are linear data structures that store items in a specific order.</a:t>
            </a:r>
          </a:p>
          <a:p>
            <a:pPr algn="just"/>
            <a:r>
              <a:rPr lang="en-IN" sz="2400" b="1" dirty="0" smtClean="0">
                <a:latin typeface="Century" pitchFamily="18" charset="0"/>
              </a:rPr>
              <a:t>Searching:</a:t>
            </a:r>
            <a:r>
              <a:rPr lang="en-IN" sz="2400" dirty="0" smtClean="0">
                <a:latin typeface="Century" pitchFamily="18" charset="0"/>
              </a:rPr>
              <a:t> The time complexity of searching an element in arrays.</a:t>
            </a:r>
          </a:p>
          <a:p>
            <a:pPr algn="just"/>
            <a:r>
              <a:rPr lang="en-IN" sz="2400" b="1" dirty="0" smtClean="0">
                <a:latin typeface="Century" pitchFamily="18" charset="0"/>
              </a:rPr>
              <a:t>Access</a:t>
            </a:r>
            <a:r>
              <a:rPr lang="en-IN" sz="2400" dirty="0" smtClean="0">
                <a:latin typeface="Century" pitchFamily="18" charset="0"/>
              </a:rPr>
              <a:t>: Arrays offer direct access to any element with its index or position number.</a:t>
            </a:r>
          </a:p>
          <a:p>
            <a:pPr algn="just"/>
            <a:r>
              <a:rPr lang="en-IN" sz="2400" b="1" dirty="0" smtClean="0">
                <a:latin typeface="Century" pitchFamily="18" charset="0"/>
              </a:rPr>
              <a:t>Insertion and Deletion</a:t>
            </a:r>
            <a:r>
              <a:rPr lang="en-IN" sz="2400" dirty="0" smtClean="0">
                <a:latin typeface="Century" pitchFamily="18" charset="0"/>
              </a:rPr>
              <a:t>: Insertion and deletion operations take more time than searching an element as it requires shifting elements from one location to another.</a:t>
            </a:r>
          </a:p>
          <a:p>
            <a:pPr algn="just"/>
            <a:r>
              <a:rPr lang="en-IN" sz="2400" b="1" dirty="0" smtClean="0">
                <a:latin typeface="Century" pitchFamily="18" charset="0"/>
              </a:rPr>
              <a:t>Size</a:t>
            </a:r>
            <a:r>
              <a:rPr lang="en-IN" sz="2400" dirty="0" smtClean="0">
                <a:latin typeface="Century" pitchFamily="18" charset="0"/>
              </a:rPr>
              <a:t>: It can only store a fixed amount of elements as their size is predetermined during declaration.</a:t>
            </a:r>
          </a:p>
          <a:p>
            <a:pPr algn="just"/>
            <a:endParaRPr lang="en-IN" sz="2400" dirty="0">
              <a:latin typeface="Century"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Century" pitchFamily="18" charset="0"/>
              </a:rPr>
              <a:t/>
            </a:r>
            <a:br>
              <a:rPr lang="en-IN" dirty="0" smtClean="0">
                <a:latin typeface="Century" pitchFamily="18" charset="0"/>
              </a:rPr>
            </a:br>
            <a:r>
              <a:rPr lang="en-IN" dirty="0" smtClean="0">
                <a:latin typeface="Century" pitchFamily="18" charset="0"/>
              </a:rPr>
              <a:t>Array Traversal</a:t>
            </a:r>
            <a:br>
              <a:rPr lang="en-IN" dirty="0" smtClean="0">
                <a:latin typeface="Century" pitchFamily="18" charset="0"/>
              </a:rPr>
            </a:br>
            <a:endParaRPr lang="en-IN" dirty="0">
              <a:latin typeface="Century" pitchFamily="18" charset="0"/>
            </a:endParaRPr>
          </a:p>
        </p:txBody>
      </p:sp>
      <p:sp>
        <p:nvSpPr>
          <p:cNvPr id="3" name="Content Placeholder 2"/>
          <p:cNvSpPr>
            <a:spLocks noGrp="1"/>
          </p:cNvSpPr>
          <p:nvPr>
            <p:ph idx="1"/>
          </p:nvPr>
        </p:nvSpPr>
        <p:spPr/>
        <p:txBody>
          <a:bodyPr>
            <a:normAutofit/>
          </a:bodyPr>
          <a:lstStyle/>
          <a:p>
            <a:pPr algn="just"/>
            <a:r>
              <a:rPr lang="en-IN" sz="2400" dirty="0" smtClean="0">
                <a:latin typeface="Century" pitchFamily="18" charset="0"/>
              </a:rPr>
              <a:t>Traversal is the process in which we visit every element of the data structure. For C array traversal, we use loops to iterate through each element of the array.</a:t>
            </a:r>
          </a:p>
          <a:p>
            <a:pPr algn="just"/>
            <a:r>
              <a:rPr lang="en-IN" sz="2400" b="1" dirty="0" smtClean="0">
                <a:latin typeface="Century" pitchFamily="18" charset="0"/>
              </a:rPr>
              <a:t>Array Traversal using for Loop</a:t>
            </a:r>
          </a:p>
          <a:p>
            <a:pPr algn="just"/>
            <a:r>
              <a:rPr lang="nn-NO" sz="2400" dirty="0" smtClean="0">
                <a:latin typeface="Century" pitchFamily="18" charset="0"/>
              </a:rPr>
              <a:t>for (int i = 0; i &lt; N; i++)</a:t>
            </a:r>
          </a:p>
          <a:p>
            <a:pPr algn="just"/>
            <a:r>
              <a:rPr lang="nn-NO" sz="2400" dirty="0" smtClean="0">
                <a:latin typeface="Century" pitchFamily="18" charset="0"/>
              </a:rPr>
              <a:t> { </a:t>
            </a:r>
          </a:p>
          <a:p>
            <a:pPr algn="just"/>
            <a:r>
              <a:rPr lang="nn-NO" sz="2400" dirty="0" smtClean="0">
                <a:latin typeface="Century" pitchFamily="18" charset="0"/>
              </a:rPr>
              <a:t>array_name[i]; </a:t>
            </a:r>
          </a:p>
          <a:p>
            <a:pPr algn="just"/>
            <a:r>
              <a:rPr lang="nn-NO" sz="2400" dirty="0" smtClean="0">
                <a:latin typeface="Century" pitchFamily="18" charset="0"/>
              </a:rPr>
              <a:t>}</a:t>
            </a:r>
            <a:endParaRPr lang="en-IN" sz="2400" dirty="0">
              <a:latin typeface="Century"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Algorithm </a:t>
            </a:r>
            <a:endParaRPr lang="en-IN" dirty="0">
              <a:latin typeface="Century" pitchFamily="18" charset="0"/>
            </a:endParaRPr>
          </a:p>
        </p:txBody>
      </p:sp>
      <p:sp>
        <p:nvSpPr>
          <p:cNvPr id="3" name="Content Placeholder 2"/>
          <p:cNvSpPr>
            <a:spLocks noGrp="1"/>
          </p:cNvSpPr>
          <p:nvPr>
            <p:ph idx="1"/>
          </p:nvPr>
        </p:nvSpPr>
        <p:spPr>
          <a:xfrm>
            <a:off x="285720" y="1775191"/>
            <a:ext cx="8643998" cy="4625609"/>
          </a:xfrm>
        </p:spPr>
        <p:txBody>
          <a:bodyPr>
            <a:normAutofit/>
          </a:bodyPr>
          <a:lstStyle/>
          <a:p>
            <a:r>
              <a:rPr lang="en-IN" sz="2400" dirty="0" smtClean="0">
                <a:latin typeface="Century" pitchFamily="18" charset="0"/>
              </a:rPr>
              <a:t>Step-1:  Start </a:t>
            </a:r>
          </a:p>
          <a:p>
            <a:r>
              <a:rPr lang="en-IN" sz="2400" dirty="0" smtClean="0">
                <a:latin typeface="Century" pitchFamily="18" charset="0"/>
              </a:rPr>
              <a:t>Step2.   Create </a:t>
            </a:r>
            <a:r>
              <a:rPr lang="en-IN" sz="2400" dirty="0" smtClean="0">
                <a:latin typeface="Century" pitchFamily="18" charset="0"/>
              </a:rPr>
              <a:t>an Array of </a:t>
            </a:r>
            <a:r>
              <a:rPr lang="en-IN" sz="2400" b="1" dirty="0" smtClean="0">
                <a:latin typeface="Century" pitchFamily="18" charset="0"/>
              </a:rPr>
              <a:t>a</a:t>
            </a:r>
            <a:r>
              <a:rPr lang="en-IN" sz="2400" dirty="0" smtClean="0">
                <a:latin typeface="Century" pitchFamily="18" charset="0"/>
              </a:rPr>
              <a:t> desired </a:t>
            </a:r>
            <a:r>
              <a:rPr lang="en-IN" sz="2400" dirty="0" smtClean="0">
                <a:latin typeface="Century" pitchFamily="18" charset="0"/>
              </a:rPr>
              <a:t>data type </a:t>
            </a:r>
            <a:r>
              <a:rPr lang="en-IN" sz="2400" dirty="0" smtClean="0">
                <a:latin typeface="Century" pitchFamily="18" charset="0"/>
              </a:rPr>
              <a:t>and </a:t>
            </a:r>
            <a:r>
              <a:rPr lang="en-IN" sz="2400" dirty="0" smtClean="0">
                <a:latin typeface="Century" pitchFamily="18" charset="0"/>
              </a:rPr>
              <a:t>size.</a:t>
            </a:r>
          </a:p>
          <a:p>
            <a:r>
              <a:rPr lang="en-IN" sz="2400" dirty="0" smtClean="0">
                <a:latin typeface="Century" pitchFamily="18" charset="0"/>
              </a:rPr>
              <a:t> </a:t>
            </a:r>
            <a:r>
              <a:rPr lang="en-IN" sz="2400" dirty="0" smtClean="0">
                <a:latin typeface="Century" pitchFamily="18" charset="0"/>
              </a:rPr>
              <a:t>             A[N size]              </a:t>
            </a:r>
          </a:p>
          <a:p>
            <a:r>
              <a:rPr lang="en-IN" sz="2400" dirty="0" smtClean="0">
                <a:latin typeface="Century" pitchFamily="18" charset="0"/>
              </a:rPr>
              <a:t>Step</a:t>
            </a:r>
            <a:r>
              <a:rPr lang="en-IN" sz="2400" dirty="0" smtClean="0">
                <a:latin typeface="Century" pitchFamily="18" charset="0"/>
              </a:rPr>
              <a:t>3</a:t>
            </a:r>
            <a:r>
              <a:rPr lang="en-IN" sz="2400" dirty="0" smtClean="0">
                <a:latin typeface="Century" pitchFamily="18" charset="0"/>
              </a:rPr>
              <a:t>. </a:t>
            </a:r>
            <a:r>
              <a:rPr lang="en-IN" sz="2400" dirty="0" smtClean="0">
                <a:latin typeface="Century" pitchFamily="18" charset="0"/>
              </a:rPr>
              <a:t>  (Initialize </a:t>
            </a:r>
            <a:r>
              <a:rPr lang="en-IN" sz="2400" dirty="0" smtClean="0">
                <a:latin typeface="Century" pitchFamily="18" charset="0"/>
              </a:rPr>
              <a:t>a </a:t>
            </a:r>
            <a:r>
              <a:rPr lang="en-IN" sz="2400" dirty="0" smtClean="0">
                <a:latin typeface="Century" pitchFamily="18" charset="0"/>
              </a:rPr>
              <a:t>variable) </a:t>
            </a:r>
            <a:r>
              <a:rPr lang="en-IN" sz="2400" b="1" dirty="0" smtClean="0">
                <a:latin typeface="Century" pitchFamily="18" charset="0"/>
              </a:rPr>
              <a:t>‘</a:t>
            </a:r>
            <a:r>
              <a:rPr lang="en-IN" sz="2400" b="1" dirty="0" err="1" smtClean="0">
                <a:latin typeface="Century" pitchFamily="18" charset="0"/>
              </a:rPr>
              <a:t>i</a:t>
            </a:r>
            <a:r>
              <a:rPr lang="en-IN" sz="2400" b="1" dirty="0" smtClean="0">
                <a:latin typeface="Century" pitchFamily="18" charset="0"/>
              </a:rPr>
              <a:t>’ </a:t>
            </a:r>
            <a:r>
              <a:rPr lang="en-IN" sz="2400" dirty="0" smtClean="0">
                <a:latin typeface="Century" pitchFamily="18" charset="0"/>
              </a:rPr>
              <a:t>as 0</a:t>
            </a:r>
            <a:r>
              <a:rPr lang="en-IN" sz="2400" dirty="0" smtClean="0">
                <a:latin typeface="Century" pitchFamily="18" charset="0"/>
              </a:rPr>
              <a:t>.</a:t>
            </a:r>
          </a:p>
          <a:p>
            <a:r>
              <a:rPr lang="en-IN" sz="2400" dirty="0" smtClean="0">
                <a:latin typeface="Century" pitchFamily="18" charset="0"/>
              </a:rPr>
              <a:t> </a:t>
            </a:r>
            <a:r>
              <a:rPr lang="en-IN" sz="2400" dirty="0" smtClean="0">
                <a:latin typeface="Century" pitchFamily="18" charset="0"/>
              </a:rPr>
              <a:t>Step</a:t>
            </a:r>
            <a:r>
              <a:rPr lang="en-IN" sz="2400" dirty="0" smtClean="0">
                <a:latin typeface="Century" pitchFamily="18" charset="0"/>
              </a:rPr>
              <a:t>4</a:t>
            </a:r>
            <a:r>
              <a:rPr lang="en-IN" sz="2400" dirty="0" smtClean="0">
                <a:latin typeface="Century" pitchFamily="18" charset="0"/>
              </a:rPr>
              <a:t>. </a:t>
            </a:r>
            <a:r>
              <a:rPr lang="en-IN" sz="2400" dirty="0" smtClean="0">
                <a:latin typeface="Century" pitchFamily="18" charset="0"/>
              </a:rPr>
              <a:t> Enter </a:t>
            </a:r>
            <a:r>
              <a:rPr lang="en-IN" sz="2400" dirty="0" smtClean="0">
                <a:latin typeface="Century" pitchFamily="18" charset="0"/>
              </a:rPr>
              <a:t>the element at </a:t>
            </a:r>
            <a:r>
              <a:rPr lang="en-IN" sz="2400" b="1" dirty="0" err="1" smtClean="0">
                <a:latin typeface="Century" pitchFamily="18" charset="0"/>
              </a:rPr>
              <a:t>ith</a:t>
            </a:r>
            <a:r>
              <a:rPr lang="en-IN" sz="2400" b="1" dirty="0" smtClean="0">
                <a:latin typeface="Century" pitchFamily="18" charset="0"/>
              </a:rPr>
              <a:t> </a:t>
            </a:r>
            <a:r>
              <a:rPr lang="en-IN" sz="2400" dirty="0" smtClean="0">
                <a:latin typeface="Century" pitchFamily="18" charset="0"/>
              </a:rPr>
              <a:t>index or element  </a:t>
            </a:r>
            <a:r>
              <a:rPr lang="en-IN" sz="2400" dirty="0" smtClean="0">
                <a:latin typeface="Century" pitchFamily="18" charset="0"/>
              </a:rPr>
              <a:t>of </a:t>
            </a:r>
            <a:r>
              <a:rPr lang="en-IN" sz="2400" dirty="0" smtClean="0">
                <a:latin typeface="Century" pitchFamily="18" charset="0"/>
              </a:rPr>
              <a:t>      </a:t>
            </a:r>
          </a:p>
          <a:p>
            <a:r>
              <a:rPr lang="en-IN" sz="2400" dirty="0" smtClean="0">
                <a:latin typeface="Century" pitchFamily="18" charset="0"/>
              </a:rPr>
              <a:t> </a:t>
            </a:r>
            <a:r>
              <a:rPr lang="en-IN" sz="2400" dirty="0" smtClean="0">
                <a:latin typeface="Century" pitchFamily="18" charset="0"/>
              </a:rPr>
              <a:t>             the </a:t>
            </a:r>
            <a:r>
              <a:rPr lang="en-IN" sz="2400" dirty="0" smtClean="0">
                <a:latin typeface="Century" pitchFamily="18" charset="0"/>
              </a:rPr>
              <a:t>array. </a:t>
            </a:r>
            <a:endParaRPr lang="en-IN" sz="2400" dirty="0" smtClean="0">
              <a:latin typeface="Century" pitchFamily="18" charset="0"/>
            </a:endParaRPr>
          </a:p>
          <a:p>
            <a:r>
              <a:rPr lang="en-IN" sz="2400" dirty="0" smtClean="0">
                <a:latin typeface="Century" pitchFamily="18" charset="0"/>
              </a:rPr>
              <a:t>Step</a:t>
            </a:r>
            <a:r>
              <a:rPr lang="en-IN" sz="2400" dirty="0" smtClean="0">
                <a:latin typeface="Century" pitchFamily="18" charset="0"/>
              </a:rPr>
              <a:t>5</a:t>
            </a:r>
            <a:r>
              <a:rPr lang="en-IN" sz="2400" dirty="0" smtClean="0">
                <a:latin typeface="Century" pitchFamily="18" charset="0"/>
              </a:rPr>
              <a:t>. </a:t>
            </a:r>
            <a:r>
              <a:rPr lang="en-IN" sz="2400" dirty="0" smtClean="0">
                <a:latin typeface="Century" pitchFamily="18" charset="0"/>
              </a:rPr>
              <a:t>  (Increment) </a:t>
            </a:r>
            <a:r>
              <a:rPr lang="en-IN" sz="2400" b="1" dirty="0" err="1" smtClean="0">
                <a:latin typeface="Century" pitchFamily="18" charset="0"/>
              </a:rPr>
              <a:t>i</a:t>
            </a:r>
            <a:r>
              <a:rPr lang="en-IN" sz="2400" b="1" dirty="0" smtClean="0">
                <a:latin typeface="Century" pitchFamily="18" charset="0"/>
              </a:rPr>
              <a:t> by 1</a:t>
            </a:r>
            <a:r>
              <a:rPr lang="en-IN" sz="2400" dirty="0" smtClean="0">
                <a:latin typeface="Century" pitchFamily="18" charset="0"/>
              </a:rPr>
              <a:t>.</a:t>
            </a:r>
          </a:p>
          <a:p>
            <a:r>
              <a:rPr lang="en-IN" sz="2400" dirty="0" smtClean="0">
                <a:latin typeface="Century" pitchFamily="18" charset="0"/>
              </a:rPr>
              <a:t>Step</a:t>
            </a:r>
            <a:r>
              <a:rPr lang="en-IN" sz="2400" dirty="0" smtClean="0">
                <a:latin typeface="Century" pitchFamily="18" charset="0"/>
              </a:rPr>
              <a:t>6</a:t>
            </a:r>
            <a:r>
              <a:rPr lang="en-IN" sz="2400" dirty="0" smtClean="0">
                <a:latin typeface="Century" pitchFamily="18" charset="0"/>
              </a:rPr>
              <a:t>. </a:t>
            </a:r>
            <a:r>
              <a:rPr lang="en-IN" sz="2400" dirty="0" smtClean="0">
                <a:latin typeface="Century" pitchFamily="18" charset="0"/>
              </a:rPr>
              <a:t>  Repeat </a:t>
            </a:r>
            <a:r>
              <a:rPr lang="en-IN" sz="2400" dirty="0" smtClean="0">
                <a:latin typeface="Century" pitchFamily="18" charset="0"/>
              </a:rPr>
              <a:t>Steps 4 &amp; 5 until the end of the array. </a:t>
            </a:r>
            <a:endParaRPr lang="en-IN" sz="2400" dirty="0" smtClean="0">
              <a:latin typeface="Century" pitchFamily="18" charset="0"/>
            </a:endParaRPr>
          </a:p>
          <a:p>
            <a:r>
              <a:rPr lang="en-IN" sz="2400" dirty="0" smtClean="0">
                <a:latin typeface="Century" pitchFamily="18" charset="0"/>
              </a:rPr>
              <a:t>Step</a:t>
            </a:r>
            <a:r>
              <a:rPr lang="en-IN" sz="2400" dirty="0" smtClean="0">
                <a:latin typeface="Century" pitchFamily="18" charset="0"/>
              </a:rPr>
              <a:t>7</a:t>
            </a:r>
            <a:r>
              <a:rPr lang="en-IN" sz="2400" dirty="0" smtClean="0">
                <a:latin typeface="Century" pitchFamily="18" charset="0"/>
              </a:rPr>
              <a:t>. </a:t>
            </a:r>
            <a:r>
              <a:rPr lang="en-IN" sz="2400" dirty="0" smtClean="0">
                <a:latin typeface="Century" pitchFamily="18" charset="0"/>
              </a:rPr>
              <a:t>  Stop</a:t>
            </a:r>
            <a:endParaRPr lang="en-IN" sz="2400" dirty="0">
              <a:latin typeface="Century"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entury" pitchFamily="18" charset="0"/>
              </a:rPr>
              <a:t>Another Algorithm </a:t>
            </a:r>
            <a:endParaRPr lang="en-IN" dirty="0">
              <a:latin typeface="Century" pitchFamily="18" charset="0"/>
            </a:endParaRPr>
          </a:p>
        </p:txBody>
      </p:sp>
      <p:sp>
        <p:nvSpPr>
          <p:cNvPr id="3" name="Content Placeholder 2"/>
          <p:cNvSpPr>
            <a:spLocks noGrp="1"/>
          </p:cNvSpPr>
          <p:nvPr>
            <p:ph idx="1"/>
          </p:nvPr>
        </p:nvSpPr>
        <p:spPr/>
        <p:txBody>
          <a:bodyPr>
            <a:normAutofit/>
          </a:bodyPr>
          <a:lstStyle/>
          <a:p>
            <a:r>
              <a:rPr lang="en-IN" sz="2400" dirty="0" smtClean="0">
                <a:latin typeface="Century" pitchFamily="18" charset="0"/>
              </a:rPr>
              <a:t>St1:-   Start</a:t>
            </a:r>
          </a:p>
          <a:p>
            <a:r>
              <a:rPr lang="en-IN" sz="2400" dirty="0" smtClean="0">
                <a:latin typeface="Century" pitchFamily="18" charset="0"/>
              </a:rPr>
              <a:t> </a:t>
            </a:r>
            <a:r>
              <a:rPr lang="en-IN" sz="2400" dirty="0" smtClean="0">
                <a:latin typeface="Century" pitchFamily="18" charset="0"/>
              </a:rPr>
              <a:t>St</a:t>
            </a:r>
            <a:r>
              <a:rPr lang="en-IN" sz="2400" dirty="0" smtClean="0">
                <a:latin typeface="Century" pitchFamily="18" charset="0"/>
              </a:rPr>
              <a:t>2</a:t>
            </a:r>
            <a:r>
              <a:rPr lang="en-IN" sz="2400" dirty="0" smtClean="0">
                <a:latin typeface="Century" pitchFamily="18" charset="0"/>
              </a:rPr>
              <a:t>. </a:t>
            </a:r>
            <a:r>
              <a:rPr lang="en-IN" sz="2400" dirty="0" smtClean="0">
                <a:latin typeface="Century" pitchFamily="18" charset="0"/>
              </a:rPr>
              <a:t> (Initialize )Set </a:t>
            </a:r>
            <a:r>
              <a:rPr lang="en-IN" sz="2400" dirty="0" err="1" smtClean="0">
                <a:latin typeface="Century" pitchFamily="18" charset="0"/>
              </a:rPr>
              <a:t>i</a:t>
            </a:r>
            <a:r>
              <a:rPr lang="en-IN" sz="2400" dirty="0" smtClean="0">
                <a:latin typeface="Century" pitchFamily="18" charset="0"/>
              </a:rPr>
              <a:t> </a:t>
            </a:r>
            <a:r>
              <a:rPr lang="en-IN" sz="2400" dirty="0" smtClean="0">
                <a:latin typeface="Century" pitchFamily="18" charset="0"/>
              </a:rPr>
              <a:t>= </a:t>
            </a:r>
            <a:r>
              <a:rPr lang="en-IN" sz="2400" dirty="0" smtClean="0">
                <a:latin typeface="Century" pitchFamily="18" charset="0"/>
              </a:rPr>
              <a:t>0</a:t>
            </a:r>
          </a:p>
          <a:p>
            <a:r>
              <a:rPr lang="en-IN" sz="2400" dirty="0" smtClean="0">
                <a:latin typeface="Century" pitchFamily="18" charset="0"/>
              </a:rPr>
              <a:t> </a:t>
            </a:r>
            <a:r>
              <a:rPr lang="en-IN" sz="2400" dirty="0" smtClean="0">
                <a:latin typeface="Century" pitchFamily="18" charset="0"/>
              </a:rPr>
              <a:t>St</a:t>
            </a:r>
            <a:r>
              <a:rPr lang="en-IN" sz="2400" dirty="0" smtClean="0">
                <a:latin typeface="Century" pitchFamily="18" charset="0"/>
              </a:rPr>
              <a:t>3</a:t>
            </a:r>
            <a:r>
              <a:rPr lang="en-IN" sz="2400" dirty="0" smtClean="0">
                <a:latin typeface="Century" pitchFamily="18" charset="0"/>
              </a:rPr>
              <a:t>. </a:t>
            </a:r>
            <a:r>
              <a:rPr lang="en-IN" sz="2400" dirty="0" smtClean="0">
                <a:latin typeface="Century" pitchFamily="18" charset="0"/>
              </a:rPr>
              <a:t> Repeat </a:t>
            </a:r>
            <a:r>
              <a:rPr lang="en-IN" sz="2400" dirty="0" smtClean="0">
                <a:latin typeface="Century" pitchFamily="18" charset="0"/>
              </a:rPr>
              <a:t>steps 4 and 5 while </a:t>
            </a:r>
            <a:r>
              <a:rPr lang="en-IN" sz="2400" dirty="0" err="1" smtClean="0">
                <a:latin typeface="Century" pitchFamily="18" charset="0"/>
              </a:rPr>
              <a:t>i</a:t>
            </a:r>
            <a:r>
              <a:rPr lang="en-IN" sz="2400" dirty="0" smtClean="0">
                <a:latin typeface="Century" pitchFamily="18" charset="0"/>
              </a:rPr>
              <a:t> </a:t>
            </a:r>
            <a:r>
              <a:rPr lang="en-IN" sz="2400" dirty="0" smtClean="0">
                <a:latin typeface="Century" pitchFamily="18" charset="0"/>
              </a:rPr>
              <a:t>&lt; N </a:t>
            </a:r>
            <a:endParaRPr lang="en-IN" sz="2400" dirty="0" smtClean="0">
              <a:latin typeface="Century" pitchFamily="18" charset="0"/>
            </a:endParaRPr>
          </a:p>
          <a:p>
            <a:r>
              <a:rPr lang="en-IN" sz="2400" dirty="0" smtClean="0">
                <a:latin typeface="Century" pitchFamily="18" charset="0"/>
              </a:rPr>
              <a:t>St</a:t>
            </a:r>
            <a:r>
              <a:rPr lang="en-IN" sz="2400" dirty="0" smtClean="0">
                <a:latin typeface="Century" pitchFamily="18" charset="0"/>
              </a:rPr>
              <a:t>4.   </a:t>
            </a:r>
            <a:r>
              <a:rPr lang="en-IN" sz="2400" dirty="0" smtClean="0">
                <a:latin typeface="Century" pitchFamily="18" charset="0"/>
              </a:rPr>
              <a:t>IF </a:t>
            </a:r>
            <a:r>
              <a:rPr lang="en-IN" sz="2400" dirty="0" smtClean="0">
                <a:latin typeface="Century" pitchFamily="18" charset="0"/>
              </a:rPr>
              <a:t>A[</a:t>
            </a:r>
            <a:r>
              <a:rPr lang="en-IN" sz="2400" dirty="0" err="1" smtClean="0">
                <a:latin typeface="Century" pitchFamily="18" charset="0"/>
              </a:rPr>
              <a:t>i</a:t>
            </a:r>
            <a:r>
              <a:rPr lang="en-IN" sz="2400" dirty="0" smtClean="0">
                <a:latin typeface="Century" pitchFamily="18" charset="0"/>
              </a:rPr>
              <a:t>] </a:t>
            </a:r>
            <a:r>
              <a:rPr lang="en-IN" sz="2400" dirty="0" smtClean="0">
                <a:latin typeface="Century" pitchFamily="18" charset="0"/>
              </a:rPr>
              <a:t>is equal </a:t>
            </a:r>
            <a:r>
              <a:rPr lang="en-IN" sz="2400" dirty="0" smtClean="0">
                <a:latin typeface="Century" pitchFamily="18" charset="0"/>
              </a:rPr>
              <a:t>element Then, </a:t>
            </a:r>
            <a:r>
              <a:rPr lang="en-IN" sz="2400" dirty="0" smtClean="0">
                <a:latin typeface="Century" pitchFamily="18" charset="0"/>
              </a:rPr>
              <a:t>GOTO </a:t>
            </a:r>
            <a:r>
              <a:rPr lang="en-IN" sz="2400" dirty="0" smtClean="0">
                <a:latin typeface="Century" pitchFamily="18" charset="0"/>
              </a:rPr>
              <a:t>next   </a:t>
            </a:r>
          </a:p>
          <a:p>
            <a:r>
              <a:rPr lang="en-IN" sz="2400" dirty="0" smtClean="0">
                <a:latin typeface="Century" pitchFamily="18" charset="0"/>
              </a:rPr>
              <a:t> </a:t>
            </a:r>
            <a:r>
              <a:rPr lang="en-IN" sz="2400" dirty="0" smtClean="0">
                <a:latin typeface="Century" pitchFamily="18" charset="0"/>
              </a:rPr>
              <a:t>         step</a:t>
            </a:r>
          </a:p>
          <a:p>
            <a:r>
              <a:rPr lang="en-IN" sz="2400" dirty="0" smtClean="0">
                <a:latin typeface="Century" pitchFamily="18" charset="0"/>
              </a:rPr>
              <a:t> </a:t>
            </a:r>
            <a:r>
              <a:rPr lang="en-IN" sz="2400" dirty="0" smtClean="0">
                <a:latin typeface="Century" pitchFamily="18" charset="0"/>
              </a:rPr>
              <a:t>St</a:t>
            </a:r>
            <a:r>
              <a:rPr lang="en-IN" sz="2400" dirty="0" smtClean="0">
                <a:latin typeface="Century" pitchFamily="18" charset="0"/>
              </a:rPr>
              <a:t>5</a:t>
            </a:r>
            <a:r>
              <a:rPr lang="en-IN" sz="2400" dirty="0" smtClean="0">
                <a:latin typeface="Century" pitchFamily="18" charset="0"/>
              </a:rPr>
              <a:t>. </a:t>
            </a:r>
            <a:r>
              <a:rPr lang="en-IN" sz="2400" dirty="0" smtClean="0">
                <a:latin typeface="Century" pitchFamily="18" charset="0"/>
              </a:rPr>
              <a:t> Set </a:t>
            </a:r>
            <a:r>
              <a:rPr lang="en-IN" sz="2400" dirty="0" err="1" smtClean="0">
                <a:latin typeface="Century" pitchFamily="18" charset="0"/>
              </a:rPr>
              <a:t>i</a:t>
            </a:r>
            <a:r>
              <a:rPr lang="en-IN" sz="2400" dirty="0" smtClean="0">
                <a:latin typeface="Century" pitchFamily="18" charset="0"/>
              </a:rPr>
              <a:t> </a:t>
            </a:r>
            <a:r>
              <a:rPr lang="en-IN" sz="2400" dirty="0" smtClean="0">
                <a:latin typeface="Century" pitchFamily="18" charset="0"/>
              </a:rPr>
              <a:t>= </a:t>
            </a:r>
            <a:r>
              <a:rPr lang="en-IN" sz="2400" dirty="0" err="1" smtClean="0">
                <a:latin typeface="Century" pitchFamily="18" charset="0"/>
              </a:rPr>
              <a:t>i</a:t>
            </a:r>
            <a:r>
              <a:rPr lang="en-IN" sz="2400" dirty="0" smtClean="0">
                <a:latin typeface="Century" pitchFamily="18" charset="0"/>
              </a:rPr>
              <a:t> </a:t>
            </a:r>
            <a:r>
              <a:rPr lang="en-IN" sz="2400" dirty="0" smtClean="0">
                <a:latin typeface="Century" pitchFamily="18" charset="0"/>
              </a:rPr>
              <a:t>+1 </a:t>
            </a:r>
            <a:endParaRPr lang="en-IN" sz="2400" dirty="0" smtClean="0">
              <a:latin typeface="Century" pitchFamily="18" charset="0"/>
            </a:endParaRPr>
          </a:p>
          <a:p>
            <a:r>
              <a:rPr lang="en-IN" sz="2400" dirty="0" smtClean="0">
                <a:latin typeface="Century" pitchFamily="18" charset="0"/>
              </a:rPr>
              <a:t>St</a:t>
            </a:r>
            <a:r>
              <a:rPr lang="en-IN" sz="2400" dirty="0" smtClean="0">
                <a:latin typeface="Century" pitchFamily="18" charset="0"/>
              </a:rPr>
              <a:t>6</a:t>
            </a:r>
            <a:r>
              <a:rPr lang="en-IN" sz="2400" dirty="0" smtClean="0">
                <a:latin typeface="Century" pitchFamily="18" charset="0"/>
              </a:rPr>
              <a:t>. </a:t>
            </a:r>
            <a:r>
              <a:rPr lang="en-IN" sz="2400" dirty="0" smtClean="0">
                <a:latin typeface="Century" pitchFamily="18" charset="0"/>
              </a:rPr>
              <a:t>  Show element</a:t>
            </a:r>
          </a:p>
          <a:p>
            <a:r>
              <a:rPr lang="en-IN" sz="2400" dirty="0" smtClean="0">
                <a:latin typeface="Century" pitchFamily="18" charset="0"/>
              </a:rPr>
              <a:t>St</a:t>
            </a:r>
            <a:r>
              <a:rPr lang="en-IN" sz="2400" dirty="0" smtClean="0">
                <a:latin typeface="Century" pitchFamily="18" charset="0"/>
              </a:rPr>
              <a:t>7</a:t>
            </a:r>
            <a:r>
              <a:rPr lang="en-IN" sz="2400" dirty="0" smtClean="0">
                <a:latin typeface="Century" pitchFamily="18" charset="0"/>
              </a:rPr>
              <a:t>. </a:t>
            </a:r>
            <a:r>
              <a:rPr lang="en-IN" sz="2400" dirty="0" smtClean="0">
                <a:latin typeface="Century" pitchFamily="18" charset="0"/>
              </a:rPr>
              <a:t>  Stop</a:t>
            </a:r>
            <a:endParaRPr lang="en-IN" sz="2400" dirty="0">
              <a:latin typeface="Century"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2555</TotalTime>
  <Words>1566</Words>
  <Application>Microsoft Office PowerPoint</Application>
  <PresentationFormat>On-screen Show (4:3)</PresentationFormat>
  <Paragraphs>200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Module</vt:lpstr>
      <vt:lpstr>Slide 1</vt:lpstr>
      <vt:lpstr>Array </vt:lpstr>
      <vt:lpstr> Representation of an array </vt:lpstr>
      <vt:lpstr> Basic Terms of An Array Data Structure </vt:lpstr>
      <vt:lpstr>Array </vt:lpstr>
      <vt:lpstr> Properties of Array in Data Structure </vt:lpstr>
      <vt:lpstr> Array Traversal </vt:lpstr>
      <vt:lpstr>Algorithm </vt:lpstr>
      <vt:lpstr>Another Algorithm </vt:lpstr>
      <vt:lpstr>Array Insertion</vt:lpstr>
      <vt:lpstr>Algorithm </vt:lpstr>
      <vt:lpstr>Array deletion </vt:lpstr>
      <vt:lpstr>Algorithm </vt:lpstr>
      <vt:lpstr> Types of Array  </vt:lpstr>
      <vt:lpstr>2D Array </vt:lpstr>
      <vt:lpstr>2D Array </vt:lpstr>
      <vt:lpstr>3D Array </vt:lpstr>
      <vt:lpstr>3D Array</vt:lpstr>
      <vt:lpstr> Advantages of Array </vt:lpstr>
      <vt:lpstr> Disadvantage of Array </vt:lpstr>
      <vt:lpstr>Characteristics of an Array </vt:lpstr>
      <vt:lpstr>Stack </vt:lpstr>
      <vt:lpstr>Stack </vt:lpstr>
      <vt:lpstr>Stack </vt:lpstr>
      <vt:lpstr>Stack (Top)position </vt:lpstr>
      <vt:lpstr>There are some basic operations </vt:lpstr>
      <vt:lpstr>Push()</vt:lpstr>
      <vt:lpstr>Algorithm of Stack </vt:lpstr>
      <vt:lpstr>Pop()</vt:lpstr>
      <vt:lpstr>Algorithm of Stack </vt:lpstr>
      <vt:lpstr>Peep() /Peek()</vt:lpstr>
      <vt:lpstr>Algorithm of Stack </vt:lpstr>
      <vt:lpstr>Application of Stack </vt:lpstr>
      <vt:lpstr>Slide 34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Toshiba-2T-NGS</dc:creator>
  <cp:lastModifiedBy>Toshiba-2T-NGS</cp:lastModifiedBy>
  <cp:revision>91</cp:revision>
  <dcterms:created xsi:type="dcterms:W3CDTF">2023-06-12T06:54:45Z</dcterms:created>
  <dcterms:modified xsi:type="dcterms:W3CDTF">2023-08-24T04:45:32Z</dcterms:modified>
</cp:coreProperties>
</file>