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65" r:id="rId5"/>
    <p:sldId id="259" r:id="rId6"/>
    <p:sldId id="261" r:id="rId7"/>
    <p:sldId id="262" r:id="rId8"/>
    <p:sldId id="260" r:id="rId9"/>
    <p:sldId id="263" r:id="rId10"/>
    <p:sldId id="264" r:id="rId11"/>
    <p:sldId id="266" r:id="rId12"/>
    <p:sldId id="267" r:id="rId13"/>
    <p:sldId id="269" r:id="rId14"/>
    <p:sldId id="270" r:id="rId15"/>
    <p:sldId id="271" r:id="rId16"/>
    <p:sldId id="268"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8" r:id="rId33"/>
    <p:sldId id="287" r:id="rId34"/>
    <p:sldId id="289"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10"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smtClean="0"/>
              <a:t>Click to edit Master title style</a:t>
            </a:r>
            <a:endParaRPr kumimoji="0" lang="en-US"/>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smtClean="0"/>
              <a:t>Click to edit Master subtitle style</a:t>
            </a:r>
            <a:endParaRPr kumimoji="0" lang="en-US"/>
          </a:p>
        </p:txBody>
      </p:sp>
      <p:sp>
        <p:nvSpPr>
          <p:cNvPr id="4" name="Date Placeholder 3"/>
          <p:cNvSpPr>
            <a:spLocks noGrp="1"/>
          </p:cNvSpPr>
          <p:nvPr>
            <p:ph type="dt" sz="half" idx="10"/>
          </p:nvPr>
        </p:nvSpPr>
        <p:spPr/>
        <p:txBody>
          <a:bodyPr/>
          <a:lstStyle/>
          <a:p>
            <a:fld id="{A8B03CD6-F5FF-4675-9136-C36D8F4A43F3}" type="datetimeFigureOut">
              <a:rPr lang="en-US" smtClean="0"/>
              <a:pPr/>
              <a:t>9/12/2023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67CBF8-7680-4D90-8303-B6852B3CBB4D}" type="slidenum">
              <a:rPr lang="en-IN" smtClean="0"/>
              <a:pPr/>
              <a:t>‹#›</a:t>
            </a:fld>
            <a:endParaRPr lang="en-IN"/>
          </a:p>
        </p:txBody>
      </p:sp>
      <p:sp>
        <p:nvSpPr>
          <p:cNvPr id="10" name="Rectangle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8B03CD6-F5FF-4675-9136-C36D8F4A43F3}" type="datetimeFigureOut">
              <a:rPr lang="en-US" smtClean="0"/>
              <a:pPr/>
              <a:t>9/12/2023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67CBF8-7680-4D90-8303-B6852B3CBB4D}"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8" name="Rectangle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Vertical Title 1"/>
          <p:cNvSpPr>
            <a:spLocks noGrp="1"/>
          </p:cNvSpPr>
          <p:nvPr>
            <p:ph type="title" orient="vert"/>
          </p:nvPr>
        </p:nvSpPr>
        <p:spPr>
          <a:xfrm>
            <a:off x="6781800" y="274640"/>
            <a:ext cx="19050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04800"/>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8B03CD6-F5FF-4675-9136-C36D8F4A43F3}" type="datetimeFigureOut">
              <a:rPr lang="en-US" smtClean="0"/>
              <a:pPr/>
              <a:t>9/12/2023</a:t>
            </a:fld>
            <a:endParaRPr lang="en-IN"/>
          </a:p>
        </p:txBody>
      </p:sp>
      <p:sp>
        <p:nvSpPr>
          <p:cNvPr id="5" name="Footer Placeholder 4"/>
          <p:cNvSpPr>
            <a:spLocks noGrp="1"/>
          </p:cNvSpPr>
          <p:nvPr>
            <p:ph type="ftr" sz="quarter" idx="11"/>
          </p:nvPr>
        </p:nvSpPr>
        <p:spPr>
          <a:xfrm>
            <a:off x="2640597" y="6377459"/>
            <a:ext cx="3836404" cy="365125"/>
          </a:xfrm>
        </p:spPr>
        <p:txBody>
          <a:bodyPr/>
          <a:lstStyle/>
          <a:p>
            <a:endParaRPr lang="en-IN"/>
          </a:p>
        </p:txBody>
      </p:sp>
      <p:sp>
        <p:nvSpPr>
          <p:cNvPr id="6" name="Slide Number Placeholder 5"/>
          <p:cNvSpPr>
            <a:spLocks noGrp="1"/>
          </p:cNvSpPr>
          <p:nvPr>
            <p:ph type="sldNum" sz="quarter" idx="12"/>
          </p:nvPr>
        </p:nvSpPr>
        <p:spPr/>
        <p:txBody>
          <a:bodyPr/>
          <a:lstStyle/>
          <a:p>
            <a:fld id="{5267CBF8-7680-4D90-8303-B6852B3CBB4D}"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5448"/>
            <a:ext cx="8229600" cy="1252728"/>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8B03CD6-F5FF-4675-9136-C36D8F4A43F3}" type="datetimeFigureOut">
              <a:rPr lang="en-US" smtClean="0"/>
              <a:pPr/>
              <a:t>9/12/2023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67CBF8-7680-4D90-8303-B6852B3CBB4D}"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A8B03CD6-F5FF-4675-9136-C36D8F4A43F3}" type="datetimeFigureOut">
              <a:rPr lang="en-US" smtClean="0"/>
              <a:pPr/>
              <a:t>9/12/2023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67CBF8-7680-4D90-8303-B6852B3CBB4D}"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A8B03CD6-F5FF-4675-9136-C36D8F4A43F3}" type="datetimeFigureOut">
              <a:rPr lang="en-US" smtClean="0"/>
              <a:pPr/>
              <a:t>9/12/2023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267CBF8-7680-4D90-8303-B6852B3CBB4D}"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4" name="Content Placeholder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Text Placeholder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6" name="Content Placeholder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A8B03CD6-F5FF-4675-9136-C36D8F4A43F3}" type="datetimeFigureOut">
              <a:rPr lang="en-US" smtClean="0"/>
              <a:pPr/>
              <a:t>9/12/2023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267CBF8-7680-4D90-8303-B6852B3CBB4D}"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A8B03CD6-F5FF-4675-9136-C36D8F4A43F3}" type="datetimeFigureOut">
              <a:rPr lang="en-US" smtClean="0"/>
              <a:pPr/>
              <a:t>9/12/2023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267CBF8-7680-4D90-8303-B6852B3CBB4D}"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B03CD6-F5FF-4675-9136-C36D8F4A43F3}" type="datetimeFigureOut">
              <a:rPr lang="en-US" smtClean="0"/>
              <a:pPr/>
              <a:t>9/12/2023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267CBF8-7680-4D90-8303-B6852B3CBB4D}"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n-US" smtClean="0"/>
              <a:t>Click to edit Master title style</a:t>
            </a:r>
            <a:endParaRPr kumimoji="0" lang="en-US"/>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A8B03CD6-F5FF-4675-9136-C36D8F4A43F3}" type="datetimeFigureOut">
              <a:rPr lang="en-US" smtClean="0"/>
              <a:pPr/>
              <a:t>9/12/2023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267CBF8-7680-4D90-8303-B6852B3CBB4D}" type="slidenum">
              <a:rPr lang="en-IN" smtClean="0"/>
              <a:pPr/>
              <a:t>‹#›</a:t>
            </a:fld>
            <a:endParaRPr lang="en-IN"/>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164592" y="1170432"/>
            <a:ext cx="2523744" cy="201168"/>
          </a:xfrm>
        </p:spPr>
        <p:txBody>
          <a:bodyPr/>
          <a:lstStyle/>
          <a:p>
            <a:fld id="{A8B03CD6-F5FF-4675-9136-C36D8F4A43F3}" type="datetimeFigureOut">
              <a:rPr lang="en-US" smtClean="0"/>
              <a:pPr/>
              <a:t>9/12/2023</a:t>
            </a:fld>
            <a:endParaRPr lang="en-IN"/>
          </a:p>
        </p:txBody>
      </p:sp>
      <p:sp>
        <p:nvSpPr>
          <p:cNvPr id="11" name="Rectangle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6" name="Footer Placeholder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endParaRPr lang="en-IN"/>
          </a:p>
        </p:txBody>
      </p:sp>
      <p:sp>
        <p:nvSpPr>
          <p:cNvPr id="7" name="Slide Number Placeholder 6"/>
          <p:cNvSpPr>
            <a:spLocks noGrp="1"/>
          </p:cNvSpPr>
          <p:nvPr>
            <p:ph type="sldNum" sz="quarter" idx="12"/>
          </p:nvPr>
        </p:nvSpPr>
        <p:spPr>
          <a:xfrm>
            <a:off x="8339328" y="1170432"/>
            <a:ext cx="733864" cy="201168"/>
          </a:xfrm>
        </p:spPr>
        <p:txBody>
          <a:bodyPr/>
          <a:lstStyle/>
          <a:p>
            <a:fld id="{5267CBF8-7680-4D90-8303-B6852B3CBB4D}"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7" name="Rectangle 6"/>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Placeholder 1"/>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775191"/>
            <a:ext cx="8229600" cy="4625609"/>
          </a:xfrm>
          <a:prstGeom prst="rect">
            <a:avLst/>
          </a:prstGeom>
        </p:spPr>
        <p:txBody>
          <a:bodyPr vert="horz" lIns="54864" tIns="91440" rtlCol="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4" name="Date Placeholder 3"/>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A8B03CD6-F5FF-4675-9136-C36D8F4A43F3}" type="datetimeFigureOut">
              <a:rPr lang="en-US" smtClean="0"/>
              <a:pPr/>
              <a:t>9/12/2023</a:t>
            </a:fld>
            <a:endParaRPr lang="en-IN"/>
          </a:p>
        </p:txBody>
      </p:sp>
      <p:sp>
        <p:nvSpPr>
          <p:cNvPr id="5" name="Footer Placeholder 4"/>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endParaRPr lang="en-IN"/>
          </a:p>
        </p:txBody>
      </p:sp>
      <p:sp>
        <p:nvSpPr>
          <p:cNvPr id="6" name="Slide Number Placeholder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5267CBF8-7680-4D90-8303-B6852B3CBB4D}"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643050"/>
            <a:ext cx="8077200" cy="1643074"/>
          </a:xfrm>
          <a:prstGeom prst="rect">
            <a:avLst/>
          </a:prstGeom>
        </p:spPr>
        <p:txBody>
          <a:bodyPr vert="horz" lIns="91440" tIns="45720" rIns="91440" bIns="45720" rtlCol="0" anchor="ctr">
            <a:normAutofit fontScale="90000" lnSpcReduction="200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IN" sz="4400" b="0" i="0" u="none" strike="noStrike" kern="1200" cap="none" spc="0" normalizeH="0" baseline="0" noProof="0" dirty="0" smtClean="0">
                <a:ln>
                  <a:noFill/>
                </a:ln>
                <a:solidFill>
                  <a:schemeClr val="accent1">
                    <a:lumMod val="75000"/>
                  </a:schemeClr>
                </a:solidFill>
                <a:effectLst/>
                <a:uLnTx/>
                <a:uFillTx/>
                <a:latin typeface="Bookman Old Style" pitchFamily="18" charset="0"/>
                <a:ea typeface="+mj-ea"/>
                <a:cs typeface="+mj-cs"/>
              </a:rPr>
              <a:t>Data Structure [09CE2303]</a:t>
            </a:r>
            <a:br>
              <a:rPr kumimoji="0" lang="en-IN" sz="4400" b="0" i="0" u="none" strike="noStrike" kern="1200" cap="none" spc="0" normalizeH="0" baseline="0" noProof="0" dirty="0" smtClean="0">
                <a:ln>
                  <a:noFill/>
                </a:ln>
                <a:solidFill>
                  <a:schemeClr val="accent1">
                    <a:lumMod val="75000"/>
                  </a:schemeClr>
                </a:solidFill>
                <a:effectLst/>
                <a:uLnTx/>
                <a:uFillTx/>
                <a:latin typeface="Bookman Old Style" pitchFamily="18" charset="0"/>
                <a:ea typeface="+mj-ea"/>
                <a:cs typeface="+mj-cs"/>
              </a:rPr>
            </a:br>
            <a:r>
              <a:rPr kumimoji="0" lang="en-IN" sz="4400" b="0" i="0" u="none" strike="noStrike" kern="1200" cap="none" spc="0" normalizeH="0" baseline="0" noProof="0" dirty="0" smtClean="0">
                <a:ln>
                  <a:noFill/>
                </a:ln>
                <a:solidFill>
                  <a:schemeClr val="accent1">
                    <a:lumMod val="75000"/>
                  </a:schemeClr>
                </a:solidFill>
                <a:effectLst/>
                <a:uLnTx/>
                <a:uFillTx/>
                <a:latin typeface="Bookman Old Style" pitchFamily="18" charset="0"/>
                <a:ea typeface="+mj-ea"/>
                <a:cs typeface="+mj-cs"/>
              </a:rPr>
              <a:t>Unit:-</a:t>
            </a:r>
            <a:r>
              <a:rPr lang="en-IN" sz="4400" dirty="0" smtClean="0">
                <a:solidFill>
                  <a:schemeClr val="accent1">
                    <a:lumMod val="75000"/>
                  </a:schemeClr>
                </a:solidFill>
                <a:latin typeface="Bookman Old Style" pitchFamily="18" charset="0"/>
                <a:ea typeface="+mj-ea"/>
                <a:cs typeface="+mj-cs"/>
              </a:rPr>
              <a:t>3</a:t>
            </a:r>
            <a:r>
              <a:rPr kumimoji="0" lang="en-IN" sz="4400" b="0" i="0" u="none" strike="noStrike" kern="1200" cap="none" spc="0" normalizeH="0" baseline="0" noProof="0" dirty="0" smtClean="0">
                <a:ln>
                  <a:noFill/>
                </a:ln>
                <a:solidFill>
                  <a:schemeClr val="accent1">
                    <a:lumMod val="75000"/>
                  </a:schemeClr>
                </a:solidFill>
                <a:effectLst/>
                <a:uLnTx/>
                <a:uFillTx/>
                <a:latin typeface="Bookman Old Style" pitchFamily="18" charset="0"/>
                <a:ea typeface="+mj-ea"/>
                <a:cs typeface="+mj-cs"/>
              </a:rPr>
              <a:t/>
            </a:r>
            <a:br>
              <a:rPr kumimoji="0" lang="en-IN" sz="4400" b="0" i="0" u="none" strike="noStrike" kern="1200" cap="none" spc="0" normalizeH="0" baseline="0" noProof="0" dirty="0" smtClean="0">
                <a:ln>
                  <a:noFill/>
                </a:ln>
                <a:solidFill>
                  <a:schemeClr val="accent1">
                    <a:lumMod val="75000"/>
                  </a:schemeClr>
                </a:solidFill>
                <a:effectLst/>
                <a:uLnTx/>
                <a:uFillTx/>
                <a:latin typeface="Bookman Old Style" pitchFamily="18" charset="0"/>
                <a:ea typeface="+mj-ea"/>
                <a:cs typeface="+mj-cs"/>
              </a:rPr>
            </a:br>
            <a:endParaRPr kumimoji="0" lang="en-IN"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Rectangle 4"/>
          <p:cNvSpPr/>
          <p:nvPr/>
        </p:nvSpPr>
        <p:spPr>
          <a:xfrm>
            <a:off x="4357686" y="3643314"/>
            <a:ext cx="4572000" cy="1477328"/>
          </a:xfrm>
          <a:prstGeom prst="rect">
            <a:avLst/>
          </a:prstGeom>
        </p:spPr>
        <p:txBody>
          <a:bodyP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IN" dirty="0" smtClean="0">
                <a:solidFill>
                  <a:srgbClr val="0070C0"/>
                </a:solidFill>
                <a:latin typeface="Bookman Old Style" pitchFamily="18" charset="0"/>
              </a:rPr>
              <a:t>PRESENT BY</a:t>
            </a:r>
          </a:p>
          <a:p>
            <a:pPr algn="r"/>
            <a:r>
              <a:rPr lang="en-IN" b="1" dirty="0" smtClean="0">
                <a:solidFill>
                  <a:srgbClr val="0070C0"/>
                </a:solidFill>
                <a:latin typeface="Bookman Old Style" pitchFamily="18" charset="0"/>
              </a:rPr>
              <a:t>DOLLY N SHILU</a:t>
            </a:r>
          </a:p>
          <a:p>
            <a:pPr algn="r"/>
            <a:r>
              <a:rPr lang="en-IN" dirty="0" smtClean="0">
                <a:solidFill>
                  <a:srgbClr val="0070C0"/>
                </a:solidFill>
                <a:latin typeface="Bookman Old Style" pitchFamily="18" charset="0"/>
              </a:rPr>
              <a:t>Assistant Professor </a:t>
            </a:r>
          </a:p>
          <a:p>
            <a:pPr algn="r"/>
            <a:r>
              <a:rPr lang="en-IN" dirty="0" smtClean="0">
                <a:solidFill>
                  <a:srgbClr val="0070C0"/>
                </a:solidFill>
                <a:latin typeface="Bookman Old Style" pitchFamily="18" charset="0"/>
              </a:rPr>
              <a:t>Diploma-CE</a:t>
            </a:r>
          </a:p>
          <a:p>
            <a:endParaRPr lang="en-IN" dirty="0"/>
          </a:p>
        </p:txBody>
      </p:sp>
      <p:pic>
        <p:nvPicPr>
          <p:cNvPr id="6" name="Picture 5"/>
          <p:cNvPicPr>
            <a:picLocks noChangeAspect="1"/>
          </p:cNvPicPr>
          <p:nvPr/>
        </p:nvPicPr>
        <p:blipFill>
          <a:blip r:embed="rId2">
            <a:extLst>
              <a:ext uri="{28A0092B-C50C-407E-A947-70E740481C1C}">
                <a14:useLocalDpi xmlns="" xmlns:a14="http://schemas.microsoft.com/office/drawing/2010/main" xmlns:lc="http://schemas.openxmlformats.org/drawingml/2006/lockedCanvas" val="0"/>
              </a:ext>
            </a:extLst>
          </a:blip>
          <a:stretch>
            <a:fillRect/>
          </a:stretch>
        </p:blipFill>
        <p:spPr>
          <a:xfrm>
            <a:off x="5357818" y="214290"/>
            <a:ext cx="3571902" cy="1214422"/>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Simple queue </a:t>
            </a:r>
            <a:endParaRPr lang="en-IN" dirty="0"/>
          </a:p>
        </p:txBody>
      </p:sp>
      <p:sp>
        <p:nvSpPr>
          <p:cNvPr id="3" name="Content Placeholder 2"/>
          <p:cNvSpPr>
            <a:spLocks noGrp="1"/>
          </p:cNvSpPr>
          <p:nvPr>
            <p:ph idx="1"/>
          </p:nvPr>
        </p:nvSpPr>
        <p:spPr>
          <a:xfrm>
            <a:off x="457200" y="1775191"/>
            <a:ext cx="8229600" cy="1582371"/>
          </a:xfrm>
        </p:spPr>
        <p:txBody>
          <a:bodyPr>
            <a:normAutofit lnSpcReduction="10000"/>
          </a:bodyPr>
          <a:lstStyle/>
          <a:p>
            <a:pPr>
              <a:buNone/>
            </a:pPr>
            <a:endParaRPr lang="en-US" dirty="0" smtClean="0"/>
          </a:p>
          <a:p>
            <a:r>
              <a:rPr lang="en-US" dirty="0" smtClean="0"/>
              <a:t>Front ( f ) and Rear (r) both are -1 when Queue Empty. </a:t>
            </a:r>
          </a:p>
          <a:p>
            <a:endParaRPr lang="en-IN" dirty="0"/>
          </a:p>
        </p:txBody>
      </p:sp>
      <p:pic>
        <p:nvPicPr>
          <p:cNvPr id="2050" name="Picture 2" descr="Introduction of Queue Data Structure - Cplusplus"/>
          <p:cNvPicPr>
            <a:picLocks noChangeAspect="1" noChangeArrowheads="1"/>
          </p:cNvPicPr>
          <p:nvPr/>
        </p:nvPicPr>
        <p:blipFill>
          <a:blip r:embed="rId2"/>
          <a:srcRect/>
          <a:stretch>
            <a:fillRect/>
          </a:stretch>
        </p:blipFill>
        <p:spPr bwMode="auto">
          <a:xfrm>
            <a:off x="642910" y="4286256"/>
            <a:ext cx="7786742" cy="2033590"/>
          </a:xfrm>
          <a:prstGeom prst="rect">
            <a:avLst/>
          </a:prstGeo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Continue</a:t>
            </a:r>
            <a:endParaRPr lang="en-IN" dirty="0"/>
          </a:p>
        </p:txBody>
      </p:sp>
      <p:sp>
        <p:nvSpPr>
          <p:cNvPr id="3" name="Content Placeholder 2"/>
          <p:cNvSpPr>
            <a:spLocks noGrp="1"/>
          </p:cNvSpPr>
          <p:nvPr>
            <p:ph idx="1"/>
          </p:nvPr>
        </p:nvSpPr>
        <p:spPr>
          <a:xfrm>
            <a:off x="214282" y="1571612"/>
            <a:ext cx="8715436" cy="4643470"/>
          </a:xfrm>
        </p:spPr>
        <p:txBody>
          <a:bodyPr>
            <a:noAutofit/>
          </a:bodyPr>
          <a:lstStyle/>
          <a:p>
            <a:pPr algn="just"/>
            <a:r>
              <a:rPr lang="en-IN" sz="2400" b="1" dirty="0" err="1" smtClean="0">
                <a:latin typeface="Century" pitchFamily="18" charset="0"/>
              </a:rPr>
              <a:t>Enqueue</a:t>
            </a:r>
            <a:r>
              <a:rPr lang="en-IN" sz="2400" dirty="0" smtClean="0">
                <a:latin typeface="Century" pitchFamily="18" charset="0"/>
              </a:rPr>
              <a:t> Queue perform as FIFO. First enter(Insert) value 10 then after 8,12,16,9,20,18,5 </a:t>
            </a:r>
          </a:p>
          <a:p>
            <a:pPr algn="just"/>
            <a:r>
              <a:rPr lang="en-IN" sz="2400" dirty="0" smtClean="0">
                <a:latin typeface="Century" pitchFamily="18" charset="0"/>
              </a:rPr>
              <a:t>Now queue is full last value is 5. that is last value of queue so that is Rear and first value is 10 so that is Front of queue.   </a:t>
            </a:r>
          </a:p>
          <a:p>
            <a:pPr algn="just"/>
            <a:r>
              <a:rPr lang="en-IN" sz="2400" dirty="0" smtClean="0">
                <a:latin typeface="Century" pitchFamily="18" charset="0"/>
              </a:rPr>
              <a:t>Now, </a:t>
            </a:r>
            <a:r>
              <a:rPr lang="en-IN" sz="2400" b="1" dirty="0" err="1" smtClean="0">
                <a:latin typeface="Century" pitchFamily="18" charset="0"/>
              </a:rPr>
              <a:t>Dequeue</a:t>
            </a:r>
            <a:r>
              <a:rPr lang="en-IN" sz="2400" dirty="0" smtClean="0">
                <a:latin typeface="Century" pitchFamily="18" charset="0"/>
              </a:rPr>
              <a:t> Queue work on FIFO so after queue full Remove (Delete) element or value 10 then after 8 then 12 and so on.</a:t>
            </a:r>
          </a:p>
          <a:p>
            <a:pPr algn="just"/>
            <a:endParaRPr lang="en-IN" sz="2400" dirty="0">
              <a:latin typeface="Century"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Simple queue </a:t>
            </a:r>
            <a:endParaRPr lang="en-IN" dirty="0"/>
          </a:p>
        </p:txBody>
      </p:sp>
      <p:pic>
        <p:nvPicPr>
          <p:cNvPr id="4" name="Picture 2" descr="Queue Data Structure With Examples (2023) - Logicmojo"/>
          <p:cNvPicPr>
            <a:picLocks noChangeAspect="1" noChangeArrowheads="1"/>
          </p:cNvPicPr>
          <p:nvPr/>
        </p:nvPicPr>
        <p:blipFill>
          <a:blip r:embed="rId2"/>
          <a:srcRect/>
          <a:stretch>
            <a:fillRect/>
          </a:stretch>
        </p:blipFill>
        <p:spPr bwMode="auto">
          <a:xfrm>
            <a:off x="428596" y="2000240"/>
            <a:ext cx="8358246" cy="4572032"/>
          </a:xfrm>
          <a:prstGeom prst="rect">
            <a:avLst/>
          </a:prstGeom>
          <a:noFill/>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Simple Queue</a:t>
            </a:r>
            <a:br>
              <a:rPr lang="en-US" dirty="0" smtClean="0"/>
            </a:br>
            <a:r>
              <a:rPr lang="en-US" dirty="0" err="1" smtClean="0"/>
              <a:t>Enque</a:t>
            </a:r>
            <a:r>
              <a:rPr lang="en-US" dirty="0" smtClean="0"/>
              <a:t> () Algorithm </a:t>
            </a:r>
            <a:endParaRPr lang="en-IN" dirty="0"/>
          </a:p>
        </p:txBody>
      </p:sp>
      <p:sp>
        <p:nvSpPr>
          <p:cNvPr id="3" name="Content Placeholder 2"/>
          <p:cNvSpPr>
            <a:spLocks noGrp="1"/>
          </p:cNvSpPr>
          <p:nvPr>
            <p:ph idx="1"/>
          </p:nvPr>
        </p:nvSpPr>
        <p:spPr/>
        <p:txBody>
          <a:bodyPr>
            <a:normAutofit fontScale="92500" lnSpcReduction="20000"/>
          </a:bodyPr>
          <a:lstStyle/>
          <a:p>
            <a:r>
              <a:rPr lang="en-US" sz="2400" dirty="0" smtClean="0">
                <a:latin typeface="Century" pitchFamily="18" charset="0"/>
              </a:rPr>
              <a:t>Step 1:Initially front=-1,rear= -1</a:t>
            </a:r>
          </a:p>
          <a:p>
            <a:r>
              <a:rPr lang="en-US" sz="2400" dirty="0" smtClean="0">
                <a:latin typeface="Century" pitchFamily="18" charset="0"/>
              </a:rPr>
              <a:t>Insert(Q, front ,</a:t>
            </a:r>
            <a:r>
              <a:rPr lang="en-US" sz="2400" dirty="0" err="1" smtClean="0">
                <a:latin typeface="Century" pitchFamily="18" charset="0"/>
              </a:rPr>
              <a:t>rear,X</a:t>
            </a:r>
            <a:r>
              <a:rPr lang="en-US" sz="2400" dirty="0" smtClean="0">
                <a:latin typeface="Century" pitchFamily="18" charset="0"/>
              </a:rPr>
              <a:t>)</a:t>
            </a:r>
          </a:p>
          <a:p>
            <a:r>
              <a:rPr lang="en-US" sz="2400" dirty="0" smtClean="0">
                <a:latin typeface="Century" pitchFamily="18" charset="0"/>
              </a:rPr>
              <a:t>Step 2:	[Check for overflow]</a:t>
            </a:r>
          </a:p>
          <a:p>
            <a:r>
              <a:rPr lang="en-US" sz="2400" dirty="0" smtClean="0">
                <a:latin typeface="Century" pitchFamily="18" charset="0"/>
              </a:rPr>
              <a:t>               If rear&gt;=N-1 then </a:t>
            </a:r>
          </a:p>
          <a:p>
            <a:r>
              <a:rPr lang="en-US" sz="2400" dirty="0" smtClean="0">
                <a:latin typeface="Century" pitchFamily="18" charset="0"/>
              </a:rPr>
              <a:t>                      Write “queue overflow”</a:t>
            </a:r>
          </a:p>
          <a:p>
            <a:r>
              <a:rPr lang="en-US" sz="2400" dirty="0" smtClean="0">
                <a:latin typeface="Century" pitchFamily="18" charset="0"/>
              </a:rPr>
              <a:t>                      Exit</a:t>
            </a:r>
          </a:p>
          <a:p>
            <a:r>
              <a:rPr lang="en-US" sz="2400" dirty="0" smtClean="0">
                <a:latin typeface="Century" pitchFamily="18" charset="0"/>
              </a:rPr>
              <a:t>Step 3: [increment rear ]</a:t>
            </a:r>
          </a:p>
          <a:p>
            <a:r>
              <a:rPr lang="en-US" sz="2400" dirty="0" smtClean="0">
                <a:latin typeface="Century" pitchFamily="18" charset="0"/>
              </a:rPr>
              <a:t>            Rear  </a:t>
            </a:r>
            <a:r>
              <a:rPr lang="gu-IN" sz="2400" b="1" dirty="0" smtClean="0">
                <a:latin typeface="Century" pitchFamily="18" charset="0"/>
              </a:rPr>
              <a:t>=</a:t>
            </a:r>
            <a:r>
              <a:rPr lang="en-US" sz="2400" b="1" dirty="0" smtClean="0">
                <a:latin typeface="Century" pitchFamily="18" charset="0"/>
              </a:rPr>
              <a:t>  </a:t>
            </a:r>
            <a:r>
              <a:rPr lang="en-US" sz="2400" dirty="0" smtClean="0">
                <a:latin typeface="Century" pitchFamily="18" charset="0"/>
              </a:rPr>
              <a:t>Rear+1</a:t>
            </a:r>
          </a:p>
          <a:p>
            <a:r>
              <a:rPr lang="en-US" sz="2400" dirty="0" smtClean="0">
                <a:latin typeface="Century" pitchFamily="18" charset="0"/>
              </a:rPr>
              <a:t>Step 4:	[check queue insertion]</a:t>
            </a:r>
          </a:p>
          <a:p>
            <a:r>
              <a:rPr lang="en-US" sz="2400" dirty="0" smtClean="0">
                <a:latin typeface="Century" pitchFamily="18" charset="0"/>
              </a:rPr>
              <a:t>		Q[Rear]=X</a:t>
            </a:r>
          </a:p>
          <a:p>
            <a:r>
              <a:rPr lang="en-US" sz="2400" dirty="0" smtClean="0">
                <a:latin typeface="Century" pitchFamily="18" charset="0"/>
              </a:rPr>
              <a:t>Step5:		   If  (front=-1) then</a:t>
            </a:r>
          </a:p>
          <a:p>
            <a:r>
              <a:rPr lang="en-US" sz="2400" dirty="0" smtClean="0">
                <a:latin typeface="Century" pitchFamily="18" charset="0"/>
              </a:rPr>
              <a:t>		           front=0[queue empty]</a:t>
            </a:r>
          </a:p>
          <a:p>
            <a:r>
              <a:rPr lang="en-US" sz="2400" dirty="0" smtClean="0">
                <a:latin typeface="Century" pitchFamily="18" charset="0"/>
              </a:rPr>
              <a:t>		            exit</a:t>
            </a:r>
          </a:p>
          <a:p>
            <a:r>
              <a:rPr lang="en-US" sz="2400" dirty="0" smtClean="0">
                <a:latin typeface="Century" pitchFamily="18" charset="0"/>
              </a:rPr>
              <a:t>Step 6: 	[finished]</a:t>
            </a:r>
          </a:p>
          <a:p>
            <a:r>
              <a:rPr lang="en-US" sz="2400" dirty="0" smtClean="0">
                <a:latin typeface="Century" pitchFamily="18" charset="0"/>
              </a:rPr>
              <a:t>		Exit</a:t>
            </a:r>
          </a:p>
          <a:p>
            <a:endParaRPr lang="en-IN" sz="2400" dirty="0">
              <a:latin typeface="Century"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a:t>
            </a:r>
            <a:r>
              <a:rPr lang="en-IN" dirty="0" err="1" smtClean="0"/>
              <a:t>Deque</a:t>
            </a:r>
            <a:r>
              <a:rPr lang="en-IN" dirty="0" smtClean="0"/>
              <a:t>() Algorithm </a:t>
            </a:r>
            <a:endParaRPr lang="en-IN" dirty="0"/>
          </a:p>
        </p:txBody>
      </p:sp>
      <p:sp>
        <p:nvSpPr>
          <p:cNvPr id="3" name="Content Placeholder 2"/>
          <p:cNvSpPr>
            <a:spLocks noGrp="1"/>
          </p:cNvSpPr>
          <p:nvPr>
            <p:ph idx="1"/>
          </p:nvPr>
        </p:nvSpPr>
        <p:spPr/>
        <p:txBody>
          <a:bodyPr>
            <a:normAutofit fontScale="70000" lnSpcReduction="20000"/>
          </a:bodyPr>
          <a:lstStyle/>
          <a:p>
            <a:r>
              <a:rPr lang="en-US" dirty="0" smtClean="0">
                <a:latin typeface="Century" pitchFamily="18" charset="0"/>
              </a:rPr>
              <a:t>Step 1:  Initially front=-1,rear= -1</a:t>
            </a:r>
          </a:p>
          <a:p>
            <a:r>
              <a:rPr lang="en-US" dirty="0" smtClean="0">
                <a:latin typeface="Century" pitchFamily="18" charset="0"/>
              </a:rPr>
              <a:t>              Delete (</a:t>
            </a:r>
            <a:r>
              <a:rPr lang="en-US" dirty="0" err="1" smtClean="0">
                <a:latin typeface="Century" pitchFamily="18" charset="0"/>
              </a:rPr>
              <a:t>Q,front,rear,X</a:t>
            </a:r>
            <a:r>
              <a:rPr lang="en-US" dirty="0" smtClean="0">
                <a:latin typeface="Century" pitchFamily="18" charset="0"/>
              </a:rPr>
              <a:t>)</a:t>
            </a:r>
          </a:p>
          <a:p>
            <a:r>
              <a:rPr lang="en-US" dirty="0" smtClean="0">
                <a:latin typeface="Century" pitchFamily="18" charset="0"/>
              </a:rPr>
              <a:t>Step 2:  [Check for underflow]</a:t>
            </a:r>
          </a:p>
          <a:p>
            <a:r>
              <a:rPr lang="en-US" dirty="0" smtClean="0">
                <a:latin typeface="Century" pitchFamily="18" charset="0"/>
              </a:rPr>
              <a:t>               If (front=-1)  then </a:t>
            </a:r>
          </a:p>
          <a:p>
            <a:r>
              <a:rPr lang="en-US" dirty="0" smtClean="0">
                <a:latin typeface="Century" pitchFamily="18" charset="0"/>
              </a:rPr>
              <a:t>                Write “queue underflow”</a:t>
            </a:r>
          </a:p>
          <a:p>
            <a:r>
              <a:rPr lang="en-US" dirty="0" smtClean="0">
                <a:latin typeface="Century" pitchFamily="18" charset="0"/>
              </a:rPr>
              <a:t>                        Exit</a:t>
            </a:r>
          </a:p>
          <a:p>
            <a:r>
              <a:rPr lang="en-US" dirty="0" smtClean="0">
                <a:latin typeface="Century" pitchFamily="18" charset="0"/>
              </a:rPr>
              <a:t>Step 3:   [delete element]</a:t>
            </a:r>
          </a:p>
          <a:p>
            <a:r>
              <a:rPr lang="en-US" dirty="0" smtClean="0">
                <a:latin typeface="Century" pitchFamily="18" charset="0"/>
              </a:rPr>
              <a:t>	         X=q[front]</a:t>
            </a:r>
          </a:p>
          <a:p>
            <a:r>
              <a:rPr lang="en-US" dirty="0" smtClean="0">
                <a:latin typeface="Century" pitchFamily="18" charset="0"/>
              </a:rPr>
              <a:t>Step 4:   [increment front]</a:t>
            </a:r>
          </a:p>
          <a:p>
            <a:r>
              <a:rPr lang="en-US" dirty="0" smtClean="0">
                <a:latin typeface="Century" pitchFamily="18" charset="0"/>
              </a:rPr>
              <a:t>	        If (front==rear) then </a:t>
            </a:r>
          </a:p>
          <a:p>
            <a:r>
              <a:rPr lang="en-US" dirty="0" smtClean="0">
                <a:latin typeface="Century" pitchFamily="18" charset="0"/>
              </a:rPr>
              <a:t>	         Front = rear = -1</a:t>
            </a:r>
          </a:p>
          <a:p>
            <a:r>
              <a:rPr lang="en-US" dirty="0" smtClean="0">
                <a:latin typeface="Century" pitchFamily="18" charset="0"/>
              </a:rPr>
              <a:t>	          Else</a:t>
            </a:r>
          </a:p>
          <a:p>
            <a:r>
              <a:rPr lang="en-US" dirty="0" smtClean="0">
                <a:latin typeface="Century" pitchFamily="18" charset="0"/>
              </a:rPr>
              <a:t>	         Front = front+1</a:t>
            </a:r>
          </a:p>
          <a:p>
            <a:r>
              <a:rPr lang="en-US" dirty="0" smtClean="0">
                <a:latin typeface="Century" pitchFamily="18" charset="0"/>
              </a:rPr>
              <a:t>Step 5:    [finished]</a:t>
            </a:r>
          </a:p>
          <a:p>
            <a:r>
              <a:rPr lang="en-US" dirty="0" smtClean="0">
                <a:latin typeface="Century" pitchFamily="18" charset="0"/>
              </a:rPr>
              <a:t>	           Exit</a:t>
            </a:r>
          </a:p>
          <a:p>
            <a:endParaRPr lang="en-IN" dirty="0">
              <a:latin typeface="Century"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Disadvantage  </a:t>
            </a:r>
            <a:endParaRPr lang="en-IN" dirty="0"/>
          </a:p>
        </p:txBody>
      </p:sp>
      <p:sp>
        <p:nvSpPr>
          <p:cNvPr id="3" name="Content Placeholder 2"/>
          <p:cNvSpPr>
            <a:spLocks noGrp="1"/>
          </p:cNvSpPr>
          <p:nvPr>
            <p:ph idx="1"/>
          </p:nvPr>
        </p:nvSpPr>
        <p:spPr/>
        <p:txBody>
          <a:bodyPr>
            <a:normAutofit/>
          </a:bodyPr>
          <a:lstStyle/>
          <a:p>
            <a:pPr lvl="0" algn="just">
              <a:lnSpc>
                <a:spcPct val="100000"/>
              </a:lnSpc>
            </a:pPr>
            <a:r>
              <a:rPr lang="en-US" sz="2400" dirty="0" smtClean="0">
                <a:latin typeface="Century" pitchFamily="18" charset="0"/>
              </a:rPr>
              <a:t>Disadvantages is </a:t>
            </a:r>
            <a:r>
              <a:rPr lang="en-US" sz="2400" dirty="0" smtClean="0">
                <a:latin typeface="Century" pitchFamily="18" charset="0"/>
              </a:rPr>
              <a:t>that </a:t>
            </a:r>
            <a:r>
              <a:rPr lang="en-US" sz="2400" dirty="0" smtClean="0">
                <a:latin typeface="Century" pitchFamily="18" charset="0"/>
              </a:rPr>
              <a:t>in last operation rear  reaches to end of queue and queue overflow condition (rear&gt;=n-1) is </a:t>
            </a:r>
            <a:r>
              <a:rPr lang="en-US" sz="2400" dirty="0" smtClean="0">
                <a:latin typeface="Century" pitchFamily="18" charset="0"/>
              </a:rPr>
              <a:t>true. So we cannot insert new element. Even though there is space in queue.</a:t>
            </a:r>
          </a:p>
          <a:p>
            <a:r>
              <a:rPr lang="en-US" sz="2400" dirty="0" smtClean="0">
                <a:latin typeface="Century" pitchFamily="18" charset="0"/>
              </a:rPr>
              <a:t>So </a:t>
            </a:r>
            <a:r>
              <a:rPr lang="en-US" sz="2400" dirty="0" smtClean="0">
                <a:latin typeface="Century" pitchFamily="18" charset="0"/>
              </a:rPr>
              <a:t>this type of problems can be solved by using new concept, which is called </a:t>
            </a:r>
            <a:r>
              <a:rPr lang="en-US" sz="2400" b="1" dirty="0" smtClean="0">
                <a:latin typeface="Century" pitchFamily="18" charset="0"/>
              </a:rPr>
              <a:t>circular </a:t>
            </a:r>
            <a:r>
              <a:rPr lang="en-US" sz="2400" b="1" dirty="0" smtClean="0">
                <a:latin typeface="Century" pitchFamily="18" charset="0"/>
              </a:rPr>
              <a:t>queue.</a:t>
            </a:r>
            <a:endParaRPr lang="en-IN" sz="2400" b="1" dirty="0">
              <a:latin typeface="Century"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Circular queue </a:t>
            </a:r>
            <a:endParaRPr lang="en-IN" dirty="0"/>
          </a:p>
        </p:txBody>
      </p:sp>
      <p:sp>
        <p:nvSpPr>
          <p:cNvPr id="3" name="Content Placeholder 2"/>
          <p:cNvSpPr>
            <a:spLocks noGrp="1"/>
          </p:cNvSpPr>
          <p:nvPr>
            <p:ph idx="1"/>
          </p:nvPr>
        </p:nvSpPr>
        <p:spPr>
          <a:xfrm>
            <a:off x="457200" y="1775191"/>
            <a:ext cx="8229600" cy="2653941"/>
          </a:xfrm>
        </p:spPr>
        <p:txBody>
          <a:bodyPr>
            <a:normAutofit lnSpcReduction="10000"/>
          </a:bodyPr>
          <a:lstStyle/>
          <a:p>
            <a:pPr algn="just"/>
            <a:r>
              <a:rPr lang="en-US" sz="2400" dirty="0" smtClean="0">
                <a:latin typeface="Century" pitchFamily="18" charset="0"/>
              </a:rPr>
              <a:t>Circular queue is one in which the insertion of new element is done at very first location of queue if last location of queue is full.</a:t>
            </a:r>
          </a:p>
          <a:p>
            <a:pPr algn="just"/>
            <a:r>
              <a:rPr lang="en-IN" sz="2400" dirty="0" smtClean="0">
                <a:latin typeface="Century" pitchFamily="18" charset="0"/>
              </a:rPr>
              <a:t>The circular queue solves the major limitation of the normal queue. In a normal queue, after a bit of insertion and deletion, there will be non-usable empty space</a:t>
            </a:r>
            <a:r>
              <a:rPr lang="en-IN" sz="2400" dirty="0" smtClean="0">
                <a:latin typeface="Century" pitchFamily="18" charset="0"/>
              </a:rPr>
              <a:t>.</a:t>
            </a:r>
          </a:p>
          <a:p>
            <a:pPr algn="just"/>
            <a:endParaRPr lang="en-IN" sz="2400" dirty="0">
              <a:latin typeface="Century" pitchFamily="18" charset="0"/>
            </a:endParaRPr>
          </a:p>
        </p:txBody>
      </p:sp>
      <p:pic>
        <p:nvPicPr>
          <p:cNvPr id="1027" name="Picture 3"/>
          <p:cNvPicPr>
            <a:picLocks noChangeAspect="1" noChangeArrowheads="1"/>
          </p:cNvPicPr>
          <p:nvPr/>
        </p:nvPicPr>
        <p:blipFill>
          <a:blip r:embed="rId2"/>
          <a:srcRect/>
          <a:stretch>
            <a:fillRect/>
          </a:stretch>
        </p:blipFill>
        <p:spPr bwMode="auto">
          <a:xfrm>
            <a:off x="1000100" y="4643446"/>
            <a:ext cx="7477125" cy="1785950"/>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Circular queue </a:t>
            </a:r>
            <a:endParaRPr lang="en-IN" dirty="0"/>
          </a:p>
        </p:txBody>
      </p:sp>
      <p:pic>
        <p:nvPicPr>
          <p:cNvPr id="2050" name="Picture 2"/>
          <p:cNvPicPr>
            <a:picLocks noChangeAspect="1" noChangeArrowheads="1"/>
          </p:cNvPicPr>
          <p:nvPr/>
        </p:nvPicPr>
        <p:blipFill>
          <a:blip r:embed="rId2"/>
          <a:srcRect/>
          <a:stretch>
            <a:fillRect/>
          </a:stretch>
        </p:blipFill>
        <p:spPr bwMode="auto">
          <a:xfrm>
            <a:off x="642910" y="1857364"/>
            <a:ext cx="7572428" cy="1785950"/>
          </a:xfrm>
          <a:prstGeom prst="rect">
            <a:avLst/>
          </a:prstGeom>
          <a:noFill/>
          <a:ln w="9525">
            <a:noFill/>
            <a:miter lim="800000"/>
            <a:headEnd/>
            <a:tailEnd/>
          </a:ln>
          <a:effectLst/>
        </p:spPr>
      </p:pic>
      <p:pic>
        <p:nvPicPr>
          <p:cNvPr id="2051" name="Picture 3"/>
          <p:cNvPicPr>
            <a:picLocks noChangeAspect="1" noChangeArrowheads="1"/>
          </p:cNvPicPr>
          <p:nvPr/>
        </p:nvPicPr>
        <p:blipFill>
          <a:blip r:embed="rId3"/>
          <a:srcRect/>
          <a:stretch>
            <a:fillRect/>
          </a:stretch>
        </p:blipFill>
        <p:spPr bwMode="auto">
          <a:xfrm>
            <a:off x="642910" y="4357694"/>
            <a:ext cx="7572428" cy="2214560"/>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Continue…</a:t>
            </a:r>
            <a:endParaRPr lang="en-IN" dirty="0"/>
          </a:p>
        </p:txBody>
      </p:sp>
      <p:sp>
        <p:nvSpPr>
          <p:cNvPr id="3" name="Content Placeholder 2"/>
          <p:cNvSpPr>
            <a:spLocks noGrp="1"/>
          </p:cNvSpPr>
          <p:nvPr>
            <p:ph idx="1"/>
          </p:nvPr>
        </p:nvSpPr>
        <p:spPr>
          <a:xfrm>
            <a:off x="457200" y="1775191"/>
            <a:ext cx="8229600" cy="1153743"/>
          </a:xfrm>
        </p:spPr>
        <p:txBody>
          <a:bodyPr>
            <a:normAutofit/>
          </a:bodyPr>
          <a:lstStyle/>
          <a:p>
            <a:r>
              <a:rPr lang="en-IN" sz="2400" dirty="0" smtClean="0">
                <a:latin typeface="Century" pitchFamily="18" charset="0"/>
              </a:rPr>
              <a:t>After queue is full now </a:t>
            </a:r>
            <a:r>
              <a:rPr lang="en-IN" sz="2400" dirty="0" err="1" smtClean="0">
                <a:latin typeface="Century" pitchFamily="18" charset="0"/>
              </a:rPr>
              <a:t>dequeue</a:t>
            </a:r>
            <a:r>
              <a:rPr lang="en-IN" sz="2400" dirty="0" smtClean="0">
                <a:latin typeface="Century" pitchFamily="18" charset="0"/>
              </a:rPr>
              <a:t>() an element </a:t>
            </a:r>
            <a:endParaRPr lang="en-IN" sz="2400" dirty="0">
              <a:latin typeface="Century" pitchFamily="18" charset="0"/>
            </a:endParaRPr>
          </a:p>
        </p:txBody>
      </p:sp>
      <p:pic>
        <p:nvPicPr>
          <p:cNvPr id="3074" name="Picture 2"/>
          <p:cNvPicPr>
            <a:picLocks noChangeAspect="1" noChangeArrowheads="1"/>
          </p:cNvPicPr>
          <p:nvPr/>
        </p:nvPicPr>
        <p:blipFill>
          <a:blip r:embed="rId2"/>
          <a:srcRect/>
          <a:stretch>
            <a:fillRect/>
          </a:stretch>
        </p:blipFill>
        <p:spPr bwMode="auto">
          <a:xfrm>
            <a:off x="1214414" y="2928934"/>
            <a:ext cx="6715172" cy="1571635"/>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Continue…</a:t>
            </a:r>
            <a:endParaRPr lang="en-IN" dirty="0"/>
          </a:p>
        </p:txBody>
      </p:sp>
      <p:sp>
        <p:nvSpPr>
          <p:cNvPr id="3" name="Content Placeholder 2"/>
          <p:cNvSpPr>
            <a:spLocks noGrp="1"/>
          </p:cNvSpPr>
          <p:nvPr>
            <p:ph idx="1"/>
          </p:nvPr>
        </p:nvSpPr>
        <p:spPr>
          <a:xfrm>
            <a:off x="457200" y="1775191"/>
            <a:ext cx="8401080" cy="1225181"/>
          </a:xfrm>
        </p:spPr>
        <p:txBody>
          <a:bodyPr>
            <a:normAutofit/>
          </a:bodyPr>
          <a:lstStyle/>
          <a:p>
            <a:pPr algn="just"/>
            <a:r>
              <a:rPr lang="en-IN" sz="2400" dirty="0" smtClean="0">
                <a:latin typeface="Century" pitchFamily="18" charset="0"/>
              </a:rPr>
              <a:t>After queue is </a:t>
            </a:r>
            <a:r>
              <a:rPr lang="en-IN" sz="2400" dirty="0" err="1" smtClean="0">
                <a:latin typeface="Century" pitchFamily="18" charset="0"/>
              </a:rPr>
              <a:t>deque</a:t>
            </a:r>
            <a:r>
              <a:rPr lang="en-IN" sz="2400" dirty="0" smtClean="0">
                <a:latin typeface="Century" pitchFamily="18" charset="0"/>
              </a:rPr>
              <a:t> some element then after it is </a:t>
            </a:r>
            <a:r>
              <a:rPr lang="en-IN" sz="2400" dirty="0" err="1" smtClean="0">
                <a:latin typeface="Century" pitchFamily="18" charset="0"/>
              </a:rPr>
              <a:t>enque</a:t>
            </a:r>
            <a:r>
              <a:rPr lang="en-IN" sz="2400" dirty="0" smtClean="0">
                <a:latin typeface="Century" pitchFamily="18" charset="0"/>
              </a:rPr>
              <a:t> some element in blank space or memory </a:t>
            </a:r>
            <a:endParaRPr lang="en-IN" sz="2400" dirty="0">
              <a:latin typeface="Century" pitchFamily="18" charset="0"/>
            </a:endParaRPr>
          </a:p>
        </p:txBody>
      </p:sp>
      <p:pic>
        <p:nvPicPr>
          <p:cNvPr id="4098" name="Picture 2"/>
          <p:cNvPicPr>
            <a:picLocks noChangeAspect="1" noChangeArrowheads="1"/>
          </p:cNvPicPr>
          <p:nvPr/>
        </p:nvPicPr>
        <p:blipFill>
          <a:blip r:embed="rId2"/>
          <a:srcRect/>
          <a:stretch>
            <a:fillRect/>
          </a:stretch>
        </p:blipFill>
        <p:spPr bwMode="auto">
          <a:xfrm>
            <a:off x="857224" y="3071810"/>
            <a:ext cx="7786742" cy="1500198"/>
          </a:xfrm>
          <a:prstGeom prst="rect">
            <a:avLst/>
          </a:prstGeom>
          <a:noFill/>
          <a:ln w="9525">
            <a:noFill/>
            <a:miter lim="800000"/>
            <a:headEnd/>
            <a:tailEnd/>
          </a:ln>
          <a:effectLst/>
        </p:spPr>
      </p:pic>
      <p:pic>
        <p:nvPicPr>
          <p:cNvPr id="4099" name="Picture 3"/>
          <p:cNvPicPr>
            <a:picLocks noChangeAspect="1" noChangeArrowheads="1"/>
          </p:cNvPicPr>
          <p:nvPr/>
        </p:nvPicPr>
        <p:blipFill>
          <a:blip r:embed="rId3"/>
          <a:srcRect/>
          <a:stretch>
            <a:fillRect/>
          </a:stretch>
        </p:blipFill>
        <p:spPr bwMode="auto">
          <a:xfrm>
            <a:off x="857224" y="4857760"/>
            <a:ext cx="7786742" cy="1714512"/>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348" y="3071810"/>
            <a:ext cx="8013192" cy="1636776"/>
          </a:xfrm>
        </p:spPr>
        <p:txBody>
          <a:bodyPr>
            <a:normAutofit fontScale="90000"/>
          </a:bodyPr>
          <a:lstStyle/>
          <a:p>
            <a:r>
              <a:rPr lang="en-IN" sz="6000" dirty="0" smtClean="0">
                <a:solidFill>
                  <a:srgbClr val="002060"/>
                </a:solidFill>
                <a:latin typeface="Century" pitchFamily="18" charset="0"/>
              </a:rPr>
              <a:t>Queue and Linked List </a:t>
            </a:r>
            <a:endParaRPr lang="en-IN" sz="6000" dirty="0">
              <a:solidFill>
                <a:srgbClr val="002060"/>
              </a:solidFill>
              <a:latin typeface="Century"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Advantage </a:t>
            </a:r>
            <a:endParaRPr lang="en-IN" dirty="0"/>
          </a:p>
        </p:txBody>
      </p:sp>
      <p:sp>
        <p:nvSpPr>
          <p:cNvPr id="3" name="Content Placeholder 2"/>
          <p:cNvSpPr>
            <a:spLocks noGrp="1"/>
          </p:cNvSpPr>
          <p:nvPr>
            <p:ph idx="1"/>
          </p:nvPr>
        </p:nvSpPr>
        <p:spPr/>
        <p:txBody>
          <a:bodyPr>
            <a:normAutofit/>
          </a:bodyPr>
          <a:lstStyle/>
          <a:p>
            <a:r>
              <a:rPr lang="en-IN" sz="2400" dirty="0" smtClean="0">
                <a:latin typeface="Century" pitchFamily="18" charset="0"/>
              </a:rPr>
              <a:t>Do not waste memory space </a:t>
            </a:r>
          </a:p>
          <a:p>
            <a:r>
              <a:rPr lang="en-IN" sz="2400" dirty="0" smtClean="0">
                <a:latin typeface="Century" pitchFamily="18" charset="0"/>
              </a:rPr>
              <a:t>Faster then Simple queue  </a:t>
            </a:r>
            <a:endParaRPr lang="en-IN" sz="2400" dirty="0">
              <a:latin typeface="Century"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Algorithms of Circular queue Insert </a:t>
            </a:r>
            <a:endParaRPr lang="en-IN" dirty="0"/>
          </a:p>
        </p:txBody>
      </p:sp>
      <p:sp>
        <p:nvSpPr>
          <p:cNvPr id="3" name="Content Placeholder 2"/>
          <p:cNvSpPr>
            <a:spLocks noGrp="1"/>
          </p:cNvSpPr>
          <p:nvPr>
            <p:ph idx="1"/>
          </p:nvPr>
        </p:nvSpPr>
        <p:spPr>
          <a:xfrm>
            <a:off x="457200" y="1571612"/>
            <a:ext cx="8229600" cy="5072097"/>
          </a:xfrm>
        </p:spPr>
        <p:txBody>
          <a:bodyPr>
            <a:noAutofit/>
          </a:bodyPr>
          <a:lstStyle/>
          <a:p>
            <a:r>
              <a:rPr lang="en-IN" sz="2400" dirty="0" smtClean="0">
                <a:latin typeface="Century" pitchFamily="18" charset="0"/>
              </a:rPr>
              <a:t>Q:- implementation queue </a:t>
            </a:r>
          </a:p>
          <a:p>
            <a:r>
              <a:rPr lang="en-IN" sz="2400" dirty="0" smtClean="0">
                <a:latin typeface="Century" pitchFamily="18" charset="0"/>
              </a:rPr>
              <a:t>Front:- front end</a:t>
            </a:r>
          </a:p>
          <a:p>
            <a:r>
              <a:rPr lang="en-IN" sz="2400" dirty="0" smtClean="0">
                <a:latin typeface="Century" pitchFamily="18" charset="0"/>
              </a:rPr>
              <a:t>Rear:- rear end</a:t>
            </a:r>
          </a:p>
          <a:p>
            <a:r>
              <a:rPr lang="en-IN" sz="2400" dirty="0" smtClean="0">
                <a:latin typeface="Century" pitchFamily="18" charset="0"/>
              </a:rPr>
              <a:t>N:-size of queue</a:t>
            </a:r>
          </a:p>
          <a:p>
            <a:r>
              <a:rPr lang="en-IN" sz="2400" dirty="0" err="1" smtClean="0">
                <a:latin typeface="Century" pitchFamily="18" charset="0"/>
              </a:rPr>
              <a:t>i</a:t>
            </a:r>
            <a:r>
              <a:rPr lang="en-IN" sz="2400" dirty="0" smtClean="0">
                <a:latin typeface="Century" pitchFamily="18" charset="0"/>
              </a:rPr>
              <a:t>:- data item to be insertion </a:t>
            </a:r>
          </a:p>
          <a:p>
            <a:endParaRPr lang="en-IN" sz="2400" dirty="0" smtClean="0">
              <a:latin typeface="Century" pitchFamily="18" charset="0"/>
            </a:endParaRPr>
          </a:p>
          <a:p>
            <a:endParaRPr lang="en-IN" sz="2400" dirty="0" smtClean="0">
              <a:latin typeface="Century" pitchFamily="18" charset="0"/>
            </a:endParaRPr>
          </a:p>
          <a:p>
            <a:endParaRPr lang="en-IN" sz="2400" dirty="0">
              <a:latin typeface="Century"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Continue…</a:t>
            </a:r>
            <a:endParaRPr lang="en-IN" dirty="0"/>
          </a:p>
        </p:txBody>
      </p:sp>
      <p:sp>
        <p:nvSpPr>
          <p:cNvPr id="3" name="Content Placeholder 2"/>
          <p:cNvSpPr>
            <a:spLocks noGrp="1"/>
          </p:cNvSpPr>
          <p:nvPr>
            <p:ph idx="1"/>
          </p:nvPr>
        </p:nvSpPr>
        <p:spPr>
          <a:xfrm>
            <a:off x="428596" y="1571612"/>
            <a:ext cx="8429684" cy="5286388"/>
          </a:xfrm>
        </p:spPr>
        <p:txBody>
          <a:bodyPr>
            <a:noAutofit/>
          </a:bodyPr>
          <a:lstStyle/>
          <a:p>
            <a:r>
              <a:rPr lang="en-IN" sz="2400" dirty="0" smtClean="0">
                <a:latin typeface="Century" pitchFamily="18" charset="0"/>
              </a:rPr>
              <a:t>Step1:-[ check for overflow ]</a:t>
            </a:r>
          </a:p>
          <a:p>
            <a:r>
              <a:rPr lang="en-IN" sz="2400" dirty="0" smtClean="0">
                <a:latin typeface="Century" pitchFamily="18" charset="0"/>
              </a:rPr>
              <a:t>             front==0 &amp;&amp; rear==n-1 front == rear+1</a:t>
            </a:r>
          </a:p>
          <a:p>
            <a:r>
              <a:rPr lang="en-US" sz="2400" dirty="0" smtClean="0">
                <a:latin typeface="Century" pitchFamily="18" charset="0"/>
              </a:rPr>
              <a:t>               Write “queue overflow”</a:t>
            </a:r>
          </a:p>
          <a:p>
            <a:r>
              <a:rPr lang="en-US" sz="2400" dirty="0" smtClean="0">
                <a:latin typeface="Century" pitchFamily="18" charset="0"/>
              </a:rPr>
              <a:t>                              Exit</a:t>
            </a:r>
          </a:p>
          <a:p>
            <a:r>
              <a:rPr lang="en-US" sz="2400" dirty="0" smtClean="0">
                <a:latin typeface="Century" pitchFamily="18" charset="0"/>
              </a:rPr>
              <a:t>Step 2: [rear pointer ]</a:t>
            </a:r>
          </a:p>
          <a:p>
            <a:r>
              <a:rPr lang="en-US" sz="2400" dirty="0" smtClean="0">
                <a:latin typeface="Century" pitchFamily="18" charset="0"/>
              </a:rPr>
              <a:t>                 If (rear==n-1) then</a:t>
            </a:r>
          </a:p>
          <a:p>
            <a:r>
              <a:rPr lang="en-US" sz="2400" dirty="0" smtClean="0">
                <a:latin typeface="Century" pitchFamily="18" charset="0"/>
              </a:rPr>
              <a:t>                 rear=0</a:t>
            </a:r>
          </a:p>
          <a:p>
            <a:r>
              <a:rPr lang="en-US" sz="2400" dirty="0" smtClean="0">
                <a:latin typeface="Century" pitchFamily="18" charset="0"/>
              </a:rPr>
              <a:t>                 else</a:t>
            </a:r>
          </a:p>
          <a:p>
            <a:r>
              <a:rPr lang="en-US" sz="2400" dirty="0" smtClean="0">
                <a:latin typeface="Century" pitchFamily="18" charset="0"/>
              </a:rPr>
              <a:t>                 rear = (rear+1)</a:t>
            </a:r>
          </a:p>
          <a:p>
            <a:r>
              <a:rPr lang="en-US" sz="2400" dirty="0" smtClean="0">
                <a:latin typeface="Century" pitchFamily="18" charset="0"/>
              </a:rPr>
              <a:t>Step 3: Q[rear]=I</a:t>
            </a:r>
          </a:p>
          <a:p>
            <a:r>
              <a:rPr lang="en-US" sz="2400" dirty="0" smtClean="0">
                <a:latin typeface="Century" pitchFamily="18" charset="0"/>
              </a:rPr>
              <a:t>             if(front ==-1)</a:t>
            </a:r>
          </a:p>
          <a:p>
            <a:r>
              <a:rPr lang="en-US" sz="2400" dirty="0" smtClean="0">
                <a:latin typeface="Century" pitchFamily="18" charset="0"/>
              </a:rPr>
              <a:t>              front=0</a:t>
            </a:r>
          </a:p>
          <a:p>
            <a:r>
              <a:rPr lang="en-US" sz="2400" dirty="0" smtClean="0">
                <a:latin typeface="Century" pitchFamily="18" charset="0"/>
              </a:rPr>
              <a:t>Step 4: [finished]</a:t>
            </a:r>
          </a:p>
          <a:p>
            <a:r>
              <a:rPr lang="en-US" sz="2400" dirty="0" smtClean="0">
                <a:latin typeface="Century" pitchFamily="18" charset="0"/>
              </a:rPr>
              <a:t>                 Exit</a:t>
            </a:r>
            <a:endParaRPr lang="en-IN" sz="24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Algorithms of Circular queue </a:t>
            </a:r>
            <a:r>
              <a:rPr lang="en-IN" dirty="0" smtClean="0"/>
              <a:t>delete </a:t>
            </a:r>
            <a:endParaRPr lang="en-IN" dirty="0"/>
          </a:p>
        </p:txBody>
      </p:sp>
      <p:sp>
        <p:nvSpPr>
          <p:cNvPr id="3" name="Content Placeholder 2"/>
          <p:cNvSpPr>
            <a:spLocks noGrp="1"/>
          </p:cNvSpPr>
          <p:nvPr>
            <p:ph idx="1"/>
          </p:nvPr>
        </p:nvSpPr>
        <p:spPr/>
        <p:txBody>
          <a:bodyPr>
            <a:normAutofit/>
          </a:bodyPr>
          <a:lstStyle/>
          <a:p>
            <a:r>
              <a:rPr lang="en-IN" sz="2800" dirty="0" smtClean="0">
                <a:latin typeface="Century" pitchFamily="18" charset="0"/>
              </a:rPr>
              <a:t>Q:- implementation queue </a:t>
            </a:r>
          </a:p>
          <a:p>
            <a:r>
              <a:rPr lang="en-IN" sz="2800" dirty="0" smtClean="0">
                <a:latin typeface="Century" pitchFamily="18" charset="0"/>
              </a:rPr>
              <a:t>Front:- front end</a:t>
            </a:r>
          </a:p>
          <a:p>
            <a:r>
              <a:rPr lang="en-IN" sz="2800" dirty="0" smtClean="0">
                <a:latin typeface="Century" pitchFamily="18" charset="0"/>
              </a:rPr>
              <a:t>Rear:- rear end</a:t>
            </a:r>
          </a:p>
          <a:p>
            <a:r>
              <a:rPr lang="en-IN" sz="2800" dirty="0" smtClean="0">
                <a:latin typeface="Century" pitchFamily="18" charset="0"/>
              </a:rPr>
              <a:t>N:-size of </a:t>
            </a:r>
            <a:r>
              <a:rPr lang="en-IN" sz="2800" dirty="0" smtClean="0">
                <a:latin typeface="Century" pitchFamily="18" charset="0"/>
              </a:rPr>
              <a:t>queue</a:t>
            </a:r>
          </a:p>
          <a:p>
            <a:r>
              <a:rPr lang="en-IN" sz="2800" dirty="0" err="1" smtClean="0">
                <a:latin typeface="Century" pitchFamily="18" charset="0"/>
              </a:rPr>
              <a:t>i</a:t>
            </a:r>
            <a:r>
              <a:rPr lang="en-IN" sz="2800" dirty="0" smtClean="0">
                <a:latin typeface="Century" pitchFamily="18" charset="0"/>
              </a:rPr>
              <a:t>:- data item to be </a:t>
            </a:r>
            <a:r>
              <a:rPr lang="en-IN" sz="2800" dirty="0" smtClean="0">
                <a:latin typeface="Century" pitchFamily="18" charset="0"/>
              </a:rPr>
              <a:t>deletion  </a:t>
            </a:r>
            <a:endParaRPr lang="en-IN" sz="2800" dirty="0" smtClean="0">
              <a:latin typeface="Century" pitchFamily="18" charset="0"/>
            </a:endParaRPr>
          </a:p>
          <a:p>
            <a:endParaRPr lang="en-IN" sz="28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Continue…</a:t>
            </a:r>
            <a:endParaRPr lang="en-IN" dirty="0"/>
          </a:p>
        </p:txBody>
      </p:sp>
      <p:sp>
        <p:nvSpPr>
          <p:cNvPr id="3" name="Content Placeholder 2"/>
          <p:cNvSpPr>
            <a:spLocks noGrp="1"/>
          </p:cNvSpPr>
          <p:nvPr>
            <p:ph idx="1"/>
          </p:nvPr>
        </p:nvSpPr>
        <p:spPr>
          <a:xfrm>
            <a:off x="457200" y="1571612"/>
            <a:ext cx="8229600" cy="5072097"/>
          </a:xfrm>
        </p:spPr>
        <p:txBody>
          <a:bodyPr>
            <a:noAutofit/>
          </a:bodyPr>
          <a:lstStyle/>
          <a:p>
            <a:r>
              <a:rPr lang="en-US" sz="2200" dirty="0" smtClean="0">
                <a:latin typeface="Century" pitchFamily="18" charset="0"/>
              </a:rPr>
              <a:t>Step 1: [Check for underflow]</a:t>
            </a:r>
          </a:p>
          <a:p>
            <a:r>
              <a:rPr lang="en-US" sz="2200" dirty="0" smtClean="0">
                <a:latin typeface="Century" pitchFamily="18" charset="0"/>
              </a:rPr>
              <a:t>                If (front=-1) then</a:t>
            </a:r>
          </a:p>
          <a:p>
            <a:r>
              <a:rPr lang="en-US" sz="2200" dirty="0" smtClean="0">
                <a:latin typeface="Century" pitchFamily="18" charset="0"/>
              </a:rPr>
              <a:t>                             Write “queue underflow”</a:t>
            </a:r>
          </a:p>
          <a:p>
            <a:r>
              <a:rPr lang="en-US" sz="2200" dirty="0" smtClean="0">
                <a:latin typeface="Century" pitchFamily="18" charset="0"/>
              </a:rPr>
              <a:t>                             Exit</a:t>
            </a:r>
          </a:p>
          <a:p>
            <a:r>
              <a:rPr lang="en-US" sz="2200" dirty="0" smtClean="0">
                <a:latin typeface="Century" pitchFamily="18" charset="0"/>
              </a:rPr>
              <a:t>Step 2: [delete element]</a:t>
            </a:r>
          </a:p>
          <a:p>
            <a:r>
              <a:rPr lang="en-US" sz="2200" dirty="0" smtClean="0">
                <a:latin typeface="Century" pitchFamily="18" charset="0"/>
              </a:rPr>
              <a:t>              </a:t>
            </a:r>
            <a:r>
              <a:rPr lang="en-US" sz="2200" dirty="0" err="1" smtClean="0">
                <a:latin typeface="Century" pitchFamily="18" charset="0"/>
              </a:rPr>
              <a:t>i</a:t>
            </a:r>
            <a:r>
              <a:rPr lang="en-US" sz="2200" dirty="0" smtClean="0">
                <a:latin typeface="Century" pitchFamily="18" charset="0"/>
              </a:rPr>
              <a:t> =</a:t>
            </a:r>
            <a:r>
              <a:rPr lang="en-US" sz="2200" dirty="0" smtClean="0">
                <a:latin typeface="Century" pitchFamily="18" charset="0"/>
              </a:rPr>
              <a:t>q[front]</a:t>
            </a:r>
          </a:p>
          <a:p>
            <a:r>
              <a:rPr lang="en-US" sz="2200" dirty="0" smtClean="0">
                <a:latin typeface="Century" pitchFamily="18" charset="0"/>
              </a:rPr>
              <a:t>Step 3: [increment front pointer]</a:t>
            </a:r>
          </a:p>
          <a:p>
            <a:r>
              <a:rPr lang="en-US" sz="2200" dirty="0" smtClean="0">
                <a:latin typeface="Century" pitchFamily="18" charset="0"/>
              </a:rPr>
              <a:t>            If (front==rear) then</a:t>
            </a:r>
          </a:p>
          <a:p>
            <a:r>
              <a:rPr lang="en-US" sz="2200" dirty="0" smtClean="0">
                <a:latin typeface="Century" pitchFamily="18" charset="0"/>
              </a:rPr>
              <a:t>                       Front = rear = -</a:t>
            </a:r>
            <a:r>
              <a:rPr lang="en-US" sz="2200" dirty="0" smtClean="0">
                <a:latin typeface="Century" pitchFamily="18" charset="0"/>
              </a:rPr>
              <a:t>1 return (</a:t>
            </a:r>
            <a:r>
              <a:rPr lang="en-US" sz="2200" dirty="0" err="1" smtClean="0">
                <a:latin typeface="Century" pitchFamily="18" charset="0"/>
              </a:rPr>
              <a:t>i</a:t>
            </a:r>
            <a:r>
              <a:rPr lang="en-US" sz="2200" dirty="0" smtClean="0">
                <a:latin typeface="Century" pitchFamily="18" charset="0"/>
              </a:rPr>
              <a:t>)</a:t>
            </a:r>
          </a:p>
          <a:p>
            <a:r>
              <a:rPr lang="en-US" sz="2200" dirty="0" smtClean="0">
                <a:latin typeface="Century" pitchFamily="18" charset="0"/>
              </a:rPr>
              <a:t> </a:t>
            </a:r>
            <a:r>
              <a:rPr lang="en-US" sz="2200" dirty="0" smtClean="0">
                <a:latin typeface="Century" pitchFamily="18" charset="0"/>
              </a:rPr>
              <a:t>           [set front] (front==n-1)</a:t>
            </a:r>
          </a:p>
          <a:p>
            <a:r>
              <a:rPr lang="en-US" sz="2200" dirty="0" smtClean="0">
                <a:latin typeface="Century" pitchFamily="18" charset="0"/>
              </a:rPr>
              <a:t> </a:t>
            </a:r>
            <a:r>
              <a:rPr lang="en-US" sz="2200" dirty="0" smtClean="0">
                <a:latin typeface="Century" pitchFamily="18" charset="0"/>
              </a:rPr>
              <a:t>                  front=0</a:t>
            </a:r>
            <a:endParaRPr lang="en-US" sz="2200" dirty="0" smtClean="0">
              <a:latin typeface="Century" pitchFamily="18" charset="0"/>
            </a:endParaRPr>
          </a:p>
          <a:p>
            <a:r>
              <a:rPr lang="en-US" sz="2200" dirty="0" smtClean="0">
                <a:latin typeface="Century" pitchFamily="18" charset="0"/>
              </a:rPr>
              <a:t>           Else</a:t>
            </a:r>
          </a:p>
          <a:p>
            <a:r>
              <a:rPr lang="en-US" sz="2200" dirty="0" smtClean="0">
                <a:latin typeface="Century" pitchFamily="18" charset="0"/>
              </a:rPr>
              <a:t>`                      front = (front+1</a:t>
            </a:r>
            <a:r>
              <a:rPr lang="en-US" sz="2200" dirty="0" smtClean="0">
                <a:latin typeface="Century" pitchFamily="18" charset="0"/>
              </a:rPr>
              <a:t>)</a:t>
            </a:r>
            <a:endParaRPr lang="en-US" sz="2200" dirty="0" smtClean="0">
              <a:latin typeface="Century" pitchFamily="18" charset="0"/>
            </a:endParaRPr>
          </a:p>
          <a:p>
            <a:r>
              <a:rPr lang="en-US" sz="2200" dirty="0" smtClean="0">
                <a:latin typeface="Century" pitchFamily="18" charset="0"/>
              </a:rPr>
              <a:t>Step 4: [finished]</a:t>
            </a:r>
          </a:p>
          <a:p>
            <a:r>
              <a:rPr lang="en-US" sz="2200" dirty="0" smtClean="0">
                <a:latin typeface="Century" pitchFamily="18" charset="0"/>
              </a:rPr>
              <a:t>                Exit</a:t>
            </a:r>
          </a:p>
          <a:p>
            <a:endParaRPr lang="en-IN" sz="2200" dirty="0">
              <a:latin typeface="Century"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Simple VS Circular Queue </a:t>
            </a:r>
            <a:endParaRPr lang="en-IN" dirty="0"/>
          </a:p>
        </p:txBody>
      </p:sp>
      <p:graphicFrame>
        <p:nvGraphicFramePr>
          <p:cNvPr id="4" name="Content Placeholder 3"/>
          <p:cNvGraphicFramePr>
            <a:graphicFrameLocks noGrp="1"/>
          </p:cNvGraphicFramePr>
          <p:nvPr>
            <p:ph idx="1"/>
          </p:nvPr>
        </p:nvGraphicFramePr>
        <p:xfrm>
          <a:off x="457200" y="1774825"/>
          <a:ext cx="8229600" cy="4627880"/>
        </p:xfrm>
        <a:graphic>
          <a:graphicData uri="http://schemas.openxmlformats.org/drawingml/2006/table">
            <a:tbl>
              <a:tblPr firstRow="1" bandRow="1">
                <a:tableStyleId>{5C22544A-7EE6-4342-B048-85BDC9FD1C3A}</a:tableStyleId>
              </a:tblPr>
              <a:tblGrid>
                <a:gridCol w="900090"/>
                <a:gridCol w="3500462"/>
                <a:gridCol w="3829048"/>
              </a:tblGrid>
              <a:tr h="370840">
                <a:tc>
                  <a:txBody>
                    <a:bodyPr/>
                    <a:lstStyle/>
                    <a:p>
                      <a:pPr algn="ctr" fontAlgn="base"/>
                      <a:r>
                        <a:rPr lang="en-IN" sz="1600" b="1" dirty="0" err="1">
                          <a:latin typeface="Century" pitchFamily="18" charset="0"/>
                        </a:rPr>
                        <a:t>S.no</a:t>
                      </a:r>
                      <a:r>
                        <a:rPr lang="en-IN" sz="1600" b="1" dirty="0">
                          <a:latin typeface="Century" pitchFamily="18" charset="0"/>
                        </a:rPr>
                        <a:t>.</a:t>
                      </a:r>
                    </a:p>
                  </a:txBody>
                  <a:tcPr marL="38100" marR="38100" marT="95250" marB="95250" anchor="ctr"/>
                </a:tc>
                <a:tc>
                  <a:txBody>
                    <a:bodyPr/>
                    <a:lstStyle/>
                    <a:p>
                      <a:pPr algn="ctr" fontAlgn="base"/>
                      <a:r>
                        <a:rPr lang="en-IN" sz="1600" b="1">
                          <a:latin typeface="Century" pitchFamily="18" charset="0"/>
                        </a:rPr>
                        <a:t>Linear Queue</a:t>
                      </a:r>
                    </a:p>
                  </a:txBody>
                  <a:tcPr marL="95250" marR="95250" marT="95250" marB="95250" anchor="ctr"/>
                </a:tc>
                <a:tc>
                  <a:txBody>
                    <a:bodyPr/>
                    <a:lstStyle/>
                    <a:p>
                      <a:pPr algn="ctr" fontAlgn="base"/>
                      <a:r>
                        <a:rPr lang="en-IN" sz="1600" b="1">
                          <a:latin typeface="Century" pitchFamily="18" charset="0"/>
                        </a:rPr>
                        <a:t>Circular Queue</a:t>
                      </a:r>
                    </a:p>
                  </a:txBody>
                  <a:tcPr marL="95250" marR="95250" marT="95250" marB="95250" anchor="ctr"/>
                </a:tc>
              </a:tr>
              <a:tr h="370840">
                <a:tc>
                  <a:txBody>
                    <a:bodyPr/>
                    <a:lstStyle/>
                    <a:p>
                      <a:pPr algn="ctr" fontAlgn="base"/>
                      <a:r>
                        <a:rPr lang="en-IN" sz="1600" b="1">
                          <a:latin typeface="Century" pitchFamily="18" charset="0"/>
                        </a:rPr>
                        <a:t>1.</a:t>
                      </a:r>
                    </a:p>
                  </a:txBody>
                  <a:tcPr marL="38100" marR="38100" marT="61913" marB="61913" anchor="ctr"/>
                </a:tc>
                <a:tc>
                  <a:txBody>
                    <a:bodyPr/>
                    <a:lstStyle/>
                    <a:p>
                      <a:pPr algn="l" fontAlgn="ctr"/>
                      <a:r>
                        <a:rPr lang="en-IN" sz="1600" b="0">
                          <a:latin typeface="Century" pitchFamily="18" charset="0"/>
                        </a:rPr>
                        <a:t>Arranges the data in a linear pattern.</a:t>
                      </a:r>
                    </a:p>
                  </a:txBody>
                  <a:tcPr marL="95250" marR="95250" marT="133350" marB="133350" anchor="ctr"/>
                </a:tc>
                <a:tc>
                  <a:txBody>
                    <a:bodyPr/>
                    <a:lstStyle/>
                    <a:p>
                      <a:pPr algn="l" fontAlgn="ctr"/>
                      <a:r>
                        <a:rPr lang="en-IN" sz="1600" b="0">
                          <a:latin typeface="Century" pitchFamily="18" charset="0"/>
                        </a:rPr>
                        <a:t>Arranges the data in a circular order where the rear end is connected with the front end.</a:t>
                      </a:r>
                    </a:p>
                  </a:txBody>
                  <a:tcPr marL="95250" marR="95250" marT="133350" marB="133350" anchor="ctr"/>
                </a:tc>
              </a:tr>
              <a:tr h="370840">
                <a:tc>
                  <a:txBody>
                    <a:bodyPr/>
                    <a:lstStyle/>
                    <a:p>
                      <a:pPr algn="ctr" fontAlgn="base"/>
                      <a:r>
                        <a:rPr lang="en-IN" sz="1600" b="1">
                          <a:latin typeface="Century" pitchFamily="18" charset="0"/>
                        </a:rPr>
                        <a:t>2.</a:t>
                      </a:r>
                    </a:p>
                  </a:txBody>
                  <a:tcPr marL="38100" marR="38100" marT="61913" marB="61913" anchor="ctr"/>
                </a:tc>
                <a:tc>
                  <a:txBody>
                    <a:bodyPr/>
                    <a:lstStyle/>
                    <a:p>
                      <a:pPr algn="l" fontAlgn="ctr"/>
                      <a:r>
                        <a:rPr lang="en-IN" sz="1600" b="0">
                          <a:latin typeface="Century" pitchFamily="18" charset="0"/>
                        </a:rPr>
                        <a:t>The insertion and deletion operations are fixed i.e, done at the rear and front end respectively.</a:t>
                      </a:r>
                    </a:p>
                  </a:txBody>
                  <a:tcPr marL="95250" marR="95250" marT="133350" marB="133350" anchor="ctr"/>
                </a:tc>
                <a:tc>
                  <a:txBody>
                    <a:bodyPr/>
                    <a:lstStyle/>
                    <a:p>
                      <a:pPr algn="l" fontAlgn="ctr"/>
                      <a:r>
                        <a:rPr lang="en-IN" sz="1600" b="0">
                          <a:latin typeface="Century" pitchFamily="18" charset="0"/>
                        </a:rPr>
                        <a:t>Insertion and deletion are not fixed and it can be done in any position.</a:t>
                      </a:r>
                    </a:p>
                  </a:txBody>
                  <a:tcPr marL="95250" marR="95250" marT="133350" marB="133350" anchor="ctr"/>
                </a:tc>
              </a:tr>
              <a:tr h="370840">
                <a:tc>
                  <a:txBody>
                    <a:bodyPr/>
                    <a:lstStyle/>
                    <a:p>
                      <a:pPr algn="ctr" fontAlgn="base"/>
                      <a:r>
                        <a:rPr lang="en-IN" sz="1600" b="1">
                          <a:latin typeface="Century" pitchFamily="18" charset="0"/>
                        </a:rPr>
                        <a:t>3.</a:t>
                      </a:r>
                    </a:p>
                  </a:txBody>
                  <a:tcPr marL="38100" marR="38100" marT="61913" marB="61913" anchor="ctr"/>
                </a:tc>
                <a:tc>
                  <a:txBody>
                    <a:bodyPr/>
                    <a:lstStyle/>
                    <a:p>
                      <a:pPr algn="l" fontAlgn="ctr"/>
                      <a:r>
                        <a:rPr lang="en-IN" sz="1600" b="0">
                          <a:latin typeface="Century" pitchFamily="18" charset="0"/>
                        </a:rPr>
                        <a:t>Linear queue requires more memory space.</a:t>
                      </a:r>
                    </a:p>
                  </a:txBody>
                  <a:tcPr marL="95250" marR="95250" marT="133350" marB="133350" anchor="ctr"/>
                </a:tc>
                <a:tc>
                  <a:txBody>
                    <a:bodyPr/>
                    <a:lstStyle/>
                    <a:p>
                      <a:pPr algn="l" fontAlgn="ctr"/>
                      <a:r>
                        <a:rPr lang="en-IN" sz="1600" b="0" dirty="0">
                          <a:latin typeface="Century" pitchFamily="18" charset="0"/>
                        </a:rPr>
                        <a:t>It requires less memory space.</a:t>
                      </a:r>
                    </a:p>
                  </a:txBody>
                  <a:tcPr marL="95250" marR="95250" marT="133350" marB="133350" anchor="ctr"/>
                </a:tc>
              </a:tr>
              <a:tr h="370840">
                <a:tc>
                  <a:txBody>
                    <a:bodyPr/>
                    <a:lstStyle/>
                    <a:p>
                      <a:r>
                        <a:rPr lang="en-IN" dirty="0" smtClean="0">
                          <a:latin typeface="Century" pitchFamily="18" charset="0"/>
                        </a:rPr>
                        <a:t>    4</a:t>
                      </a:r>
                      <a:endParaRPr lang="en-IN" dirty="0">
                        <a:latin typeface="Century" pitchFamily="18" charset="0"/>
                      </a:endParaRPr>
                    </a:p>
                  </a:txBody>
                  <a:tcPr/>
                </a:tc>
                <a:tc>
                  <a:txBody>
                    <a:bodyPr/>
                    <a:lstStyle/>
                    <a:p>
                      <a:r>
                        <a:rPr kumimoji="0" lang="en-IN" b="0" i="0" kern="1200" dirty="0" smtClean="0">
                          <a:solidFill>
                            <a:schemeClr val="dk1"/>
                          </a:solidFill>
                          <a:latin typeface="Century" pitchFamily="18" charset="0"/>
                          <a:ea typeface="+mn-ea"/>
                          <a:cs typeface="+mn-cs"/>
                        </a:rPr>
                        <a:t>It is inefficient </a:t>
                      </a:r>
                      <a:endParaRPr lang="en-IN" dirty="0">
                        <a:latin typeface="Century" pitchFamily="18" charset="0"/>
                      </a:endParaRPr>
                    </a:p>
                  </a:txBody>
                  <a:tcPr/>
                </a:tc>
                <a:tc>
                  <a:txBody>
                    <a:bodyPr/>
                    <a:lstStyle/>
                    <a:p>
                      <a:r>
                        <a:rPr kumimoji="0" lang="en-IN" b="0" i="0" kern="1200" dirty="0" smtClean="0">
                          <a:solidFill>
                            <a:schemeClr val="dk1"/>
                          </a:solidFill>
                          <a:latin typeface="Century" pitchFamily="18" charset="0"/>
                          <a:ea typeface="+mn-ea"/>
                          <a:cs typeface="+mn-cs"/>
                        </a:rPr>
                        <a:t>It is more efficient</a:t>
                      </a:r>
                      <a:endParaRPr lang="en-IN" dirty="0">
                        <a:latin typeface="Century" pitchFamily="18" charset="0"/>
                      </a:endParaRPr>
                    </a:p>
                  </a:txBody>
                  <a:tcPr/>
                </a:tc>
              </a:tr>
              <a:tr h="370840">
                <a:tc>
                  <a:txBody>
                    <a:bodyPr/>
                    <a:lstStyle/>
                    <a:p>
                      <a:pPr algn="ctr"/>
                      <a:r>
                        <a:rPr lang="en-IN" dirty="0" smtClean="0">
                          <a:latin typeface="Century" pitchFamily="18" charset="0"/>
                        </a:rPr>
                        <a:t>5</a:t>
                      </a:r>
                      <a:endParaRPr lang="en-IN" dirty="0">
                        <a:latin typeface="Century" pitchFamily="18" charset="0"/>
                      </a:endParaRPr>
                    </a:p>
                  </a:txBody>
                  <a:tcPr/>
                </a:tc>
                <a:tc>
                  <a:txBody>
                    <a:bodyPr/>
                    <a:lstStyle/>
                    <a:p>
                      <a:pPr algn="just" fontAlgn="t"/>
                      <a:r>
                        <a:rPr lang="en-IN" dirty="0">
                          <a:solidFill>
                            <a:srgbClr val="333333"/>
                          </a:solidFill>
                          <a:latin typeface="Century" pitchFamily="18" charset="0"/>
                        </a:rPr>
                        <a:t>It follows the FIFO principle in order to perform the tasks.</a:t>
                      </a:r>
                    </a:p>
                  </a:txBody>
                  <a:tcPr marL="76200" marR="76200" marT="76200" marB="76200"/>
                </a:tc>
                <a:tc>
                  <a:txBody>
                    <a:bodyPr/>
                    <a:lstStyle/>
                    <a:p>
                      <a:pPr algn="just" fontAlgn="t"/>
                      <a:r>
                        <a:rPr lang="en-IN" dirty="0">
                          <a:solidFill>
                            <a:srgbClr val="333333"/>
                          </a:solidFill>
                          <a:latin typeface="Century" pitchFamily="18" charset="0"/>
                        </a:rPr>
                        <a:t>It has no specific order for execution.</a:t>
                      </a:r>
                    </a:p>
                  </a:txBody>
                  <a:tcPr marL="76200" marR="76200" marT="76200" marB="76200"/>
                </a:tc>
              </a:tr>
              <a:tr h="370840">
                <a:tc>
                  <a:txBody>
                    <a:bodyPr/>
                    <a:lstStyle/>
                    <a:p>
                      <a:endParaRPr lang="en-IN">
                        <a:latin typeface="Century" pitchFamily="18" charset="0"/>
                      </a:endParaRPr>
                    </a:p>
                  </a:txBody>
                  <a:tcPr/>
                </a:tc>
                <a:tc>
                  <a:txBody>
                    <a:bodyPr/>
                    <a:lstStyle/>
                    <a:p>
                      <a:endParaRPr lang="en-IN" dirty="0">
                        <a:latin typeface="Century" pitchFamily="18" charset="0"/>
                      </a:endParaRPr>
                    </a:p>
                  </a:txBody>
                  <a:tcPr/>
                </a:tc>
                <a:tc>
                  <a:txBody>
                    <a:bodyPr/>
                    <a:lstStyle/>
                    <a:p>
                      <a:endParaRPr lang="en-IN" dirty="0">
                        <a:latin typeface="Century" pitchFamily="18" charset="0"/>
                      </a:endParaRPr>
                    </a:p>
                  </a:txBody>
                  <a:tcPr/>
                </a:tc>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Other different</a:t>
            </a:r>
            <a:endParaRPr lang="en-IN" dirty="0"/>
          </a:p>
        </p:txBody>
      </p:sp>
      <p:pic>
        <p:nvPicPr>
          <p:cNvPr id="3" name="Content Placeholder 3"/>
          <p:cNvPicPr>
            <a:picLocks/>
          </p:cNvPicPr>
          <p:nvPr/>
        </p:nvPicPr>
        <p:blipFill>
          <a:blip r:embed="rId2"/>
          <a:stretch>
            <a:fillRect/>
          </a:stretch>
        </p:blipFill>
        <p:spPr>
          <a:xfrm>
            <a:off x="428596" y="1643050"/>
            <a:ext cx="8429684" cy="4984135"/>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Double Ended Queue(</a:t>
            </a:r>
            <a:r>
              <a:rPr lang="en-IN" dirty="0" err="1" smtClean="0"/>
              <a:t>DEqueue</a:t>
            </a:r>
            <a:r>
              <a:rPr lang="en-IN" dirty="0" smtClean="0"/>
              <a:t>)</a:t>
            </a:r>
            <a:endParaRPr lang="en-IN" dirty="0"/>
          </a:p>
        </p:txBody>
      </p:sp>
      <p:sp>
        <p:nvSpPr>
          <p:cNvPr id="3" name="Content Placeholder 2"/>
          <p:cNvSpPr>
            <a:spLocks noGrp="1"/>
          </p:cNvSpPr>
          <p:nvPr>
            <p:ph idx="1"/>
          </p:nvPr>
        </p:nvSpPr>
        <p:spPr>
          <a:xfrm>
            <a:off x="457200" y="1775191"/>
            <a:ext cx="8229600" cy="2296751"/>
          </a:xfrm>
        </p:spPr>
        <p:txBody>
          <a:bodyPr>
            <a:normAutofit/>
          </a:bodyPr>
          <a:lstStyle/>
          <a:p>
            <a:pPr algn="just"/>
            <a:r>
              <a:rPr lang="en-US" sz="2400" dirty="0" smtClean="0">
                <a:latin typeface="Century" pitchFamily="18" charset="0"/>
              </a:rPr>
              <a:t>Double Ended Queue</a:t>
            </a:r>
            <a:r>
              <a:rPr lang="gu-IN" sz="2400" dirty="0" smtClean="0">
                <a:latin typeface="Century" pitchFamily="18" charset="0"/>
              </a:rPr>
              <a:t> </a:t>
            </a:r>
            <a:r>
              <a:rPr lang="en-US" sz="2400" dirty="0" smtClean="0">
                <a:latin typeface="Century" pitchFamily="18" charset="0"/>
              </a:rPr>
              <a:t>is a linear DS in which insertion and deletion operations are performed from both ends.</a:t>
            </a:r>
            <a:r>
              <a:rPr lang="gu-IN" sz="2400" dirty="0" smtClean="0">
                <a:latin typeface="Century" pitchFamily="18" charset="0"/>
              </a:rPr>
              <a:t> </a:t>
            </a:r>
            <a:r>
              <a:rPr lang="en-US" sz="2400" dirty="0" smtClean="0">
                <a:latin typeface="Century" pitchFamily="18" charset="0"/>
              </a:rPr>
              <a:t>Hence it is called Double Ended Queue or </a:t>
            </a:r>
            <a:r>
              <a:rPr lang="en-US" sz="2400" dirty="0" smtClean="0">
                <a:latin typeface="Century" pitchFamily="18" charset="0"/>
              </a:rPr>
              <a:t>DEQueue</a:t>
            </a:r>
            <a:r>
              <a:rPr lang="en-US" sz="2400" dirty="0" smtClean="0">
                <a:latin typeface="Century" pitchFamily="18" charset="0"/>
              </a:rPr>
              <a:t>.</a:t>
            </a:r>
          </a:p>
          <a:p>
            <a:pPr algn="just"/>
            <a:r>
              <a:rPr lang="en-IN" sz="2400" dirty="0" smtClean="0">
                <a:latin typeface="Century" pitchFamily="18" charset="0"/>
              </a:rPr>
              <a:t>We can insert and delete the element in both end </a:t>
            </a:r>
            <a:endParaRPr lang="en-IN" sz="2400" dirty="0">
              <a:latin typeface="Century" pitchFamily="18" charset="0"/>
            </a:endParaRPr>
          </a:p>
        </p:txBody>
      </p:sp>
      <p:pic>
        <p:nvPicPr>
          <p:cNvPr id="5122" name="Picture 2" descr="Double Ended Queue (Dequeue) in C"/>
          <p:cNvPicPr>
            <a:picLocks noChangeAspect="1" noChangeArrowheads="1"/>
          </p:cNvPicPr>
          <p:nvPr/>
        </p:nvPicPr>
        <p:blipFill>
          <a:blip r:embed="rId2"/>
          <a:srcRect/>
          <a:stretch>
            <a:fillRect/>
          </a:stretch>
        </p:blipFill>
        <p:spPr bwMode="auto">
          <a:xfrm>
            <a:off x="428596" y="3929066"/>
            <a:ext cx="8358246" cy="2643206"/>
          </a:xfrm>
          <a:prstGeom prst="rect">
            <a:avLst/>
          </a:prstGeom>
          <a:noFill/>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DEQueue</a:t>
            </a:r>
            <a:r>
              <a:rPr lang="en-IN" dirty="0" smtClean="0"/>
              <a:t> </a:t>
            </a:r>
            <a:endParaRPr lang="en-IN" dirty="0"/>
          </a:p>
        </p:txBody>
      </p:sp>
      <p:sp>
        <p:nvSpPr>
          <p:cNvPr id="3" name="Content Placeholder 2"/>
          <p:cNvSpPr>
            <a:spLocks noGrp="1"/>
          </p:cNvSpPr>
          <p:nvPr>
            <p:ph idx="1"/>
          </p:nvPr>
        </p:nvSpPr>
        <p:spPr/>
        <p:txBody>
          <a:bodyPr>
            <a:normAutofit/>
          </a:bodyPr>
          <a:lstStyle/>
          <a:p>
            <a:pPr lvl="0"/>
            <a:r>
              <a:rPr lang="en-US" sz="2400" dirty="0" smtClean="0">
                <a:latin typeface="Century" pitchFamily="18" charset="0"/>
              </a:rPr>
              <a:t>There are two types of </a:t>
            </a:r>
            <a:r>
              <a:rPr lang="en-US" sz="2400" dirty="0" err="1" smtClean="0">
                <a:latin typeface="Century" pitchFamily="18" charset="0"/>
              </a:rPr>
              <a:t>dequeue</a:t>
            </a:r>
            <a:r>
              <a:rPr lang="en-US" sz="2400" dirty="0" smtClean="0">
                <a:latin typeface="Century" pitchFamily="18" charset="0"/>
              </a:rPr>
              <a:t>:</a:t>
            </a:r>
          </a:p>
          <a:p>
            <a:pPr lvl="0"/>
            <a:r>
              <a:rPr lang="en-US" sz="2400" dirty="0" smtClean="0">
                <a:latin typeface="Century" pitchFamily="18" charset="0"/>
              </a:rPr>
              <a:t>1.Input </a:t>
            </a:r>
            <a:r>
              <a:rPr lang="en-US" sz="2400" dirty="0" smtClean="0">
                <a:latin typeface="Century" pitchFamily="18" charset="0"/>
              </a:rPr>
              <a:t>Restriction  DEQueue</a:t>
            </a:r>
            <a:endParaRPr lang="en-US" sz="2400" dirty="0" smtClean="0">
              <a:latin typeface="Century" pitchFamily="18" charset="0"/>
            </a:endParaRPr>
          </a:p>
          <a:p>
            <a:pPr lvl="0"/>
            <a:r>
              <a:rPr lang="en-US" sz="2400" dirty="0" smtClean="0">
                <a:latin typeface="Century" pitchFamily="18" charset="0"/>
              </a:rPr>
              <a:t>2.Output </a:t>
            </a:r>
            <a:r>
              <a:rPr lang="en-US" sz="2400" dirty="0" smtClean="0">
                <a:latin typeface="Century" pitchFamily="18" charset="0"/>
              </a:rPr>
              <a:t>Restriction DEQueue</a:t>
            </a:r>
            <a:r>
              <a:rPr lang="en-US" sz="2400" dirty="0" smtClean="0">
                <a:latin typeface="Century" pitchFamily="18" charset="0"/>
              </a:rPr>
              <a:t>.</a:t>
            </a:r>
          </a:p>
          <a:p>
            <a:endParaRPr lang="en-IN" sz="2400" dirty="0">
              <a:latin typeface="Century" pitchFamily="18"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DEQueue</a:t>
            </a:r>
            <a:endParaRPr lang="en-IN" dirty="0"/>
          </a:p>
        </p:txBody>
      </p:sp>
      <p:sp>
        <p:nvSpPr>
          <p:cNvPr id="3" name="Content Placeholder 2"/>
          <p:cNvSpPr>
            <a:spLocks noGrp="1"/>
          </p:cNvSpPr>
          <p:nvPr>
            <p:ph idx="1"/>
          </p:nvPr>
        </p:nvSpPr>
        <p:spPr>
          <a:xfrm>
            <a:off x="457200" y="1775191"/>
            <a:ext cx="8229600" cy="2153875"/>
          </a:xfrm>
        </p:spPr>
        <p:txBody>
          <a:bodyPr>
            <a:normAutofit/>
          </a:bodyPr>
          <a:lstStyle/>
          <a:p>
            <a:r>
              <a:rPr lang="en-US" sz="2400" dirty="0" smtClean="0">
                <a:latin typeface="Century" pitchFamily="18" charset="0"/>
              </a:rPr>
              <a:t>1. Input </a:t>
            </a:r>
            <a:r>
              <a:rPr lang="en-US" sz="2400" dirty="0" smtClean="0">
                <a:latin typeface="Century" pitchFamily="18" charset="0"/>
              </a:rPr>
              <a:t>restriction </a:t>
            </a:r>
            <a:r>
              <a:rPr lang="en-US" sz="2400" dirty="0" err="1" smtClean="0">
                <a:latin typeface="Century" pitchFamily="18" charset="0"/>
              </a:rPr>
              <a:t>dequeue</a:t>
            </a:r>
            <a:r>
              <a:rPr lang="en-US" sz="2400" dirty="0" smtClean="0">
                <a:latin typeface="Century" pitchFamily="18" charset="0"/>
              </a:rPr>
              <a:t>:</a:t>
            </a:r>
          </a:p>
          <a:p>
            <a:r>
              <a:rPr lang="en-US" sz="2400" dirty="0" smtClean="0">
                <a:latin typeface="Century" pitchFamily="18" charset="0"/>
              </a:rPr>
              <a:t>Insertion at one end but deletion are possible on both end.</a:t>
            </a:r>
          </a:p>
          <a:p>
            <a:endParaRPr lang="en-IN" sz="2400" dirty="0">
              <a:latin typeface="Century" pitchFamily="18" charset="0"/>
            </a:endParaRPr>
          </a:p>
        </p:txBody>
      </p:sp>
      <p:pic>
        <p:nvPicPr>
          <p:cNvPr id="41986" name="Picture 2" descr="Learn Deque in Data Structure From Scratch"/>
          <p:cNvPicPr>
            <a:picLocks noChangeAspect="1" noChangeArrowheads="1"/>
          </p:cNvPicPr>
          <p:nvPr/>
        </p:nvPicPr>
        <p:blipFill>
          <a:blip r:embed="rId2"/>
          <a:srcRect/>
          <a:stretch>
            <a:fillRect/>
          </a:stretch>
        </p:blipFill>
        <p:spPr bwMode="auto">
          <a:xfrm>
            <a:off x="428596" y="4071942"/>
            <a:ext cx="8286750" cy="2428892"/>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Out line </a:t>
            </a:r>
            <a:endParaRPr lang="en-IN" dirty="0"/>
          </a:p>
        </p:txBody>
      </p:sp>
      <p:sp>
        <p:nvSpPr>
          <p:cNvPr id="3" name="Content Placeholder 2"/>
          <p:cNvSpPr>
            <a:spLocks noGrp="1"/>
          </p:cNvSpPr>
          <p:nvPr>
            <p:ph idx="1"/>
          </p:nvPr>
        </p:nvSpPr>
        <p:spPr/>
        <p:txBody>
          <a:bodyPr>
            <a:normAutofit/>
          </a:bodyPr>
          <a:lstStyle/>
          <a:p>
            <a:r>
              <a:rPr lang="en-IN" sz="2400" dirty="0" smtClean="0">
                <a:latin typeface="Century" pitchFamily="18" charset="0"/>
              </a:rPr>
              <a:t>Introduction </a:t>
            </a:r>
          </a:p>
          <a:p>
            <a:r>
              <a:rPr lang="en-IN" sz="2400" dirty="0" smtClean="0">
                <a:latin typeface="Century" pitchFamily="18" charset="0"/>
              </a:rPr>
              <a:t>Queue </a:t>
            </a:r>
          </a:p>
          <a:p>
            <a:r>
              <a:rPr lang="en-IN" sz="2400" dirty="0" smtClean="0">
                <a:latin typeface="Century" pitchFamily="18" charset="0"/>
              </a:rPr>
              <a:t>Types of Queue </a:t>
            </a:r>
          </a:p>
          <a:p>
            <a:r>
              <a:rPr lang="en-IN" sz="2400" dirty="0" smtClean="0">
                <a:latin typeface="Century" pitchFamily="18" charset="0"/>
              </a:rPr>
              <a:t>Linked List </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DEQueue</a:t>
            </a:r>
            <a:r>
              <a:rPr lang="en-IN" dirty="0" smtClean="0"/>
              <a:t> </a:t>
            </a:r>
            <a:endParaRPr lang="en-IN" dirty="0"/>
          </a:p>
        </p:txBody>
      </p:sp>
      <p:sp>
        <p:nvSpPr>
          <p:cNvPr id="3" name="Content Placeholder 2"/>
          <p:cNvSpPr>
            <a:spLocks noGrp="1"/>
          </p:cNvSpPr>
          <p:nvPr>
            <p:ph idx="1"/>
          </p:nvPr>
        </p:nvSpPr>
        <p:spPr>
          <a:xfrm>
            <a:off x="457200" y="1775191"/>
            <a:ext cx="8229600" cy="1939561"/>
          </a:xfrm>
        </p:spPr>
        <p:txBody>
          <a:bodyPr>
            <a:normAutofit/>
          </a:bodyPr>
          <a:lstStyle/>
          <a:p>
            <a:pPr lvl="0"/>
            <a:r>
              <a:rPr lang="en-US" sz="2400" dirty="0" smtClean="0">
                <a:latin typeface="Century" pitchFamily="18" charset="0"/>
              </a:rPr>
              <a:t>2. Output </a:t>
            </a:r>
            <a:r>
              <a:rPr lang="en-US" sz="2400" dirty="0" smtClean="0">
                <a:latin typeface="Century" pitchFamily="18" charset="0"/>
              </a:rPr>
              <a:t>restriction </a:t>
            </a:r>
            <a:r>
              <a:rPr lang="en-US" sz="2400" dirty="0" err="1" smtClean="0">
                <a:latin typeface="Century" pitchFamily="18" charset="0"/>
              </a:rPr>
              <a:t>dequeue</a:t>
            </a:r>
            <a:r>
              <a:rPr lang="en-US" sz="2400" dirty="0" smtClean="0">
                <a:latin typeface="Century" pitchFamily="18" charset="0"/>
              </a:rPr>
              <a:t>: </a:t>
            </a:r>
          </a:p>
          <a:p>
            <a:pPr lvl="0"/>
            <a:r>
              <a:rPr lang="en-US" sz="2400" dirty="0" smtClean="0">
                <a:latin typeface="Century" pitchFamily="18" charset="0"/>
              </a:rPr>
              <a:t>Deletion at one end but insertion are possible on both end.</a:t>
            </a:r>
          </a:p>
          <a:p>
            <a:endParaRPr lang="en-IN" sz="2400" dirty="0">
              <a:latin typeface="Century" pitchFamily="18" charset="0"/>
            </a:endParaRPr>
          </a:p>
        </p:txBody>
      </p:sp>
      <p:pic>
        <p:nvPicPr>
          <p:cNvPr id="44034" name="Picture 2" descr="Learn Deque in Data Structure From Scratch"/>
          <p:cNvPicPr>
            <a:picLocks noChangeAspect="1" noChangeArrowheads="1"/>
          </p:cNvPicPr>
          <p:nvPr/>
        </p:nvPicPr>
        <p:blipFill>
          <a:blip r:embed="rId2"/>
          <a:srcRect/>
          <a:stretch>
            <a:fillRect/>
          </a:stretch>
        </p:blipFill>
        <p:spPr bwMode="auto">
          <a:xfrm>
            <a:off x="428596" y="3786190"/>
            <a:ext cx="8534400" cy="2500330"/>
          </a:xfrm>
          <a:prstGeom prst="rect">
            <a:avLst/>
          </a:prstGeom>
          <a:noFill/>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Priority Queue</a:t>
            </a:r>
            <a:endParaRPr lang="en-IN" dirty="0"/>
          </a:p>
        </p:txBody>
      </p:sp>
      <p:sp>
        <p:nvSpPr>
          <p:cNvPr id="3" name="Content Placeholder 2"/>
          <p:cNvSpPr>
            <a:spLocks noGrp="1"/>
          </p:cNvSpPr>
          <p:nvPr>
            <p:ph idx="1"/>
          </p:nvPr>
        </p:nvSpPr>
        <p:spPr>
          <a:xfrm>
            <a:off x="457200" y="1775191"/>
            <a:ext cx="8229600" cy="1153743"/>
          </a:xfrm>
        </p:spPr>
        <p:txBody>
          <a:bodyPr>
            <a:normAutofit/>
          </a:bodyPr>
          <a:lstStyle/>
          <a:p>
            <a:r>
              <a:rPr lang="en-IN" sz="2400" dirty="0" smtClean="0">
                <a:latin typeface="Century" pitchFamily="18" charset="0"/>
              </a:rPr>
              <a:t>A </a:t>
            </a:r>
            <a:r>
              <a:rPr lang="en-IN" sz="2400" b="1" dirty="0" smtClean="0">
                <a:latin typeface="Century" pitchFamily="18" charset="0"/>
              </a:rPr>
              <a:t>priority queue</a:t>
            </a:r>
            <a:r>
              <a:rPr lang="en-IN" sz="2400" dirty="0" smtClean="0">
                <a:latin typeface="Century" pitchFamily="18" charset="0"/>
              </a:rPr>
              <a:t> is a type of queue that arranges </a:t>
            </a:r>
            <a:r>
              <a:rPr lang="en-IN" sz="2400" dirty="0" smtClean="0">
                <a:latin typeface="Century" pitchFamily="18" charset="0"/>
              </a:rPr>
              <a:t>elements based </a:t>
            </a:r>
            <a:r>
              <a:rPr lang="en-IN" sz="2400" dirty="0" smtClean="0">
                <a:latin typeface="Century" pitchFamily="18" charset="0"/>
              </a:rPr>
              <a:t>on their priority values</a:t>
            </a:r>
            <a:r>
              <a:rPr lang="en-IN" sz="2400" dirty="0" smtClean="0">
                <a:latin typeface="Century" pitchFamily="18" charset="0"/>
              </a:rPr>
              <a:t>.</a:t>
            </a:r>
          </a:p>
          <a:p>
            <a:endParaRPr lang="en-IN" sz="2400" dirty="0">
              <a:latin typeface="Century" pitchFamily="18" charset="0"/>
            </a:endParaRPr>
          </a:p>
        </p:txBody>
      </p:sp>
      <p:pic>
        <p:nvPicPr>
          <p:cNvPr id="45058" name="Picture 2" descr="Example_of_PQ"/>
          <p:cNvPicPr>
            <a:picLocks noChangeAspect="1" noChangeArrowheads="1"/>
          </p:cNvPicPr>
          <p:nvPr/>
        </p:nvPicPr>
        <p:blipFill>
          <a:blip r:embed="rId2"/>
          <a:srcRect/>
          <a:stretch>
            <a:fillRect/>
          </a:stretch>
        </p:blipFill>
        <p:spPr bwMode="auto">
          <a:xfrm>
            <a:off x="1285852" y="4000504"/>
            <a:ext cx="6453190" cy="2195510"/>
          </a:xfrm>
          <a:prstGeom prst="rect">
            <a:avLst/>
          </a:prstGeom>
          <a:noFill/>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Example </a:t>
            </a:r>
            <a:endParaRPr lang="en-IN" dirty="0"/>
          </a:p>
        </p:txBody>
      </p:sp>
      <p:sp>
        <p:nvSpPr>
          <p:cNvPr id="3" name="Content Placeholder 2"/>
          <p:cNvSpPr>
            <a:spLocks noGrp="1"/>
          </p:cNvSpPr>
          <p:nvPr>
            <p:ph idx="1"/>
          </p:nvPr>
        </p:nvSpPr>
        <p:spPr>
          <a:xfrm>
            <a:off x="457200" y="1775191"/>
            <a:ext cx="8229600" cy="867991"/>
          </a:xfrm>
        </p:spPr>
        <p:txBody>
          <a:bodyPr>
            <a:normAutofit/>
          </a:bodyPr>
          <a:lstStyle/>
          <a:p>
            <a:r>
              <a:rPr lang="en-IN" sz="2400" dirty="0" smtClean="0">
                <a:latin typeface="Century" pitchFamily="18" charset="0"/>
              </a:rPr>
              <a:t>This is best example of priority queue </a:t>
            </a:r>
            <a:endParaRPr lang="en-IN" sz="2400" dirty="0">
              <a:latin typeface="Century" pitchFamily="18" charset="0"/>
            </a:endParaRPr>
          </a:p>
        </p:txBody>
      </p:sp>
      <p:pic>
        <p:nvPicPr>
          <p:cNvPr id="48130" name="Picture 2" descr="Priority_queue_in_Data_structure"/>
          <p:cNvPicPr>
            <a:picLocks noChangeAspect="1" noChangeArrowheads="1"/>
          </p:cNvPicPr>
          <p:nvPr/>
        </p:nvPicPr>
        <p:blipFill>
          <a:blip r:embed="rId2"/>
          <a:srcRect/>
          <a:stretch>
            <a:fillRect/>
          </a:stretch>
        </p:blipFill>
        <p:spPr bwMode="auto">
          <a:xfrm>
            <a:off x="857224" y="3000372"/>
            <a:ext cx="7715304" cy="3857628"/>
          </a:xfrm>
          <a:prstGeom prst="rect">
            <a:avLst/>
          </a:prstGeom>
          <a:noFill/>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Continue …</a:t>
            </a:r>
            <a:endParaRPr lang="en-IN" dirty="0"/>
          </a:p>
        </p:txBody>
      </p:sp>
      <p:sp>
        <p:nvSpPr>
          <p:cNvPr id="3" name="Content Placeholder 2"/>
          <p:cNvSpPr>
            <a:spLocks noGrp="1"/>
          </p:cNvSpPr>
          <p:nvPr>
            <p:ph idx="1"/>
          </p:nvPr>
        </p:nvSpPr>
        <p:spPr>
          <a:xfrm>
            <a:off x="457200" y="1775191"/>
            <a:ext cx="8229600" cy="1939561"/>
          </a:xfrm>
        </p:spPr>
        <p:txBody>
          <a:bodyPr>
            <a:normAutofit fontScale="70000" lnSpcReduction="20000"/>
          </a:bodyPr>
          <a:lstStyle/>
          <a:p>
            <a:pPr algn="just"/>
            <a:r>
              <a:rPr lang="en-IN" dirty="0" smtClean="0">
                <a:latin typeface="Century" pitchFamily="18" charset="0"/>
              </a:rPr>
              <a:t>If the element with the smallest value has the highest priority, then that priority queue is called the </a:t>
            </a:r>
            <a:r>
              <a:rPr lang="en-IN" dirty="0" smtClean="0">
                <a:latin typeface="Century" pitchFamily="18" charset="0"/>
              </a:rPr>
              <a:t>ascending  </a:t>
            </a:r>
            <a:r>
              <a:rPr lang="en-IN" dirty="0" smtClean="0">
                <a:latin typeface="Century" pitchFamily="18" charset="0"/>
              </a:rPr>
              <a:t>priority </a:t>
            </a:r>
            <a:r>
              <a:rPr lang="en-IN" dirty="0" smtClean="0">
                <a:latin typeface="Century" pitchFamily="18" charset="0"/>
              </a:rPr>
              <a:t>queue(min </a:t>
            </a:r>
            <a:r>
              <a:rPr lang="en-IN" dirty="0" err="1" smtClean="0">
                <a:latin typeface="Century" pitchFamily="18" charset="0"/>
              </a:rPr>
              <a:t>priorty</a:t>
            </a:r>
            <a:r>
              <a:rPr lang="en-IN" dirty="0" smtClean="0">
                <a:latin typeface="Century" pitchFamily="18" charset="0"/>
              </a:rPr>
              <a:t>).</a:t>
            </a:r>
            <a:endParaRPr lang="en-IN" dirty="0" smtClean="0">
              <a:latin typeface="Century" pitchFamily="18" charset="0"/>
            </a:endParaRPr>
          </a:p>
          <a:p>
            <a:pPr algn="just"/>
            <a:r>
              <a:rPr lang="en-IN" dirty="0" smtClean="0">
                <a:latin typeface="Century" pitchFamily="18" charset="0"/>
              </a:rPr>
              <a:t>If the element with a higher value has the highest priority, then that priority queue is known as the </a:t>
            </a:r>
            <a:r>
              <a:rPr lang="en-IN" dirty="0" smtClean="0">
                <a:latin typeface="Century" pitchFamily="18" charset="0"/>
              </a:rPr>
              <a:t>descending priority (max priority) </a:t>
            </a:r>
            <a:r>
              <a:rPr lang="en-IN" dirty="0" smtClean="0">
                <a:latin typeface="Century" pitchFamily="18" charset="0"/>
              </a:rPr>
              <a:t>queue.</a:t>
            </a:r>
          </a:p>
          <a:p>
            <a:pPr algn="just"/>
            <a:endParaRPr lang="en-IN" dirty="0">
              <a:latin typeface="Century" pitchFamily="18" charset="0"/>
            </a:endParaRPr>
          </a:p>
        </p:txBody>
      </p:sp>
      <p:pic>
        <p:nvPicPr>
          <p:cNvPr id="46082" name="Picture 2" descr="What is Priority Queue | Introduction to Priority Queue ..."/>
          <p:cNvPicPr>
            <a:picLocks noChangeAspect="1" noChangeArrowheads="1"/>
          </p:cNvPicPr>
          <p:nvPr/>
        </p:nvPicPr>
        <p:blipFill>
          <a:blip r:embed="rId2"/>
          <a:srcRect/>
          <a:stretch>
            <a:fillRect/>
          </a:stretch>
        </p:blipFill>
        <p:spPr bwMode="auto">
          <a:xfrm>
            <a:off x="1500166" y="3786190"/>
            <a:ext cx="6215106" cy="2743220"/>
          </a:xfrm>
          <a:prstGeom prst="rect">
            <a:avLst/>
          </a:prstGeom>
          <a:noFill/>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00166" y="4500570"/>
            <a:ext cx="6870215" cy="1569660"/>
          </a:xfrm>
          <a:prstGeom prst="rect">
            <a:avLst/>
          </a:prstGeom>
        </p:spPr>
        <p:style>
          <a:lnRef idx="1">
            <a:schemeClr val="accent1"/>
          </a:lnRef>
          <a:fillRef idx="2">
            <a:schemeClr val="accent1"/>
          </a:fillRef>
          <a:effectRef idx="1">
            <a:schemeClr val="accent1"/>
          </a:effectRef>
          <a:fontRef idx="minor">
            <a:schemeClr val="dk1"/>
          </a:fontRef>
        </p:style>
        <p:txBody>
          <a:bodyPr wrap="none" lIns="91440" tIns="45720" rIns="91440" bIns="45720">
            <a:spAutoFit/>
          </a:bodyPr>
          <a:lstStyle/>
          <a:p>
            <a:pPr algn="ctr"/>
            <a:r>
              <a:rPr lang="en-US" sz="96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THANK YOU</a:t>
            </a:r>
            <a:endParaRPr lang="en-US" sz="96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pic>
        <p:nvPicPr>
          <p:cNvPr id="4" name="Picture 3"/>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2428860" y="1643050"/>
            <a:ext cx="6060705" cy="202427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Types of Queue </a:t>
            </a:r>
            <a:endParaRPr lang="en-IN" dirty="0"/>
          </a:p>
        </p:txBody>
      </p:sp>
      <p:sp>
        <p:nvSpPr>
          <p:cNvPr id="3" name="Content Placeholder 2"/>
          <p:cNvSpPr>
            <a:spLocks noGrp="1"/>
          </p:cNvSpPr>
          <p:nvPr>
            <p:ph idx="1"/>
          </p:nvPr>
        </p:nvSpPr>
        <p:spPr/>
        <p:txBody>
          <a:bodyPr>
            <a:normAutofit/>
          </a:bodyPr>
          <a:lstStyle/>
          <a:p>
            <a:r>
              <a:rPr lang="en-US" sz="2400" dirty="0" smtClean="0">
                <a:latin typeface="Century" pitchFamily="18" charset="0"/>
              </a:rPr>
              <a:t>Simple Queue or linear Queue</a:t>
            </a:r>
          </a:p>
          <a:p>
            <a:r>
              <a:rPr lang="en-US" sz="2400" dirty="0" smtClean="0">
                <a:latin typeface="Century" pitchFamily="18" charset="0"/>
              </a:rPr>
              <a:t>Circular Queue </a:t>
            </a:r>
          </a:p>
          <a:p>
            <a:r>
              <a:rPr lang="en-US" sz="2400" dirty="0" smtClean="0">
                <a:latin typeface="Century" pitchFamily="18" charset="0"/>
              </a:rPr>
              <a:t>Double ended Queue </a:t>
            </a:r>
          </a:p>
          <a:p>
            <a:r>
              <a:rPr lang="en-US" sz="2400" dirty="0" smtClean="0">
                <a:latin typeface="Century" pitchFamily="18" charset="0"/>
              </a:rPr>
              <a:t>Priority Queue</a:t>
            </a:r>
            <a:endParaRPr lang="en-IN" sz="2400" dirty="0">
              <a:latin typeface="Century"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Introduction of Queue  </a:t>
            </a:r>
            <a:endParaRPr lang="en-IN" dirty="0"/>
          </a:p>
        </p:txBody>
      </p:sp>
      <p:sp>
        <p:nvSpPr>
          <p:cNvPr id="3" name="Content Placeholder 2"/>
          <p:cNvSpPr>
            <a:spLocks noGrp="1"/>
          </p:cNvSpPr>
          <p:nvPr>
            <p:ph idx="1"/>
          </p:nvPr>
        </p:nvSpPr>
        <p:spPr/>
        <p:txBody>
          <a:bodyPr>
            <a:normAutofit/>
          </a:bodyPr>
          <a:lstStyle/>
          <a:p>
            <a:pPr algn="just"/>
            <a:r>
              <a:rPr lang="en-IN" sz="2400" dirty="0" smtClean="0">
                <a:latin typeface="Century" pitchFamily="18" charset="0"/>
              </a:rPr>
              <a:t>Queue is an abstract data structure, somewhat similar to Stacks. </a:t>
            </a:r>
          </a:p>
          <a:p>
            <a:pPr algn="just"/>
            <a:r>
              <a:rPr lang="en-IN" sz="2400" dirty="0" smtClean="0">
                <a:latin typeface="Century" pitchFamily="18" charset="0"/>
              </a:rPr>
              <a:t>A queue is open at both its ends. One end is always used to insert or insertion  data (enqueue) and the other is used to remove or Deletetion  data (dequeue). Queue follows First-In-First-Out methodology, i.e., the data item stored first will be accessed first.</a:t>
            </a:r>
          </a:p>
          <a:p>
            <a:pPr algn="just"/>
            <a:endParaRPr lang="en-IN" sz="2400" dirty="0">
              <a:latin typeface="Century"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Example </a:t>
            </a:r>
            <a:r>
              <a:rPr lang="en-IN" dirty="0" smtClean="0"/>
              <a:t> </a:t>
            </a:r>
            <a:endParaRPr lang="en-IN" dirty="0"/>
          </a:p>
        </p:txBody>
      </p:sp>
      <p:sp>
        <p:nvSpPr>
          <p:cNvPr id="3" name="Content Placeholder 2"/>
          <p:cNvSpPr>
            <a:spLocks noGrp="1"/>
          </p:cNvSpPr>
          <p:nvPr>
            <p:ph idx="1"/>
          </p:nvPr>
        </p:nvSpPr>
        <p:spPr>
          <a:xfrm>
            <a:off x="285720" y="1775191"/>
            <a:ext cx="8572560" cy="1725247"/>
          </a:xfrm>
        </p:spPr>
        <p:txBody>
          <a:bodyPr>
            <a:normAutofit/>
          </a:bodyPr>
          <a:lstStyle/>
          <a:p>
            <a:pPr algn="just"/>
            <a:r>
              <a:rPr lang="en-IN" sz="2400" dirty="0" smtClean="0">
                <a:latin typeface="Century" pitchFamily="18" charset="0"/>
              </a:rPr>
              <a:t>A real-world example of queue can be a single-lane one-way road, where the vehicle enters first, exits first. More real-world examples can be seen as queues at the ticket </a:t>
            </a:r>
            <a:r>
              <a:rPr lang="en-IN" sz="2400" dirty="0" smtClean="0">
                <a:latin typeface="Century" pitchFamily="18" charset="0"/>
              </a:rPr>
              <a:t>window </a:t>
            </a:r>
            <a:r>
              <a:rPr lang="en-IN" sz="2400" dirty="0" smtClean="0">
                <a:latin typeface="Century" pitchFamily="18" charset="0"/>
              </a:rPr>
              <a:t>and bus-stops. </a:t>
            </a:r>
            <a:endParaRPr lang="en-IN" sz="2400" dirty="0">
              <a:latin typeface="Century" pitchFamily="18" charset="0"/>
            </a:endParaRPr>
          </a:p>
        </p:txBody>
      </p:sp>
      <p:pic>
        <p:nvPicPr>
          <p:cNvPr id="2050" name="Picture 2" descr="Queue in Data Structure &amp; Basic Operations for Queue | Simplilearn"/>
          <p:cNvPicPr>
            <a:picLocks noChangeAspect="1" noChangeArrowheads="1"/>
          </p:cNvPicPr>
          <p:nvPr/>
        </p:nvPicPr>
        <p:blipFill>
          <a:blip r:embed="rId2"/>
          <a:srcRect/>
          <a:stretch>
            <a:fillRect/>
          </a:stretch>
        </p:blipFill>
        <p:spPr bwMode="auto">
          <a:xfrm>
            <a:off x="571472" y="3786190"/>
            <a:ext cx="7929618" cy="2833687"/>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Queue </a:t>
            </a:r>
            <a:endParaRPr lang="en-IN" dirty="0"/>
          </a:p>
        </p:txBody>
      </p:sp>
      <p:sp>
        <p:nvSpPr>
          <p:cNvPr id="3" name="Content Placeholder 2"/>
          <p:cNvSpPr>
            <a:spLocks noGrp="1"/>
          </p:cNvSpPr>
          <p:nvPr>
            <p:ph idx="1"/>
          </p:nvPr>
        </p:nvSpPr>
        <p:spPr/>
        <p:txBody>
          <a:bodyPr>
            <a:normAutofit/>
          </a:bodyPr>
          <a:lstStyle/>
          <a:p>
            <a:pPr algn="just"/>
            <a:r>
              <a:rPr lang="en-IN" sz="2400" dirty="0" smtClean="0">
                <a:latin typeface="Century" pitchFamily="18" charset="0"/>
              </a:rPr>
              <a:t>Queue is a non-primitive linear data structure that permits insertion of an element at one end and deletion of an element at the other end. The end at which the deletion of an element take place is called front, and the end at which insertion of a new element can take place is called rear. </a:t>
            </a:r>
          </a:p>
          <a:p>
            <a:pPr algn="just"/>
            <a:r>
              <a:rPr lang="en-IN" sz="2400" dirty="0" smtClean="0">
                <a:latin typeface="Century" pitchFamily="18" charset="0"/>
              </a:rPr>
              <a:t>The deletion or insertion of elements can take place only at the front and rear end of the list respectively. </a:t>
            </a:r>
          </a:p>
          <a:p>
            <a:pPr algn="just"/>
            <a:endParaRPr lang="en-IN" sz="2400" dirty="0">
              <a:latin typeface="Century"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Queue </a:t>
            </a:r>
            <a:endParaRPr lang="en-IN" dirty="0"/>
          </a:p>
        </p:txBody>
      </p:sp>
      <p:pic>
        <p:nvPicPr>
          <p:cNvPr id="3074" name="Picture 2" descr="Rostyslav Ugryniuk | Front-end Developer"/>
          <p:cNvPicPr>
            <a:picLocks noChangeAspect="1" noChangeArrowheads="1"/>
          </p:cNvPicPr>
          <p:nvPr/>
        </p:nvPicPr>
        <p:blipFill>
          <a:blip r:embed="rId2"/>
          <a:srcRect/>
          <a:stretch>
            <a:fillRect/>
          </a:stretch>
        </p:blipFill>
        <p:spPr bwMode="auto">
          <a:xfrm>
            <a:off x="285720" y="1714488"/>
            <a:ext cx="8643998" cy="4786346"/>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Queue Operation </a:t>
            </a:r>
            <a:endParaRPr lang="en-IN" dirty="0"/>
          </a:p>
        </p:txBody>
      </p:sp>
      <p:sp>
        <p:nvSpPr>
          <p:cNvPr id="3" name="Content Placeholder 2"/>
          <p:cNvSpPr>
            <a:spLocks noGrp="1"/>
          </p:cNvSpPr>
          <p:nvPr>
            <p:ph idx="1"/>
          </p:nvPr>
        </p:nvSpPr>
        <p:spPr/>
        <p:txBody>
          <a:bodyPr>
            <a:normAutofit/>
          </a:bodyPr>
          <a:lstStyle/>
          <a:p>
            <a:pPr algn="just"/>
            <a:r>
              <a:rPr lang="en-US" sz="2400" dirty="0" smtClean="0">
                <a:latin typeface="Century" pitchFamily="18" charset="0"/>
              </a:rPr>
              <a:t>Basically  There are only main two Operation performed on a Queue.</a:t>
            </a:r>
          </a:p>
          <a:p>
            <a:pPr algn="just"/>
            <a:endParaRPr lang="en-US" sz="2400" dirty="0" smtClean="0">
              <a:latin typeface="Century" pitchFamily="18" charset="0"/>
            </a:endParaRPr>
          </a:p>
          <a:p>
            <a:pPr algn="just"/>
            <a:r>
              <a:rPr lang="en-US" sz="2400" dirty="0" smtClean="0">
                <a:latin typeface="Century" pitchFamily="18" charset="0"/>
              </a:rPr>
              <a:t>Insertion (Enqueue): Used to insert an element in a  Queue. Insertion operation always performed from the REAR end, </a:t>
            </a:r>
          </a:p>
          <a:p>
            <a:pPr algn="just"/>
            <a:endParaRPr lang="en-US" sz="2400" dirty="0" smtClean="0">
              <a:latin typeface="Century" pitchFamily="18" charset="0"/>
            </a:endParaRPr>
          </a:p>
          <a:p>
            <a:pPr algn="just"/>
            <a:r>
              <a:rPr lang="en-US" sz="2400" dirty="0" smtClean="0">
                <a:latin typeface="Century" pitchFamily="18" charset="0"/>
              </a:rPr>
              <a:t>Deletion (</a:t>
            </a:r>
            <a:r>
              <a:rPr lang="en-US" sz="2400" dirty="0" err="1" smtClean="0">
                <a:latin typeface="Century" pitchFamily="18" charset="0"/>
              </a:rPr>
              <a:t>Dequeue</a:t>
            </a:r>
            <a:r>
              <a:rPr lang="en-US" sz="2400" dirty="0" smtClean="0">
                <a:latin typeface="Century" pitchFamily="18" charset="0"/>
              </a:rPr>
              <a:t>): Used to delete an element from the Queue. Deletion operation is always performed from the FRONT end.</a:t>
            </a:r>
          </a:p>
          <a:p>
            <a:endParaRPr lang="en-IN" sz="2400" dirty="0">
              <a:latin typeface="Century" pitchFamily="18"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664</TotalTime>
  <Words>1119</Words>
  <Application>Microsoft Office PowerPoint</Application>
  <PresentationFormat>On-screen Show (4:3)</PresentationFormat>
  <Paragraphs>170</Paragraphs>
  <Slides>34</Slides>
  <Notes>0</Notes>
  <HiddenSlides>0</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Module</vt:lpstr>
      <vt:lpstr>Slide 1</vt:lpstr>
      <vt:lpstr>Queue and Linked List </vt:lpstr>
      <vt:lpstr>Out line </vt:lpstr>
      <vt:lpstr>Types of Queue </vt:lpstr>
      <vt:lpstr>Introduction of Queue  </vt:lpstr>
      <vt:lpstr>Example  </vt:lpstr>
      <vt:lpstr>Queue </vt:lpstr>
      <vt:lpstr>Queue </vt:lpstr>
      <vt:lpstr>Queue Operation </vt:lpstr>
      <vt:lpstr>Simple queue </vt:lpstr>
      <vt:lpstr>Continue</vt:lpstr>
      <vt:lpstr>Simple queue </vt:lpstr>
      <vt:lpstr>Simple Queue Enque () Algorithm </vt:lpstr>
      <vt:lpstr> Deque() Algorithm </vt:lpstr>
      <vt:lpstr>Disadvantage  </vt:lpstr>
      <vt:lpstr>Circular queue </vt:lpstr>
      <vt:lpstr>Circular queue </vt:lpstr>
      <vt:lpstr>Continue…</vt:lpstr>
      <vt:lpstr>Continue…</vt:lpstr>
      <vt:lpstr>Advantage </vt:lpstr>
      <vt:lpstr>Algorithms of Circular queue Insert </vt:lpstr>
      <vt:lpstr>Continue…</vt:lpstr>
      <vt:lpstr>Algorithms of Circular queue delete </vt:lpstr>
      <vt:lpstr>Continue…</vt:lpstr>
      <vt:lpstr>Simple VS Circular Queue </vt:lpstr>
      <vt:lpstr>Other different</vt:lpstr>
      <vt:lpstr>Double Ended Queue(DEqueue)</vt:lpstr>
      <vt:lpstr>DEQueue </vt:lpstr>
      <vt:lpstr>DEQueue</vt:lpstr>
      <vt:lpstr>DEQueue </vt:lpstr>
      <vt:lpstr>Priority Queue</vt:lpstr>
      <vt:lpstr>Example </vt:lpstr>
      <vt:lpstr>Continue …</vt:lpstr>
      <vt:lpstr>Slide 34</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Toshiba-2T-NGS</dc:creator>
  <cp:lastModifiedBy>Toshiba-2T-NGS</cp:lastModifiedBy>
  <cp:revision>68</cp:revision>
  <dcterms:created xsi:type="dcterms:W3CDTF">2023-06-12T06:56:53Z</dcterms:created>
  <dcterms:modified xsi:type="dcterms:W3CDTF">2023-09-12T19:10:21Z</dcterms:modified>
</cp:coreProperties>
</file>