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4" r:id="rId6"/>
    <p:sldId id="261" r:id="rId7"/>
    <p:sldId id="260" r:id="rId8"/>
    <p:sldId id="262" r:id="rId9"/>
    <p:sldId id="283" r:id="rId10"/>
    <p:sldId id="263" r:id="rId11"/>
    <p:sldId id="264" r:id="rId12"/>
    <p:sldId id="265" r:id="rId13"/>
    <p:sldId id="266" r:id="rId14"/>
    <p:sldId id="267" r:id="rId15"/>
    <p:sldId id="268" r:id="rId16"/>
    <p:sldId id="270" r:id="rId17"/>
    <p:sldId id="269" r:id="rId18"/>
    <p:sldId id="271" r:id="rId19"/>
    <p:sldId id="272" r:id="rId20"/>
    <p:sldId id="273" r:id="rId21"/>
    <p:sldId id="274" r:id="rId22"/>
    <p:sldId id="275" r:id="rId23"/>
    <p:sldId id="276" r:id="rId24"/>
    <p:sldId id="277" r:id="rId25"/>
    <p:sldId id="278" r:id="rId26"/>
    <p:sldId id="279"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7503E-82F1-42C7-A544-69E0EB3B5799}"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7503E-82F1-42C7-A544-69E0EB3B579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2107503E-82F1-42C7-A544-69E0EB3B579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7503E-82F1-42C7-A544-69E0EB3B579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7503E-82F1-42C7-A544-69E0EB3B579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7503E-82F1-42C7-A544-69E0EB3B579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07503E-82F1-42C7-A544-69E0EB3B579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07503E-82F1-42C7-A544-69E0EB3B579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07503E-82F1-42C7-A544-69E0EB3B579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DDECF9-D4F2-454C-BFF8-C6A28431C4CE}" type="datetimeFigureOut">
              <a:rPr lang="en-US" smtClean="0"/>
              <a:pPr/>
              <a:t>10/24/2023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7503E-82F1-42C7-A544-69E0EB3B5799}"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BDDECF9-D4F2-454C-BFF8-C6A28431C4CE}" type="datetimeFigureOut">
              <a:rPr lang="en-US" smtClean="0"/>
              <a:pPr/>
              <a:t>10/24/2023</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2107503E-82F1-42C7-A544-69E0EB3B579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BDDECF9-D4F2-454C-BFF8-C6A28431C4CE}" type="datetimeFigureOut">
              <a:rPr lang="en-US" smtClean="0"/>
              <a:pPr/>
              <a:t>10/24/2023</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107503E-82F1-42C7-A544-69E0EB3B579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643050"/>
            <a:ext cx="8077200" cy="1643074"/>
          </a:xfrm>
          <a:prstGeom prst="rect">
            <a:avLst/>
          </a:prstGeom>
        </p:spPr>
        <p:txBody>
          <a:bodyPr vert="horz" lIns="91440" tIns="45720" rIns="91440" bIns="45720" rtlCol="0" anchor="ctr">
            <a:normAutofit fontScale="9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t>Data Structure [09CE2303]</a:t>
            </a:r>
            <a:b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br>
            <a: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t>Unit:-5</a:t>
            </a:r>
            <a:b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4357686" y="3643314"/>
            <a:ext cx="4572000" cy="1477328"/>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dirty="0" smtClean="0">
                <a:solidFill>
                  <a:srgbClr val="0070C0"/>
                </a:solidFill>
                <a:latin typeface="Bookman Old Style" pitchFamily="18" charset="0"/>
              </a:rPr>
              <a:t>PRESENT BY</a:t>
            </a:r>
          </a:p>
          <a:p>
            <a:pPr algn="r"/>
            <a:r>
              <a:rPr lang="en-IN" b="1" dirty="0" smtClean="0">
                <a:solidFill>
                  <a:srgbClr val="0070C0"/>
                </a:solidFill>
                <a:latin typeface="Bookman Old Style" pitchFamily="18" charset="0"/>
              </a:rPr>
              <a:t>DOLLY N SHILU</a:t>
            </a:r>
          </a:p>
          <a:p>
            <a:pPr algn="r"/>
            <a:r>
              <a:rPr lang="en-IN" dirty="0" smtClean="0">
                <a:solidFill>
                  <a:srgbClr val="0070C0"/>
                </a:solidFill>
                <a:latin typeface="Bookman Old Style" pitchFamily="18" charset="0"/>
              </a:rPr>
              <a:t>Assistant Professor </a:t>
            </a:r>
          </a:p>
          <a:p>
            <a:pPr algn="r"/>
            <a:r>
              <a:rPr lang="en-IN" dirty="0" smtClean="0">
                <a:solidFill>
                  <a:srgbClr val="0070C0"/>
                </a:solidFill>
                <a:latin typeface="Bookman Old Style" pitchFamily="18" charset="0"/>
              </a:rPr>
              <a:t>Diploma-CE</a:t>
            </a:r>
          </a:p>
          <a:p>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5357818" y="214290"/>
            <a:ext cx="3571902" cy="12144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Bubble Sort </a:t>
            </a:r>
            <a:endParaRPr lang="en-IN" dirty="0">
              <a:latin typeface="Century" pitchFamily="18" charset="0"/>
            </a:endParaRPr>
          </a:p>
        </p:txBody>
      </p:sp>
      <p:sp>
        <p:nvSpPr>
          <p:cNvPr id="3" name="Content Placeholder 2"/>
          <p:cNvSpPr>
            <a:spLocks noGrp="1"/>
          </p:cNvSpPr>
          <p:nvPr>
            <p:ph idx="1"/>
          </p:nvPr>
        </p:nvSpPr>
        <p:spPr>
          <a:xfrm>
            <a:off x="285720" y="1775191"/>
            <a:ext cx="8572560" cy="4625609"/>
          </a:xfrm>
        </p:spPr>
        <p:txBody>
          <a:bodyPr>
            <a:normAutofit/>
          </a:bodyPr>
          <a:lstStyle/>
          <a:p>
            <a:r>
              <a:rPr lang="en-IN" sz="2400" dirty="0" smtClean="0">
                <a:latin typeface="Century" pitchFamily="18" charset="0"/>
              </a:rPr>
              <a:t>It is simple and easy tech. In this tech., start with first element .</a:t>
            </a:r>
          </a:p>
          <a:p>
            <a:r>
              <a:rPr lang="en-IN" sz="2400" dirty="0" smtClean="0">
                <a:latin typeface="Century" pitchFamily="18" charset="0"/>
              </a:rPr>
              <a:t>each element is compared with its very (next) element.</a:t>
            </a:r>
          </a:p>
          <a:p>
            <a:r>
              <a:rPr lang="en-IN" sz="2400" dirty="0" smtClean="0">
                <a:latin typeface="Century" pitchFamily="18" charset="0"/>
              </a:rPr>
              <a:t>If first element is larger than second element then position of</a:t>
            </a:r>
          </a:p>
          <a:p>
            <a:r>
              <a:rPr lang="en-IN" sz="2400" dirty="0" smtClean="0">
                <a:latin typeface="Century" pitchFamily="18" charset="0"/>
              </a:rPr>
              <a:t>elements are interchanged(swap that two numbers) otherwise it is</a:t>
            </a:r>
          </a:p>
          <a:p>
            <a:r>
              <a:rPr lang="en-IN" sz="2400" dirty="0" smtClean="0">
                <a:latin typeface="Century" pitchFamily="18" charset="0"/>
              </a:rPr>
              <a:t>not changed.</a:t>
            </a:r>
          </a:p>
          <a:p>
            <a:r>
              <a:rPr lang="en-IN" sz="2400" dirty="0" smtClean="0">
                <a:latin typeface="Century" pitchFamily="18" charset="0"/>
              </a:rPr>
              <a:t>Then next element is compared with its very next element and same</a:t>
            </a:r>
          </a:p>
          <a:p>
            <a:r>
              <a:rPr lang="en-IN" sz="2400" dirty="0" smtClean="0">
                <a:latin typeface="Century" pitchFamily="18" charset="0"/>
              </a:rPr>
              <a:t>process is repeated for all elements.</a:t>
            </a:r>
          </a:p>
          <a:p>
            <a:r>
              <a:rPr lang="en-IN" sz="2400" dirty="0" smtClean="0">
                <a:latin typeface="Century" pitchFamily="18" charset="0"/>
              </a:rPr>
              <a:t> Each pass places maximum value in last position.</a:t>
            </a:r>
            <a:endParaRPr lang="en-IN" sz="2400" dirty="0">
              <a:latin typeface="Century"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Bubble Sort  </a:t>
            </a:r>
            <a:endParaRPr lang="en-IN" dirty="0">
              <a:latin typeface="Century" pitchFamily="18" charset="0"/>
            </a:endParaRPr>
          </a:p>
        </p:txBody>
      </p:sp>
      <p:sp>
        <p:nvSpPr>
          <p:cNvPr id="3" name="Content Placeholder 2"/>
          <p:cNvSpPr>
            <a:spLocks noGrp="1"/>
          </p:cNvSpPr>
          <p:nvPr>
            <p:ph idx="1"/>
          </p:nvPr>
        </p:nvSpPr>
        <p:spPr>
          <a:xfrm>
            <a:off x="457200" y="1571612"/>
            <a:ext cx="8229600" cy="5072097"/>
          </a:xfrm>
        </p:spPr>
        <p:txBody>
          <a:bodyPr>
            <a:noAutofit/>
          </a:bodyPr>
          <a:lstStyle/>
          <a:p>
            <a:r>
              <a:rPr lang="en-IN" sz="2400" dirty="0" smtClean="0">
                <a:latin typeface="Century" pitchFamily="18" charset="0"/>
              </a:rPr>
              <a:t>Step 1:[Initialization ]</a:t>
            </a:r>
          </a:p>
          <a:p>
            <a:r>
              <a:rPr lang="en-IN" sz="2400" dirty="0" smtClean="0">
                <a:latin typeface="Century" pitchFamily="18" charset="0"/>
              </a:rPr>
              <a:t> i</a:t>
            </a:r>
            <a:r>
              <a:rPr lang="en-IN" sz="2400" dirty="0" smtClean="0">
                <a:latin typeface="Century" pitchFamily="18" charset="0"/>
                <a:sym typeface="Wingdings" pitchFamily="2" charset="2"/>
              </a:rPr>
              <a:t></a:t>
            </a:r>
            <a:r>
              <a:rPr lang="en-IN" sz="2400" dirty="0" smtClean="0">
                <a:latin typeface="Century" pitchFamily="18" charset="0"/>
              </a:rPr>
              <a:t>0  </a:t>
            </a:r>
          </a:p>
          <a:p>
            <a:r>
              <a:rPr lang="en-IN" sz="2400" dirty="0" smtClean="0">
                <a:latin typeface="Century" pitchFamily="18" charset="0"/>
              </a:rPr>
              <a:t>Step 2:repeat step 2 to 7  while  </a:t>
            </a:r>
            <a:r>
              <a:rPr lang="en-IN" sz="2400" dirty="0" err="1" smtClean="0">
                <a:latin typeface="Century" pitchFamily="18" charset="0"/>
              </a:rPr>
              <a:t>i</a:t>
            </a:r>
            <a:r>
              <a:rPr lang="en-IN" sz="2400" dirty="0" smtClean="0">
                <a:latin typeface="Century" pitchFamily="18" charset="0"/>
              </a:rPr>
              <a:t>&lt; n-1 </a:t>
            </a:r>
          </a:p>
          <a:p>
            <a:r>
              <a:rPr lang="en-IN" sz="2400" dirty="0" smtClean="0">
                <a:latin typeface="Century" pitchFamily="18" charset="0"/>
              </a:rPr>
              <a:t>Step 3:set j </a:t>
            </a:r>
            <a:r>
              <a:rPr lang="en-IN" sz="2400" dirty="0" smtClean="0">
                <a:latin typeface="Century" pitchFamily="18" charset="0"/>
                <a:sym typeface="Wingdings" pitchFamily="2" charset="2"/>
              </a:rPr>
              <a:t></a:t>
            </a:r>
            <a:r>
              <a:rPr lang="en-IN" sz="2400" dirty="0" smtClean="0">
                <a:latin typeface="Century" pitchFamily="18" charset="0"/>
              </a:rPr>
              <a:t>0 </a:t>
            </a:r>
          </a:p>
          <a:p>
            <a:r>
              <a:rPr lang="en-IN" sz="2400" dirty="0" smtClean="0">
                <a:latin typeface="Century" pitchFamily="18" charset="0"/>
              </a:rPr>
              <a:t>Step 4:repeat step 5 to 6  while  j &lt; n -</a:t>
            </a:r>
            <a:r>
              <a:rPr lang="en-IN" sz="2400" dirty="0" err="1" smtClean="0">
                <a:latin typeface="Century" pitchFamily="18" charset="0"/>
              </a:rPr>
              <a:t>i</a:t>
            </a:r>
            <a:r>
              <a:rPr lang="en-IN" sz="2400" dirty="0" smtClean="0">
                <a:latin typeface="Century" pitchFamily="18" charset="0"/>
              </a:rPr>
              <a:t>- 1</a:t>
            </a:r>
          </a:p>
          <a:p>
            <a:r>
              <a:rPr lang="en-IN" sz="2400" dirty="0" smtClean="0">
                <a:latin typeface="Century" pitchFamily="18" charset="0"/>
              </a:rPr>
              <a:t> Step 5: if a[ j ] &gt; a [ j+1] </a:t>
            </a:r>
          </a:p>
          <a:p>
            <a:r>
              <a:rPr lang="en-IN" sz="2400" dirty="0" smtClean="0">
                <a:latin typeface="Century" pitchFamily="18" charset="0"/>
              </a:rPr>
              <a:t>then </a:t>
            </a:r>
          </a:p>
          <a:p>
            <a:r>
              <a:rPr lang="en-IN" sz="2400" dirty="0" smtClean="0">
                <a:latin typeface="Century" pitchFamily="18" charset="0"/>
              </a:rPr>
              <a:t>Set temp = a[ j ]</a:t>
            </a:r>
          </a:p>
          <a:p>
            <a:r>
              <a:rPr lang="en-IN" sz="2400" dirty="0" smtClean="0">
                <a:latin typeface="Century" pitchFamily="18" charset="0"/>
              </a:rPr>
              <a:t> Set a[ j ]  = a[ j+1] </a:t>
            </a:r>
          </a:p>
          <a:p>
            <a:r>
              <a:rPr lang="en-IN" sz="2400" dirty="0" smtClean="0">
                <a:latin typeface="Century" pitchFamily="18" charset="0"/>
              </a:rPr>
              <a:t>Set a[ j+1] = temp</a:t>
            </a:r>
          </a:p>
          <a:p>
            <a:r>
              <a:rPr lang="en-IN" sz="2400" dirty="0" smtClean="0">
                <a:latin typeface="Century" pitchFamily="18" charset="0"/>
              </a:rPr>
              <a:t> End if </a:t>
            </a:r>
          </a:p>
          <a:p>
            <a:r>
              <a:rPr lang="en-IN" sz="2400" dirty="0" smtClean="0">
                <a:latin typeface="Century" pitchFamily="18" charset="0"/>
              </a:rPr>
              <a:t> Step 6:j=j+1 </a:t>
            </a:r>
          </a:p>
          <a:p>
            <a:r>
              <a:rPr lang="en-IN" sz="2400" dirty="0" smtClean="0">
                <a:latin typeface="Century" pitchFamily="18" charset="0"/>
              </a:rPr>
              <a:t>Step 7:i=i+1 </a:t>
            </a:r>
          </a:p>
          <a:p>
            <a:r>
              <a:rPr lang="en-IN" sz="2400" dirty="0" smtClean="0">
                <a:latin typeface="Century" pitchFamily="18" charset="0"/>
              </a:rPr>
              <a:t>Step 8:[finished] Exit</a:t>
            </a:r>
            <a:endParaRPr lang="en-IN" sz="2400" dirty="0">
              <a:latin typeface="Century"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Selection Sort</a:t>
            </a:r>
            <a:endParaRPr lang="en-IN" dirty="0">
              <a:latin typeface="Century" pitchFamily="18" charset="0"/>
            </a:endParaRPr>
          </a:p>
        </p:txBody>
      </p:sp>
      <p:sp>
        <p:nvSpPr>
          <p:cNvPr id="3" name="Content Placeholder 2"/>
          <p:cNvSpPr>
            <a:spLocks noGrp="1"/>
          </p:cNvSpPr>
          <p:nvPr>
            <p:ph idx="1"/>
          </p:nvPr>
        </p:nvSpPr>
        <p:spPr>
          <a:xfrm>
            <a:off x="457200" y="1571613"/>
            <a:ext cx="8229600" cy="4829188"/>
          </a:xfrm>
        </p:spPr>
        <p:txBody>
          <a:bodyPr>
            <a:noAutofit/>
          </a:bodyPr>
          <a:lstStyle/>
          <a:p>
            <a:pPr algn="just"/>
            <a:r>
              <a:rPr lang="en-IN" sz="2400" dirty="0" smtClean="0">
                <a:latin typeface="Century" pitchFamily="18" charset="0"/>
              </a:rPr>
              <a:t> In this  first element and searches entire list until it</a:t>
            </a:r>
          </a:p>
          <a:p>
            <a:pPr algn="just"/>
            <a:r>
              <a:rPr lang="en-IN" sz="2400" dirty="0" smtClean="0">
                <a:latin typeface="Century" pitchFamily="18" charset="0"/>
              </a:rPr>
              <a:t>finds minimum values.</a:t>
            </a:r>
          </a:p>
          <a:p>
            <a:pPr algn="just"/>
            <a:r>
              <a:rPr lang="en-IN" sz="2400" dirty="0" smtClean="0">
                <a:latin typeface="Century" pitchFamily="18" charset="0"/>
              </a:rPr>
              <a:t>Compare first element with second element If first element is larger than second element  of elements are interchanged(swap that two numbers) otherwise it is not changed.</a:t>
            </a:r>
          </a:p>
          <a:p>
            <a:pPr algn="just"/>
            <a:r>
              <a:rPr lang="en-IN" sz="2400" dirty="0" smtClean="0">
                <a:latin typeface="Century" pitchFamily="18" charset="0"/>
              </a:rPr>
              <a:t>Then again compare first element with third, then compare </a:t>
            </a:r>
            <a:r>
              <a:rPr lang="en-IN" sz="2400" dirty="0" err="1" smtClean="0">
                <a:latin typeface="Century" pitchFamily="18" charset="0"/>
              </a:rPr>
              <a:t>firstelement</a:t>
            </a:r>
            <a:r>
              <a:rPr lang="en-IN" sz="2400" dirty="0" smtClean="0">
                <a:latin typeface="Century" pitchFamily="18" charset="0"/>
              </a:rPr>
              <a:t> with forth and soon.</a:t>
            </a:r>
          </a:p>
          <a:p>
            <a:pPr algn="just"/>
            <a:r>
              <a:rPr lang="en-IN" sz="2400" dirty="0" smtClean="0">
                <a:latin typeface="Century" pitchFamily="18" charset="0"/>
              </a:rPr>
              <a:t>same process is repeated for all elements.</a:t>
            </a:r>
          </a:p>
          <a:p>
            <a:pPr algn="just"/>
            <a:r>
              <a:rPr lang="en-IN" sz="2400" dirty="0" smtClean="0">
                <a:latin typeface="Century" pitchFamily="18" charset="0"/>
              </a:rPr>
              <a:t>Each pass minimum value comes in first position.</a:t>
            </a:r>
            <a:endParaRPr lang="en-IN" sz="2400" dirty="0">
              <a:latin typeface="Century"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Selection Sort  </a:t>
            </a:r>
            <a:endParaRPr lang="en-IN" dirty="0">
              <a:latin typeface="Century" pitchFamily="18" charset="0"/>
            </a:endParaRPr>
          </a:p>
        </p:txBody>
      </p:sp>
      <p:sp>
        <p:nvSpPr>
          <p:cNvPr id="3" name="Content Placeholder 2"/>
          <p:cNvSpPr>
            <a:spLocks noGrp="1"/>
          </p:cNvSpPr>
          <p:nvPr>
            <p:ph idx="1"/>
          </p:nvPr>
        </p:nvSpPr>
        <p:spPr>
          <a:xfrm>
            <a:off x="457200" y="1571613"/>
            <a:ext cx="8229600" cy="4829188"/>
          </a:xfrm>
        </p:spPr>
        <p:txBody>
          <a:bodyPr>
            <a:noAutofit/>
          </a:bodyPr>
          <a:lstStyle/>
          <a:p>
            <a:r>
              <a:rPr lang="en-IN" sz="2400" dirty="0" smtClean="0">
                <a:latin typeface="Century" pitchFamily="18" charset="0"/>
              </a:rPr>
              <a:t>Step 1:[Initialization ]</a:t>
            </a:r>
          </a:p>
          <a:p>
            <a:r>
              <a:rPr lang="en-IN" sz="2400" dirty="0" smtClean="0">
                <a:latin typeface="Century" pitchFamily="18" charset="0"/>
              </a:rPr>
              <a:t> i</a:t>
            </a:r>
            <a:r>
              <a:rPr lang="en-IN" sz="2400" dirty="0" smtClean="0">
                <a:latin typeface="Century" pitchFamily="18" charset="0"/>
                <a:sym typeface="Wingdings" pitchFamily="2" charset="2"/>
              </a:rPr>
              <a:t></a:t>
            </a:r>
            <a:r>
              <a:rPr lang="en-IN" sz="2400" dirty="0" smtClean="0">
                <a:latin typeface="Century" pitchFamily="18" charset="0"/>
              </a:rPr>
              <a:t>0  </a:t>
            </a:r>
          </a:p>
          <a:p>
            <a:r>
              <a:rPr lang="en-IN" sz="2400" dirty="0" smtClean="0">
                <a:latin typeface="Century" pitchFamily="18" charset="0"/>
              </a:rPr>
              <a:t>Step 2:repeat step 2 to 7 while  </a:t>
            </a:r>
            <a:r>
              <a:rPr lang="en-IN" sz="2400" dirty="0" err="1" smtClean="0">
                <a:latin typeface="Century" pitchFamily="18" charset="0"/>
              </a:rPr>
              <a:t>i</a:t>
            </a:r>
            <a:r>
              <a:rPr lang="en-IN" sz="2400" dirty="0" smtClean="0">
                <a:latin typeface="Century" pitchFamily="18" charset="0"/>
              </a:rPr>
              <a:t>&lt; n-1 </a:t>
            </a:r>
          </a:p>
          <a:p>
            <a:r>
              <a:rPr lang="en-IN" sz="2400" dirty="0" smtClean="0">
                <a:latin typeface="Century" pitchFamily="18" charset="0"/>
              </a:rPr>
              <a:t>Step 3:set j </a:t>
            </a:r>
            <a:r>
              <a:rPr lang="en-IN" sz="2400" dirty="0" smtClean="0">
                <a:latin typeface="Century" pitchFamily="18" charset="0"/>
                <a:sym typeface="Wingdings" pitchFamily="2" charset="2"/>
              </a:rPr>
              <a:t></a:t>
            </a:r>
            <a:r>
              <a:rPr lang="en-IN" sz="2400" dirty="0" smtClean="0">
                <a:latin typeface="Century" pitchFamily="18" charset="0"/>
              </a:rPr>
              <a:t>i+1  </a:t>
            </a:r>
          </a:p>
          <a:p>
            <a:r>
              <a:rPr lang="en-IN" sz="2400" dirty="0" smtClean="0">
                <a:latin typeface="Century" pitchFamily="18" charset="0"/>
              </a:rPr>
              <a:t>Step 4:repeat through step 5 while  j &lt; n  </a:t>
            </a:r>
          </a:p>
          <a:p>
            <a:r>
              <a:rPr lang="en-IN" sz="2400" dirty="0" smtClean="0">
                <a:latin typeface="Century" pitchFamily="18" charset="0"/>
              </a:rPr>
              <a:t> Step 5:if a[ </a:t>
            </a:r>
            <a:r>
              <a:rPr lang="en-IN" sz="2400" dirty="0" err="1" smtClean="0">
                <a:latin typeface="Century" pitchFamily="18" charset="0"/>
              </a:rPr>
              <a:t>i</a:t>
            </a:r>
            <a:r>
              <a:rPr lang="en-IN" sz="2400" dirty="0" smtClean="0">
                <a:latin typeface="Century" pitchFamily="18" charset="0"/>
              </a:rPr>
              <a:t>] &gt; a [ j ] then </a:t>
            </a:r>
          </a:p>
          <a:p>
            <a:r>
              <a:rPr lang="en-IN" sz="2400" dirty="0" smtClean="0">
                <a:latin typeface="Century" pitchFamily="18" charset="0"/>
              </a:rPr>
              <a:t>Set temp = a[ </a:t>
            </a:r>
            <a:r>
              <a:rPr lang="en-IN" sz="2400" dirty="0" err="1" smtClean="0">
                <a:latin typeface="Century" pitchFamily="18" charset="0"/>
              </a:rPr>
              <a:t>i</a:t>
            </a:r>
            <a:r>
              <a:rPr lang="en-IN" sz="2400" dirty="0" smtClean="0">
                <a:latin typeface="Century" pitchFamily="18" charset="0"/>
              </a:rPr>
              <a:t>]</a:t>
            </a:r>
          </a:p>
          <a:p>
            <a:r>
              <a:rPr lang="en-IN" sz="2400" dirty="0" smtClean="0">
                <a:latin typeface="Century" pitchFamily="18" charset="0"/>
              </a:rPr>
              <a:t> Set a[ </a:t>
            </a:r>
            <a:r>
              <a:rPr lang="en-IN" sz="2400" dirty="0" err="1" smtClean="0">
                <a:latin typeface="Century" pitchFamily="18" charset="0"/>
              </a:rPr>
              <a:t>i</a:t>
            </a:r>
            <a:r>
              <a:rPr lang="en-IN" sz="2400" dirty="0" smtClean="0">
                <a:latin typeface="Century" pitchFamily="18" charset="0"/>
              </a:rPr>
              <a:t>]  = a[ j ]</a:t>
            </a:r>
          </a:p>
          <a:p>
            <a:r>
              <a:rPr lang="en-IN" sz="2400" dirty="0" smtClean="0">
                <a:latin typeface="Century" pitchFamily="18" charset="0"/>
              </a:rPr>
              <a:t> Set a[ j ] = temp End if  </a:t>
            </a:r>
          </a:p>
          <a:p>
            <a:r>
              <a:rPr lang="en-IN" sz="2400" dirty="0" smtClean="0">
                <a:latin typeface="Century" pitchFamily="18" charset="0"/>
              </a:rPr>
              <a:t>Step 6: j=j+1 </a:t>
            </a:r>
          </a:p>
          <a:p>
            <a:r>
              <a:rPr lang="en-IN" sz="2400" dirty="0" smtClean="0">
                <a:latin typeface="Century" pitchFamily="18" charset="0"/>
              </a:rPr>
              <a:t>Step 7: </a:t>
            </a:r>
            <a:r>
              <a:rPr lang="en-IN" sz="2400" dirty="0" err="1" smtClean="0">
                <a:latin typeface="Century" pitchFamily="18" charset="0"/>
              </a:rPr>
              <a:t>i</a:t>
            </a:r>
            <a:r>
              <a:rPr lang="en-IN" sz="2400" dirty="0" smtClean="0">
                <a:latin typeface="Century" pitchFamily="18" charset="0"/>
              </a:rPr>
              <a:t>=i+1  </a:t>
            </a:r>
          </a:p>
          <a:p>
            <a:r>
              <a:rPr lang="en-IN" sz="2400" dirty="0" smtClean="0">
                <a:latin typeface="Century" pitchFamily="18" charset="0"/>
              </a:rPr>
              <a:t>Step 8: [finished]</a:t>
            </a:r>
          </a:p>
          <a:p>
            <a:r>
              <a:rPr lang="en-IN" sz="2400" dirty="0" smtClean="0">
                <a:latin typeface="Century" pitchFamily="18" charset="0"/>
              </a:rPr>
              <a:t>  Exit</a:t>
            </a:r>
            <a:endParaRPr lang="en-IN" sz="2400" dirty="0">
              <a:latin typeface="Century"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atin typeface="Century" pitchFamily="18" charset="0"/>
              </a:rPr>
              <a:t>Insertion Sort</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 In insertion sort element is inserted at appropriate place</a:t>
            </a:r>
          </a:p>
          <a:p>
            <a:pPr algn="just"/>
            <a:r>
              <a:rPr lang="en-IN" sz="2400" dirty="0" smtClean="0">
                <a:latin typeface="Century" pitchFamily="18" charset="0"/>
              </a:rPr>
              <a:t>For ex: to sort cards in one’s hand one extract card ,shift remaining</a:t>
            </a:r>
          </a:p>
          <a:p>
            <a:pPr algn="just"/>
            <a:r>
              <a:rPr lang="en-IN" sz="2400" dirty="0" smtClean="0">
                <a:latin typeface="Century" pitchFamily="18" charset="0"/>
              </a:rPr>
              <a:t>cards, then insert extracted card in the correct place.</a:t>
            </a:r>
          </a:p>
          <a:p>
            <a:pPr algn="just"/>
            <a:r>
              <a:rPr lang="en-IN" sz="2400" dirty="0" smtClean="0">
                <a:latin typeface="Century" pitchFamily="18" charset="0"/>
              </a:rPr>
              <a:t>This process is repeated until all the cards are in the correct</a:t>
            </a:r>
          </a:p>
          <a:p>
            <a:pPr algn="just"/>
            <a:r>
              <a:rPr lang="en-IN" sz="2400" dirty="0" smtClean="0">
                <a:latin typeface="Century" pitchFamily="18" charset="0"/>
              </a:rPr>
              <a:t>sequence.</a:t>
            </a:r>
            <a:endParaRPr lang="en-IN" sz="2400" dirty="0">
              <a:latin typeface="Century"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Insertion Sort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dirty="0" smtClean="0">
                <a:latin typeface="Century" pitchFamily="18" charset="0"/>
              </a:rPr>
              <a:t>Step1:-Insertion t into a[0:i-1] </a:t>
            </a:r>
          </a:p>
          <a:p>
            <a:r>
              <a:rPr lang="en-IN" sz="2400" dirty="0" err="1" smtClean="0">
                <a:latin typeface="Century" pitchFamily="18" charset="0"/>
              </a:rPr>
              <a:t>Int</a:t>
            </a:r>
            <a:r>
              <a:rPr lang="en-IN" sz="2400" dirty="0" smtClean="0">
                <a:latin typeface="Century" pitchFamily="18" charset="0"/>
              </a:rPr>
              <a:t> j;</a:t>
            </a:r>
          </a:p>
          <a:p>
            <a:r>
              <a:rPr lang="en-IN" sz="2400" dirty="0" smtClean="0">
                <a:latin typeface="Century" pitchFamily="18" charset="0"/>
              </a:rPr>
              <a:t>Step2:-[Elements inserted ]</a:t>
            </a:r>
          </a:p>
          <a:p>
            <a:r>
              <a:rPr lang="en-IN" sz="2400" dirty="0" smtClean="0">
                <a:latin typeface="Century" pitchFamily="18" charset="0"/>
              </a:rPr>
              <a:t>Shift x element from the last member to right by one position </a:t>
            </a:r>
          </a:p>
          <a:p>
            <a:r>
              <a:rPr lang="en-IN" sz="2400" dirty="0" smtClean="0">
                <a:latin typeface="Century" pitchFamily="18" charset="0"/>
              </a:rPr>
              <a:t>Step3:- for(j=i-1;j&gt;=0;&amp;&amp; a[j];j--)</a:t>
            </a:r>
          </a:p>
          <a:p>
            <a:r>
              <a:rPr lang="en-IN" sz="2400" dirty="0" smtClean="0">
                <a:latin typeface="Century" pitchFamily="18" charset="0"/>
              </a:rPr>
              <a:t>A[j+1]=a[j];</a:t>
            </a:r>
          </a:p>
          <a:p>
            <a:r>
              <a:rPr lang="en-IN" sz="2400" dirty="0" smtClean="0">
                <a:latin typeface="Century" pitchFamily="18" charset="0"/>
              </a:rPr>
              <a:t>Insert t at j+1 location </a:t>
            </a:r>
          </a:p>
          <a:p>
            <a:r>
              <a:rPr lang="en-IN" sz="2400" dirty="0" smtClean="0">
                <a:latin typeface="Century" pitchFamily="18" charset="0"/>
              </a:rPr>
              <a:t>A[j+1]=x</a:t>
            </a:r>
          </a:p>
          <a:p>
            <a:r>
              <a:rPr lang="en-IN" sz="2400" dirty="0" smtClean="0">
                <a:latin typeface="Century" pitchFamily="18" charset="0"/>
              </a:rPr>
              <a:t>Step4:- exit </a:t>
            </a:r>
            <a:endParaRPr lang="en-IN" sz="2400" dirty="0">
              <a:latin typeface="Century"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Merge Sort </a:t>
            </a:r>
            <a:endParaRPr lang="en-IN" dirty="0"/>
          </a:p>
        </p:txBody>
      </p:sp>
      <p:sp>
        <p:nvSpPr>
          <p:cNvPr id="3" name="Content Placeholder 2"/>
          <p:cNvSpPr>
            <a:spLocks noGrp="1"/>
          </p:cNvSpPr>
          <p:nvPr>
            <p:ph idx="1"/>
          </p:nvPr>
        </p:nvSpPr>
        <p:spPr>
          <a:xfrm>
            <a:off x="142844" y="1571613"/>
            <a:ext cx="8786874" cy="5072098"/>
          </a:xfrm>
        </p:spPr>
        <p:txBody>
          <a:bodyPr>
            <a:normAutofit/>
          </a:bodyPr>
          <a:lstStyle/>
          <a:p>
            <a:pPr algn="just"/>
            <a:r>
              <a:rPr lang="en-IN" sz="2400" dirty="0" smtClean="0">
                <a:latin typeface="Century" pitchFamily="18" charset="0"/>
              </a:rPr>
              <a:t>Merging means combining two sorted arrays or list into single sorted Array or list</a:t>
            </a:r>
          </a:p>
          <a:p>
            <a:pPr algn="just"/>
            <a:r>
              <a:rPr lang="en-IN" sz="2400" dirty="0" smtClean="0">
                <a:latin typeface="Century" pitchFamily="18" charset="0"/>
              </a:rPr>
              <a:t>It maintains two pointer </a:t>
            </a:r>
            <a:r>
              <a:rPr lang="en-IN" sz="2400" dirty="0" err="1" smtClean="0">
                <a:latin typeface="Century" pitchFamily="18" charset="0"/>
              </a:rPr>
              <a:t>i,j</a:t>
            </a:r>
            <a:r>
              <a:rPr lang="en-IN" sz="2400" dirty="0" smtClean="0">
                <a:latin typeface="Century" pitchFamily="18" charset="0"/>
              </a:rPr>
              <a:t> for each sorted list initially pointing first Value in list. K is used for final array</a:t>
            </a:r>
          </a:p>
          <a:p>
            <a:pPr algn="just"/>
            <a:r>
              <a:rPr lang="en-IN" sz="2400" dirty="0" smtClean="0">
                <a:latin typeface="Century" pitchFamily="18" charset="0"/>
              </a:rPr>
              <a:t>Merge sort compares value at </a:t>
            </a:r>
            <a:r>
              <a:rPr lang="en-IN" sz="2400" dirty="0" err="1" smtClean="0">
                <a:latin typeface="Century" pitchFamily="18" charset="0"/>
              </a:rPr>
              <a:t>ith</a:t>
            </a:r>
            <a:r>
              <a:rPr lang="en-IN" sz="2400" dirty="0" smtClean="0">
                <a:latin typeface="Century" pitchFamily="18" charset="0"/>
              </a:rPr>
              <a:t> position in first list and </a:t>
            </a:r>
            <a:r>
              <a:rPr lang="en-IN" sz="2400" dirty="0" err="1" smtClean="0">
                <a:latin typeface="Century" pitchFamily="18" charset="0"/>
              </a:rPr>
              <a:t>jth</a:t>
            </a:r>
            <a:r>
              <a:rPr lang="en-IN" sz="2400" dirty="0" smtClean="0">
                <a:latin typeface="Century" pitchFamily="18" charset="0"/>
              </a:rPr>
              <a:t> position in second list and copies whichever is smaller at </a:t>
            </a:r>
            <a:r>
              <a:rPr lang="en-IN" sz="2400" dirty="0" err="1" smtClean="0">
                <a:latin typeface="Century" pitchFamily="18" charset="0"/>
              </a:rPr>
              <a:t>kth</a:t>
            </a:r>
            <a:r>
              <a:rPr lang="en-IN" sz="2400" dirty="0" smtClean="0">
                <a:latin typeface="Century" pitchFamily="18" charset="0"/>
              </a:rPr>
              <a:t> position into final array list.(if equals any one can be copied)</a:t>
            </a:r>
          </a:p>
          <a:p>
            <a:pPr algn="just"/>
            <a:r>
              <a:rPr lang="en-IN" sz="2400" dirty="0" smtClean="0">
                <a:latin typeface="Century" pitchFamily="18" charset="0"/>
              </a:rPr>
              <a:t> Then increments corresponding pointer either </a:t>
            </a:r>
            <a:r>
              <a:rPr lang="en-IN" sz="2400" dirty="0" err="1" smtClean="0">
                <a:latin typeface="Century" pitchFamily="18" charset="0"/>
              </a:rPr>
              <a:t>i</a:t>
            </a:r>
            <a:r>
              <a:rPr lang="en-IN" sz="2400" dirty="0" smtClean="0">
                <a:latin typeface="Century" pitchFamily="18" charset="0"/>
              </a:rPr>
              <a:t> , j from which value has been copied to k and also k is incremented to store next value at next position.</a:t>
            </a:r>
            <a:endParaRPr lang="en-IN" sz="2400" dirty="0">
              <a:latin typeface="Century"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Merge Sort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da-DK" sz="2400" dirty="0" smtClean="0">
                <a:latin typeface="Century" pitchFamily="18" charset="0"/>
              </a:rPr>
              <a:t>MERGE_SORT(arr, low, high)  </a:t>
            </a:r>
          </a:p>
          <a:p>
            <a:r>
              <a:rPr lang="da-DK" sz="2400" dirty="0" smtClean="0">
                <a:latin typeface="Century" pitchFamily="18" charset="0"/>
              </a:rPr>
              <a:t>  </a:t>
            </a:r>
          </a:p>
          <a:p>
            <a:r>
              <a:rPr lang="da-DK" sz="2400" b="1" dirty="0" smtClean="0">
                <a:latin typeface="Century" pitchFamily="18" charset="0"/>
              </a:rPr>
              <a:t>if</a:t>
            </a:r>
            <a:r>
              <a:rPr lang="da-DK" sz="2400" dirty="0" smtClean="0">
                <a:latin typeface="Century" pitchFamily="18" charset="0"/>
              </a:rPr>
              <a:t> low &lt; high   </a:t>
            </a:r>
          </a:p>
          <a:p>
            <a:r>
              <a:rPr lang="da-DK" sz="2400" dirty="0" smtClean="0">
                <a:latin typeface="Century" pitchFamily="18" charset="0"/>
              </a:rPr>
              <a:t>set mid = (low + high)/2  </a:t>
            </a:r>
          </a:p>
          <a:p>
            <a:r>
              <a:rPr lang="da-DK" sz="2400" dirty="0" smtClean="0">
                <a:latin typeface="Century" pitchFamily="18" charset="0"/>
              </a:rPr>
              <a:t>MERGE_SORT(arr, low, mid)  </a:t>
            </a:r>
          </a:p>
          <a:p>
            <a:r>
              <a:rPr lang="da-DK" sz="2400" dirty="0" smtClean="0">
                <a:latin typeface="Century" pitchFamily="18" charset="0"/>
              </a:rPr>
              <a:t>MERGE_SORT(arr, mid + 1, high)  </a:t>
            </a:r>
          </a:p>
          <a:p>
            <a:r>
              <a:rPr lang="da-DK" sz="2400" dirty="0" smtClean="0">
                <a:latin typeface="Century" pitchFamily="18" charset="0"/>
              </a:rPr>
              <a:t>MERGE (arr, low, mid, high)  </a:t>
            </a:r>
          </a:p>
          <a:p>
            <a:r>
              <a:rPr lang="da-DK" sz="2400" dirty="0" smtClean="0">
                <a:latin typeface="Century" pitchFamily="18" charset="0"/>
              </a:rPr>
              <a:t>end of </a:t>
            </a:r>
            <a:r>
              <a:rPr lang="da-DK" sz="2400" b="1" dirty="0" smtClean="0">
                <a:latin typeface="Century" pitchFamily="18" charset="0"/>
              </a:rPr>
              <a:t>if</a:t>
            </a:r>
            <a:r>
              <a:rPr lang="da-DK" sz="2400" dirty="0" smtClean="0">
                <a:latin typeface="Century" pitchFamily="18" charset="0"/>
              </a:rPr>
              <a:t>  </a:t>
            </a:r>
          </a:p>
          <a:p>
            <a:r>
              <a:rPr lang="da-DK" sz="2400" dirty="0" smtClean="0">
                <a:latin typeface="Century" pitchFamily="18" charset="0"/>
              </a:rPr>
              <a:t>  </a:t>
            </a:r>
          </a:p>
          <a:p>
            <a:r>
              <a:rPr lang="da-DK" sz="2400" dirty="0" smtClean="0">
                <a:latin typeface="Century" pitchFamily="18" charset="0"/>
              </a:rPr>
              <a:t>END MERGE_SORT  </a:t>
            </a:r>
          </a:p>
          <a:p>
            <a:endParaRPr lang="en-IN" sz="2400" dirty="0">
              <a:latin typeface="Century"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Searching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dirty="0" smtClean="0">
                <a:latin typeface="Century" pitchFamily="18" charset="0"/>
              </a:rPr>
              <a:t>Process to find whether key element is present or not in an array is called searching.</a:t>
            </a:r>
          </a:p>
          <a:p>
            <a:r>
              <a:rPr lang="en-IN" sz="2400" dirty="0" smtClean="0">
                <a:latin typeface="Century" pitchFamily="18" charset="0"/>
              </a:rPr>
              <a:t>There are two types of search method used  </a:t>
            </a:r>
          </a:p>
          <a:p>
            <a:r>
              <a:rPr lang="en-IN" sz="2400" dirty="0" smtClean="0">
                <a:latin typeface="Century" pitchFamily="18" charset="0"/>
              </a:rPr>
              <a:t>1) Binary Search Method </a:t>
            </a:r>
          </a:p>
          <a:p>
            <a:r>
              <a:rPr lang="en-IN" sz="2400" dirty="0" smtClean="0">
                <a:latin typeface="Century" pitchFamily="18" charset="0"/>
              </a:rPr>
              <a:t>2) Linear/Sequential Search Method </a:t>
            </a:r>
          </a:p>
          <a:p>
            <a:endParaRPr lang="en-IN" sz="2400" dirty="0">
              <a:latin typeface="Century"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Binary Search </a:t>
            </a:r>
            <a:endParaRPr lang="en-IN" dirty="0">
              <a:latin typeface="Century" pitchFamily="18" charset="0"/>
            </a:endParaRPr>
          </a:p>
        </p:txBody>
      </p:sp>
      <p:pic>
        <p:nvPicPr>
          <p:cNvPr id="1026" name="Picture 2"/>
          <p:cNvPicPr>
            <a:picLocks noChangeAspect="1" noChangeArrowheads="1"/>
          </p:cNvPicPr>
          <p:nvPr/>
        </p:nvPicPr>
        <p:blipFill>
          <a:blip r:embed="rId2"/>
          <a:srcRect/>
          <a:stretch>
            <a:fillRect/>
          </a:stretch>
        </p:blipFill>
        <p:spPr bwMode="auto">
          <a:xfrm>
            <a:off x="285720" y="1571612"/>
            <a:ext cx="8501121" cy="500066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3071810"/>
            <a:ext cx="8013192" cy="2708346"/>
          </a:xfrm>
        </p:spPr>
        <p:txBody>
          <a:bodyPr>
            <a:noAutofit/>
          </a:bodyPr>
          <a:lstStyle/>
          <a:p>
            <a:pPr algn="ctr"/>
            <a:r>
              <a:rPr lang="en-IN" sz="5400" dirty="0" smtClean="0">
                <a:latin typeface="Century" pitchFamily="18" charset="0"/>
              </a:rPr>
              <a:t>Sorting And Searching    Techniques   </a:t>
            </a:r>
            <a:endParaRPr lang="en-IN" sz="5400" dirty="0">
              <a:latin typeface="Century"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Binary Search </a:t>
            </a:r>
            <a:endParaRPr lang="en-IN" dirty="0">
              <a:latin typeface="Century" pitchFamily="18" charset="0"/>
            </a:endParaRPr>
          </a:p>
        </p:txBody>
      </p:sp>
      <p:sp>
        <p:nvSpPr>
          <p:cNvPr id="3" name="Content Placeholder 2"/>
          <p:cNvSpPr>
            <a:spLocks noGrp="1"/>
          </p:cNvSpPr>
          <p:nvPr>
            <p:ph idx="1"/>
          </p:nvPr>
        </p:nvSpPr>
        <p:spPr>
          <a:xfrm>
            <a:off x="457200" y="1775191"/>
            <a:ext cx="8229600" cy="3368321"/>
          </a:xfrm>
        </p:spPr>
        <p:txBody>
          <a:bodyPr>
            <a:normAutofit lnSpcReduction="10000"/>
          </a:bodyPr>
          <a:lstStyle/>
          <a:p>
            <a:pPr algn="just"/>
            <a:r>
              <a:rPr lang="en-IN" sz="2400" dirty="0" smtClean="0">
                <a:latin typeface="Century" pitchFamily="18" charset="0"/>
              </a:rPr>
              <a:t>Binary Search is a searching technique used in a sorted array by repeatedly dividing the search interval in half. </a:t>
            </a:r>
          </a:p>
          <a:p>
            <a:pPr algn="just"/>
            <a:r>
              <a:rPr lang="en-IN" sz="2400" b="1" dirty="0" smtClean="0">
                <a:latin typeface="Century" pitchFamily="18" charset="0"/>
              </a:rPr>
              <a:t>Note:</a:t>
            </a:r>
            <a:r>
              <a:rPr lang="en-IN" sz="2400" dirty="0" smtClean="0">
                <a:latin typeface="Century" pitchFamily="18" charset="0"/>
              </a:rPr>
              <a:t> A sorted list of items is the only type of list on which a binary search can be used. We must first sort the elements if they are not already sorted.</a:t>
            </a:r>
          </a:p>
          <a:p>
            <a:pPr algn="just">
              <a:buNone/>
            </a:pPr>
            <a:endParaRPr lang="en-IN" sz="2400" dirty="0" smtClean="0">
              <a:latin typeface="Century" pitchFamily="18" charset="0"/>
            </a:endParaRPr>
          </a:p>
          <a:p>
            <a:pPr algn="just"/>
            <a:r>
              <a:rPr lang="en-IN" sz="2400" dirty="0" smtClean="0">
                <a:latin typeface="Century" pitchFamily="18" charset="0"/>
              </a:rPr>
              <a:t>The array that will be used for searching is as follows:</a:t>
            </a:r>
            <a:br>
              <a:rPr lang="en-IN" sz="2400" dirty="0" smtClean="0">
                <a:latin typeface="Century" pitchFamily="18" charset="0"/>
              </a:rPr>
            </a:br>
            <a:r>
              <a:rPr lang="en-IN" sz="2400" dirty="0" smtClean="0">
                <a:latin typeface="Century" pitchFamily="18" charset="0"/>
              </a:rPr>
              <a:t> x= 4 serve as the search element</a:t>
            </a:r>
            <a:r>
              <a:rPr lang="en-IN" sz="2400" dirty="0" smtClean="0"/>
              <a:t>.</a:t>
            </a:r>
            <a:endParaRPr lang="en-IN" sz="2400" dirty="0">
              <a:latin typeface="Century" pitchFamily="18" charset="0"/>
            </a:endParaRPr>
          </a:p>
        </p:txBody>
      </p:sp>
      <p:pic>
        <p:nvPicPr>
          <p:cNvPr id="2050" name="Picture 2" descr="https://prepbytes-misc-images.s3.ap-south-1.amazonaws.com/assets/1674102543343-Binary%20Search%20In%20Data%20Structure1.png"/>
          <p:cNvPicPr>
            <a:picLocks noChangeAspect="1" noChangeArrowheads="1"/>
          </p:cNvPicPr>
          <p:nvPr/>
        </p:nvPicPr>
        <p:blipFill>
          <a:blip r:embed="rId2"/>
          <a:srcRect/>
          <a:stretch>
            <a:fillRect/>
          </a:stretch>
        </p:blipFill>
        <p:spPr bwMode="auto">
          <a:xfrm>
            <a:off x="1214414" y="5286388"/>
            <a:ext cx="6858048" cy="80010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Example </a:t>
            </a:r>
            <a:endParaRPr lang="en-IN" dirty="0">
              <a:latin typeface="Century" pitchFamily="18" charset="0"/>
            </a:endParaRPr>
          </a:p>
        </p:txBody>
      </p:sp>
      <p:sp>
        <p:nvSpPr>
          <p:cNvPr id="3" name="Content Placeholder 2"/>
          <p:cNvSpPr>
            <a:spLocks noGrp="1"/>
          </p:cNvSpPr>
          <p:nvPr>
            <p:ph idx="1"/>
          </p:nvPr>
        </p:nvSpPr>
        <p:spPr>
          <a:xfrm>
            <a:off x="285720" y="1571613"/>
            <a:ext cx="8572560" cy="1285884"/>
          </a:xfrm>
        </p:spPr>
        <p:txBody>
          <a:bodyPr>
            <a:normAutofit/>
          </a:bodyPr>
          <a:lstStyle/>
          <a:p>
            <a:pPr algn="just"/>
            <a:r>
              <a:rPr lang="en-IN" sz="2400" dirty="0" smtClean="0">
                <a:latin typeface="Century" pitchFamily="18" charset="0"/>
              </a:rPr>
              <a:t>2.Place two pointers in the lowest and highest positions, respectively, at low and high.</a:t>
            </a:r>
          </a:p>
          <a:p>
            <a:pPr algn="just"/>
            <a:endParaRPr lang="en-IN" sz="2400" dirty="0">
              <a:latin typeface="Century" pitchFamily="18" charset="0"/>
            </a:endParaRPr>
          </a:p>
        </p:txBody>
      </p:sp>
      <p:pic>
        <p:nvPicPr>
          <p:cNvPr id="31746" name="Picture 2" descr="https://prepbytes-misc-images.s3.ap-south-1.amazonaws.com/assets/1674102543343-Binary%20Search%20In%20Data%20Structure2.png"/>
          <p:cNvPicPr>
            <a:picLocks noChangeAspect="1" noChangeArrowheads="1"/>
          </p:cNvPicPr>
          <p:nvPr/>
        </p:nvPicPr>
        <p:blipFill>
          <a:blip r:embed="rId2"/>
          <a:srcRect/>
          <a:stretch>
            <a:fillRect/>
          </a:stretch>
        </p:blipFill>
        <p:spPr bwMode="auto">
          <a:xfrm>
            <a:off x="928662" y="2500306"/>
            <a:ext cx="7462850" cy="1714512"/>
          </a:xfrm>
          <a:prstGeom prst="rect">
            <a:avLst/>
          </a:prstGeom>
          <a:noFill/>
        </p:spPr>
      </p:pic>
      <p:sp>
        <p:nvSpPr>
          <p:cNvPr id="5" name="Content Placeholder 2"/>
          <p:cNvSpPr txBox="1">
            <a:spLocks/>
          </p:cNvSpPr>
          <p:nvPr/>
        </p:nvSpPr>
        <p:spPr>
          <a:xfrm>
            <a:off x="285720" y="4429132"/>
            <a:ext cx="8586790" cy="1071570"/>
          </a:xfrm>
          <a:prstGeom prst="rect">
            <a:avLst/>
          </a:prstGeom>
        </p:spPr>
        <p:txBody>
          <a:bodyPr vert="horz" lIns="54864" tIns="91440" rtlCol="0">
            <a:normAutofit/>
          </a:bodyPr>
          <a:lstStyle/>
          <a:p>
            <a:pPr marL="438912" indent="-320040" algn="just">
              <a:buClr>
                <a:schemeClr val="accent1"/>
              </a:buClr>
              <a:buSzPct val="80000"/>
              <a:buFont typeface="Wingdings 2"/>
              <a:buChar char=""/>
            </a:pPr>
            <a:r>
              <a:rPr lang="en-IN" sz="2400" dirty="0" smtClean="0">
                <a:latin typeface="Century" pitchFamily="18" charset="0"/>
              </a:rPr>
              <a:t>Determine the array’s middle element, </a:t>
            </a:r>
            <a:r>
              <a:rPr lang="en-IN" sz="2400" dirty="0" err="1" smtClean="0">
                <a:latin typeface="Century" pitchFamily="18" charset="0"/>
              </a:rPr>
              <a:t>arr</a:t>
            </a:r>
            <a:r>
              <a:rPr lang="en-IN" sz="2400" b="1" dirty="0" smtClean="0">
                <a:latin typeface="Century" pitchFamily="18" charset="0"/>
              </a:rPr>
              <a:t>[(low+</a:t>
            </a:r>
            <a:r>
              <a:rPr lang="en-IN" sz="2400" dirty="0" smtClean="0">
                <a:latin typeface="Century" pitchFamily="18" charset="0"/>
              </a:rPr>
              <a:t> </a:t>
            </a:r>
            <a:r>
              <a:rPr lang="en-IN" sz="2400" b="1" dirty="0" smtClean="0">
                <a:latin typeface="Century" pitchFamily="18" charset="0"/>
              </a:rPr>
              <a:t>high)/2], </a:t>
            </a:r>
            <a:r>
              <a:rPr lang="en-IN" sz="2400" dirty="0" smtClean="0">
                <a:latin typeface="Century" pitchFamily="18" charset="0"/>
              </a:rPr>
              <a:t>which equals 6.</a:t>
            </a:r>
          </a:p>
          <a:p>
            <a:pPr marL="438912" marR="0" lvl="0" indent="-320040" algn="just"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IN" sz="2400" b="0" i="0" u="none" strike="noStrike" kern="1200" cap="none" spc="0" normalizeH="0" baseline="0" noProof="0" dirty="0">
              <a:ln>
                <a:noFill/>
              </a:ln>
              <a:solidFill>
                <a:schemeClr val="tx1"/>
              </a:solidFill>
              <a:effectLst/>
              <a:uLnTx/>
              <a:uFillTx/>
              <a:latin typeface="Century" pitchFamily="18" charset="0"/>
              <a:ea typeface="+mn-ea"/>
              <a:cs typeface="+mn-cs"/>
            </a:endParaRPr>
          </a:p>
        </p:txBody>
      </p:sp>
      <p:pic>
        <p:nvPicPr>
          <p:cNvPr id="31748" name="Picture 4" descr="https://prepbytes-misc-images.s3.ap-south-1.amazonaws.com/assets/1674102543353-Binary%20Search%20In%20Data%20Structure3.png"/>
          <p:cNvPicPr>
            <a:picLocks noChangeAspect="1" noChangeArrowheads="1"/>
          </p:cNvPicPr>
          <p:nvPr/>
        </p:nvPicPr>
        <p:blipFill>
          <a:blip r:embed="rId3"/>
          <a:srcRect/>
          <a:stretch>
            <a:fillRect/>
          </a:stretch>
        </p:blipFill>
        <p:spPr bwMode="auto">
          <a:xfrm>
            <a:off x="1142976" y="5357826"/>
            <a:ext cx="7000924" cy="128587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Continue…</a:t>
            </a:r>
            <a:endParaRPr lang="en-IN" dirty="0">
              <a:latin typeface="Century" pitchFamily="18" charset="0"/>
            </a:endParaRPr>
          </a:p>
        </p:txBody>
      </p:sp>
      <p:sp>
        <p:nvSpPr>
          <p:cNvPr id="3" name="Content Placeholder 2"/>
          <p:cNvSpPr>
            <a:spLocks noGrp="1"/>
          </p:cNvSpPr>
          <p:nvPr>
            <p:ph idx="1"/>
          </p:nvPr>
        </p:nvSpPr>
        <p:spPr>
          <a:xfrm>
            <a:off x="457200" y="1775191"/>
            <a:ext cx="8229600" cy="3296883"/>
          </a:xfrm>
        </p:spPr>
        <p:txBody>
          <a:bodyPr>
            <a:normAutofit/>
          </a:bodyPr>
          <a:lstStyle/>
          <a:p>
            <a:pPr algn="just"/>
            <a:r>
              <a:rPr lang="en-IN" sz="2400" dirty="0" smtClean="0">
                <a:latin typeface="Century" pitchFamily="18" charset="0"/>
              </a:rPr>
              <a:t>4.Return mid if x== mid. Otherwise, compare the searchable element with m.</a:t>
            </a:r>
          </a:p>
          <a:p>
            <a:pPr algn="just"/>
            <a:r>
              <a:rPr lang="en-IN" sz="2400" dirty="0" smtClean="0">
                <a:latin typeface="Century" pitchFamily="18" charset="0"/>
              </a:rPr>
              <a:t>5.If x &gt; mid, evaluate x against the middle element of the elements to its right. Setting low to low = mid + 1 achieves this.</a:t>
            </a:r>
          </a:p>
          <a:p>
            <a:pPr algn="just"/>
            <a:r>
              <a:rPr lang="en-IN" sz="2400" dirty="0" smtClean="0">
                <a:latin typeface="Century" pitchFamily="18" charset="0"/>
              </a:rPr>
              <a:t>6.Else, make a comparison of </a:t>
            </a:r>
            <a:r>
              <a:rPr lang="en-IN" sz="2400" b="1" dirty="0" smtClean="0">
                <a:latin typeface="Century" pitchFamily="18" charset="0"/>
              </a:rPr>
              <a:t>x</a:t>
            </a:r>
            <a:r>
              <a:rPr lang="en-IN" sz="2400" dirty="0" smtClean="0">
                <a:latin typeface="Century" pitchFamily="18" charset="0"/>
              </a:rPr>
              <a:t> with the element in the middle of the elements to the left of mid. Setting high to high = mid – 1 accomplishes this.</a:t>
            </a:r>
          </a:p>
          <a:p>
            <a:pPr algn="just"/>
            <a:endParaRPr lang="en-IN" sz="2400" dirty="0">
              <a:latin typeface="Century" pitchFamily="18" charset="0"/>
            </a:endParaRPr>
          </a:p>
        </p:txBody>
      </p:sp>
      <p:pic>
        <p:nvPicPr>
          <p:cNvPr id="32770" name="Picture 2" descr="https://prepbytes-misc-images.s3.ap-south-1.amazonaws.com/assets/1674102543353-Binary%20Search%20In%20Data%20Structure4.png"/>
          <p:cNvPicPr>
            <a:picLocks noChangeAspect="1" noChangeArrowheads="1"/>
          </p:cNvPicPr>
          <p:nvPr/>
        </p:nvPicPr>
        <p:blipFill>
          <a:blip r:embed="rId2"/>
          <a:srcRect/>
          <a:stretch>
            <a:fillRect/>
          </a:stretch>
        </p:blipFill>
        <p:spPr bwMode="auto">
          <a:xfrm>
            <a:off x="1142976" y="5143512"/>
            <a:ext cx="7000924" cy="150019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Continue…</a:t>
            </a:r>
            <a:endParaRPr lang="en-IN" dirty="0">
              <a:latin typeface="Century" pitchFamily="18" charset="0"/>
            </a:endParaRPr>
          </a:p>
        </p:txBody>
      </p:sp>
      <p:sp>
        <p:nvSpPr>
          <p:cNvPr id="3" name="Content Placeholder 2"/>
          <p:cNvSpPr>
            <a:spLocks noGrp="1"/>
          </p:cNvSpPr>
          <p:nvPr>
            <p:ph idx="1"/>
          </p:nvPr>
        </p:nvSpPr>
        <p:spPr>
          <a:xfrm>
            <a:off x="457200" y="1775191"/>
            <a:ext cx="8229600" cy="1439495"/>
          </a:xfrm>
        </p:spPr>
        <p:txBody>
          <a:bodyPr>
            <a:normAutofit/>
          </a:bodyPr>
          <a:lstStyle/>
          <a:p>
            <a:pPr algn="just"/>
            <a:r>
              <a:rPr lang="en-IN" sz="2400" dirty="0" smtClean="0">
                <a:latin typeface="Century" pitchFamily="18" charset="0"/>
              </a:rPr>
              <a:t>7.Carry on in this manner until low and high are met.</a:t>
            </a:r>
          </a:p>
          <a:p>
            <a:pPr algn="just"/>
            <a:endParaRPr lang="en-IN" sz="2400" dirty="0">
              <a:latin typeface="Century" pitchFamily="18" charset="0"/>
            </a:endParaRPr>
          </a:p>
        </p:txBody>
      </p:sp>
      <p:pic>
        <p:nvPicPr>
          <p:cNvPr id="33794" name="Picture 2" descr="https://prepbytes-misc-images.s3.ap-south-1.amazonaws.com/assets/1674102543353-Binary%20Search%20In%20Data%20Structure5.png"/>
          <p:cNvPicPr>
            <a:picLocks noChangeAspect="1" noChangeArrowheads="1"/>
          </p:cNvPicPr>
          <p:nvPr/>
        </p:nvPicPr>
        <p:blipFill>
          <a:blip r:embed="rId2"/>
          <a:srcRect/>
          <a:stretch>
            <a:fillRect/>
          </a:stretch>
        </p:blipFill>
        <p:spPr bwMode="auto">
          <a:xfrm>
            <a:off x="1714480" y="2500306"/>
            <a:ext cx="6500858" cy="1357322"/>
          </a:xfrm>
          <a:prstGeom prst="rect">
            <a:avLst/>
          </a:prstGeom>
          <a:noFill/>
        </p:spPr>
      </p:pic>
      <p:sp>
        <p:nvSpPr>
          <p:cNvPr id="5" name="Content Placeholder 2"/>
          <p:cNvSpPr txBox="1">
            <a:spLocks/>
          </p:cNvSpPr>
          <p:nvPr/>
        </p:nvSpPr>
        <p:spPr>
          <a:xfrm>
            <a:off x="571472" y="3929067"/>
            <a:ext cx="8229600" cy="1071570"/>
          </a:xfrm>
          <a:prstGeom prst="rect">
            <a:avLst/>
          </a:prstGeom>
        </p:spPr>
        <p:txBody>
          <a:bodyPr vert="horz" lIns="54864" tIns="91440" rtlCol="0">
            <a:normAutofit/>
          </a:bodyPr>
          <a:lstStyle/>
          <a:p>
            <a:r>
              <a:rPr lang="en-IN" sz="2400" dirty="0" smtClean="0">
                <a:latin typeface="Century" pitchFamily="18" charset="0"/>
              </a:rPr>
              <a:t>  8.x = 4 is found.</a:t>
            </a:r>
          </a:p>
          <a:p>
            <a:pPr marL="438912" marR="0" lvl="0" indent="-320040" algn="just"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IN" sz="2400" b="0" i="0" u="none" strike="noStrike" kern="1200" cap="none" spc="0" normalizeH="0" baseline="0" noProof="0" dirty="0">
              <a:ln>
                <a:noFill/>
              </a:ln>
              <a:solidFill>
                <a:schemeClr val="tx1"/>
              </a:solidFill>
              <a:effectLst/>
              <a:uLnTx/>
              <a:uFillTx/>
              <a:latin typeface="Century" pitchFamily="18" charset="0"/>
            </a:endParaRPr>
          </a:p>
        </p:txBody>
      </p:sp>
      <p:pic>
        <p:nvPicPr>
          <p:cNvPr id="33796" name="Picture 4" descr="https://prepbytes-misc-images.s3.ap-south-1.amazonaws.com/assets/1674102543353-Binary%20Search%20In%20Data%20Structure6.png"/>
          <p:cNvPicPr>
            <a:picLocks noChangeAspect="1" noChangeArrowheads="1"/>
          </p:cNvPicPr>
          <p:nvPr/>
        </p:nvPicPr>
        <p:blipFill>
          <a:blip r:embed="rId3"/>
          <a:srcRect/>
          <a:stretch>
            <a:fillRect/>
          </a:stretch>
        </p:blipFill>
        <p:spPr bwMode="auto">
          <a:xfrm>
            <a:off x="1428728" y="5000636"/>
            <a:ext cx="6605594" cy="157163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Century" pitchFamily="18" charset="0"/>
              </a:rPr>
              <a:t>Binary Search Method Algorithm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dirty="0" smtClean="0">
                <a:latin typeface="Century" pitchFamily="18" charset="0"/>
              </a:rPr>
              <a:t>mid = (low + high)/2</a:t>
            </a:r>
          </a:p>
          <a:p>
            <a:r>
              <a:rPr lang="en-IN" sz="2400" dirty="0" smtClean="0">
                <a:latin typeface="Century" pitchFamily="18" charset="0"/>
              </a:rPr>
              <a:t> if (x == </a:t>
            </a:r>
            <a:r>
              <a:rPr lang="en-IN" sz="2400" dirty="0" err="1" smtClean="0">
                <a:latin typeface="Century" pitchFamily="18" charset="0"/>
              </a:rPr>
              <a:t>arr</a:t>
            </a:r>
            <a:r>
              <a:rPr lang="en-IN" sz="2400" dirty="0" smtClean="0">
                <a:latin typeface="Century" pitchFamily="18" charset="0"/>
              </a:rPr>
              <a:t>[mid]) </a:t>
            </a:r>
          </a:p>
          <a:p>
            <a:r>
              <a:rPr lang="en-IN" sz="2400" dirty="0" smtClean="0">
                <a:latin typeface="Century" pitchFamily="18" charset="0"/>
              </a:rPr>
              <a:t>return mid</a:t>
            </a:r>
          </a:p>
          <a:p>
            <a:r>
              <a:rPr lang="en-IN" sz="2400" dirty="0" smtClean="0">
                <a:latin typeface="Century" pitchFamily="18" charset="0"/>
              </a:rPr>
              <a:t> else if (x &gt; </a:t>
            </a:r>
            <a:r>
              <a:rPr lang="en-IN" sz="2400" dirty="0" err="1" smtClean="0">
                <a:latin typeface="Century" pitchFamily="18" charset="0"/>
              </a:rPr>
              <a:t>arr</a:t>
            </a:r>
            <a:r>
              <a:rPr lang="en-IN" sz="2400" dirty="0" smtClean="0">
                <a:latin typeface="Century" pitchFamily="18" charset="0"/>
              </a:rPr>
              <a:t>[mid]) // x is on the right side low = mid + 1</a:t>
            </a:r>
          </a:p>
          <a:p>
            <a:r>
              <a:rPr lang="en-IN" sz="2400" dirty="0" smtClean="0">
                <a:latin typeface="Century" pitchFamily="18" charset="0"/>
              </a:rPr>
              <a:t> else                                 // x is on the left side</a:t>
            </a:r>
          </a:p>
          <a:p>
            <a:r>
              <a:rPr lang="en-IN" sz="2400" dirty="0" smtClean="0">
                <a:latin typeface="Century" pitchFamily="18" charset="0"/>
              </a:rPr>
              <a:t> high = mid - 1</a:t>
            </a:r>
            <a:endParaRPr lang="en-IN" sz="2400" dirty="0">
              <a:latin typeface="Century"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5448"/>
            <a:ext cx="8643998" cy="1252728"/>
          </a:xfrm>
        </p:spPr>
        <p:txBody>
          <a:bodyPr>
            <a:normAutofit fontScale="90000"/>
          </a:bodyPr>
          <a:lstStyle/>
          <a:p>
            <a:r>
              <a:rPr lang="en-IN" dirty="0" smtClean="0">
                <a:latin typeface="Century" pitchFamily="18" charset="0"/>
              </a:rPr>
              <a:t>Linear Search/Sequential  Search </a:t>
            </a:r>
            <a:endParaRPr lang="en-IN" dirty="0">
              <a:latin typeface="Century" pitchFamily="18" charset="0"/>
            </a:endParaRPr>
          </a:p>
        </p:txBody>
      </p:sp>
      <p:sp>
        <p:nvSpPr>
          <p:cNvPr id="3" name="Content Placeholder 2"/>
          <p:cNvSpPr>
            <a:spLocks noGrp="1"/>
          </p:cNvSpPr>
          <p:nvPr>
            <p:ph idx="1"/>
          </p:nvPr>
        </p:nvSpPr>
        <p:spPr>
          <a:xfrm>
            <a:off x="357158" y="1571613"/>
            <a:ext cx="8501122" cy="3929090"/>
          </a:xfrm>
        </p:spPr>
        <p:txBody>
          <a:bodyPr>
            <a:normAutofit lnSpcReduction="10000"/>
          </a:bodyPr>
          <a:lstStyle/>
          <a:p>
            <a:pPr algn="just"/>
            <a:r>
              <a:rPr lang="en-IN" sz="2400" dirty="0" smtClean="0">
                <a:latin typeface="Century" pitchFamily="18" charset="0"/>
              </a:rPr>
              <a:t>Linear search, also known as sequential search, is a simple algorithm used to search for a target value within a list or an array. </a:t>
            </a:r>
          </a:p>
          <a:p>
            <a:pPr algn="just"/>
            <a:r>
              <a:rPr lang="en-IN" sz="2400" dirty="0" smtClean="0">
                <a:latin typeface="Century" pitchFamily="18" charset="0"/>
              </a:rPr>
              <a:t>The linear search algorithm sequentially checks each element of the list or array until it finds the target value, or until it has checked every element and determined that the target value is not present.</a:t>
            </a:r>
          </a:p>
          <a:p>
            <a:pPr algn="just"/>
            <a:r>
              <a:rPr lang="en-IN" sz="2400" dirty="0" smtClean="0">
                <a:latin typeface="Century" pitchFamily="18" charset="0"/>
              </a:rPr>
              <a:t>Sequential search works for both sorted and unsorted data.</a:t>
            </a:r>
          </a:p>
          <a:p>
            <a:pPr algn="just"/>
            <a:r>
              <a:rPr lang="en-IN" sz="2400" dirty="0" smtClean="0">
                <a:latin typeface="Century" pitchFamily="18" charset="0"/>
              </a:rPr>
              <a:t> If value is found the index of value is return.</a:t>
            </a:r>
          </a:p>
          <a:p>
            <a:pPr algn="just"/>
            <a:r>
              <a:rPr lang="en-IN" sz="2400" b="1" dirty="0" smtClean="0">
                <a:latin typeface="Century" pitchFamily="18" charset="0"/>
              </a:rPr>
              <a:t> k=41</a:t>
            </a:r>
            <a:endParaRPr lang="en-IN" sz="2400" b="1" dirty="0">
              <a:latin typeface="Century" pitchFamily="18" charset="0"/>
            </a:endParaRPr>
          </a:p>
        </p:txBody>
      </p:sp>
      <p:pic>
        <p:nvPicPr>
          <p:cNvPr id="34818" name="Picture 2" descr="Linear Search Algorithm"/>
          <p:cNvPicPr>
            <a:picLocks noChangeAspect="1" noChangeArrowheads="1"/>
          </p:cNvPicPr>
          <p:nvPr/>
        </p:nvPicPr>
        <p:blipFill>
          <a:blip r:embed="rId2"/>
          <a:srcRect/>
          <a:stretch>
            <a:fillRect/>
          </a:stretch>
        </p:blipFill>
        <p:spPr bwMode="auto">
          <a:xfrm>
            <a:off x="1428728" y="5715016"/>
            <a:ext cx="6072230" cy="781051"/>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Example </a:t>
            </a:r>
            <a:endParaRPr lang="en-IN" dirty="0">
              <a:latin typeface="Century" pitchFamily="18" charset="0"/>
            </a:endParaRPr>
          </a:p>
        </p:txBody>
      </p:sp>
      <p:sp>
        <p:nvSpPr>
          <p:cNvPr id="3" name="Content Placeholder 2"/>
          <p:cNvSpPr>
            <a:spLocks noGrp="1"/>
          </p:cNvSpPr>
          <p:nvPr>
            <p:ph idx="1"/>
          </p:nvPr>
        </p:nvSpPr>
        <p:spPr>
          <a:xfrm>
            <a:off x="214282" y="1775191"/>
            <a:ext cx="8786874" cy="2653941"/>
          </a:xfrm>
        </p:spPr>
        <p:txBody>
          <a:bodyPr>
            <a:noAutofit/>
          </a:bodyPr>
          <a:lstStyle/>
          <a:p>
            <a:r>
              <a:rPr lang="en-IN" sz="2400" dirty="0" smtClean="0">
                <a:latin typeface="Century" pitchFamily="18" charset="0"/>
              </a:rPr>
              <a:t>start from the first element and compare </a:t>
            </a:r>
            <a:r>
              <a:rPr lang="en-IN" sz="2400" b="1" dirty="0" smtClean="0">
                <a:latin typeface="Century" pitchFamily="18" charset="0"/>
              </a:rPr>
              <a:t>K</a:t>
            </a:r>
            <a:r>
              <a:rPr lang="en-IN" sz="2400" dirty="0" smtClean="0">
                <a:latin typeface="Century" pitchFamily="18" charset="0"/>
              </a:rPr>
              <a:t> with each element of the array.</a:t>
            </a:r>
          </a:p>
          <a:p>
            <a:pPr algn="just"/>
            <a:r>
              <a:rPr lang="en-IN" sz="2400" dirty="0" smtClean="0">
                <a:latin typeface="Century" pitchFamily="18" charset="0"/>
              </a:rPr>
              <a:t>The value of </a:t>
            </a:r>
            <a:r>
              <a:rPr lang="en-IN" sz="2400" b="1" dirty="0" smtClean="0">
                <a:latin typeface="Century" pitchFamily="18" charset="0"/>
              </a:rPr>
              <a:t>K 41,</a:t>
            </a:r>
            <a:r>
              <a:rPr lang="en-IN" sz="2400" dirty="0" smtClean="0">
                <a:latin typeface="Century" pitchFamily="18" charset="0"/>
              </a:rPr>
              <a:t> is not matched with the first element of the array. So, move to the next element. And follow the same process until the respective element is   found.</a:t>
            </a:r>
            <a:br>
              <a:rPr lang="en-IN" sz="2400" dirty="0" smtClean="0">
                <a:latin typeface="Century" pitchFamily="18" charset="0"/>
              </a:rPr>
            </a:br>
            <a:endParaRPr lang="en-IN" sz="2400" dirty="0">
              <a:latin typeface="Century" pitchFamily="18" charset="0"/>
            </a:endParaRPr>
          </a:p>
        </p:txBody>
      </p:sp>
      <p:pic>
        <p:nvPicPr>
          <p:cNvPr id="36866" name="Picture 2" descr="Linear Search Algorithm"/>
          <p:cNvPicPr>
            <a:picLocks noChangeAspect="1" noChangeArrowheads="1"/>
          </p:cNvPicPr>
          <p:nvPr/>
        </p:nvPicPr>
        <p:blipFill>
          <a:blip r:embed="rId2"/>
          <a:srcRect/>
          <a:stretch>
            <a:fillRect/>
          </a:stretch>
        </p:blipFill>
        <p:spPr bwMode="auto">
          <a:xfrm>
            <a:off x="1357290" y="5214950"/>
            <a:ext cx="6643734" cy="130492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inear Search Algorithm"/>
          <p:cNvPicPr>
            <a:picLocks noChangeAspect="1" noChangeArrowheads="1"/>
          </p:cNvPicPr>
          <p:nvPr/>
        </p:nvPicPr>
        <p:blipFill>
          <a:blip r:embed="rId2"/>
          <a:srcRect/>
          <a:stretch>
            <a:fillRect/>
          </a:stretch>
        </p:blipFill>
        <p:spPr bwMode="auto">
          <a:xfrm>
            <a:off x="1357290" y="357166"/>
            <a:ext cx="6572296" cy="6357982"/>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000372"/>
            <a:ext cx="8229600" cy="1251062"/>
          </a:xfrm>
        </p:spPr>
        <p:txBody>
          <a:bodyPr>
            <a:noAutofit/>
          </a:bodyPr>
          <a:lstStyle/>
          <a:p>
            <a:pPr algn="ctr"/>
            <a:r>
              <a:rPr lang="en-IN" sz="8800" dirty="0" smtClean="0">
                <a:latin typeface="Algerian" pitchFamily="82" charset="0"/>
              </a:rPr>
              <a:t>THANK YOU </a:t>
            </a:r>
            <a:endParaRPr lang="en-IN" sz="8800"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Outline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b="1" dirty="0" smtClean="0">
                <a:latin typeface="Century" pitchFamily="18" charset="0"/>
              </a:rPr>
              <a:t>Sorting</a:t>
            </a:r>
            <a:r>
              <a:rPr lang="en-IN" sz="2400" dirty="0" smtClean="0">
                <a:latin typeface="Century" pitchFamily="18" charset="0"/>
              </a:rPr>
              <a:t> </a:t>
            </a:r>
          </a:p>
          <a:p>
            <a:r>
              <a:rPr lang="en-IN" sz="2400" dirty="0" smtClean="0">
                <a:latin typeface="Century" pitchFamily="18" charset="0"/>
              </a:rPr>
              <a:t>Quick sort</a:t>
            </a:r>
          </a:p>
          <a:p>
            <a:r>
              <a:rPr lang="en-IN" sz="2400" dirty="0" smtClean="0">
                <a:latin typeface="Century" pitchFamily="18" charset="0"/>
              </a:rPr>
              <a:t>Bubble sort </a:t>
            </a:r>
          </a:p>
          <a:p>
            <a:r>
              <a:rPr lang="en-IN" sz="2400" dirty="0" smtClean="0">
                <a:latin typeface="Century" pitchFamily="18" charset="0"/>
              </a:rPr>
              <a:t>Selection sort</a:t>
            </a:r>
          </a:p>
          <a:p>
            <a:r>
              <a:rPr lang="en-IN" sz="2400" dirty="0" smtClean="0">
                <a:latin typeface="Century" pitchFamily="18" charset="0"/>
              </a:rPr>
              <a:t>Insertion sort </a:t>
            </a:r>
          </a:p>
          <a:p>
            <a:r>
              <a:rPr lang="en-IN" sz="2400" b="1" dirty="0" smtClean="0">
                <a:latin typeface="Century" pitchFamily="18" charset="0"/>
              </a:rPr>
              <a:t>Searching </a:t>
            </a:r>
          </a:p>
          <a:p>
            <a:r>
              <a:rPr lang="en-IN" sz="2400" dirty="0" smtClean="0">
                <a:latin typeface="Century" pitchFamily="18" charset="0"/>
              </a:rPr>
              <a:t>Linear Search </a:t>
            </a:r>
          </a:p>
          <a:p>
            <a:r>
              <a:rPr lang="en-IN" sz="2400" dirty="0" smtClean="0">
                <a:latin typeface="Century" pitchFamily="18" charset="0"/>
              </a:rPr>
              <a:t>Binary Search  </a:t>
            </a:r>
            <a:endParaRPr lang="en-IN" sz="2400" dirty="0">
              <a:latin typeface="Century"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What is Sorting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dirty="0" smtClean="0">
                <a:latin typeface="Century" pitchFamily="18" charset="0"/>
              </a:rPr>
              <a:t>The arrangement of data in a preferred order is called sorting.</a:t>
            </a:r>
          </a:p>
          <a:p>
            <a:pPr algn="just"/>
            <a:r>
              <a:rPr lang="en-IN" sz="2400" dirty="0" smtClean="0">
                <a:latin typeface="Century" pitchFamily="18" charset="0"/>
              </a:rPr>
              <a:t>Sorting techniques in data structures is a process of rearranging data elements in an array or list in order to make it easier to search.</a:t>
            </a:r>
          </a:p>
          <a:p>
            <a:pPr algn="just"/>
            <a:r>
              <a:rPr lang="en-IN" sz="2400" dirty="0" smtClean="0">
                <a:latin typeface="Century" pitchFamily="18" charset="0"/>
              </a:rPr>
              <a:t>There are many sorting algorithms are available to sort a data in </a:t>
            </a:r>
            <a:r>
              <a:rPr lang="en-IN" sz="2400" dirty="0" smtClean="0">
                <a:latin typeface="Century" pitchFamily="18" charset="0"/>
              </a:rPr>
              <a:t>any of the order as per </a:t>
            </a:r>
            <a:r>
              <a:rPr lang="en-IN" sz="2400" dirty="0" smtClean="0">
                <a:latin typeface="Century" pitchFamily="18" charset="0"/>
              </a:rPr>
              <a:t>requirement. </a:t>
            </a:r>
            <a:endParaRPr lang="en-IN" sz="2400" dirty="0">
              <a:latin typeface="Century"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Sorting </a:t>
            </a:r>
            <a:endParaRPr lang="en-IN" dirty="0">
              <a:latin typeface="Century" pitchFamily="18" charset="0"/>
            </a:endParaRPr>
          </a:p>
        </p:txBody>
      </p:sp>
      <p:pic>
        <p:nvPicPr>
          <p:cNvPr id="40962" name="Picture 2" descr="Need of different Sorting Techniques | by Shivam Agharkar | Medium"/>
          <p:cNvPicPr>
            <a:picLocks noChangeAspect="1" noChangeArrowheads="1"/>
          </p:cNvPicPr>
          <p:nvPr/>
        </p:nvPicPr>
        <p:blipFill>
          <a:blip r:embed="rId2"/>
          <a:srcRect/>
          <a:stretch>
            <a:fillRect/>
          </a:stretch>
        </p:blipFill>
        <p:spPr bwMode="auto">
          <a:xfrm>
            <a:off x="642910" y="2071678"/>
            <a:ext cx="7786742" cy="407196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Sorting </a:t>
            </a:r>
            <a:endParaRPr lang="en-IN" dirty="0">
              <a:latin typeface="Century" pitchFamily="18" charset="0"/>
            </a:endParaRPr>
          </a:p>
        </p:txBody>
      </p:sp>
      <p:pic>
        <p:nvPicPr>
          <p:cNvPr id="23554" name="Picture 2" descr="Internal and External Sorting By Giriraj Vyas - YouTube"/>
          <p:cNvPicPr>
            <a:picLocks noChangeAspect="1" noChangeArrowheads="1"/>
          </p:cNvPicPr>
          <p:nvPr/>
        </p:nvPicPr>
        <p:blipFill>
          <a:blip r:embed="rId2"/>
          <a:srcRect/>
          <a:stretch>
            <a:fillRect/>
          </a:stretch>
        </p:blipFill>
        <p:spPr bwMode="auto">
          <a:xfrm>
            <a:off x="1500166" y="2000240"/>
            <a:ext cx="6000792" cy="400052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Quick sort </a:t>
            </a:r>
            <a:endParaRPr lang="en-IN" dirty="0">
              <a:latin typeface="Century"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The key function in quick sort is a partition. The target of partitions is to put the pivot in its correct position if the array is sorted and the smaller (or equal) to its left and higher elements to its right and do all this in linear time</a:t>
            </a:r>
            <a:r>
              <a:rPr lang="en-IN" sz="2400" b="1" dirty="0" smtClean="0">
                <a:latin typeface="Century" pitchFamily="18" charset="0"/>
              </a:rPr>
              <a:t>.</a:t>
            </a:r>
            <a:endParaRPr lang="en-IN" sz="2400" dirty="0">
              <a:latin typeface="Century"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a:t>
            </a:r>
            <a:r>
              <a:rPr lang="en-IN" dirty="0" smtClean="0">
                <a:latin typeface="Century" pitchFamily="18" charset="0"/>
              </a:rPr>
              <a:t>Quick Sort </a:t>
            </a:r>
            <a:endParaRPr lang="en-IN" dirty="0">
              <a:latin typeface="Century" pitchFamily="18" charset="0"/>
            </a:endParaRPr>
          </a:p>
        </p:txBody>
      </p:sp>
      <p:sp>
        <p:nvSpPr>
          <p:cNvPr id="3" name="Content Placeholder 2"/>
          <p:cNvSpPr>
            <a:spLocks noGrp="1"/>
          </p:cNvSpPr>
          <p:nvPr>
            <p:ph idx="1"/>
          </p:nvPr>
        </p:nvSpPr>
        <p:spPr>
          <a:xfrm>
            <a:off x="457200" y="1571613"/>
            <a:ext cx="8229600" cy="4829188"/>
          </a:xfrm>
        </p:spPr>
        <p:txBody>
          <a:bodyPr>
            <a:noAutofit/>
          </a:bodyPr>
          <a:lstStyle/>
          <a:p>
            <a:r>
              <a:rPr lang="en-IN" sz="2000" dirty="0" smtClean="0">
                <a:latin typeface="Century" pitchFamily="18" charset="0"/>
              </a:rPr>
              <a:t>St-1:-partition (</a:t>
            </a:r>
            <a:r>
              <a:rPr lang="en-IN" sz="2000" dirty="0" err="1" smtClean="0">
                <a:latin typeface="Century" pitchFamily="18" charset="0"/>
              </a:rPr>
              <a:t>arr</a:t>
            </a:r>
            <a:r>
              <a:rPr lang="en-IN" sz="2000" dirty="0" smtClean="0">
                <a:latin typeface="Century" pitchFamily="18" charset="0"/>
              </a:rPr>
              <a:t>[], low, high) </a:t>
            </a:r>
          </a:p>
          <a:p>
            <a:r>
              <a:rPr lang="en-IN" sz="2000" dirty="0" smtClean="0">
                <a:latin typeface="Century" pitchFamily="18" charset="0"/>
              </a:rPr>
              <a:t>{</a:t>
            </a:r>
            <a:br>
              <a:rPr lang="en-IN" sz="2000" dirty="0" smtClean="0">
                <a:latin typeface="Century" pitchFamily="18" charset="0"/>
              </a:rPr>
            </a:br>
            <a:r>
              <a:rPr lang="en-IN" sz="2000" dirty="0" smtClean="0">
                <a:latin typeface="Century" pitchFamily="18" charset="0"/>
              </a:rPr>
              <a:t>    // first element as pivot</a:t>
            </a:r>
          </a:p>
          <a:p>
            <a:r>
              <a:rPr lang="en-IN" sz="2000" dirty="0" smtClean="0">
                <a:latin typeface="Century" pitchFamily="18" charset="0"/>
              </a:rPr>
              <a:t>  st2:- pivot = </a:t>
            </a:r>
            <a:r>
              <a:rPr lang="en-IN" sz="2000" dirty="0" err="1" smtClean="0">
                <a:latin typeface="Century" pitchFamily="18" charset="0"/>
              </a:rPr>
              <a:t>arr</a:t>
            </a:r>
            <a:r>
              <a:rPr lang="en-IN" sz="2000" dirty="0" smtClean="0">
                <a:latin typeface="Century" pitchFamily="18" charset="0"/>
              </a:rPr>
              <a:t>[low]</a:t>
            </a:r>
            <a:br>
              <a:rPr lang="en-IN" sz="2000" dirty="0" smtClean="0">
                <a:latin typeface="Century" pitchFamily="18" charset="0"/>
              </a:rPr>
            </a:br>
            <a:r>
              <a:rPr lang="en-IN" sz="2000" dirty="0" smtClean="0">
                <a:latin typeface="Century" pitchFamily="18" charset="0"/>
              </a:rPr>
              <a:t>    k = high</a:t>
            </a:r>
            <a:br>
              <a:rPr lang="en-IN" sz="2000" dirty="0" smtClean="0">
                <a:latin typeface="Century" pitchFamily="18" charset="0"/>
              </a:rPr>
            </a:br>
            <a:r>
              <a:rPr lang="en-IN" sz="2000" dirty="0" smtClean="0">
                <a:latin typeface="Century" pitchFamily="18" charset="0"/>
              </a:rPr>
              <a:t>    for (</a:t>
            </a:r>
            <a:r>
              <a:rPr lang="en-IN" sz="2000" dirty="0" err="1" smtClean="0">
                <a:latin typeface="Century" pitchFamily="18" charset="0"/>
              </a:rPr>
              <a:t>i</a:t>
            </a:r>
            <a:r>
              <a:rPr lang="en-IN" sz="2000" dirty="0" smtClean="0">
                <a:latin typeface="Century" pitchFamily="18" charset="0"/>
              </a:rPr>
              <a:t> = high; </a:t>
            </a:r>
            <a:r>
              <a:rPr lang="en-IN" sz="2000" dirty="0" err="1" smtClean="0">
                <a:latin typeface="Century" pitchFamily="18" charset="0"/>
              </a:rPr>
              <a:t>i</a:t>
            </a:r>
            <a:r>
              <a:rPr lang="en-IN" sz="2000" dirty="0" smtClean="0">
                <a:latin typeface="Century" pitchFamily="18" charset="0"/>
              </a:rPr>
              <a:t> &gt; low; </a:t>
            </a:r>
            <a:r>
              <a:rPr lang="en-IN" sz="2000" dirty="0" err="1" smtClean="0">
                <a:latin typeface="Century" pitchFamily="18" charset="0"/>
              </a:rPr>
              <a:t>i</a:t>
            </a:r>
            <a:r>
              <a:rPr lang="en-IN" sz="2000" dirty="0" smtClean="0">
                <a:latin typeface="Century" pitchFamily="18" charset="0"/>
              </a:rPr>
              <a:t>–) </a:t>
            </a:r>
          </a:p>
          <a:p>
            <a:r>
              <a:rPr lang="en-IN" sz="2000" dirty="0" smtClean="0">
                <a:latin typeface="Century" pitchFamily="18" charset="0"/>
              </a:rPr>
              <a:t>{</a:t>
            </a:r>
            <a:br>
              <a:rPr lang="en-IN" sz="2000" dirty="0" smtClean="0">
                <a:latin typeface="Century" pitchFamily="18" charset="0"/>
              </a:rPr>
            </a:br>
            <a:r>
              <a:rPr lang="en-IN" sz="2000" dirty="0" smtClean="0">
                <a:latin typeface="Century" pitchFamily="18" charset="0"/>
              </a:rPr>
              <a:t>   st3:- if (</a:t>
            </a:r>
            <a:r>
              <a:rPr lang="en-IN" sz="2000" dirty="0" err="1" smtClean="0">
                <a:latin typeface="Century" pitchFamily="18" charset="0"/>
              </a:rPr>
              <a:t>arr</a:t>
            </a:r>
            <a:r>
              <a:rPr lang="en-IN" sz="2000" dirty="0" smtClean="0">
                <a:latin typeface="Century" pitchFamily="18" charset="0"/>
              </a:rPr>
              <a:t>[</a:t>
            </a:r>
            <a:r>
              <a:rPr lang="en-IN" sz="2000" dirty="0" err="1" smtClean="0">
                <a:latin typeface="Century" pitchFamily="18" charset="0"/>
              </a:rPr>
              <a:t>i</a:t>
            </a:r>
            <a:r>
              <a:rPr lang="en-IN" sz="2000" dirty="0" smtClean="0">
                <a:latin typeface="Century" pitchFamily="18" charset="0"/>
              </a:rPr>
              <a:t>] &gt; pivot){</a:t>
            </a:r>
            <a:br>
              <a:rPr lang="en-IN" sz="2000" dirty="0" smtClean="0">
                <a:latin typeface="Century" pitchFamily="18" charset="0"/>
              </a:rPr>
            </a:br>
            <a:r>
              <a:rPr lang="en-IN" sz="2000" dirty="0" smtClean="0">
                <a:latin typeface="Century" pitchFamily="18" charset="0"/>
              </a:rPr>
              <a:t>            swap </a:t>
            </a:r>
            <a:r>
              <a:rPr lang="en-IN" sz="2000" dirty="0" err="1" smtClean="0">
                <a:latin typeface="Century" pitchFamily="18" charset="0"/>
              </a:rPr>
              <a:t>arr</a:t>
            </a:r>
            <a:r>
              <a:rPr lang="en-IN" sz="2000" dirty="0" smtClean="0">
                <a:latin typeface="Century" pitchFamily="18" charset="0"/>
              </a:rPr>
              <a:t>[</a:t>
            </a:r>
            <a:r>
              <a:rPr lang="en-IN" sz="2000" dirty="0" err="1" smtClean="0">
                <a:latin typeface="Century" pitchFamily="18" charset="0"/>
              </a:rPr>
              <a:t>i</a:t>
            </a:r>
            <a:r>
              <a:rPr lang="en-IN" sz="2000" dirty="0" smtClean="0">
                <a:latin typeface="Century" pitchFamily="18" charset="0"/>
              </a:rPr>
              <a:t>] and </a:t>
            </a:r>
            <a:r>
              <a:rPr lang="en-IN" sz="2000" dirty="0" err="1" smtClean="0">
                <a:latin typeface="Century" pitchFamily="18" charset="0"/>
              </a:rPr>
              <a:t>arr</a:t>
            </a:r>
            <a:r>
              <a:rPr lang="en-IN" sz="2000" dirty="0" smtClean="0">
                <a:latin typeface="Century" pitchFamily="18" charset="0"/>
              </a:rPr>
              <a:t>[k];</a:t>
            </a:r>
            <a:br>
              <a:rPr lang="en-IN" sz="2000" dirty="0" smtClean="0">
                <a:latin typeface="Century" pitchFamily="18" charset="0"/>
              </a:rPr>
            </a:br>
            <a:r>
              <a:rPr lang="en-IN" sz="2000" dirty="0" smtClean="0">
                <a:latin typeface="Century" pitchFamily="18" charset="0"/>
              </a:rPr>
              <a:t>            k–;</a:t>
            </a:r>
            <a:br>
              <a:rPr lang="en-IN" sz="2000" dirty="0" smtClean="0">
                <a:latin typeface="Century" pitchFamily="18" charset="0"/>
              </a:rPr>
            </a:br>
            <a:r>
              <a:rPr lang="en-IN" sz="2000" dirty="0" smtClean="0">
                <a:latin typeface="Century" pitchFamily="18" charset="0"/>
              </a:rPr>
              <a:t>        }</a:t>
            </a:r>
            <a:br>
              <a:rPr lang="en-IN" sz="2000" dirty="0" smtClean="0">
                <a:latin typeface="Century" pitchFamily="18" charset="0"/>
              </a:rPr>
            </a:br>
            <a:r>
              <a:rPr lang="en-IN" sz="2000" dirty="0" smtClean="0">
                <a:latin typeface="Century" pitchFamily="18" charset="0"/>
              </a:rPr>
              <a:t>    }</a:t>
            </a:r>
            <a:br>
              <a:rPr lang="en-IN" sz="2000" dirty="0" smtClean="0">
                <a:latin typeface="Century" pitchFamily="18" charset="0"/>
              </a:rPr>
            </a:br>
            <a:r>
              <a:rPr lang="en-IN" sz="2000" dirty="0" smtClean="0">
                <a:latin typeface="Century" pitchFamily="18" charset="0"/>
              </a:rPr>
              <a:t>  st4:-  swap </a:t>
            </a:r>
            <a:r>
              <a:rPr lang="en-IN" sz="2000" dirty="0" err="1" smtClean="0">
                <a:latin typeface="Century" pitchFamily="18" charset="0"/>
              </a:rPr>
              <a:t>arr</a:t>
            </a:r>
            <a:r>
              <a:rPr lang="en-IN" sz="2000" dirty="0" smtClean="0">
                <a:latin typeface="Century" pitchFamily="18" charset="0"/>
              </a:rPr>
              <a:t>[k] and </a:t>
            </a:r>
            <a:r>
              <a:rPr lang="en-IN" sz="2000" dirty="0" err="1" smtClean="0">
                <a:latin typeface="Century" pitchFamily="18" charset="0"/>
              </a:rPr>
              <a:t>arr</a:t>
            </a:r>
            <a:r>
              <a:rPr lang="en-IN" sz="2000" dirty="0" smtClean="0">
                <a:latin typeface="Century" pitchFamily="18" charset="0"/>
              </a:rPr>
              <a:t>[low]</a:t>
            </a:r>
            <a:br>
              <a:rPr lang="en-IN" sz="2000" dirty="0" smtClean="0">
                <a:latin typeface="Century" pitchFamily="18" charset="0"/>
              </a:rPr>
            </a:br>
            <a:r>
              <a:rPr lang="en-IN" sz="2000" dirty="0" smtClean="0">
                <a:latin typeface="Century" pitchFamily="18" charset="0"/>
              </a:rPr>
              <a:t>    st5:- return k-1;</a:t>
            </a:r>
          </a:p>
          <a:p>
            <a:r>
              <a:rPr lang="en-IN" sz="2000" dirty="0" smtClean="0">
                <a:latin typeface="Century" pitchFamily="18" charset="0"/>
              </a:rPr>
              <a:t>}</a:t>
            </a:r>
            <a:endParaRPr lang="en-IN" sz="2000" dirty="0">
              <a:latin typeface="Century"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500042"/>
            <a:ext cx="8501122" cy="592935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719</TotalTime>
  <Words>1080</Words>
  <Application>Microsoft Office PowerPoint</Application>
  <PresentationFormat>On-screen Show (4:3)</PresentationFormat>
  <Paragraphs>144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Module</vt:lpstr>
      <vt:lpstr>Slide 1</vt:lpstr>
      <vt:lpstr>Sorting And Searching    Techniques   </vt:lpstr>
      <vt:lpstr>Outline </vt:lpstr>
      <vt:lpstr>What is Sorting </vt:lpstr>
      <vt:lpstr>Sorting </vt:lpstr>
      <vt:lpstr>Sorting </vt:lpstr>
      <vt:lpstr>Quick sort </vt:lpstr>
      <vt:lpstr>Algorithm Quick Sort </vt:lpstr>
      <vt:lpstr>Slide 9</vt:lpstr>
      <vt:lpstr>Bubble Sort </vt:lpstr>
      <vt:lpstr>Algorithm Bubble Sort  </vt:lpstr>
      <vt:lpstr>Selection Sort</vt:lpstr>
      <vt:lpstr>Algorithm Selection Sort  </vt:lpstr>
      <vt:lpstr>Insertion Sort</vt:lpstr>
      <vt:lpstr>Algorithm Insertion Sort  </vt:lpstr>
      <vt:lpstr>Merge Sort </vt:lpstr>
      <vt:lpstr>Algorithm Merge Sort  </vt:lpstr>
      <vt:lpstr>Searching </vt:lpstr>
      <vt:lpstr>Binary Search </vt:lpstr>
      <vt:lpstr>Binary Search </vt:lpstr>
      <vt:lpstr>Example </vt:lpstr>
      <vt:lpstr>Continue…</vt:lpstr>
      <vt:lpstr>Continue…</vt:lpstr>
      <vt:lpstr>Binary Search Method Algorithm  </vt:lpstr>
      <vt:lpstr>Linear Search/Sequential  Search </vt:lpstr>
      <vt:lpstr>Example </vt:lpstr>
      <vt:lpstr>Slide 27</vt:lpstr>
      <vt:lpstr>THANK YOU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Toshiba-2T-NGS</dc:creator>
  <cp:lastModifiedBy>Toshiba-2T-NGS</cp:lastModifiedBy>
  <cp:revision>80</cp:revision>
  <dcterms:created xsi:type="dcterms:W3CDTF">2023-06-12T07:02:10Z</dcterms:created>
  <dcterms:modified xsi:type="dcterms:W3CDTF">2023-10-24T17:36:09Z</dcterms:modified>
</cp:coreProperties>
</file>