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E9D4B-397F-49FF-BE8D-A3A8872D6F30}" type="datetimeFigureOut">
              <a:rPr lang="en-US" smtClean="0"/>
              <a:t>12/4/2023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415E-797E-4C32-B965-B434C0E139A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E415E-797E-4C32-B965-B434C0E139AC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36D9-5926-4C32-89CB-052327440DAD}" type="datetimeFigureOut">
              <a:rPr lang="en-US" smtClean="0"/>
              <a:pPr/>
              <a:t>12/4/2023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33B3-552C-46E8-BC26-CC8E91740CF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36D9-5926-4C32-89CB-052327440DAD}" type="datetimeFigureOut">
              <a:rPr lang="en-US" smtClean="0"/>
              <a:pPr/>
              <a:t>12/4/2023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33B3-552C-46E8-BC26-CC8E91740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36D9-5926-4C32-89CB-052327440DAD}" type="datetimeFigureOut">
              <a:rPr lang="en-US" smtClean="0"/>
              <a:pPr/>
              <a:t>12/4/2023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33B3-552C-46E8-BC26-CC8E91740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36D9-5926-4C32-89CB-052327440DAD}" type="datetimeFigureOut">
              <a:rPr lang="en-US" smtClean="0"/>
              <a:pPr/>
              <a:t>12/4/2023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33B3-552C-46E8-BC26-CC8E91740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36D9-5926-4C32-89CB-052327440DAD}" type="datetimeFigureOut">
              <a:rPr lang="en-US" smtClean="0"/>
              <a:pPr/>
              <a:t>12/4/2023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33B3-552C-46E8-BC26-CC8E91740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36D9-5926-4C32-89CB-052327440DAD}" type="datetimeFigureOut">
              <a:rPr lang="en-US" smtClean="0"/>
              <a:pPr/>
              <a:t>12/4/2023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33B3-552C-46E8-BC26-CC8E91740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36D9-5926-4C32-89CB-052327440DAD}" type="datetimeFigureOut">
              <a:rPr lang="en-US" smtClean="0"/>
              <a:pPr/>
              <a:t>12/4/2023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33B3-552C-46E8-BC26-CC8E91740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36D9-5926-4C32-89CB-052327440DAD}" type="datetimeFigureOut">
              <a:rPr lang="en-US" smtClean="0"/>
              <a:pPr/>
              <a:t>12/4/2023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33B3-552C-46E8-BC26-CC8E91740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36D9-5926-4C32-89CB-052327440DAD}" type="datetimeFigureOut">
              <a:rPr lang="en-US" smtClean="0"/>
              <a:pPr/>
              <a:t>12/4/2023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33B3-552C-46E8-BC26-CC8E91740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36D9-5926-4C32-89CB-052327440DAD}" type="datetimeFigureOut">
              <a:rPr lang="en-US" smtClean="0"/>
              <a:pPr/>
              <a:t>12/4/2023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33B3-552C-46E8-BC26-CC8E91740CF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52836D9-5926-4C32-89CB-052327440DAD}" type="datetimeFigureOut">
              <a:rPr lang="en-US" smtClean="0"/>
              <a:pPr/>
              <a:t>12/4/2023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48C33B3-552C-46E8-BC26-CC8E91740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2836D9-5926-4C32-89CB-052327440DAD}" type="datetimeFigureOut">
              <a:rPr lang="en-US" smtClean="0"/>
              <a:pPr/>
              <a:t>12/4/2023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48C33B3-552C-46E8-BC26-CC8E91740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612Fj-mgCY?feature=share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78579" y="2368865"/>
            <a:ext cx="8077200" cy="1857388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00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Data Structure [09CE2303]</a:t>
            </a:r>
            <a:b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</a:b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Unit:-6 </a:t>
            </a:r>
            <a:b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357686" y="51435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ookman Old Style" pitchFamily="18" charset="0"/>
              </a:rPr>
              <a:t>PRESENT BY</a:t>
            </a:r>
          </a:p>
          <a:p>
            <a:pPr algn="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ookman Old Style" pitchFamily="18" charset="0"/>
              </a:rPr>
              <a:t>DOLLY N SHILU</a:t>
            </a:r>
          </a:p>
          <a:p>
            <a:pPr algn="r"/>
            <a:r>
              <a:rPr lang="en-IN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ookman Old Style" pitchFamily="18" charset="0"/>
              </a:rPr>
              <a:t>Assistant Professor </a:t>
            </a:r>
          </a:p>
          <a:p>
            <a:pPr algn="r"/>
            <a:r>
              <a:rPr lang="en-IN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ookman Old Style" pitchFamily="18" charset="0"/>
              </a:rPr>
              <a:t>Diploma-CE</a:t>
            </a:r>
          </a:p>
          <a:p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929190" y="428604"/>
            <a:ext cx="3857654" cy="12144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725511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entury" pitchFamily="18" charset="0"/>
              </a:rPr>
              <a:t>Hash key:- 10,11,12,13,14,15</a:t>
            </a:r>
          </a:p>
          <a:p>
            <a:r>
              <a:rPr lang="en-IN" sz="2400" b="1" dirty="0" smtClean="0">
                <a:latin typeface="Century" pitchFamily="18" charset="0"/>
              </a:rPr>
              <a:t>Using k mod N</a:t>
            </a:r>
          </a:p>
          <a:p>
            <a:r>
              <a:rPr lang="en-IN" sz="2400" dirty="0" smtClean="0">
                <a:latin typeface="Century" pitchFamily="18" charset="0"/>
              </a:rPr>
              <a:t>In this method hash table is put the value in number of key size so table size is N= N-1  N=6 key size is N size </a:t>
            </a:r>
          </a:p>
          <a:p>
            <a:r>
              <a:rPr lang="en-IN" sz="2400" dirty="0" smtClean="0">
                <a:latin typeface="Century" pitchFamily="18" charset="0"/>
              </a:rPr>
              <a:t>So N=6-1=5 now</a:t>
            </a:r>
          </a:p>
          <a:p>
            <a:r>
              <a:rPr lang="en-IN" sz="2400" dirty="0" smtClean="0">
                <a:latin typeface="Century" pitchFamily="18" charset="0"/>
              </a:rPr>
              <a:t>N=5</a:t>
            </a:r>
          </a:p>
          <a:p>
            <a:r>
              <a:rPr lang="en-IN" sz="2400" dirty="0" smtClean="0">
                <a:latin typeface="Century" pitchFamily="18" charset="0"/>
              </a:rPr>
              <a:t>H(k)= k mod N   </a:t>
            </a:r>
            <a:r>
              <a:rPr lang="en-IN" sz="2400" b="1" dirty="0" smtClean="0">
                <a:latin typeface="Century" pitchFamily="18" charset="0"/>
              </a:rPr>
              <a:t>here k=key </a:t>
            </a:r>
          </a:p>
          <a:p>
            <a:r>
              <a:rPr lang="en-IN" sz="2400" dirty="0" smtClean="0">
                <a:latin typeface="Century" pitchFamily="18" charset="0"/>
              </a:rPr>
              <a:t>          10 mod 5  and </a:t>
            </a:r>
          </a:p>
          <a:p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57488" y="5429264"/>
          <a:ext cx="365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0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2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3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4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5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10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11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12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13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14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15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00166" y="542926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Hash index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5857892"/>
            <a:ext cx="104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Hash key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429124" y="5000636"/>
            <a:ext cx="1381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Hash Table 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Another 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2400" dirty="0" smtClean="0">
                <a:latin typeface="Century" pitchFamily="18" charset="0"/>
              </a:rPr>
              <a:t>it is best suited that </a:t>
            </a:r>
            <a:r>
              <a:rPr lang="en-IN" sz="2400" b="1" dirty="0" smtClean="0">
                <a:latin typeface="Century" pitchFamily="18" charset="0"/>
              </a:rPr>
              <a:t>N </a:t>
            </a:r>
            <a:r>
              <a:rPr lang="en-IN" sz="2400" dirty="0" smtClean="0">
                <a:latin typeface="Century" pitchFamily="18" charset="0"/>
              </a:rPr>
              <a:t>is a prime number as that can make sure the keys are more uniformly distributed. The hash function is dependent upon the remainder of a division. </a:t>
            </a:r>
          </a:p>
          <a:p>
            <a:pPr algn="just"/>
            <a:r>
              <a:rPr lang="en-IN" sz="2400" b="1" dirty="0" smtClean="0">
                <a:latin typeface="Century" pitchFamily="18" charset="0"/>
              </a:rPr>
              <a:t>Example </a:t>
            </a:r>
          </a:p>
          <a:p>
            <a:pPr fontAlgn="base"/>
            <a:r>
              <a:rPr lang="da-DK" sz="2400" dirty="0" smtClean="0">
                <a:latin typeface="Century" pitchFamily="18" charset="0"/>
              </a:rPr>
              <a:t>k = 12345</a:t>
            </a:r>
            <a:br>
              <a:rPr lang="da-DK" sz="2400" dirty="0" smtClean="0">
                <a:latin typeface="Century" pitchFamily="18" charset="0"/>
              </a:rPr>
            </a:br>
            <a:r>
              <a:rPr lang="da-DK" sz="2400" dirty="0" smtClean="0">
                <a:latin typeface="Century" pitchFamily="18" charset="0"/>
              </a:rPr>
              <a:t>N = 95</a:t>
            </a:r>
            <a:br>
              <a:rPr lang="da-DK" sz="2400" dirty="0" smtClean="0">
                <a:latin typeface="Century" pitchFamily="18" charset="0"/>
              </a:rPr>
            </a:br>
            <a:r>
              <a:rPr lang="da-DK" sz="2400" dirty="0" smtClean="0">
                <a:latin typeface="Century" pitchFamily="18" charset="0"/>
              </a:rPr>
              <a:t>h(12345) = 12345 mod 95 </a:t>
            </a:r>
            <a:br>
              <a:rPr lang="da-DK" sz="2400" dirty="0" smtClean="0">
                <a:latin typeface="Century" pitchFamily="18" charset="0"/>
              </a:rPr>
            </a:br>
            <a:r>
              <a:rPr lang="da-DK" sz="2400" dirty="0" smtClean="0">
                <a:latin typeface="Century" pitchFamily="18" charset="0"/>
              </a:rPr>
              <a:t>               = 90</a:t>
            </a:r>
          </a:p>
          <a:p>
            <a:pPr fontAlgn="base"/>
            <a:r>
              <a:rPr lang="da-DK" sz="2400" dirty="0" smtClean="0">
                <a:latin typeface="Century" pitchFamily="18" charset="0"/>
              </a:rPr>
              <a:t>k = 1276</a:t>
            </a:r>
            <a:br>
              <a:rPr lang="da-DK" sz="2400" dirty="0" smtClean="0">
                <a:latin typeface="Century" pitchFamily="18" charset="0"/>
              </a:rPr>
            </a:br>
            <a:r>
              <a:rPr lang="da-DK" sz="2400" dirty="0" smtClean="0">
                <a:latin typeface="Century" pitchFamily="18" charset="0"/>
              </a:rPr>
              <a:t>N = 11</a:t>
            </a:r>
            <a:br>
              <a:rPr lang="da-DK" sz="2400" dirty="0" smtClean="0">
                <a:latin typeface="Century" pitchFamily="18" charset="0"/>
              </a:rPr>
            </a:br>
            <a:r>
              <a:rPr lang="da-DK" sz="2400" dirty="0" smtClean="0">
                <a:latin typeface="Century" pitchFamily="18" charset="0"/>
              </a:rPr>
              <a:t>h(1276) = 1276 mod 11 </a:t>
            </a:r>
            <a:br>
              <a:rPr lang="da-DK" sz="2400" dirty="0" smtClean="0">
                <a:latin typeface="Century" pitchFamily="18" charset="0"/>
              </a:rPr>
            </a:br>
            <a:r>
              <a:rPr lang="da-DK" sz="2400" dirty="0" smtClean="0">
                <a:latin typeface="Century" pitchFamily="18" charset="0"/>
              </a:rPr>
              <a:t>             = 0</a:t>
            </a:r>
          </a:p>
          <a:p>
            <a:pPr fontAlgn="base"/>
            <a:r>
              <a:rPr lang="da-DK" sz="2400" dirty="0" smtClean="0">
                <a:latin typeface="Century" pitchFamily="18" charset="0"/>
              </a:rPr>
              <a:t>In this case value put into table in that perticular way.</a:t>
            </a:r>
          </a:p>
          <a:p>
            <a:pPr algn="just"/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 and Disadvantage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latin typeface="Century" pitchFamily="18" charset="0"/>
              </a:rPr>
              <a:t>Pros:</a:t>
            </a:r>
            <a:endParaRPr lang="en-IN" sz="2400" dirty="0" smtClean="0">
              <a:latin typeface="Century" pitchFamily="18" charset="0"/>
            </a:endParaRPr>
          </a:p>
          <a:p>
            <a:pPr fontAlgn="base"/>
            <a:r>
              <a:rPr lang="en-IN" sz="2400" dirty="0" smtClean="0">
                <a:latin typeface="Century" pitchFamily="18" charset="0"/>
              </a:rPr>
              <a:t>This method is quite good for any value of N.</a:t>
            </a:r>
          </a:p>
          <a:p>
            <a:pPr fontAlgn="base"/>
            <a:r>
              <a:rPr lang="en-IN" sz="2400" dirty="0" smtClean="0">
                <a:latin typeface="Century" pitchFamily="18" charset="0"/>
              </a:rPr>
              <a:t>The division method is very fast since it requires only a single division operation.</a:t>
            </a:r>
          </a:p>
          <a:p>
            <a:pPr fontAlgn="base"/>
            <a:r>
              <a:rPr lang="en-IN" sz="2400" b="1" dirty="0" smtClean="0">
                <a:latin typeface="Century" pitchFamily="18" charset="0"/>
              </a:rPr>
              <a:t>Cons:</a:t>
            </a:r>
            <a:endParaRPr lang="en-IN" sz="2400" dirty="0" smtClean="0">
              <a:latin typeface="Century" pitchFamily="18" charset="0"/>
            </a:endParaRPr>
          </a:p>
          <a:p>
            <a:pPr fontAlgn="base"/>
            <a:r>
              <a:rPr lang="en-IN" sz="2400" dirty="0" smtClean="0">
                <a:latin typeface="Century" pitchFamily="18" charset="0"/>
              </a:rPr>
              <a:t>This method leads to poor performance since consecutive keys map to consecutive hash values in the hash table.</a:t>
            </a:r>
          </a:p>
          <a:p>
            <a:pPr fontAlgn="base"/>
            <a:r>
              <a:rPr lang="en-IN" sz="2400" dirty="0" smtClean="0">
                <a:latin typeface="Century" pitchFamily="18" charset="0"/>
              </a:rPr>
              <a:t>Sometimes extra care should be taken to choose the value of N.</a:t>
            </a:r>
          </a:p>
          <a:p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Mid square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2"/>
            <a:ext cx="9001156" cy="4225577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Century" pitchFamily="18" charset="0"/>
              </a:rPr>
              <a:t>Mid-Square </a:t>
            </a:r>
            <a:r>
              <a:rPr lang="en-IN" sz="2400" dirty="0" smtClean="0">
                <a:latin typeface="Century" pitchFamily="18" charset="0"/>
              </a:rPr>
              <a:t>hashing is a hashing technique in which unique keys are generated</a:t>
            </a:r>
            <a:r>
              <a:rPr lang="en-IN" sz="2400" dirty="0" smtClean="0">
                <a:latin typeface="Century" pitchFamily="18" charset="0"/>
              </a:rPr>
              <a:t>.</a:t>
            </a:r>
            <a:r>
              <a:rPr lang="en-IN" sz="2400" dirty="0" smtClean="0">
                <a:latin typeface="Century" pitchFamily="18" charset="0"/>
              </a:rPr>
              <a:t> In mid Square method you can put the keys in two way</a:t>
            </a:r>
            <a:r>
              <a:rPr lang="en-IN" sz="2400" dirty="0" smtClean="0">
                <a:latin typeface="Century" pitchFamily="18" charset="0"/>
              </a:rPr>
              <a:t>.</a:t>
            </a:r>
          </a:p>
          <a:p>
            <a:pPr algn="just"/>
            <a:r>
              <a:rPr lang="en-IN" sz="2400" dirty="0" smtClean="0">
                <a:latin typeface="Century" pitchFamily="18" charset="0"/>
              </a:rPr>
              <a:t> 1) In </a:t>
            </a:r>
            <a:r>
              <a:rPr lang="en-IN" sz="2400" dirty="0" smtClean="0">
                <a:latin typeface="Century" pitchFamily="18" charset="0"/>
              </a:rPr>
              <a:t>this technique, a </a:t>
            </a:r>
            <a:r>
              <a:rPr lang="en-IN" sz="2400" dirty="0" smtClean="0">
                <a:latin typeface="Century" pitchFamily="18" charset="0"/>
              </a:rPr>
              <a:t>value </a:t>
            </a:r>
            <a:r>
              <a:rPr lang="en-IN" sz="2400" dirty="0" smtClean="0">
                <a:latin typeface="Century" pitchFamily="18" charset="0"/>
              </a:rPr>
              <a:t>is taken and it is squared. </a:t>
            </a:r>
            <a:r>
              <a:rPr lang="en-IN" sz="2400" dirty="0" smtClean="0">
                <a:latin typeface="Century" pitchFamily="18" charset="0"/>
              </a:rPr>
              <a:t>Then</a:t>
            </a:r>
            <a:r>
              <a:rPr lang="en-IN" sz="2400" dirty="0" smtClean="0">
                <a:latin typeface="Century" pitchFamily="18" charset="0"/>
              </a:rPr>
              <a:t>, some digits from the middle are extracted. These extracted digits form a number which is taken as the </a:t>
            </a:r>
            <a:r>
              <a:rPr lang="en-IN" sz="2400" dirty="0" smtClean="0">
                <a:latin typeface="Century" pitchFamily="18" charset="0"/>
              </a:rPr>
              <a:t>new value. </a:t>
            </a:r>
            <a:r>
              <a:rPr lang="en-IN" sz="2400" dirty="0" smtClean="0">
                <a:latin typeface="Century" pitchFamily="18" charset="0"/>
              </a:rPr>
              <a:t>This technique can generate keys with high randomness if a big enough </a:t>
            </a:r>
            <a:r>
              <a:rPr lang="en-IN" sz="2400" dirty="0" smtClean="0">
                <a:latin typeface="Century" pitchFamily="18" charset="0"/>
              </a:rPr>
              <a:t>value </a:t>
            </a:r>
            <a:r>
              <a:rPr lang="en-IN" sz="2400" dirty="0" smtClean="0">
                <a:latin typeface="Century" pitchFamily="18" charset="0"/>
              </a:rPr>
              <a:t>is taken</a:t>
            </a:r>
            <a:r>
              <a:rPr lang="en-IN" sz="2400" dirty="0" smtClean="0">
                <a:latin typeface="Century" pitchFamily="18" charset="0"/>
              </a:rPr>
              <a:t>. </a:t>
            </a:r>
          </a:p>
          <a:p>
            <a:pPr algn="just"/>
            <a:r>
              <a:rPr lang="en-IN" sz="2400" dirty="0" smtClean="0">
                <a:latin typeface="Century" pitchFamily="18" charset="0"/>
              </a:rPr>
              <a:t>Suppose </a:t>
            </a:r>
            <a:r>
              <a:rPr lang="en-IN" sz="2400" dirty="0" smtClean="0">
                <a:latin typeface="Century" pitchFamily="18" charset="0"/>
              </a:rPr>
              <a:t>the size of the Hash Table </a:t>
            </a:r>
            <a:r>
              <a:rPr lang="en-IN" sz="2400" dirty="0" smtClean="0">
                <a:latin typeface="Century" pitchFamily="18" charset="0"/>
              </a:rPr>
              <a:t>(N)=10(0- </a:t>
            </a:r>
            <a:r>
              <a:rPr lang="en-IN" sz="2400" dirty="0" smtClean="0">
                <a:latin typeface="Century" pitchFamily="18" charset="0"/>
              </a:rPr>
              <a:t>9)</a:t>
            </a:r>
            <a:r>
              <a:rPr lang="en-IN" sz="2400" i="1" dirty="0" smtClean="0">
                <a:latin typeface="Century" pitchFamily="18" charset="0"/>
              </a:rPr>
              <a:t> </a:t>
            </a:r>
            <a:endParaRPr lang="en-IN" sz="2400" i="1" dirty="0" smtClean="0">
              <a:latin typeface="Century" pitchFamily="18" charset="0"/>
            </a:endParaRPr>
          </a:p>
          <a:p>
            <a:pPr algn="just"/>
            <a:r>
              <a:rPr lang="en-IN" sz="2400" dirty="0" smtClean="0">
                <a:latin typeface="Century" pitchFamily="18" charset="0"/>
              </a:rPr>
              <a:t>key (k) </a:t>
            </a:r>
            <a:r>
              <a:rPr lang="en-IN" sz="2400" dirty="0" smtClean="0">
                <a:latin typeface="Century" pitchFamily="18" charset="0"/>
              </a:rPr>
              <a:t>= 12  ⇒</a:t>
            </a:r>
            <a:r>
              <a:rPr lang="en-IN" sz="2400" i="1" dirty="0" smtClean="0">
                <a:latin typeface="Century" pitchFamily="18" charset="0"/>
              </a:rPr>
              <a:t> </a:t>
            </a:r>
            <a:r>
              <a:rPr lang="en-IN" sz="2400" i="1" dirty="0" smtClean="0">
                <a:latin typeface="Century" pitchFamily="18" charset="0"/>
              </a:rPr>
              <a:t>k</a:t>
            </a:r>
            <a:r>
              <a:rPr lang="en-IN" sz="2400" i="1" baseline="30000" dirty="0" smtClean="0">
                <a:latin typeface="Century" pitchFamily="18" charset="0"/>
              </a:rPr>
              <a:t>2</a:t>
            </a:r>
            <a:r>
              <a:rPr lang="en-IN" sz="2400" i="1" dirty="0" smtClean="0">
                <a:latin typeface="Century" pitchFamily="18" charset="0"/>
              </a:rPr>
              <a:t>  </a:t>
            </a:r>
            <a:r>
              <a:rPr lang="en-IN" sz="2400" i="1" dirty="0" smtClean="0">
                <a:latin typeface="Century" pitchFamily="18" charset="0"/>
              </a:rPr>
              <a:t>k*k  12*12 =1</a:t>
            </a:r>
            <a:r>
              <a:rPr lang="en-IN" sz="2400" b="1" i="1" u="sng" dirty="0" smtClean="0">
                <a:latin typeface="Century" pitchFamily="18" charset="0"/>
              </a:rPr>
              <a:t>4</a:t>
            </a:r>
            <a:r>
              <a:rPr lang="en-IN" sz="2400" i="1" dirty="0" smtClean="0">
                <a:latin typeface="Century" pitchFamily="18" charset="0"/>
              </a:rPr>
              <a:t>4  so 4 is mid number  of 12  square </a:t>
            </a:r>
            <a:endParaRPr lang="en-IN" sz="2400" dirty="0" smtClean="0">
              <a:latin typeface="Century" pitchFamily="18" charset="0"/>
            </a:endParaRPr>
          </a:p>
          <a:p>
            <a:pPr algn="just"/>
            <a:endParaRPr lang="en-IN" sz="2400" dirty="0">
              <a:latin typeface="Century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57422" y="592933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0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2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3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4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5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6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7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8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9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12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29190" y="5429264"/>
            <a:ext cx="1381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Hash Table 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592933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Hash index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6286520"/>
            <a:ext cx="104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Hash key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Mid Square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entury" pitchFamily="18" charset="0"/>
              </a:rPr>
              <a:t>2) suppose the key =123 and</a:t>
            </a:r>
          </a:p>
          <a:p>
            <a:r>
              <a:rPr lang="en-IN" sz="2400" dirty="0" smtClean="0">
                <a:latin typeface="Century" pitchFamily="18" charset="0"/>
              </a:rPr>
              <a:t>The </a:t>
            </a:r>
            <a:r>
              <a:rPr lang="en-IN" sz="2400" dirty="0" smtClean="0">
                <a:latin typeface="Century" pitchFamily="18" charset="0"/>
              </a:rPr>
              <a:t>size of the Hash Table (N)=10(0- 9)</a:t>
            </a:r>
            <a:r>
              <a:rPr lang="en-IN" sz="2400" i="1" dirty="0" smtClean="0">
                <a:latin typeface="Century" pitchFamily="18" charset="0"/>
              </a:rPr>
              <a:t> </a:t>
            </a:r>
            <a:endParaRPr lang="en-IN" sz="2400" i="1" dirty="0" smtClean="0">
              <a:latin typeface="Century" pitchFamily="18" charset="0"/>
            </a:endParaRPr>
          </a:p>
          <a:p>
            <a:r>
              <a:rPr lang="en-IN" sz="2400" i="1" dirty="0" smtClean="0">
                <a:latin typeface="Century" pitchFamily="18" charset="0"/>
              </a:rPr>
              <a:t>So get the mid value of key  1</a:t>
            </a:r>
            <a:r>
              <a:rPr lang="en-IN" sz="2400" b="1" i="1" u="sng" dirty="0" smtClean="0">
                <a:latin typeface="Century" pitchFamily="18" charset="0"/>
              </a:rPr>
              <a:t>2</a:t>
            </a:r>
            <a:r>
              <a:rPr lang="en-IN" sz="2400" i="1" dirty="0" smtClean="0">
                <a:latin typeface="Century" pitchFamily="18" charset="0"/>
              </a:rPr>
              <a:t>3 is 2  so 2*2=4 you can put the key value on hash index 4 </a:t>
            </a:r>
            <a:endParaRPr lang="en-IN" sz="2400" dirty="0" smtClean="0">
              <a:latin typeface="Century" pitchFamily="18" charset="0"/>
            </a:endParaRPr>
          </a:p>
          <a:p>
            <a:endParaRPr lang="en-IN" sz="2400" dirty="0">
              <a:latin typeface="Century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57356" y="464344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0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2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3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4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5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6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7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8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9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123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464344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Hash index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5000636"/>
            <a:ext cx="104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Hash key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286248" y="4143380"/>
            <a:ext cx="1381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Hash Table </a:t>
            </a:r>
            <a:endParaRPr lang="en-I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Folding method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b="1" dirty="0" smtClean="0">
                <a:latin typeface="Century" pitchFamily="18" charset="0"/>
              </a:rPr>
              <a:t>Folding Method in Hashing:</a:t>
            </a:r>
            <a:r>
              <a:rPr lang="en-IN" sz="2400" dirty="0" smtClean="0">
                <a:latin typeface="Century" pitchFamily="18" charset="0"/>
              </a:rPr>
              <a:t> It breaks up a key value into precise segments that are added to form a hash </a:t>
            </a:r>
            <a:r>
              <a:rPr lang="en-IN" sz="2400" dirty="0" smtClean="0">
                <a:latin typeface="Century" pitchFamily="18" charset="0"/>
              </a:rPr>
              <a:t>value. </a:t>
            </a:r>
          </a:p>
          <a:p>
            <a:pPr algn="just"/>
            <a:r>
              <a:rPr lang="en-IN" sz="2400" dirty="0" smtClean="0">
                <a:latin typeface="Century" pitchFamily="18" charset="0"/>
              </a:rPr>
              <a:t> H(k)= k1+k2+k3…+</a:t>
            </a:r>
            <a:r>
              <a:rPr lang="en-IN" sz="2400" dirty="0" err="1" smtClean="0">
                <a:latin typeface="Century" pitchFamily="18" charset="0"/>
              </a:rPr>
              <a:t>kn</a:t>
            </a:r>
            <a:endParaRPr lang="en-IN" sz="2400" dirty="0" smtClean="0">
              <a:latin typeface="Century" pitchFamily="18" charset="0"/>
            </a:endParaRPr>
          </a:p>
          <a:p>
            <a:pPr algn="just"/>
            <a:r>
              <a:rPr lang="en-IN" sz="2400" dirty="0" smtClean="0">
                <a:latin typeface="Century" pitchFamily="18" charset="0"/>
              </a:rPr>
              <a:t>Suppose key=123456  size of hash table is 1000(0-999) </a:t>
            </a:r>
          </a:p>
          <a:p>
            <a:pPr algn="just"/>
            <a:r>
              <a:rPr lang="en-IN" sz="2400" dirty="0" smtClean="0">
                <a:latin typeface="Century" pitchFamily="18" charset="0"/>
              </a:rPr>
              <a:t>   123</a:t>
            </a:r>
          </a:p>
          <a:p>
            <a:pPr algn="just"/>
            <a:r>
              <a:rPr lang="en-IN" sz="2400" dirty="0" smtClean="0">
                <a:latin typeface="Century" pitchFamily="18" charset="0"/>
              </a:rPr>
              <a:t>+ 456   fold the value pair of 2 or 3 or so on </a:t>
            </a:r>
          </a:p>
          <a:p>
            <a:pPr algn="just"/>
            <a:r>
              <a:rPr lang="en-IN" sz="2400" dirty="0" smtClean="0">
                <a:latin typeface="Century" pitchFamily="18" charset="0"/>
              </a:rPr>
              <a:t>= 579       here, we can use pair of 3 </a:t>
            </a:r>
          </a:p>
          <a:p>
            <a:pPr algn="just"/>
            <a:r>
              <a:rPr lang="en-IN" sz="2400" dirty="0" smtClean="0">
                <a:latin typeface="Century" pitchFamily="18" charset="0"/>
              </a:rPr>
              <a:t>k1  +   k2  = 579</a:t>
            </a:r>
            <a:endParaRPr lang="en-IN" sz="2400" dirty="0">
              <a:latin typeface="Century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57356" y="5643578"/>
          <a:ext cx="65008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86"/>
                <a:gridCol w="650086"/>
                <a:gridCol w="650086"/>
                <a:gridCol w="650086"/>
                <a:gridCol w="650086"/>
                <a:gridCol w="1078059"/>
                <a:gridCol w="457857"/>
                <a:gridCol w="571504"/>
                <a:gridCol w="492924"/>
                <a:gridCol w="65008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0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2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…..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…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579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…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…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…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999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123456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557214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Hash index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6000768"/>
            <a:ext cx="104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Hash key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786314" y="5143512"/>
            <a:ext cx="1381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Hash Table </a:t>
            </a:r>
            <a:endParaRPr lang="en-I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Collision  Resolution Technique     </a:t>
            </a:r>
            <a:endParaRPr lang="en-IN" dirty="0"/>
          </a:p>
        </p:txBody>
      </p:sp>
      <p:pic>
        <p:nvPicPr>
          <p:cNvPr id="1026" name="Picture 2" descr="CitizenCho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7786742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 Hashing(chaining)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71613"/>
            <a:ext cx="8715436" cy="3714775"/>
          </a:xfrm>
        </p:spPr>
        <p:txBody>
          <a:bodyPr>
            <a:normAutofit fontScale="92500"/>
          </a:bodyPr>
          <a:lstStyle/>
          <a:p>
            <a:r>
              <a:rPr lang="en-IN" sz="2400" dirty="0" smtClean="0">
                <a:latin typeface="Century" pitchFamily="18" charset="0"/>
              </a:rPr>
              <a:t>Open Hashing is also called Chaining </a:t>
            </a:r>
          </a:p>
          <a:p>
            <a:r>
              <a:rPr lang="en-IN" sz="2400" dirty="0" smtClean="0">
                <a:latin typeface="Century" pitchFamily="18" charset="0"/>
              </a:rPr>
              <a:t>Suppose keys 10,11,12,22 and size of table N=10(0-9)</a:t>
            </a:r>
          </a:p>
          <a:p>
            <a:r>
              <a:rPr lang="en-IN" sz="2400" dirty="0" smtClean="0">
                <a:latin typeface="Century" pitchFamily="18" charset="0"/>
              </a:rPr>
              <a:t>Using division method</a:t>
            </a:r>
          </a:p>
          <a:p>
            <a:r>
              <a:rPr lang="en-IN" sz="2400" dirty="0" smtClean="0">
                <a:latin typeface="Century" pitchFamily="18" charset="0"/>
              </a:rPr>
              <a:t> h(k)=k mod 10 </a:t>
            </a:r>
          </a:p>
          <a:p>
            <a:r>
              <a:rPr lang="en-IN" sz="2400" dirty="0" smtClean="0">
                <a:latin typeface="Century" pitchFamily="18" charset="0"/>
              </a:rPr>
              <a:t>           10 mod 10 = 0 ,11 put in 1, and 12 put in 2 now 22 is also put in 2 so in this case collision occurs </a:t>
            </a:r>
          </a:p>
          <a:p>
            <a:pPr algn="just"/>
            <a:r>
              <a:rPr lang="en-IN" sz="2400" dirty="0" smtClean="0">
                <a:latin typeface="Century" pitchFamily="18" charset="0"/>
              </a:rPr>
              <a:t>In this situation we need some technique which is open hashing or chain technique  in this technique </a:t>
            </a:r>
            <a:r>
              <a:rPr lang="en-IN" sz="2400" dirty="0" smtClean="0">
                <a:latin typeface="Century" pitchFamily="18" charset="0"/>
              </a:rPr>
              <a:t>This method involves making a linked list out of the slot where the collision happened, then adding the new key to the list.</a:t>
            </a:r>
            <a:r>
              <a:rPr lang="en-IN" sz="2400" dirty="0" smtClean="0">
                <a:latin typeface="Century" pitchFamily="18" charset="0"/>
              </a:rPr>
              <a:t>     </a:t>
            </a:r>
            <a:endParaRPr lang="en-IN" sz="2400" dirty="0">
              <a:latin typeface="Century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28794" y="550070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0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2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3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4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5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6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7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8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9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10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11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22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910" y="550070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Hash index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5857892"/>
            <a:ext cx="104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Hash key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143372" y="5072074"/>
            <a:ext cx="1381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Hash Table </a:t>
            </a:r>
            <a:endParaRPr lang="en-IN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07434" y="6386732"/>
          <a:ext cx="464234" cy="365760"/>
        </p:xfrm>
        <a:graphic>
          <a:graphicData uri="http://schemas.openxmlformats.org/drawingml/2006/table">
            <a:tbl>
              <a:tblPr/>
              <a:tblGrid>
                <a:gridCol w="464234"/>
              </a:tblGrid>
              <a:tr h="365760">
                <a:tc>
                  <a:txBody>
                    <a:bodyPr/>
                    <a:lstStyle/>
                    <a:p>
                      <a:r>
                        <a:rPr lang="en-IN" dirty="0" smtClean="0">
                          <a:ln>
                            <a:solidFill>
                              <a:srgbClr val="FFC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dirty="0">
                        <a:ln>
                          <a:solidFill>
                            <a:srgbClr val="FFC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>
            <a:off x="3428992" y="628652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Chaining Technique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Century" pitchFamily="18" charset="0"/>
              </a:rPr>
              <a:t>In this technique create a chain of hash key value</a:t>
            </a:r>
          </a:p>
          <a:p>
            <a:pPr algn="just"/>
            <a:r>
              <a:rPr lang="en-IN" sz="2400" dirty="0" smtClean="0">
                <a:latin typeface="Century" pitchFamily="18" charset="0"/>
              </a:rPr>
              <a:t> now new key is suppose 20 so put into 0 index </a:t>
            </a:r>
            <a:endParaRPr lang="en-IN" sz="2400" dirty="0">
              <a:latin typeface="Century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728" y="31432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0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2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3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4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5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6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7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8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9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10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11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22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43174" y="4214818"/>
          <a:ext cx="535672" cy="500066"/>
        </p:xfrm>
        <a:graphic>
          <a:graphicData uri="http://schemas.openxmlformats.org/drawingml/2006/table">
            <a:tbl>
              <a:tblPr/>
              <a:tblGrid>
                <a:gridCol w="535672"/>
              </a:tblGrid>
              <a:tr h="500066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n>
                            <a:solidFill>
                              <a:srgbClr val="FFC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2000" dirty="0">
                        <a:ln>
                          <a:solidFill>
                            <a:srgbClr val="FFC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rot="5400000">
            <a:off x="2750331" y="4036223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28728" y="4143380"/>
          <a:ext cx="500066" cy="548640"/>
        </p:xfrm>
        <a:graphic>
          <a:graphicData uri="http://schemas.openxmlformats.org/drawingml/2006/table">
            <a:tbl>
              <a:tblPr/>
              <a:tblGrid>
                <a:gridCol w="500066"/>
              </a:tblGrid>
              <a:tr h="5486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  <a:prstDash val="solid"/>
                    </a:lnL>
                    <a:lnR w="12700" cmpd="sng">
                      <a:solidFill>
                        <a:srgbClr val="FFC000"/>
                      </a:solidFill>
                      <a:prstDash val="solid"/>
                    </a:lnR>
                    <a:lnT w="12700" cmpd="sng">
                      <a:solidFill>
                        <a:srgbClr val="FFC000"/>
                      </a:solidFill>
                      <a:prstDash val="solid"/>
                    </a:lnT>
                    <a:lnB w="12700" cmpd="sng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rot="5400000">
            <a:off x="1571604" y="400050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625609"/>
          </a:xfrm>
        </p:spPr>
        <p:txBody>
          <a:bodyPr>
            <a:noAutofit/>
          </a:bodyPr>
          <a:lstStyle/>
          <a:p>
            <a:pPr fontAlgn="base"/>
            <a:r>
              <a:rPr lang="en-IN" sz="2400" b="1" dirty="0" smtClean="0">
                <a:latin typeface="Century" pitchFamily="18" charset="0"/>
              </a:rPr>
              <a:t>Time complexity</a:t>
            </a:r>
          </a:p>
          <a:p>
            <a:pPr fontAlgn="base"/>
            <a:r>
              <a:rPr lang="en-IN" sz="2400" dirty="0" smtClean="0">
                <a:latin typeface="Century" pitchFamily="18" charset="0"/>
              </a:rPr>
              <a:t>Its worst-case complexity for searching is o(n).</a:t>
            </a:r>
          </a:p>
          <a:p>
            <a:pPr fontAlgn="base"/>
            <a:r>
              <a:rPr lang="en-IN" sz="2400" dirty="0" smtClean="0">
                <a:latin typeface="Century" pitchFamily="18" charset="0"/>
              </a:rPr>
              <a:t>Its worst-case complexity for deletion is o(n).</a:t>
            </a:r>
          </a:p>
          <a:p>
            <a:pPr fontAlgn="base"/>
            <a:r>
              <a:rPr lang="en-IN" sz="2400" b="1" dirty="0" smtClean="0">
                <a:latin typeface="Century" pitchFamily="18" charset="0"/>
              </a:rPr>
              <a:t>Advantages of </a:t>
            </a:r>
            <a:r>
              <a:rPr lang="en-IN" sz="2400" b="1" dirty="0" smtClean="0">
                <a:latin typeface="Century" pitchFamily="18" charset="0"/>
              </a:rPr>
              <a:t>chaining</a:t>
            </a:r>
            <a:endParaRPr lang="en-IN" sz="2400" b="1" dirty="0" smtClean="0">
              <a:latin typeface="Century" pitchFamily="18" charset="0"/>
            </a:endParaRPr>
          </a:p>
          <a:p>
            <a:pPr fontAlgn="base"/>
            <a:r>
              <a:rPr lang="en-IN" sz="2400" dirty="0" smtClean="0">
                <a:latin typeface="Century" pitchFamily="18" charset="0"/>
              </a:rPr>
              <a:t>It is easy to implement.</a:t>
            </a:r>
          </a:p>
          <a:p>
            <a:pPr fontAlgn="base"/>
            <a:r>
              <a:rPr lang="en-IN" sz="2400" dirty="0" smtClean="0">
                <a:latin typeface="Century" pitchFamily="18" charset="0"/>
              </a:rPr>
              <a:t>The hash table never fills full, so we can add more elements to the chain.</a:t>
            </a:r>
          </a:p>
          <a:p>
            <a:pPr fontAlgn="base"/>
            <a:r>
              <a:rPr lang="en-IN" sz="2400" dirty="0" smtClean="0">
                <a:latin typeface="Century" pitchFamily="18" charset="0"/>
              </a:rPr>
              <a:t>It is less sensitive to the function </a:t>
            </a:r>
            <a:r>
              <a:rPr lang="en-IN" sz="2400" dirty="0" smtClean="0">
                <a:latin typeface="Century" pitchFamily="18" charset="0"/>
              </a:rPr>
              <a:t>of the </a:t>
            </a:r>
            <a:r>
              <a:rPr lang="en-IN" sz="2400" dirty="0" smtClean="0">
                <a:latin typeface="Century" pitchFamily="18" charset="0"/>
              </a:rPr>
              <a:t>hashing.</a:t>
            </a:r>
          </a:p>
          <a:p>
            <a:pPr fontAlgn="base"/>
            <a:r>
              <a:rPr lang="en-IN" sz="2400" b="1" dirty="0" smtClean="0">
                <a:latin typeface="Century" pitchFamily="18" charset="0"/>
              </a:rPr>
              <a:t>Disadvantages of </a:t>
            </a:r>
            <a:r>
              <a:rPr lang="en-IN" sz="2400" b="1" dirty="0" smtClean="0">
                <a:latin typeface="Century" pitchFamily="18" charset="0"/>
              </a:rPr>
              <a:t>chaining</a:t>
            </a:r>
            <a:endParaRPr lang="en-IN" sz="2400" b="1" dirty="0" smtClean="0">
              <a:latin typeface="Century" pitchFamily="18" charset="0"/>
            </a:endParaRPr>
          </a:p>
          <a:p>
            <a:pPr fontAlgn="base"/>
            <a:r>
              <a:rPr lang="en-IN" sz="2400" dirty="0" smtClean="0">
                <a:latin typeface="Century" pitchFamily="18" charset="0"/>
              </a:rPr>
              <a:t>In this, the cache performance of chaining is not good.</a:t>
            </a:r>
          </a:p>
          <a:p>
            <a:pPr fontAlgn="base"/>
            <a:r>
              <a:rPr lang="en-IN" sz="2400" dirty="0" smtClean="0">
                <a:latin typeface="Century" pitchFamily="18" charset="0"/>
              </a:rPr>
              <a:t>Memory wastage is too much in this method.</a:t>
            </a:r>
          </a:p>
          <a:p>
            <a:pPr fontAlgn="base"/>
            <a:r>
              <a:rPr lang="en-IN" sz="2400" dirty="0" smtClean="0">
                <a:latin typeface="Century" pitchFamily="18" charset="0"/>
              </a:rPr>
              <a:t>It requires more space for element links.</a:t>
            </a:r>
          </a:p>
          <a:p>
            <a:pPr fontAlgn="base">
              <a:buNone/>
            </a:pPr>
            <a:endParaRPr lang="en-IN" sz="2400" dirty="0" smtClean="0">
              <a:latin typeface="Century" pitchFamily="18" charset="0"/>
            </a:endParaRPr>
          </a:p>
          <a:p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214686"/>
            <a:ext cx="8013192" cy="1636776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latin typeface="Century" pitchFamily="18" charset="0"/>
              </a:rPr>
              <a:t>Hashing    </a:t>
            </a:r>
            <a:endParaRPr lang="en-IN" sz="60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Closed Hashing (open Addressing)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entury" pitchFamily="18" charset="0"/>
              </a:rPr>
              <a:t>Closed Hashing also known as open addressing .</a:t>
            </a:r>
          </a:p>
          <a:p>
            <a:r>
              <a:rPr lang="en-IN" sz="2400" dirty="0" smtClean="0">
                <a:latin typeface="Century" pitchFamily="18" charset="0"/>
              </a:rPr>
              <a:t>Closed hashing technique used three types </a:t>
            </a:r>
          </a:p>
          <a:p>
            <a:pPr fontAlgn="base"/>
            <a:r>
              <a:rPr lang="en-IN" sz="2400" dirty="0" smtClean="0">
                <a:latin typeface="Century" pitchFamily="18" charset="0"/>
              </a:rPr>
              <a:t>1)</a:t>
            </a:r>
            <a:r>
              <a:rPr lang="en-IN" sz="2400" dirty="0" smtClean="0">
                <a:latin typeface="Century" pitchFamily="18" charset="0"/>
              </a:rPr>
              <a:t> Linear probing</a:t>
            </a:r>
          </a:p>
          <a:p>
            <a:pPr fontAlgn="base"/>
            <a:r>
              <a:rPr lang="en-IN" sz="2400" dirty="0" smtClean="0">
                <a:latin typeface="Century" pitchFamily="18" charset="0"/>
              </a:rPr>
              <a:t>2)Quadratic </a:t>
            </a:r>
            <a:r>
              <a:rPr lang="en-IN" sz="2400" dirty="0" smtClean="0">
                <a:latin typeface="Century" pitchFamily="18" charset="0"/>
              </a:rPr>
              <a:t>probing</a:t>
            </a:r>
          </a:p>
          <a:p>
            <a:pPr fontAlgn="base"/>
            <a:r>
              <a:rPr lang="en-IN" sz="2400" dirty="0" smtClean="0">
                <a:latin typeface="Century" pitchFamily="18" charset="0"/>
              </a:rPr>
              <a:t>3)Double hashing</a:t>
            </a:r>
          </a:p>
          <a:p>
            <a:pPr algn="just"/>
            <a:r>
              <a:rPr lang="en-IN" sz="2400" dirty="0" smtClean="0">
                <a:latin typeface="Century" pitchFamily="18" charset="0"/>
              </a:rPr>
              <a:t>1) Linear:- this </a:t>
            </a:r>
            <a:r>
              <a:rPr lang="en-IN" sz="2400" dirty="0" smtClean="0">
                <a:latin typeface="Century" pitchFamily="18" charset="0"/>
              </a:rPr>
              <a:t>involves doing a linear probe for the following slot when a collision occurs and continuing to do so until an </a:t>
            </a:r>
            <a:r>
              <a:rPr lang="en-IN" sz="2400" dirty="0" smtClean="0">
                <a:latin typeface="Century" pitchFamily="18" charset="0"/>
              </a:rPr>
              <a:t>empty next available slot </a:t>
            </a:r>
            <a:r>
              <a:rPr lang="en-IN" sz="2400" dirty="0" smtClean="0">
                <a:latin typeface="Century" pitchFamily="18" charset="0"/>
              </a:rPr>
              <a:t>is discovered</a:t>
            </a:r>
            <a:r>
              <a:rPr lang="en-IN" sz="2400" dirty="0" smtClean="0">
                <a:latin typeface="Century" pitchFamily="18" charset="0"/>
              </a:rPr>
              <a:t>.</a:t>
            </a:r>
          </a:p>
          <a:p>
            <a:pPr algn="just"/>
            <a:r>
              <a:rPr lang="en-IN" sz="2400" dirty="0" smtClean="0">
                <a:latin typeface="Century" pitchFamily="18" charset="0"/>
              </a:rPr>
              <a:t>H(k)= h(k)+</a:t>
            </a:r>
            <a:r>
              <a:rPr lang="en-IN" sz="2400" dirty="0" err="1" smtClean="0">
                <a:latin typeface="Century" pitchFamily="18" charset="0"/>
              </a:rPr>
              <a:t>i</a:t>
            </a:r>
            <a:r>
              <a:rPr lang="en-IN" sz="2400" dirty="0" smtClean="0">
                <a:latin typeface="Century" pitchFamily="18" charset="0"/>
              </a:rPr>
              <a:t> mod 10 </a:t>
            </a:r>
          </a:p>
          <a:p>
            <a:pPr algn="just"/>
            <a:r>
              <a:rPr lang="en-IN" sz="2400" dirty="0" smtClean="0">
                <a:latin typeface="Century" pitchFamily="18" charset="0"/>
              </a:rPr>
              <a:t>Here, </a:t>
            </a:r>
            <a:r>
              <a:rPr lang="en-IN" sz="2400" dirty="0" err="1" smtClean="0">
                <a:latin typeface="Century" pitchFamily="18" charset="0"/>
              </a:rPr>
              <a:t>i</a:t>
            </a:r>
            <a:r>
              <a:rPr lang="en-IN" sz="2400" dirty="0" smtClean="0">
                <a:latin typeface="Century" pitchFamily="18" charset="0"/>
              </a:rPr>
              <a:t> is probe number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probing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725511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Century" pitchFamily="18" charset="0"/>
              </a:rPr>
              <a:t>Suppose key </a:t>
            </a:r>
            <a:r>
              <a:rPr lang="en-IN" sz="2400" dirty="0" smtClean="0">
                <a:latin typeface="Century" pitchFamily="18" charset="0"/>
              </a:rPr>
              <a:t>10,12,20,23,22 </a:t>
            </a:r>
            <a:r>
              <a:rPr lang="en-IN" sz="2400" dirty="0" smtClean="0">
                <a:latin typeface="Century" pitchFamily="18" charset="0"/>
              </a:rPr>
              <a:t>and size of hash table N=10(0-9</a:t>
            </a:r>
            <a:r>
              <a:rPr lang="en-IN" sz="2400" dirty="0" smtClean="0">
                <a:latin typeface="Century" pitchFamily="18" charset="0"/>
              </a:rPr>
              <a:t>)</a:t>
            </a:r>
          </a:p>
          <a:p>
            <a:r>
              <a:rPr lang="en-IN" sz="2400" dirty="0" smtClean="0">
                <a:latin typeface="Century" pitchFamily="18" charset="0"/>
              </a:rPr>
              <a:t>In this technique using with k mod 10</a:t>
            </a:r>
          </a:p>
          <a:p>
            <a:r>
              <a:rPr lang="en-IN" sz="2400" dirty="0" smtClean="0">
                <a:latin typeface="Century" pitchFamily="18" charset="0"/>
              </a:rPr>
              <a:t>K mod 10 , 10 mod 10 =0 20 is also put in 0 position  but using this technique next available slot is 1 so 20 put in next slot which is 1 </a:t>
            </a:r>
            <a:endParaRPr lang="en-IN" sz="2400" dirty="0" smtClean="0">
              <a:latin typeface="Century" pitchFamily="18" charset="0"/>
            </a:endParaRPr>
          </a:p>
          <a:p>
            <a:r>
              <a:rPr lang="en-IN" sz="2400" dirty="0" smtClean="0">
                <a:latin typeface="Century" pitchFamily="18" charset="0"/>
              </a:rPr>
              <a:t>23 is put into using k mod 10 method and now 22 is put into next available slot so 23 put space 3 so very next available slot is 4    so 22 put in place 4 </a:t>
            </a:r>
          </a:p>
          <a:p>
            <a:r>
              <a:rPr lang="en-IN" sz="2400" dirty="0" smtClean="0">
                <a:latin typeface="Century" pitchFamily="18" charset="0"/>
              </a:rPr>
              <a:t>For 20 h(k) 0 +1=1 so 20 put in 1 </a:t>
            </a:r>
            <a:endParaRPr lang="en-IN" sz="2400" dirty="0">
              <a:latin typeface="Century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57356" y="592933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0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2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3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4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5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6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7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8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9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10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20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12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23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22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578645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Hash index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6286520"/>
            <a:ext cx="104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Hash key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929058" y="5429264"/>
            <a:ext cx="1381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Hash Table </a:t>
            </a:r>
            <a:endParaRPr lang="en-IN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>
                <a:latin typeface="Century" pitchFamily="18" charset="0"/>
              </a:rPr>
              <a:t>Quadratic </a:t>
            </a:r>
            <a:r>
              <a:rPr lang="en-IN" sz="4800" dirty="0" smtClean="0">
                <a:latin typeface="Century" pitchFamily="18" charset="0"/>
              </a:rPr>
              <a:t>probing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93982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b="1" dirty="0" smtClean="0">
                <a:latin typeface="Century" pitchFamily="18" charset="0"/>
              </a:rPr>
              <a:t> </a:t>
            </a:r>
            <a:r>
              <a:rPr lang="en-IN" sz="2400" dirty="0" smtClean="0">
                <a:latin typeface="Century" pitchFamily="18" charset="0"/>
              </a:rPr>
              <a:t>When a collision happens in this, we probe for the i2-nd slot in the </a:t>
            </a:r>
            <a:r>
              <a:rPr lang="en-IN" sz="2400" dirty="0" err="1" smtClean="0">
                <a:latin typeface="Century" pitchFamily="18" charset="0"/>
              </a:rPr>
              <a:t>i</a:t>
            </a:r>
            <a:r>
              <a:rPr lang="en-IN" sz="2400" baseline="30000" dirty="0" err="1" smtClean="0">
                <a:latin typeface="Century" pitchFamily="18" charset="0"/>
              </a:rPr>
              <a:t>th</a:t>
            </a:r>
            <a:r>
              <a:rPr lang="en-IN" sz="2400" dirty="0" smtClean="0">
                <a:latin typeface="Century" pitchFamily="18" charset="0"/>
              </a:rPr>
              <a:t> iteration, continuing to do so until an empty slot is discovered. In comparison to linear probing, quadratic probing has a worse cache performance. Additionally, clustering is less of a concern with quadratic probing</a:t>
            </a:r>
            <a:r>
              <a:rPr lang="en-IN" sz="2400" dirty="0" smtClean="0">
                <a:latin typeface="Century" pitchFamily="18" charset="0"/>
              </a:rPr>
              <a:t>.</a:t>
            </a:r>
          </a:p>
          <a:p>
            <a:pPr algn="just"/>
            <a:r>
              <a:rPr lang="en-IN" sz="2400" dirty="0" smtClean="0">
                <a:latin typeface="Century" pitchFamily="18" charset="0"/>
              </a:rPr>
              <a:t>H(</a:t>
            </a:r>
            <a:r>
              <a:rPr lang="en-IN" sz="2400" dirty="0" err="1" smtClean="0">
                <a:latin typeface="Century" pitchFamily="18" charset="0"/>
              </a:rPr>
              <a:t>k,i</a:t>
            </a:r>
            <a:r>
              <a:rPr lang="en-IN" sz="2400" dirty="0" smtClean="0">
                <a:latin typeface="Century" pitchFamily="18" charset="0"/>
              </a:rPr>
              <a:t>)= h(k)+ i2 mod 10 </a:t>
            </a:r>
          </a:p>
          <a:p>
            <a:pPr algn="just"/>
            <a:r>
              <a:rPr lang="en-IN" sz="2400" dirty="0" err="1" smtClean="0">
                <a:latin typeface="Century" pitchFamily="18" charset="0"/>
              </a:rPr>
              <a:t>i</a:t>
            </a:r>
            <a:r>
              <a:rPr lang="en-IN" sz="2400" dirty="0" smtClean="0">
                <a:latin typeface="Century" pitchFamily="18" charset="0"/>
              </a:rPr>
              <a:t> is probe number </a:t>
            </a:r>
          </a:p>
          <a:p>
            <a:pPr algn="just"/>
            <a:r>
              <a:rPr lang="en-IN" sz="2400" dirty="0" smtClean="0">
                <a:latin typeface="Century" pitchFamily="18" charset="0"/>
                <a:hlinkClick r:id="rId3"/>
              </a:rPr>
              <a:t>https://</a:t>
            </a:r>
            <a:r>
              <a:rPr lang="en-IN" sz="2400" dirty="0" smtClean="0">
                <a:latin typeface="Century" pitchFamily="18" charset="0"/>
                <a:hlinkClick r:id="rId3"/>
              </a:rPr>
              <a:t>youtu.be/j612Fj-mgCY?feature=shared</a:t>
            </a:r>
            <a:r>
              <a:rPr lang="en-IN" sz="2400" dirty="0" smtClean="0">
                <a:latin typeface="Century" pitchFamily="18" charset="0"/>
              </a:rPr>
              <a:t> </a:t>
            </a:r>
          </a:p>
          <a:p>
            <a:pPr algn="just"/>
            <a:r>
              <a:rPr lang="en-IN" sz="2400" dirty="0" smtClean="0">
                <a:latin typeface="Century" pitchFamily="18" charset="0"/>
              </a:rPr>
              <a:t>More doubt you can use this link. This is very helpful video. </a:t>
            </a:r>
          </a:p>
          <a:p>
            <a:pPr algn="just"/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000372"/>
            <a:ext cx="8229600" cy="1252728"/>
          </a:xfrm>
        </p:spPr>
        <p:txBody>
          <a:bodyPr>
            <a:normAutofit/>
          </a:bodyPr>
          <a:lstStyle/>
          <a:p>
            <a:pPr algn="ctr"/>
            <a:r>
              <a:rPr lang="en-IN" sz="7200" dirty="0" smtClean="0">
                <a:latin typeface="Century" pitchFamily="18" charset="0"/>
              </a:rPr>
              <a:t>THANK YOU</a:t>
            </a:r>
            <a:endParaRPr lang="en-IN" sz="72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" pitchFamily="18" charset="0"/>
              </a:rPr>
              <a:t>Out line 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entury" pitchFamily="18" charset="0"/>
              </a:rPr>
              <a:t>Introduction </a:t>
            </a:r>
          </a:p>
          <a:p>
            <a:r>
              <a:rPr lang="en-IN" sz="2400" dirty="0" smtClean="0">
                <a:latin typeface="Century" pitchFamily="18" charset="0"/>
              </a:rPr>
              <a:t>Hash function </a:t>
            </a:r>
          </a:p>
          <a:p>
            <a:r>
              <a:rPr lang="en-IN" sz="2400" dirty="0" smtClean="0">
                <a:latin typeface="Century" pitchFamily="18" charset="0"/>
              </a:rPr>
              <a:t>Division method </a:t>
            </a:r>
          </a:p>
          <a:p>
            <a:r>
              <a:rPr lang="en-IN" sz="2400" dirty="0" smtClean="0">
                <a:latin typeface="Century" pitchFamily="18" charset="0"/>
              </a:rPr>
              <a:t>Mid-square method</a:t>
            </a:r>
          </a:p>
          <a:p>
            <a:r>
              <a:rPr lang="en-IN" sz="2400" dirty="0" smtClean="0">
                <a:latin typeface="Century" pitchFamily="18" charset="0"/>
              </a:rPr>
              <a:t>Multiplication method </a:t>
            </a:r>
          </a:p>
          <a:p>
            <a:r>
              <a:rPr lang="en-IN" sz="2400" dirty="0" smtClean="0">
                <a:latin typeface="Century" pitchFamily="18" charset="0"/>
              </a:rPr>
              <a:t>Application of hashing   </a:t>
            </a:r>
          </a:p>
          <a:p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" pitchFamily="18" charset="0"/>
              </a:rPr>
              <a:t>Introduction 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entury" pitchFamily="18" charset="0"/>
              </a:rPr>
              <a:t>Hashing is a technique which determines the </a:t>
            </a:r>
            <a:r>
              <a:rPr lang="en-US" sz="2400" b="1" dirty="0" smtClean="0">
                <a:latin typeface="Century" pitchFamily="18" charset="0"/>
              </a:rPr>
              <a:t>location</a:t>
            </a:r>
            <a:r>
              <a:rPr lang="en-US" sz="2400" dirty="0" smtClean="0">
                <a:latin typeface="Century" pitchFamily="18" charset="0"/>
              </a:rPr>
              <a:t> or </a:t>
            </a:r>
            <a:r>
              <a:rPr lang="en-US" sz="2400" b="1" dirty="0" smtClean="0">
                <a:latin typeface="Century" pitchFamily="18" charset="0"/>
              </a:rPr>
              <a:t>position</a:t>
            </a:r>
            <a:r>
              <a:rPr lang="en-US" sz="2400" dirty="0" smtClean="0">
                <a:latin typeface="Century" pitchFamily="18" charset="0"/>
              </a:rPr>
              <a:t> where the data should be stored by using a data structure known as Hash table.</a:t>
            </a:r>
          </a:p>
          <a:p>
            <a:pPr algn="just"/>
            <a:r>
              <a:rPr lang="en-US" sz="2400" dirty="0" smtClean="0">
                <a:latin typeface="Century" pitchFamily="18" charset="0"/>
                <a:cs typeface="Times New Roman" panose="02020603050405020304" pitchFamily="18" charset="0"/>
              </a:rPr>
              <a:t>Hashing technique uses a new data structure called hash table whose search is independent of the no. of entries in a table</a:t>
            </a:r>
            <a:r>
              <a:rPr lang="en-US" sz="2400" dirty="0" smtClean="0">
                <a:latin typeface="Arial(body)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Century" pitchFamily="18" charset="0"/>
                <a:cs typeface="Times New Roman" panose="02020603050405020304" pitchFamily="18" charset="0"/>
              </a:rPr>
              <a:t>This is  the </a:t>
            </a:r>
            <a:r>
              <a:rPr lang="en-US" sz="2400" b="1" dirty="0" smtClean="0">
                <a:latin typeface="Century" pitchFamily="18" charset="0"/>
                <a:cs typeface="Times New Roman" panose="02020603050405020304" pitchFamily="18" charset="0"/>
              </a:rPr>
              <a:t>position</a:t>
            </a:r>
            <a:r>
              <a:rPr lang="en-US" sz="2400" dirty="0" smtClean="0">
                <a:latin typeface="Century" pitchFamily="18" charset="0"/>
                <a:cs typeface="Times New Roman" panose="02020603050405020304" pitchFamily="18" charset="0"/>
              </a:rPr>
              <a:t> of a particular record in the table is determined by the value of a </a:t>
            </a:r>
            <a:r>
              <a:rPr lang="en-US" sz="2400" b="1" dirty="0" smtClean="0">
                <a:latin typeface="Century" pitchFamily="18" charset="0"/>
                <a:cs typeface="Times New Roman" panose="02020603050405020304" pitchFamily="18" charset="0"/>
              </a:rPr>
              <a:t>key</a:t>
            </a:r>
            <a:r>
              <a:rPr lang="en-US" sz="2400" dirty="0" smtClean="0">
                <a:latin typeface="Century" pitchFamily="18" charset="0"/>
                <a:cs typeface="Times New Roman" panose="02020603050405020304" pitchFamily="18" charset="0"/>
              </a:rPr>
              <a:t> for that record.</a:t>
            </a:r>
          </a:p>
          <a:p>
            <a:pPr algn="just"/>
            <a:endParaRPr lang="en-US" sz="2400" dirty="0" smtClean="0">
              <a:latin typeface="Century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Century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Hashing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Century" pitchFamily="18" charset="0"/>
              </a:rPr>
              <a:t>Hashing is a technique or process of mapping keys, and values into the hash table by using a hash function. It is done for faster access to elements.</a:t>
            </a:r>
          </a:p>
          <a:p>
            <a:pPr algn="just"/>
            <a:r>
              <a:rPr lang="en-IN" sz="2400" b="1" dirty="0" smtClean="0">
                <a:latin typeface="Century" pitchFamily="18" charset="0"/>
              </a:rPr>
              <a:t>Hashing in the</a:t>
            </a:r>
            <a:r>
              <a:rPr lang="en-IN" sz="2400" dirty="0" smtClean="0">
                <a:latin typeface="Century" pitchFamily="18" charset="0"/>
              </a:rPr>
              <a:t> </a:t>
            </a:r>
            <a:r>
              <a:rPr lang="en-IN" sz="2400" b="1" dirty="0" smtClean="0">
                <a:latin typeface="Century" pitchFamily="18" charset="0"/>
              </a:rPr>
              <a:t>data structure</a:t>
            </a:r>
            <a:r>
              <a:rPr lang="en-IN" sz="2400" dirty="0" smtClean="0">
                <a:latin typeface="Century" pitchFamily="18" charset="0"/>
              </a:rPr>
              <a:t> is a technique of mapping a large no. of data into small tables using a hashing function. </a:t>
            </a:r>
          </a:p>
          <a:p>
            <a:pPr algn="just"/>
            <a:r>
              <a:rPr lang="en-IN" sz="2400" dirty="0" smtClean="0">
                <a:latin typeface="Century" pitchFamily="18" charset="0"/>
              </a:rPr>
              <a:t>That is storing and retrieving data in one(1) time(constant time). </a:t>
            </a:r>
          </a:p>
          <a:p>
            <a:pPr algn="just"/>
            <a:r>
              <a:rPr lang="en-IN" sz="2400" dirty="0" smtClean="0">
                <a:latin typeface="Century" pitchFamily="18" charset="0"/>
              </a:rPr>
              <a:t>That is some hash functions used for hash table </a:t>
            </a:r>
          </a:p>
          <a:p>
            <a:pPr algn="just"/>
            <a:endParaRPr lang="en-IN" sz="2400" dirty="0" smtClean="0">
              <a:latin typeface="Century" pitchFamily="18" charset="0"/>
            </a:endParaRPr>
          </a:p>
          <a:p>
            <a:pPr algn="just"/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Hashing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entury" pitchFamily="18" charset="0"/>
              </a:rPr>
              <a:t>A Hash table is a common data structure that consist of an array and mapping.</a:t>
            </a:r>
          </a:p>
          <a:p>
            <a:endParaRPr lang="en-US" sz="2400" b="1" dirty="0" smtClean="0">
              <a:latin typeface="Century" pitchFamily="18" charset="0"/>
            </a:endParaRPr>
          </a:p>
          <a:p>
            <a:pPr lvl="1"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Century" pitchFamily="18" charset="0"/>
              </a:rPr>
              <a:t>              Array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entury" pitchFamily="18" charset="0"/>
              </a:rPr>
              <a:t> (Hash Table)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entury" pitchFamily="18" charset="0"/>
              </a:rPr>
              <a:t>				</a:t>
            </a:r>
            <a:r>
              <a:rPr lang="en-US" sz="2400" b="1" dirty="0" smtClean="0">
                <a:solidFill>
                  <a:srgbClr val="FFC000"/>
                </a:solidFill>
                <a:latin typeface="Century" pitchFamily="18" charset="0"/>
              </a:rPr>
              <a:t>+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entury" pitchFamily="18" charset="0"/>
              </a:rPr>
              <a:t>		</a:t>
            </a:r>
            <a:r>
              <a:rPr lang="en-US" sz="2400" b="1" dirty="0" smtClean="0">
                <a:solidFill>
                  <a:srgbClr val="FFC000"/>
                </a:solidFill>
                <a:latin typeface="Century" pitchFamily="18" charset="0"/>
              </a:rPr>
              <a:t>Mapping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entury" pitchFamily="18" charset="0"/>
              </a:rPr>
              <a:t> (Hash Function) </a:t>
            </a:r>
          </a:p>
          <a:p>
            <a:endParaRPr lang="en-IN" sz="2400" b="1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Hash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entury" pitchFamily="18" charset="0"/>
              </a:rPr>
              <a:t>Division method</a:t>
            </a:r>
          </a:p>
          <a:p>
            <a:r>
              <a:rPr lang="en-IN" sz="2400" dirty="0" smtClean="0">
                <a:latin typeface="Century" pitchFamily="18" charset="0"/>
              </a:rPr>
              <a:t>Mid square method </a:t>
            </a:r>
          </a:p>
          <a:p>
            <a:r>
              <a:rPr lang="en-IN" sz="2400" dirty="0" smtClean="0">
                <a:latin typeface="Century" pitchFamily="18" charset="0"/>
              </a:rPr>
              <a:t>Folding method  and </a:t>
            </a:r>
          </a:p>
          <a:p>
            <a:r>
              <a:rPr lang="en-IN" sz="2400" dirty="0" smtClean="0">
                <a:latin typeface="Century" pitchFamily="18" charset="0"/>
              </a:rPr>
              <a:t>Multiplicative method </a:t>
            </a:r>
          </a:p>
          <a:p>
            <a:endParaRPr lang="en-IN" sz="2400" dirty="0" smtClean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Division method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>
                <a:latin typeface="Century" pitchFamily="18" charset="0"/>
              </a:rPr>
              <a:t>In division method there are two type of formula or function  used </a:t>
            </a:r>
          </a:p>
          <a:p>
            <a:r>
              <a:rPr lang="en-IN" sz="2400" dirty="0" smtClean="0">
                <a:latin typeface="Century" pitchFamily="18" charset="0"/>
              </a:rPr>
              <a:t>1) k mod N</a:t>
            </a:r>
          </a:p>
          <a:p>
            <a:r>
              <a:rPr lang="en-IN" sz="2400" dirty="0" smtClean="0">
                <a:latin typeface="Century" pitchFamily="18" charset="0"/>
              </a:rPr>
              <a:t>2) k mod 10</a:t>
            </a:r>
          </a:p>
          <a:p>
            <a:pPr algn="just" fontAlgn="base"/>
            <a:r>
              <a:rPr lang="en-IN" sz="2400" dirty="0" smtClean="0">
                <a:latin typeface="Century" pitchFamily="18" charset="0"/>
              </a:rPr>
              <a:t>This is the most simple and easiest method to generate a hash value. The hash function divides the value k by N and then uses the remainder obtained.</a:t>
            </a:r>
          </a:p>
          <a:p>
            <a:pPr fontAlgn="base"/>
            <a:r>
              <a:rPr lang="en-IN" sz="2400" b="1" dirty="0" smtClean="0">
                <a:latin typeface="Century" pitchFamily="18" charset="0"/>
              </a:rPr>
              <a:t>Formula:</a:t>
            </a:r>
            <a:endParaRPr lang="en-IN" sz="2400" dirty="0" smtClean="0">
              <a:latin typeface="Century" pitchFamily="18" charset="0"/>
            </a:endParaRPr>
          </a:p>
          <a:p>
            <a:pPr fontAlgn="base"/>
            <a:r>
              <a:rPr lang="en-IN" sz="2400" b="1" dirty="0" smtClean="0">
                <a:latin typeface="Century" pitchFamily="18" charset="0"/>
              </a:rPr>
              <a:t>h(K) = k mod N or h(K)=k mod 10</a:t>
            </a:r>
            <a:endParaRPr lang="en-IN" sz="2400" dirty="0" smtClean="0">
              <a:latin typeface="Century" pitchFamily="18" charset="0"/>
            </a:endParaRPr>
          </a:p>
          <a:p>
            <a:pPr fontAlgn="base"/>
            <a:r>
              <a:rPr lang="en-IN" sz="2400" dirty="0" smtClean="0">
                <a:latin typeface="Century" pitchFamily="18" charset="0"/>
              </a:rPr>
              <a:t>Here,</a:t>
            </a:r>
            <a:br>
              <a:rPr lang="en-IN" sz="2400" dirty="0" smtClean="0">
                <a:latin typeface="Century" pitchFamily="18" charset="0"/>
              </a:rPr>
            </a:br>
            <a:r>
              <a:rPr lang="en-IN" sz="2400" b="1" dirty="0" smtClean="0">
                <a:latin typeface="Century" pitchFamily="18" charset="0"/>
              </a:rPr>
              <a:t>k</a:t>
            </a:r>
            <a:r>
              <a:rPr lang="en-IN" sz="2400" dirty="0" smtClean="0">
                <a:latin typeface="Century" pitchFamily="18" charset="0"/>
              </a:rPr>
              <a:t> is the key value, and </a:t>
            </a:r>
            <a:br>
              <a:rPr lang="en-IN" sz="2400" dirty="0" smtClean="0">
                <a:latin typeface="Century" pitchFamily="18" charset="0"/>
              </a:rPr>
            </a:br>
            <a:r>
              <a:rPr lang="en-IN" sz="2400" b="1" dirty="0" smtClean="0">
                <a:latin typeface="Century" pitchFamily="18" charset="0"/>
              </a:rPr>
              <a:t>N </a:t>
            </a:r>
            <a:r>
              <a:rPr lang="en-IN" sz="2400" dirty="0" smtClean="0">
                <a:latin typeface="Century" pitchFamily="18" charset="0"/>
              </a:rPr>
              <a:t>is the size of the hash table.</a:t>
            </a:r>
          </a:p>
          <a:p>
            <a:r>
              <a:rPr lang="en-IN" sz="2400" dirty="0" smtClean="0">
                <a:latin typeface="Century" pitchFamily="18" charset="0"/>
              </a:rPr>
              <a:t>    </a:t>
            </a:r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368321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latin typeface="Century" pitchFamily="18" charset="0"/>
              </a:rPr>
              <a:t>Hash key:- 10,11,12,13,14,15</a:t>
            </a:r>
          </a:p>
          <a:p>
            <a:r>
              <a:rPr lang="en-IN" sz="2400" b="1" dirty="0" smtClean="0">
                <a:latin typeface="Century" pitchFamily="18" charset="0"/>
              </a:rPr>
              <a:t>Using k mod 10 </a:t>
            </a:r>
          </a:p>
          <a:p>
            <a:r>
              <a:rPr lang="en-IN" sz="2400" dirty="0" smtClean="0">
                <a:latin typeface="Century" pitchFamily="18" charset="0"/>
              </a:rPr>
              <a:t>In this method hash table size is 10</a:t>
            </a:r>
          </a:p>
          <a:p>
            <a:r>
              <a:rPr lang="en-IN" sz="2400" dirty="0" smtClean="0">
                <a:latin typeface="Century" pitchFamily="18" charset="0"/>
              </a:rPr>
              <a:t>H(k)= k mod 10  </a:t>
            </a:r>
            <a:r>
              <a:rPr lang="en-IN" sz="2400" b="1" dirty="0" smtClean="0">
                <a:latin typeface="Century" pitchFamily="18" charset="0"/>
              </a:rPr>
              <a:t>here k=key </a:t>
            </a:r>
          </a:p>
          <a:p>
            <a:r>
              <a:rPr lang="en-IN" sz="2400" dirty="0" smtClean="0">
                <a:latin typeface="Century" pitchFamily="18" charset="0"/>
              </a:rPr>
              <a:t>    k=10 </a:t>
            </a:r>
          </a:p>
          <a:p>
            <a:r>
              <a:rPr lang="en-IN" sz="2400" dirty="0" smtClean="0">
                <a:latin typeface="Century" pitchFamily="18" charset="0"/>
              </a:rPr>
              <a:t> 10 mod 10  that mean 10 % 10 </a:t>
            </a:r>
          </a:p>
          <a:p>
            <a:r>
              <a:rPr lang="en-IN" sz="2400" dirty="0" smtClean="0">
                <a:latin typeface="Century" pitchFamily="18" charset="0"/>
              </a:rPr>
              <a:t> reminder obtain 0 so hash key 10 put into 0 place which is hash index, now 11 mod 10 reminder 1 </a:t>
            </a:r>
          </a:p>
          <a:p>
            <a:r>
              <a:rPr lang="en-IN" sz="2400" dirty="0" smtClean="0">
                <a:latin typeface="Century" pitchFamily="18" charset="0"/>
              </a:rPr>
              <a:t>11 put into 1</a:t>
            </a:r>
            <a:r>
              <a:rPr lang="en-IN" sz="2400" baseline="30000" dirty="0" smtClean="0">
                <a:latin typeface="Century" pitchFamily="18" charset="0"/>
              </a:rPr>
              <a:t>st</a:t>
            </a:r>
            <a:r>
              <a:rPr lang="en-IN" sz="2400" dirty="0" smtClean="0">
                <a:latin typeface="Century" pitchFamily="18" charset="0"/>
              </a:rPr>
              <a:t> place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57422" y="592933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0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2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3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4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5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6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7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8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9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10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11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12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13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14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entury" pitchFamily="18" charset="0"/>
                        </a:rPr>
                        <a:t>15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0100" y="585789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Hash index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214414" y="6286520"/>
            <a:ext cx="104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Hash key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071934" y="5572140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Hash Table </a:t>
            </a:r>
            <a:endParaRPr lang="en-IN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647</TotalTime>
  <Words>1095</Words>
  <Application>Microsoft Office PowerPoint</Application>
  <PresentationFormat>On-screen Show (4:3)</PresentationFormat>
  <Paragraphs>261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Slide 1</vt:lpstr>
      <vt:lpstr>Hashing    </vt:lpstr>
      <vt:lpstr>Out line </vt:lpstr>
      <vt:lpstr>Introduction </vt:lpstr>
      <vt:lpstr>What is Hashing</vt:lpstr>
      <vt:lpstr>Hashing </vt:lpstr>
      <vt:lpstr>Hash functions</vt:lpstr>
      <vt:lpstr>Division method </vt:lpstr>
      <vt:lpstr>Example </vt:lpstr>
      <vt:lpstr>Example </vt:lpstr>
      <vt:lpstr>Another Example </vt:lpstr>
      <vt:lpstr>Advantage and Disadvantage </vt:lpstr>
      <vt:lpstr>Mid square </vt:lpstr>
      <vt:lpstr>Mid Square </vt:lpstr>
      <vt:lpstr>Folding method </vt:lpstr>
      <vt:lpstr>Collision  Resolution Technique     </vt:lpstr>
      <vt:lpstr>Open Hashing(chaining) </vt:lpstr>
      <vt:lpstr>Chaining Technique   </vt:lpstr>
      <vt:lpstr>Slide 19</vt:lpstr>
      <vt:lpstr>Closed Hashing (open Addressing)</vt:lpstr>
      <vt:lpstr>Linear probing </vt:lpstr>
      <vt:lpstr>Quadratic probing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Toshiba-2T-NGS</dc:creator>
  <cp:lastModifiedBy>Toshiba-2T-NGS</cp:lastModifiedBy>
  <cp:revision>47</cp:revision>
  <dcterms:created xsi:type="dcterms:W3CDTF">2023-06-12T07:04:53Z</dcterms:created>
  <dcterms:modified xsi:type="dcterms:W3CDTF">2023-12-04T06:51:20Z</dcterms:modified>
</cp:coreProperties>
</file>