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90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244" y="1804796"/>
            <a:ext cx="4618355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59808" y="2660891"/>
            <a:ext cx="1558289" cy="329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0080" y="3326384"/>
            <a:ext cx="1751838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08856"/>
            <a:ext cx="6229350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7" y="0"/>
            <a:ext cx="12188951" cy="6857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499872"/>
            <a:ext cx="3810000" cy="1258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" y="2828531"/>
            <a:ext cx="3630929" cy="1195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0174" y="4408373"/>
            <a:ext cx="3649345" cy="307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85" dirty="0" smtClean="0">
                <a:latin typeface="Arial"/>
                <a:cs typeface="Arial"/>
              </a:rPr>
              <a:t>Computer </a:t>
            </a:r>
            <a:r>
              <a:rPr sz="2000" spc="-100" dirty="0">
                <a:latin typeface="Arial"/>
                <a:cs typeface="Arial"/>
              </a:rPr>
              <a:t>Engineering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804796"/>
            <a:ext cx="197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1079500" algn="l"/>
                <a:tab pos="1661795" algn="l"/>
              </a:tabLst>
            </a:pPr>
            <a:r>
              <a:rPr sz="2400" spc="-285" dirty="0">
                <a:latin typeface="Arial"/>
                <a:cs typeface="Arial"/>
              </a:rPr>
              <a:t>J</a:t>
            </a:r>
            <a:r>
              <a:rPr sz="2400" spc="-400" dirty="0">
                <a:latin typeface="Arial"/>
                <a:cs typeface="Arial"/>
              </a:rPr>
              <a:t>D</a:t>
            </a:r>
            <a:r>
              <a:rPr sz="2400" spc="-355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5" dirty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2133980"/>
            <a:ext cx="1697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4789" y="1804796"/>
            <a:ext cx="10947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65100" marR="5080" indent="-152400">
              <a:lnSpc>
                <a:spcPts val="2590"/>
              </a:lnSpc>
              <a:spcBef>
                <a:spcPts val="425"/>
              </a:spcBef>
            </a:pPr>
            <a:r>
              <a:rPr sz="2400" spc="-130" dirty="0">
                <a:latin typeface="Arial"/>
                <a:cs typeface="Arial"/>
              </a:rPr>
              <a:t>ac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-105" dirty="0">
                <a:latin typeface="Arial"/>
                <a:cs typeface="Arial"/>
              </a:rPr>
              <a:t>n</a:t>
            </a:r>
            <a:r>
              <a:rPr sz="2400" spc="-150" dirty="0">
                <a:latin typeface="Arial"/>
                <a:cs typeface="Arial"/>
              </a:rPr>
              <a:t>y</a:t>
            </a:r>
            <a:r>
              <a:rPr sz="2400" spc="-50" dirty="0">
                <a:latin typeface="Arial"/>
                <a:cs typeface="Arial"/>
              </a:rPr>
              <a:t>m  </a:t>
            </a:r>
            <a:r>
              <a:rPr sz="2400" spc="-70" dirty="0">
                <a:latin typeface="Arial"/>
                <a:cs typeface="Arial"/>
              </a:rPr>
              <a:t>Kit.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7314" y="1804796"/>
            <a:ext cx="16046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310515">
              <a:lnSpc>
                <a:spcPts val="2590"/>
              </a:lnSpc>
              <a:spcBef>
                <a:spcPts val="425"/>
              </a:spcBef>
              <a:tabLst>
                <a:tab pos="1069975" algn="l"/>
              </a:tabLst>
            </a:pPr>
            <a:r>
              <a:rPr sz="2400" spc="25" dirty="0">
                <a:latin typeface="Arial"/>
                <a:cs typeface="Arial"/>
              </a:rPr>
              <a:t>f</a:t>
            </a:r>
            <a:r>
              <a:rPr sz="2400" spc="-2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95" dirty="0">
                <a:latin typeface="Arial"/>
                <a:cs typeface="Arial"/>
              </a:rPr>
              <a:t>J</a:t>
            </a:r>
            <a:r>
              <a:rPr sz="2400" spc="-375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v</a:t>
            </a:r>
            <a:r>
              <a:rPr sz="2400" spc="-125" dirty="0">
                <a:latin typeface="Arial"/>
                <a:cs typeface="Arial"/>
              </a:rPr>
              <a:t>a  </a:t>
            </a:r>
            <a:r>
              <a:rPr sz="2400" spc="-200" dirty="0">
                <a:latin typeface="Arial"/>
                <a:cs typeface="Arial"/>
              </a:rPr>
              <a:t>T</a:t>
            </a:r>
            <a:r>
              <a:rPr sz="2400" spc="-165" dirty="0">
                <a:latin typeface="Arial"/>
                <a:cs typeface="Arial"/>
              </a:rPr>
              <a:t>h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295" dirty="0">
                <a:latin typeface="Arial"/>
                <a:cs typeface="Arial"/>
              </a:rPr>
              <a:t>J</a:t>
            </a:r>
            <a:r>
              <a:rPr sz="2400" spc="-375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v</a:t>
            </a:r>
            <a:r>
              <a:rPr sz="2400" spc="-19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2462860"/>
            <a:ext cx="4872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4675" algn="l"/>
                <a:tab pos="2335530" algn="l"/>
                <a:tab pos="3115945" algn="l"/>
                <a:tab pos="3466465" algn="l"/>
                <a:tab pos="3771265" algn="l"/>
              </a:tabLst>
            </a:pPr>
            <a:r>
              <a:rPr sz="2400" spc="-95" dirty="0">
                <a:latin typeface="Arial"/>
                <a:cs typeface="Arial"/>
              </a:rPr>
              <a:t>Development	</a:t>
            </a:r>
            <a:r>
              <a:rPr sz="2400" spc="-75" dirty="0">
                <a:latin typeface="Arial"/>
                <a:cs typeface="Arial"/>
              </a:rPr>
              <a:t>Kit	</a:t>
            </a:r>
            <a:r>
              <a:rPr sz="2400" spc="-245" dirty="0">
                <a:latin typeface="Arial"/>
                <a:cs typeface="Arial"/>
              </a:rPr>
              <a:t>(JDK)	</a:t>
            </a:r>
            <a:r>
              <a:rPr sz="2400" spc="-125" dirty="0">
                <a:latin typeface="Arial"/>
                <a:cs typeface="Arial"/>
              </a:rPr>
              <a:t>is	</a:t>
            </a:r>
            <a:r>
              <a:rPr sz="2400" spc="-185" dirty="0">
                <a:latin typeface="Arial"/>
                <a:cs typeface="Arial"/>
              </a:rPr>
              <a:t>a	</a:t>
            </a:r>
            <a:r>
              <a:rPr sz="2400" spc="-70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2792729"/>
            <a:ext cx="487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7220" algn="l"/>
                <a:tab pos="3707765" algn="l"/>
                <a:tab pos="4671060" algn="l"/>
              </a:tabLst>
            </a:pPr>
            <a:r>
              <a:rPr sz="2400" spc="-70" dirty="0">
                <a:latin typeface="Arial"/>
                <a:cs typeface="Arial"/>
              </a:rPr>
              <a:t>d</a:t>
            </a:r>
            <a:r>
              <a:rPr sz="2400" spc="-140" dirty="0">
                <a:latin typeface="Arial"/>
                <a:cs typeface="Arial"/>
              </a:rPr>
              <a:t>e</a:t>
            </a:r>
            <a:r>
              <a:rPr sz="2400" spc="-150" dirty="0">
                <a:latin typeface="Arial"/>
                <a:cs typeface="Arial"/>
              </a:rPr>
              <a:t>v</a:t>
            </a:r>
            <a:r>
              <a:rPr sz="2400" spc="-60" dirty="0">
                <a:latin typeface="Arial"/>
                <a:cs typeface="Arial"/>
              </a:rPr>
              <a:t>el</a:t>
            </a:r>
            <a:r>
              <a:rPr sz="2400" spc="-75" dirty="0">
                <a:latin typeface="Arial"/>
                <a:cs typeface="Arial"/>
              </a:rPr>
              <a:t>o</a:t>
            </a:r>
            <a:r>
              <a:rPr sz="2400" spc="-90" dirty="0">
                <a:latin typeface="Arial"/>
                <a:cs typeface="Arial"/>
              </a:rPr>
              <a:t>p</a:t>
            </a:r>
            <a:r>
              <a:rPr sz="2400" spc="-110" dirty="0">
                <a:latin typeface="Arial"/>
                <a:cs typeface="Arial"/>
              </a:rPr>
              <a:t>me</a:t>
            </a:r>
            <a:r>
              <a:rPr sz="2400" spc="-114" dirty="0">
                <a:latin typeface="Arial"/>
                <a:cs typeface="Arial"/>
              </a:rPr>
              <a:t>n</a:t>
            </a:r>
            <a:r>
              <a:rPr sz="2400" spc="1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10" dirty="0">
                <a:latin typeface="Arial"/>
                <a:cs typeface="Arial"/>
              </a:rPr>
              <a:t>e</a:t>
            </a:r>
            <a:r>
              <a:rPr sz="2400" spc="-145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vi</a:t>
            </a:r>
            <a:r>
              <a:rPr sz="2400" spc="-70" dirty="0">
                <a:latin typeface="Arial"/>
                <a:cs typeface="Arial"/>
              </a:rPr>
              <a:t>ron</a:t>
            </a:r>
            <a:r>
              <a:rPr sz="2400" spc="-130" dirty="0">
                <a:latin typeface="Arial"/>
                <a:cs typeface="Arial"/>
              </a:rPr>
              <a:t>m</a:t>
            </a:r>
            <a:r>
              <a:rPr sz="2400" spc="-110" dirty="0">
                <a:latin typeface="Arial"/>
                <a:cs typeface="Arial"/>
              </a:rPr>
              <a:t>e</a:t>
            </a:r>
            <a:r>
              <a:rPr sz="2400" spc="-120" dirty="0">
                <a:latin typeface="Arial"/>
                <a:cs typeface="Arial"/>
              </a:rPr>
              <a:t>n</a:t>
            </a:r>
            <a:r>
              <a:rPr sz="2400" spc="1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w</a:t>
            </a:r>
            <a:r>
              <a:rPr sz="2400" spc="-70" dirty="0">
                <a:latin typeface="Arial"/>
                <a:cs typeface="Arial"/>
              </a:rPr>
              <a:t>h</a:t>
            </a:r>
            <a:r>
              <a:rPr sz="2400" spc="-55" dirty="0">
                <a:latin typeface="Arial"/>
                <a:cs typeface="Arial"/>
              </a:rPr>
              <a:t>i</a:t>
            </a:r>
            <a:r>
              <a:rPr sz="2400" spc="-150" dirty="0">
                <a:latin typeface="Arial"/>
                <a:cs typeface="Arial"/>
              </a:rPr>
              <a:t>c</a:t>
            </a:r>
            <a:r>
              <a:rPr sz="2400" spc="-7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244" y="3032935"/>
            <a:ext cx="5098415" cy="93471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2400" spc="-140" dirty="0">
                <a:latin typeface="Arial"/>
                <a:cs typeface="Arial"/>
              </a:rPr>
              <a:t>used </a:t>
            </a:r>
            <a:r>
              <a:rPr sz="2400" spc="25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develop </a:t>
            </a:r>
            <a:r>
              <a:rPr sz="2400" spc="-250" dirty="0">
                <a:latin typeface="Arial"/>
                <a:cs typeface="Arial"/>
              </a:rPr>
              <a:t>Java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400" spc="-350" dirty="0">
                <a:latin typeface="Arial"/>
                <a:cs typeface="Arial"/>
              </a:rPr>
              <a:t>JDK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an </a:t>
            </a:r>
            <a:r>
              <a:rPr sz="2400" spc="-55" dirty="0">
                <a:latin typeface="Arial"/>
                <a:cs typeface="Arial"/>
              </a:rPr>
              <a:t>implementation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40" dirty="0">
                <a:latin typeface="Arial"/>
                <a:cs typeface="Arial"/>
              </a:rPr>
              <a:t>any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44" y="3905199"/>
            <a:ext cx="5102225" cy="209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735"/>
              </a:lnSpc>
              <a:spcBef>
                <a:spcPts val="100"/>
              </a:spcBef>
              <a:tabLst>
                <a:tab pos="984885" algn="l"/>
                <a:tab pos="2070100" algn="l"/>
                <a:tab pos="3058160" algn="l"/>
                <a:tab pos="3899535" algn="l"/>
              </a:tabLst>
            </a:pPr>
            <a:r>
              <a:rPr sz="2400" spc="-20" dirty="0">
                <a:latin typeface="Arial"/>
                <a:cs typeface="Arial"/>
              </a:rPr>
              <a:t>the	</a:t>
            </a:r>
            <a:r>
              <a:rPr sz="2400" spc="-65" dirty="0">
                <a:latin typeface="Arial"/>
                <a:cs typeface="Arial"/>
              </a:rPr>
              <a:t>below	</a:t>
            </a:r>
            <a:r>
              <a:rPr sz="2400" spc="-110" dirty="0">
                <a:latin typeface="Arial"/>
                <a:cs typeface="Arial"/>
              </a:rPr>
              <a:t>given	</a:t>
            </a:r>
            <a:r>
              <a:rPr sz="2400" spc="-254" dirty="0">
                <a:latin typeface="Arial"/>
                <a:cs typeface="Arial"/>
              </a:rPr>
              <a:t>Java	</a:t>
            </a:r>
            <a:r>
              <a:rPr sz="2400" spc="-90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114" dirty="0">
                <a:latin typeface="Arial"/>
                <a:cs typeface="Arial"/>
              </a:rPr>
              <a:t>released </a:t>
            </a:r>
            <a:r>
              <a:rPr sz="2400" spc="-90" dirty="0">
                <a:latin typeface="Arial"/>
                <a:cs typeface="Arial"/>
              </a:rPr>
              <a:t>by </a:t>
            </a:r>
            <a:r>
              <a:rPr sz="2400" spc="-135" dirty="0">
                <a:latin typeface="Arial"/>
                <a:cs typeface="Arial"/>
              </a:rPr>
              <a:t>Oracle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Corporation: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20" dirty="0">
                <a:latin typeface="Arial"/>
                <a:cs typeface="Arial"/>
              </a:rPr>
              <a:t>Standard </a:t>
            </a:r>
            <a:r>
              <a:rPr sz="2400" spc="-70" dirty="0">
                <a:latin typeface="Arial"/>
                <a:cs typeface="Arial"/>
              </a:rPr>
              <a:t>Edition </a:t>
            </a:r>
            <a:r>
              <a:rPr sz="2400" spc="-250" dirty="0">
                <a:latin typeface="Arial"/>
                <a:cs typeface="Arial"/>
              </a:rPr>
              <a:t>Java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90" dirty="0">
                <a:latin typeface="Arial"/>
                <a:cs typeface="Arial"/>
              </a:rPr>
              <a:t>Enterprise </a:t>
            </a:r>
            <a:r>
              <a:rPr sz="2400" spc="-70" dirty="0">
                <a:latin typeface="Arial"/>
                <a:cs typeface="Arial"/>
              </a:rPr>
              <a:t>Edition </a:t>
            </a:r>
            <a:r>
              <a:rPr sz="2400" spc="-250" dirty="0">
                <a:latin typeface="Arial"/>
                <a:cs typeface="Arial"/>
              </a:rPr>
              <a:t>Java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40" dirty="0">
                <a:latin typeface="Arial"/>
                <a:cs typeface="Arial"/>
              </a:rPr>
              <a:t>Micro </a:t>
            </a:r>
            <a:r>
              <a:rPr sz="2400" spc="-70" dirty="0">
                <a:latin typeface="Arial"/>
                <a:cs typeface="Arial"/>
              </a:rPr>
              <a:t>Edition </a:t>
            </a:r>
            <a:r>
              <a:rPr sz="2400" spc="-250" dirty="0">
                <a:latin typeface="Arial"/>
                <a:cs typeface="Arial"/>
              </a:rPr>
              <a:t>Java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8782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944" dirty="0">
                <a:solidFill>
                  <a:srgbClr val="E7E6E6"/>
                </a:solidFill>
                <a:latin typeface="Arial"/>
                <a:cs typeface="Arial"/>
              </a:rPr>
              <a:t>J</a:t>
            </a:r>
            <a:r>
              <a:rPr sz="4400" b="1" spc="-380" dirty="0">
                <a:solidFill>
                  <a:srgbClr val="E7E6E6"/>
                </a:solidFill>
                <a:latin typeface="Arial"/>
                <a:cs typeface="Arial"/>
              </a:rPr>
              <a:t>D</a:t>
            </a:r>
            <a:r>
              <a:rPr sz="4400" b="1" spc="-780" dirty="0">
                <a:solidFill>
                  <a:srgbClr val="E7E6E6"/>
                </a:solidFill>
                <a:latin typeface="Arial"/>
                <a:cs typeface="Arial"/>
              </a:rPr>
              <a:t>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5384" y="371856"/>
            <a:ext cx="1533905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1111" y="2377439"/>
            <a:ext cx="5163311" cy="3020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92605"/>
            <a:ext cx="1036256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Demonstrate </a:t>
            </a:r>
            <a:r>
              <a:rPr sz="2800" spc="-90" dirty="0">
                <a:latin typeface="Arial"/>
                <a:cs typeface="Arial"/>
              </a:rPr>
              <a:t>HelloWorld </a:t>
            </a:r>
            <a:r>
              <a:rPr sz="2800" spc="-80" dirty="0">
                <a:latin typeface="Arial"/>
                <a:cs typeface="Arial"/>
              </a:rPr>
              <a:t>Application </a:t>
            </a:r>
            <a:r>
              <a:rPr sz="2800" spc="20" dirty="0">
                <a:latin typeface="Arial"/>
                <a:cs typeface="Arial"/>
              </a:rPr>
              <a:t>with </a:t>
            </a:r>
            <a:r>
              <a:rPr sz="2800" spc="-175" dirty="0">
                <a:latin typeface="Arial"/>
                <a:cs typeface="Arial"/>
              </a:rPr>
              <a:t>Single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" dirty="0">
                <a:latin typeface="Arial"/>
                <a:cs typeface="Arial"/>
              </a:rPr>
              <a:t>Multiple </a:t>
            </a:r>
            <a:r>
              <a:rPr sz="2800" spc="-55" dirty="0">
                <a:latin typeface="Arial"/>
                <a:cs typeface="Arial"/>
              </a:rPr>
              <a:t>Main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 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55" dirty="0">
                <a:latin typeface="Arial"/>
                <a:cs typeface="Arial"/>
              </a:rPr>
              <a:t>java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40043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465" dirty="0">
                <a:solidFill>
                  <a:srgbClr val="E7E6E6"/>
                </a:solidFill>
                <a:latin typeface="Arial"/>
                <a:cs typeface="Arial"/>
              </a:rPr>
              <a:t>PROGRAM </a:t>
            </a:r>
            <a:r>
              <a:rPr sz="4400" b="1" spc="-225" dirty="0">
                <a:solidFill>
                  <a:srgbClr val="E7E6E6"/>
                </a:solidFill>
                <a:latin typeface="Arial"/>
                <a:cs typeface="Arial"/>
              </a:rPr>
              <a:t>1</a:t>
            </a:r>
            <a:r>
              <a:rPr sz="4400" b="1" spc="-58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160" dirty="0">
                <a:solidFill>
                  <a:srgbClr val="E7E6E6"/>
                </a:solidFill>
                <a:latin typeface="Arial"/>
                <a:cs typeface="Arial"/>
              </a:rPr>
              <a:t>A/B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4667250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2944" y="3724783"/>
          <a:ext cx="7509509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/>
                <a:gridCol w="4212589"/>
              </a:tblGrid>
              <a:tr h="29718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b="1" spc="-2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30" dirty="0">
                          <a:latin typeface="Arial"/>
                          <a:cs typeface="Arial"/>
                        </a:rPr>
                        <a:t>compile: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8514">
                        <a:lnSpc>
                          <a:spcPts val="1710"/>
                        </a:lnSpc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javac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HelloWorld.java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9718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90"/>
                        </a:spcBef>
                      </a:pPr>
                      <a:r>
                        <a:rPr sz="1800" b="1" spc="-2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35" dirty="0">
                          <a:latin typeface="Arial"/>
                          <a:cs typeface="Arial"/>
                        </a:rPr>
                        <a:t>execute: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088514">
                        <a:lnSpc>
                          <a:spcPts val="2150"/>
                        </a:lnSpc>
                        <a:spcBef>
                          <a:spcPts val="9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HelloWorld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92605"/>
            <a:ext cx="10362565" cy="27971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Data </a:t>
            </a:r>
            <a:r>
              <a:rPr sz="2800" spc="-105" dirty="0">
                <a:latin typeface="Arial"/>
                <a:cs typeface="Arial"/>
              </a:rPr>
              <a:t>types </a:t>
            </a:r>
            <a:r>
              <a:rPr sz="2800" spc="-120" dirty="0">
                <a:latin typeface="Arial"/>
                <a:cs typeface="Arial"/>
              </a:rPr>
              <a:t>specify </a:t>
            </a:r>
            <a:r>
              <a:rPr sz="2800" spc="-35" dirty="0">
                <a:latin typeface="Arial"/>
                <a:cs typeface="Arial"/>
              </a:rPr>
              <a:t>the different </a:t>
            </a:r>
            <a:r>
              <a:rPr sz="2800" spc="-225" dirty="0">
                <a:latin typeface="Arial"/>
                <a:cs typeface="Arial"/>
              </a:rPr>
              <a:t>sizes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55" dirty="0">
                <a:latin typeface="Arial"/>
                <a:cs typeface="Arial"/>
              </a:rPr>
              <a:t>values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85" dirty="0">
                <a:latin typeface="Arial"/>
                <a:cs typeface="Arial"/>
              </a:rPr>
              <a:t>stored </a:t>
            </a:r>
            <a:r>
              <a:rPr sz="2800" spc="-30" dirty="0">
                <a:latin typeface="Arial"/>
                <a:cs typeface="Arial"/>
              </a:rPr>
              <a:t>in 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variable.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There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are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two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types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data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types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Java:</a:t>
            </a:r>
            <a:endParaRPr sz="2800">
              <a:latin typeface="Arial"/>
              <a:cs typeface="Arial"/>
            </a:endParaRPr>
          </a:p>
          <a:p>
            <a:pPr marL="984885" lvl="1" indent="-515620">
              <a:lnSpc>
                <a:spcPts val="2735"/>
              </a:lnSpc>
              <a:spcBef>
                <a:spcPts val="229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b="1" spc="-130" dirty="0">
                <a:latin typeface="Arial"/>
                <a:cs typeface="Arial"/>
              </a:rPr>
              <a:t>Primitive </a:t>
            </a:r>
            <a:r>
              <a:rPr sz="2400" b="1" spc="-125" dirty="0">
                <a:latin typeface="Arial"/>
                <a:cs typeface="Arial"/>
              </a:rPr>
              <a:t>data </a:t>
            </a:r>
            <a:r>
              <a:rPr sz="2400" b="1" spc="-165" dirty="0">
                <a:latin typeface="Arial"/>
                <a:cs typeface="Arial"/>
              </a:rPr>
              <a:t>types: </a:t>
            </a: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primitive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90" dirty="0">
                <a:latin typeface="Arial"/>
                <a:cs typeface="Arial"/>
              </a:rPr>
              <a:t>types </a:t>
            </a:r>
            <a:r>
              <a:rPr sz="2400" spc="-75" dirty="0">
                <a:latin typeface="Arial"/>
                <a:cs typeface="Arial"/>
              </a:rPr>
              <a:t>include </a:t>
            </a:r>
            <a:r>
              <a:rPr sz="2400" spc="-85" dirty="0">
                <a:latin typeface="Arial"/>
                <a:cs typeface="Arial"/>
              </a:rPr>
              <a:t>boolean, </a:t>
            </a:r>
            <a:r>
              <a:rPr sz="2400" spc="-145" dirty="0">
                <a:latin typeface="Arial"/>
                <a:cs typeface="Arial"/>
              </a:rPr>
              <a:t>char,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byte,</a:t>
            </a:r>
            <a:endParaRPr sz="2400">
              <a:latin typeface="Arial"/>
              <a:cs typeface="Arial"/>
            </a:endParaRPr>
          </a:p>
          <a:p>
            <a:pPr marL="984885">
              <a:lnSpc>
                <a:spcPts val="2735"/>
              </a:lnSpc>
            </a:pPr>
            <a:r>
              <a:rPr sz="2400" spc="-50" dirty="0">
                <a:latin typeface="Arial"/>
                <a:cs typeface="Arial"/>
              </a:rPr>
              <a:t>short,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long,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float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double.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ts val="2735"/>
              </a:lnSpc>
              <a:spcBef>
                <a:spcPts val="219"/>
              </a:spcBef>
              <a:buAutoNum type="arabicPeriod" startAt="2"/>
              <a:tabLst>
                <a:tab pos="984885" algn="l"/>
                <a:tab pos="985519" algn="l"/>
                <a:tab pos="2880995" algn="l"/>
                <a:tab pos="3576320" algn="l"/>
                <a:tab pos="4478655" algn="l"/>
                <a:tab pos="6880859" algn="l"/>
                <a:tab pos="8356600" algn="l"/>
                <a:tab pos="9387205" algn="l"/>
              </a:tabLst>
            </a:pPr>
            <a:r>
              <a:rPr sz="2400" b="1" spc="-125" dirty="0">
                <a:latin typeface="Arial"/>
                <a:cs typeface="Arial"/>
              </a:rPr>
              <a:t>Non-primitive	data	</a:t>
            </a:r>
            <a:r>
              <a:rPr sz="2400" b="1" spc="-170" dirty="0">
                <a:latin typeface="Arial"/>
                <a:cs typeface="Arial"/>
              </a:rPr>
              <a:t>types:	</a:t>
            </a:r>
            <a:r>
              <a:rPr sz="2400" spc="-170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non-primitive	</a:t>
            </a:r>
            <a:r>
              <a:rPr sz="2400" spc="-90" dirty="0">
                <a:latin typeface="Arial"/>
                <a:cs typeface="Arial"/>
              </a:rPr>
              <a:t>data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types	</a:t>
            </a:r>
            <a:r>
              <a:rPr sz="2400" spc="-75" dirty="0">
                <a:latin typeface="Arial"/>
                <a:cs typeface="Arial"/>
              </a:rPr>
              <a:t>include	</a:t>
            </a:r>
            <a:r>
              <a:rPr sz="2400" spc="-210" dirty="0">
                <a:latin typeface="Arial"/>
                <a:cs typeface="Arial"/>
              </a:rPr>
              <a:t>Classes,</a:t>
            </a:r>
            <a:endParaRPr sz="2400">
              <a:latin typeface="Arial"/>
              <a:cs typeface="Arial"/>
            </a:endParaRPr>
          </a:p>
          <a:p>
            <a:pPr marL="984885">
              <a:lnSpc>
                <a:spcPts val="2735"/>
              </a:lnSpc>
            </a:pPr>
            <a:r>
              <a:rPr sz="2400" spc="-90" dirty="0">
                <a:latin typeface="Arial"/>
                <a:cs typeface="Arial"/>
              </a:rPr>
              <a:t>Interfaces,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Arrays.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8016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650" dirty="0">
                <a:solidFill>
                  <a:srgbClr val="E7E6E6"/>
                </a:solidFill>
                <a:latin typeface="Arial"/>
                <a:cs typeface="Arial"/>
              </a:rPr>
              <a:t>DATA</a:t>
            </a:r>
            <a:r>
              <a:rPr sz="4400" b="1" spc="-229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660" dirty="0">
                <a:solidFill>
                  <a:srgbClr val="E7E6E6"/>
                </a:solidFill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3460241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58760"/>
            <a:ext cx="6184900" cy="36328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There </a:t>
            </a:r>
            <a:r>
              <a:rPr sz="2800" spc="-125" dirty="0">
                <a:latin typeface="Arial"/>
                <a:cs typeface="Arial"/>
              </a:rPr>
              <a:t>are </a:t>
            </a:r>
            <a:r>
              <a:rPr sz="2800" spc="-135" dirty="0">
                <a:latin typeface="Arial"/>
                <a:cs typeface="Arial"/>
              </a:rPr>
              <a:t>8 </a:t>
            </a:r>
            <a:r>
              <a:rPr sz="2800" spc="-105" dirty="0">
                <a:latin typeface="Arial"/>
                <a:cs typeface="Arial"/>
              </a:rPr>
              <a:t>types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primitive </a:t>
            </a:r>
            <a:r>
              <a:rPr sz="2800" spc="-105" dirty="0">
                <a:latin typeface="Arial"/>
                <a:cs typeface="Arial"/>
              </a:rPr>
              <a:t>data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types:</a:t>
            </a:r>
            <a:endParaRPr sz="28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85" dirty="0">
                <a:latin typeface="Arial"/>
                <a:cs typeface="Arial"/>
              </a:rPr>
              <a:t>boolean data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5" dirty="0">
                <a:latin typeface="Arial"/>
                <a:cs typeface="Arial"/>
              </a:rPr>
              <a:t>byte </a:t>
            </a:r>
            <a:r>
              <a:rPr sz="2400" spc="-90" dirty="0">
                <a:latin typeface="Arial"/>
                <a:cs typeface="Arial"/>
              </a:rPr>
              <a:t>data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105" dirty="0">
                <a:latin typeface="Arial"/>
                <a:cs typeface="Arial"/>
              </a:rPr>
              <a:t>char </a:t>
            </a:r>
            <a:r>
              <a:rPr sz="2400" spc="-85" dirty="0">
                <a:latin typeface="Arial"/>
                <a:cs typeface="Arial"/>
              </a:rPr>
              <a:t>data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0" dirty="0">
                <a:latin typeface="Arial"/>
                <a:cs typeface="Arial"/>
              </a:rPr>
              <a:t>short </a:t>
            </a:r>
            <a:r>
              <a:rPr sz="2400" spc="-90" dirty="0">
                <a:latin typeface="Arial"/>
                <a:cs typeface="Arial"/>
              </a:rPr>
              <a:t>data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20" dirty="0">
                <a:latin typeface="Arial"/>
                <a:cs typeface="Arial"/>
              </a:rPr>
              <a:t>int </a:t>
            </a:r>
            <a:r>
              <a:rPr sz="2400" spc="-85" dirty="0">
                <a:latin typeface="Arial"/>
                <a:cs typeface="Arial"/>
              </a:rPr>
              <a:t>data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80" dirty="0">
                <a:latin typeface="Arial"/>
                <a:cs typeface="Arial"/>
              </a:rPr>
              <a:t>long </a:t>
            </a:r>
            <a:r>
              <a:rPr sz="2400" spc="-90" dirty="0">
                <a:latin typeface="Arial"/>
                <a:cs typeface="Arial"/>
              </a:rPr>
              <a:t>data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latin typeface="Arial"/>
                <a:cs typeface="Arial"/>
              </a:rPr>
              <a:t>float </a:t>
            </a:r>
            <a:r>
              <a:rPr sz="2400" spc="-85" dirty="0">
                <a:latin typeface="Arial"/>
                <a:cs typeface="Arial"/>
              </a:rPr>
              <a:t>data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70" dirty="0">
                <a:latin typeface="Arial"/>
                <a:cs typeface="Arial"/>
              </a:rPr>
              <a:t>double </a:t>
            </a:r>
            <a:r>
              <a:rPr sz="2400" spc="-90" dirty="0">
                <a:latin typeface="Arial"/>
                <a:cs typeface="Arial"/>
              </a:rPr>
              <a:t>data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0"/>
            <a:ext cx="4103370" cy="1152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101295"/>
            <a:ext cx="3305810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z="4400" b="1" spc="-480" dirty="0">
                <a:solidFill>
                  <a:srgbClr val="E7E6E6"/>
                </a:solidFill>
                <a:latin typeface="Arial"/>
                <a:cs typeface="Arial"/>
              </a:rPr>
              <a:t>Java </a:t>
            </a:r>
            <a:r>
              <a:rPr sz="4400" b="1" spc="-200" dirty="0">
                <a:solidFill>
                  <a:srgbClr val="E7E6E6"/>
                </a:solidFill>
                <a:latin typeface="Arial"/>
                <a:cs typeface="Arial"/>
              </a:rPr>
              <a:t>Primitive  </a:t>
            </a:r>
            <a:r>
              <a:rPr sz="4400" b="1" spc="-225" dirty="0">
                <a:solidFill>
                  <a:srgbClr val="E7E6E6"/>
                </a:solidFill>
                <a:latin typeface="Arial"/>
                <a:cs typeface="Arial"/>
              </a:rPr>
              <a:t>Data</a:t>
            </a:r>
            <a:r>
              <a:rPr sz="4400" b="1" spc="-8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425" dirty="0">
                <a:solidFill>
                  <a:srgbClr val="E7E6E6"/>
                </a:solidFill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384" y="579119"/>
            <a:ext cx="3277362" cy="1177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4023" y="2234183"/>
            <a:ext cx="6793992" cy="3736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2355367"/>
            <a:ext cx="10515600" cy="3291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5025" y="2352167"/>
          <a:ext cx="10515600" cy="329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3505200"/>
                <a:gridCol w="3505200"/>
              </a:tblGrid>
              <a:tr h="3657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65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65" dirty="0">
                          <a:latin typeface="Arial"/>
                          <a:cs typeface="Arial"/>
                        </a:rPr>
                        <a:t>size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boolean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'\u0000'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short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long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75" dirty="0">
                          <a:latin typeface="Arial"/>
                          <a:cs typeface="Arial"/>
                        </a:rPr>
                        <a:t>0L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0.0f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double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0.0d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9655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229" dirty="0">
                <a:solidFill>
                  <a:srgbClr val="E7E6E6"/>
                </a:solidFill>
                <a:latin typeface="Arial"/>
                <a:cs typeface="Arial"/>
              </a:rPr>
              <a:t>Data </a:t>
            </a:r>
            <a:r>
              <a:rPr sz="4400" b="1" spc="-425" dirty="0">
                <a:solidFill>
                  <a:srgbClr val="E7E6E6"/>
                </a:solidFill>
                <a:latin typeface="Arial"/>
                <a:cs typeface="Arial"/>
              </a:rPr>
              <a:t>Types </a:t>
            </a:r>
            <a:r>
              <a:rPr sz="4400" b="1" spc="-254" dirty="0">
                <a:solidFill>
                  <a:srgbClr val="E7E6E6"/>
                </a:solidFill>
                <a:latin typeface="Arial"/>
                <a:cs typeface="Arial"/>
              </a:rPr>
              <a:t>:</a:t>
            </a:r>
            <a:r>
              <a:rPr sz="4400" b="1" spc="-52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405" dirty="0">
                <a:solidFill>
                  <a:srgbClr val="E7E6E6"/>
                </a:solidFill>
                <a:latin typeface="Arial"/>
                <a:cs typeface="Arial"/>
              </a:rPr>
              <a:t>Size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384" y="371856"/>
            <a:ext cx="4627626" cy="1177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08856"/>
            <a:ext cx="9404350" cy="42703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latin typeface="Arial"/>
                <a:cs typeface="Arial"/>
              </a:rPr>
              <a:t>Operator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155" dirty="0">
                <a:latin typeface="Arial"/>
                <a:cs typeface="Arial"/>
              </a:rPr>
              <a:t>java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symbol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perform </a:t>
            </a:r>
            <a:r>
              <a:rPr sz="2800" spc="-85" dirty="0">
                <a:latin typeface="Arial"/>
                <a:cs typeface="Arial"/>
              </a:rPr>
              <a:t>operations.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For </a:t>
            </a:r>
            <a:r>
              <a:rPr sz="2800" spc="-130" dirty="0">
                <a:latin typeface="Arial"/>
                <a:cs typeface="Arial"/>
              </a:rPr>
              <a:t>example: </a:t>
            </a:r>
            <a:r>
              <a:rPr sz="2800" spc="-165" dirty="0">
                <a:latin typeface="Arial"/>
                <a:cs typeface="Arial"/>
              </a:rPr>
              <a:t>+, </a:t>
            </a:r>
            <a:r>
              <a:rPr sz="2800" spc="-75" dirty="0">
                <a:latin typeface="Arial"/>
                <a:cs typeface="Arial"/>
              </a:rPr>
              <a:t>-, </a:t>
            </a:r>
            <a:r>
              <a:rPr sz="2800" spc="110" dirty="0">
                <a:latin typeface="Arial"/>
                <a:cs typeface="Arial"/>
              </a:rPr>
              <a:t>*, </a:t>
            </a:r>
            <a:r>
              <a:rPr sz="2800" spc="305" dirty="0">
                <a:latin typeface="Arial"/>
                <a:cs typeface="Arial"/>
              </a:rPr>
              <a:t>/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55" dirty="0">
                <a:latin typeface="Arial"/>
                <a:cs typeface="Arial"/>
              </a:rPr>
              <a:t>There </a:t>
            </a:r>
            <a:r>
              <a:rPr sz="2800" spc="-125" dirty="0">
                <a:latin typeface="Arial"/>
                <a:cs typeface="Arial"/>
              </a:rPr>
              <a:t>are </a:t>
            </a:r>
            <a:r>
              <a:rPr sz="2800" spc="-150" dirty="0">
                <a:latin typeface="Arial"/>
                <a:cs typeface="Arial"/>
              </a:rPr>
              <a:t>many </a:t>
            </a:r>
            <a:r>
              <a:rPr sz="2800" spc="-105" dirty="0">
                <a:latin typeface="Arial"/>
                <a:cs typeface="Arial"/>
              </a:rPr>
              <a:t>types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operators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155" dirty="0">
                <a:latin typeface="Arial"/>
                <a:cs typeface="Arial"/>
              </a:rPr>
              <a:t>java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25" dirty="0">
                <a:latin typeface="Arial"/>
                <a:cs typeface="Arial"/>
              </a:rPr>
              <a:t>are given </a:t>
            </a:r>
            <a:r>
              <a:rPr sz="2800" spc="-60" dirty="0">
                <a:latin typeface="Arial"/>
                <a:cs typeface="Arial"/>
              </a:rPr>
              <a:t>below:</a:t>
            </a:r>
            <a:endParaRPr sz="28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90" dirty="0">
                <a:latin typeface="Arial"/>
                <a:cs typeface="Arial"/>
              </a:rPr>
              <a:t>Unary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Operator,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35" dirty="0">
                <a:latin typeface="Arial"/>
                <a:cs typeface="Arial"/>
              </a:rPr>
              <a:t>Arithmetic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Operator,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65" dirty="0">
                <a:latin typeface="Arial"/>
                <a:cs typeface="Arial"/>
              </a:rPr>
              <a:t>Shift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Operator,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85" dirty="0">
                <a:latin typeface="Arial"/>
                <a:cs typeface="Arial"/>
              </a:rPr>
              <a:t>Relational</a:t>
            </a:r>
            <a:r>
              <a:rPr sz="2000" spc="-90" dirty="0">
                <a:latin typeface="Arial"/>
                <a:cs typeface="Arial"/>
              </a:rPr>
              <a:t> Operator,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75" dirty="0">
                <a:latin typeface="Arial"/>
                <a:cs typeface="Arial"/>
              </a:rPr>
              <a:t>Bitwise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Operator,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120" dirty="0">
                <a:latin typeface="Arial"/>
                <a:cs typeface="Arial"/>
              </a:rPr>
              <a:t>Logical</a:t>
            </a:r>
            <a:r>
              <a:rPr sz="2000" spc="-90" dirty="0">
                <a:latin typeface="Arial"/>
                <a:cs typeface="Arial"/>
              </a:rPr>
              <a:t> Operator,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114" dirty="0">
                <a:latin typeface="Arial"/>
                <a:cs typeface="Arial"/>
              </a:rPr>
              <a:t>Ternary </a:t>
            </a:r>
            <a:r>
              <a:rPr sz="2000" spc="-75" dirty="0">
                <a:latin typeface="Arial"/>
                <a:cs typeface="Arial"/>
              </a:rPr>
              <a:t>Operator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105" dirty="0">
                <a:latin typeface="Arial"/>
                <a:cs typeface="Arial"/>
              </a:rPr>
              <a:t>Assignment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Operator.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8525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695" dirty="0">
                <a:solidFill>
                  <a:srgbClr val="E7E6E6"/>
                </a:solidFill>
                <a:latin typeface="Arial"/>
                <a:cs typeface="Arial"/>
              </a:rPr>
              <a:t>JAVA</a:t>
            </a:r>
            <a:r>
              <a:rPr sz="4400" b="1" spc="-18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615" dirty="0">
                <a:solidFill>
                  <a:srgbClr val="E7E6E6"/>
                </a:solidFill>
                <a:latin typeface="Arial"/>
                <a:cs typeface="Arial"/>
              </a:rPr>
              <a:t>OPERATOR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4511802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582" y="1657134"/>
            <a:ext cx="7943088" cy="4297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21407" y="1653920"/>
          <a:ext cx="7941944" cy="429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315"/>
                <a:gridCol w="2647315"/>
                <a:gridCol w="2647314"/>
              </a:tblGrid>
              <a:tr h="3429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110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65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150" dirty="0">
                          <a:latin typeface="Arial"/>
                          <a:cs typeface="Arial"/>
                        </a:rPr>
                        <a:t>Category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155" dirty="0">
                          <a:latin typeface="Arial"/>
                          <a:cs typeface="Arial"/>
                        </a:rPr>
                        <a:t>Precedence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Unary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postfix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expr++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expr--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prefix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++expr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–expr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Arithmetic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multiplicative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145" dirty="0">
                          <a:latin typeface="Arial"/>
                          <a:cs typeface="Arial"/>
                        </a:rPr>
                        <a:t>* /</a:t>
                      </a:r>
                      <a:r>
                        <a:rPr sz="14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0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additive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Shift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shift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30" dirty="0">
                          <a:latin typeface="Arial"/>
                          <a:cs typeface="Arial"/>
                        </a:rPr>
                        <a:t>&lt;&lt;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&gt;&gt;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Relational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comparison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&lt; &gt; 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&gt;=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equality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130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!=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Bitwise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bitwise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exclusive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20" dirty="0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^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bitwise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inclusive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20" dirty="0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Logical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20" dirty="0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280" dirty="0"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Ternary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ternary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135" dirty="0">
                          <a:latin typeface="Arial"/>
                          <a:cs typeface="Arial"/>
                        </a:rPr>
                        <a:t>?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Assignment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assignment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+=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-=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*=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/= </a:t>
                      </a:r>
                      <a:r>
                        <a:rPr sz="1400" spc="-195" dirty="0">
                          <a:latin typeface="Arial"/>
                          <a:cs typeface="Arial"/>
                        </a:rPr>
                        <a:t>%=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&amp;=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5384" y="0"/>
            <a:ext cx="4106417" cy="1125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9792" y="71450"/>
            <a:ext cx="3303904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z="4400" b="1" spc="-480" dirty="0">
                <a:solidFill>
                  <a:srgbClr val="E7E6E6"/>
                </a:solidFill>
                <a:latin typeface="Arial"/>
                <a:cs typeface="Arial"/>
              </a:rPr>
              <a:t>Java </a:t>
            </a:r>
            <a:r>
              <a:rPr sz="4400" b="1" spc="-225" dirty="0">
                <a:solidFill>
                  <a:srgbClr val="E7E6E6"/>
                </a:solidFill>
                <a:latin typeface="Arial"/>
                <a:cs typeface="Arial"/>
              </a:rPr>
              <a:t>Operator  </a:t>
            </a:r>
            <a:r>
              <a:rPr sz="4400" b="1" spc="-330" dirty="0">
                <a:solidFill>
                  <a:srgbClr val="E7E6E6"/>
                </a:solidFill>
                <a:latin typeface="Arial"/>
                <a:cs typeface="Arial"/>
              </a:rPr>
              <a:t>Precedence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384" y="551687"/>
            <a:ext cx="3411474" cy="1177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pc="-204" dirty="0"/>
              <a:t>class</a:t>
            </a:r>
            <a:r>
              <a:rPr spc="-155" dirty="0"/>
              <a:t> </a:t>
            </a:r>
            <a:r>
              <a:rPr spc="-130" dirty="0"/>
              <a:t>OperatorExample{</a:t>
            </a:r>
          </a:p>
          <a:p>
            <a:pPr marL="927100" marR="5080">
              <a:lnSpc>
                <a:spcPts val="4040"/>
              </a:lnSpc>
              <a:spcBef>
                <a:spcPts val="240"/>
              </a:spcBef>
            </a:pPr>
            <a:r>
              <a:rPr spc="-80" dirty="0"/>
              <a:t>public static </a:t>
            </a:r>
            <a:r>
              <a:rPr spc="-75" dirty="0"/>
              <a:t>void </a:t>
            </a:r>
            <a:r>
              <a:rPr spc="-110" dirty="0"/>
              <a:t>main(String</a:t>
            </a:r>
            <a:r>
              <a:rPr spc="-355" dirty="0"/>
              <a:t> </a:t>
            </a:r>
            <a:r>
              <a:rPr spc="-95" dirty="0"/>
              <a:t>args[]){  </a:t>
            </a:r>
            <a:r>
              <a:rPr spc="20" dirty="0"/>
              <a:t>int</a:t>
            </a:r>
            <a:r>
              <a:rPr spc="-145" dirty="0"/>
              <a:t> </a:t>
            </a:r>
            <a:r>
              <a:rPr spc="-150" dirty="0"/>
              <a:t>x=10;</a:t>
            </a: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pc="-95" dirty="0"/>
              <a:t>System.out.println(x++);</a:t>
            </a:r>
          </a:p>
          <a:p>
            <a:pPr marL="927100" marR="1799589">
              <a:lnSpc>
                <a:spcPct val="119700"/>
              </a:lnSpc>
              <a:spcBef>
                <a:spcPts val="10"/>
              </a:spcBef>
            </a:pPr>
            <a:r>
              <a:rPr spc="-600" dirty="0"/>
              <a:t>S</a:t>
            </a:r>
            <a:r>
              <a:rPr spc="-155" dirty="0"/>
              <a:t>y</a:t>
            </a:r>
            <a:r>
              <a:rPr spc="-325" dirty="0"/>
              <a:t>s</a:t>
            </a:r>
            <a:r>
              <a:rPr spc="130" dirty="0"/>
              <a:t>t</a:t>
            </a:r>
            <a:r>
              <a:rPr spc="-100" dirty="0"/>
              <a:t>e</a:t>
            </a:r>
            <a:r>
              <a:rPr spc="-175" dirty="0"/>
              <a:t>m</a:t>
            </a:r>
            <a:r>
              <a:rPr spc="-60" dirty="0"/>
              <a:t>.</a:t>
            </a:r>
            <a:r>
              <a:rPr spc="-80" dirty="0"/>
              <a:t>o</a:t>
            </a:r>
            <a:r>
              <a:rPr spc="-95" dirty="0"/>
              <a:t>u</a:t>
            </a:r>
            <a:r>
              <a:rPr spc="150" dirty="0"/>
              <a:t>t</a:t>
            </a:r>
            <a:r>
              <a:rPr spc="-60" dirty="0"/>
              <a:t>.</a:t>
            </a:r>
            <a:r>
              <a:rPr spc="-100" dirty="0"/>
              <a:t>p</a:t>
            </a:r>
            <a:r>
              <a:rPr spc="-5" dirty="0"/>
              <a:t>ri</a:t>
            </a:r>
            <a:r>
              <a:rPr spc="-40" dirty="0"/>
              <a:t>n</a:t>
            </a:r>
            <a:r>
              <a:rPr spc="25" dirty="0"/>
              <a:t>tl</a:t>
            </a:r>
            <a:r>
              <a:rPr spc="40" dirty="0"/>
              <a:t>n</a:t>
            </a:r>
            <a:r>
              <a:rPr spc="-100" dirty="0"/>
              <a:t>(</a:t>
            </a:r>
            <a:r>
              <a:rPr spc="-229" dirty="0"/>
              <a:t>+</a:t>
            </a:r>
            <a:r>
              <a:rPr spc="-200" dirty="0"/>
              <a:t>+x</a:t>
            </a:r>
            <a:r>
              <a:rPr spc="-135" dirty="0"/>
              <a:t>)</a:t>
            </a:r>
            <a:r>
              <a:rPr spc="-30" dirty="0"/>
              <a:t>;  </a:t>
            </a:r>
            <a:r>
              <a:rPr spc="-80" dirty="0"/>
              <a:t>System.out.println(x--);  </a:t>
            </a:r>
            <a:r>
              <a:rPr spc="-85" dirty="0"/>
              <a:t>System.out.println(--x);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-50" dirty="0"/>
              <a:t>}}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72935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254" dirty="0">
                <a:solidFill>
                  <a:srgbClr val="E7E6E6"/>
                </a:solidFill>
                <a:latin typeface="Arial"/>
                <a:cs typeface="Arial"/>
              </a:rPr>
              <a:t>Unary</a:t>
            </a:r>
            <a:r>
              <a:rPr sz="4400" b="1" spc="-16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25" dirty="0">
                <a:solidFill>
                  <a:srgbClr val="E7E6E6"/>
                </a:solidFill>
                <a:latin typeface="Arial"/>
                <a:cs typeface="Arial"/>
              </a:rPr>
              <a:t>Operator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4389882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08856"/>
            <a:ext cx="614045" cy="20713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00596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405" dirty="0">
                <a:solidFill>
                  <a:srgbClr val="E7E6E6"/>
                </a:solidFill>
                <a:latin typeface="Arial"/>
                <a:cs typeface="Arial"/>
              </a:rPr>
              <a:t>O</a:t>
            </a:r>
            <a:r>
              <a:rPr sz="4400" b="1" spc="-285" dirty="0">
                <a:solidFill>
                  <a:srgbClr val="E7E6E6"/>
                </a:solidFill>
                <a:latin typeface="Arial"/>
                <a:cs typeface="Arial"/>
              </a:rPr>
              <a:t>U</a:t>
            </a:r>
            <a:r>
              <a:rPr sz="4400" b="1" spc="-465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r>
              <a:rPr sz="4400" b="1" spc="-570" dirty="0">
                <a:solidFill>
                  <a:srgbClr val="E7E6E6"/>
                </a:solidFill>
                <a:latin typeface="Arial"/>
                <a:cs typeface="Arial"/>
              </a:rPr>
              <a:t>P</a:t>
            </a:r>
            <a:r>
              <a:rPr sz="4400" b="1" spc="-285" dirty="0">
                <a:solidFill>
                  <a:srgbClr val="E7E6E6"/>
                </a:solidFill>
                <a:latin typeface="Arial"/>
                <a:cs typeface="Arial"/>
              </a:rPr>
              <a:t>U</a:t>
            </a:r>
            <a:r>
              <a:rPr sz="4400" b="1" spc="-515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2664714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083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5"/>
              </a:spcBef>
            </a:pPr>
            <a:r>
              <a:rPr spc="-204" dirty="0"/>
              <a:t>class</a:t>
            </a:r>
            <a:r>
              <a:rPr spc="-155" dirty="0"/>
              <a:t> </a:t>
            </a:r>
            <a:r>
              <a:rPr spc="-130" dirty="0"/>
              <a:t>OperatorExample{</a:t>
            </a:r>
          </a:p>
          <a:p>
            <a:pPr marL="927100" marR="5080">
              <a:lnSpc>
                <a:spcPts val="3030"/>
              </a:lnSpc>
              <a:spcBef>
                <a:spcPts val="210"/>
              </a:spcBef>
            </a:pPr>
            <a:r>
              <a:rPr spc="-80" dirty="0"/>
              <a:t>public static </a:t>
            </a:r>
            <a:r>
              <a:rPr spc="-75" dirty="0"/>
              <a:t>void </a:t>
            </a:r>
            <a:r>
              <a:rPr spc="-110" dirty="0"/>
              <a:t>main(String</a:t>
            </a:r>
            <a:r>
              <a:rPr spc="-355" dirty="0"/>
              <a:t> </a:t>
            </a:r>
            <a:r>
              <a:rPr spc="-95" dirty="0"/>
              <a:t>args[]){  </a:t>
            </a:r>
            <a:r>
              <a:rPr spc="20" dirty="0"/>
              <a:t>int</a:t>
            </a:r>
            <a:r>
              <a:rPr spc="-145" dirty="0"/>
              <a:t> </a:t>
            </a:r>
            <a:r>
              <a:rPr spc="-160" dirty="0"/>
              <a:t>a=10;</a:t>
            </a:r>
          </a:p>
          <a:p>
            <a:pPr marL="927100">
              <a:lnSpc>
                <a:spcPts val="2810"/>
              </a:lnSpc>
            </a:pPr>
            <a:r>
              <a:rPr spc="20" dirty="0"/>
              <a:t>int</a:t>
            </a:r>
            <a:r>
              <a:rPr spc="-145" dirty="0"/>
              <a:t> </a:t>
            </a:r>
            <a:r>
              <a:rPr spc="-130" dirty="0"/>
              <a:t>b=5;</a:t>
            </a:r>
          </a:p>
          <a:p>
            <a:pPr marL="927100" marR="1698625" algn="just">
              <a:lnSpc>
                <a:spcPct val="90000"/>
              </a:lnSpc>
              <a:spcBef>
                <a:spcPts val="170"/>
              </a:spcBef>
            </a:pPr>
            <a:r>
              <a:rPr spc="-90" dirty="0"/>
              <a:t>System.out.println(a+b);  </a:t>
            </a:r>
            <a:r>
              <a:rPr spc="-85" dirty="0"/>
              <a:t>System.out.println(a-b);  </a:t>
            </a:r>
            <a:r>
              <a:rPr spc="-70" dirty="0"/>
              <a:t>System.out.println(a*b);  System.out.println(a/b);  </a:t>
            </a:r>
            <a:r>
              <a:rPr spc="-600" dirty="0"/>
              <a:t>S</a:t>
            </a:r>
            <a:r>
              <a:rPr spc="-155" dirty="0"/>
              <a:t>y</a:t>
            </a:r>
            <a:r>
              <a:rPr spc="-325" dirty="0"/>
              <a:t>s</a:t>
            </a:r>
            <a:r>
              <a:rPr spc="130" dirty="0"/>
              <a:t>t</a:t>
            </a:r>
            <a:r>
              <a:rPr spc="-100" dirty="0"/>
              <a:t>e</a:t>
            </a:r>
            <a:r>
              <a:rPr spc="-170" dirty="0"/>
              <a:t>m</a:t>
            </a:r>
            <a:r>
              <a:rPr spc="-60" dirty="0"/>
              <a:t>.</a:t>
            </a:r>
            <a:r>
              <a:rPr spc="-75" dirty="0"/>
              <a:t>o</a:t>
            </a:r>
            <a:r>
              <a:rPr spc="45" dirty="0"/>
              <a:t>u</a:t>
            </a:r>
            <a:r>
              <a:rPr spc="10" dirty="0"/>
              <a:t>t</a:t>
            </a:r>
            <a:r>
              <a:rPr spc="-60" dirty="0"/>
              <a:t>.</a:t>
            </a:r>
            <a:r>
              <a:rPr spc="-100" dirty="0"/>
              <a:t>p</a:t>
            </a:r>
            <a:r>
              <a:rPr spc="-5" dirty="0"/>
              <a:t>ri</a:t>
            </a:r>
            <a:r>
              <a:rPr spc="-40" dirty="0"/>
              <a:t>n</a:t>
            </a:r>
            <a:r>
              <a:rPr spc="20" dirty="0"/>
              <a:t>tl</a:t>
            </a:r>
            <a:r>
              <a:rPr spc="35" dirty="0"/>
              <a:t>n</a:t>
            </a:r>
            <a:r>
              <a:rPr spc="-100" dirty="0"/>
              <a:t>(</a:t>
            </a:r>
            <a:r>
              <a:rPr spc="-220" dirty="0"/>
              <a:t>a</a:t>
            </a:r>
            <a:r>
              <a:rPr spc="-480" dirty="0"/>
              <a:t>%</a:t>
            </a:r>
            <a:r>
              <a:rPr spc="-100" dirty="0"/>
              <a:t>b)</a:t>
            </a:r>
            <a:r>
              <a:rPr spc="-30" dirty="0"/>
              <a:t>;</a:t>
            </a:r>
          </a:p>
          <a:p>
            <a:pPr marL="12700">
              <a:lnSpc>
                <a:spcPts val="3025"/>
              </a:lnSpc>
            </a:pPr>
            <a:r>
              <a:rPr spc="-55" dirty="0"/>
              <a:t>}}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04571"/>
            <a:ext cx="48120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204" dirty="0">
                <a:solidFill>
                  <a:srgbClr val="E7E6E6"/>
                </a:solidFill>
                <a:latin typeface="Arial"/>
                <a:cs typeface="Arial"/>
              </a:rPr>
              <a:t>Arithmetic</a:t>
            </a:r>
            <a:r>
              <a:rPr sz="4400" b="1" spc="-16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25" dirty="0">
                <a:solidFill>
                  <a:srgbClr val="E7E6E6"/>
                </a:solidFill>
                <a:latin typeface="Arial"/>
                <a:cs typeface="Arial"/>
              </a:rPr>
              <a:t>Operator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280415"/>
            <a:ext cx="5474970" cy="1177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08856"/>
            <a:ext cx="10356215" cy="39890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History,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Introduction,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25" dirty="0">
                <a:latin typeface="Arial"/>
                <a:cs typeface="Arial"/>
              </a:rPr>
              <a:t>Byte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Code,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245" dirty="0">
                <a:latin typeface="Arial"/>
                <a:cs typeface="Arial"/>
              </a:rPr>
              <a:t>JVM </a:t>
            </a:r>
            <a:r>
              <a:rPr sz="2800" spc="45" dirty="0">
                <a:latin typeface="Arial"/>
                <a:cs typeface="Arial"/>
              </a:rPr>
              <a:t>&amp;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325" dirty="0">
                <a:latin typeface="Arial"/>
                <a:cs typeface="Arial"/>
              </a:rPr>
              <a:t>JDK,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Data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types,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Operator,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Statement </a:t>
            </a:r>
            <a:r>
              <a:rPr sz="2800" spc="-30" dirty="0">
                <a:latin typeface="Arial"/>
                <a:cs typeface="Arial"/>
              </a:rPr>
              <a:t>: </a:t>
            </a:r>
            <a:r>
              <a:rPr sz="2800" spc="-80" dirty="0">
                <a:latin typeface="Arial"/>
                <a:cs typeface="Arial"/>
              </a:rPr>
              <a:t>If, </a:t>
            </a:r>
            <a:r>
              <a:rPr sz="2800" spc="-140" dirty="0">
                <a:latin typeface="Arial"/>
                <a:cs typeface="Arial"/>
              </a:rPr>
              <a:t>else, </a:t>
            </a:r>
            <a:r>
              <a:rPr sz="2800" spc="-125" dirty="0">
                <a:latin typeface="Arial"/>
                <a:cs typeface="Arial"/>
              </a:rPr>
              <a:t>Switch </a:t>
            </a:r>
            <a:r>
              <a:rPr sz="2800" spc="-55" dirty="0">
                <a:latin typeface="Arial"/>
                <a:cs typeface="Arial"/>
              </a:rPr>
              <a:t>condition, </a:t>
            </a:r>
            <a:r>
              <a:rPr sz="2800" spc="-50" dirty="0">
                <a:latin typeface="Arial"/>
                <a:cs typeface="Arial"/>
              </a:rPr>
              <a:t>while, </a:t>
            </a:r>
            <a:r>
              <a:rPr sz="2800" spc="-60" dirty="0">
                <a:latin typeface="Arial"/>
                <a:cs typeface="Arial"/>
              </a:rPr>
              <a:t>do-while,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spc="-60" dirty="0">
                <a:latin typeface="Arial"/>
                <a:cs typeface="Arial"/>
              </a:rPr>
              <a:t>loop, </a:t>
            </a:r>
            <a:r>
              <a:rPr sz="2800" spc="-120" dirty="0">
                <a:latin typeface="Arial"/>
                <a:cs typeface="Arial"/>
              </a:rPr>
              <a:t>break 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75" dirty="0">
                <a:latin typeface="Arial"/>
                <a:cs typeface="Arial"/>
              </a:rPr>
              <a:t>continue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14947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" dirty="0">
                <a:solidFill>
                  <a:srgbClr val="E7E6E6"/>
                </a:solidFill>
                <a:latin typeface="Arial"/>
                <a:cs typeface="Arial"/>
              </a:rPr>
              <a:t>I</a:t>
            </a:r>
            <a:r>
              <a:rPr sz="4400" b="1" spc="-235" dirty="0">
                <a:solidFill>
                  <a:srgbClr val="E7E6E6"/>
                </a:solidFill>
                <a:latin typeface="Arial"/>
                <a:cs typeface="Arial"/>
              </a:rPr>
              <a:t>N</a:t>
            </a:r>
            <a:r>
              <a:rPr sz="4400" b="1" spc="-380" dirty="0">
                <a:solidFill>
                  <a:srgbClr val="E7E6E6"/>
                </a:solidFill>
                <a:latin typeface="Arial"/>
                <a:cs typeface="Arial"/>
              </a:rPr>
              <a:t>D</a:t>
            </a:r>
            <a:r>
              <a:rPr sz="4400" b="1" spc="-760" dirty="0">
                <a:solidFill>
                  <a:srgbClr val="E7E6E6"/>
                </a:solidFill>
                <a:latin typeface="Arial"/>
                <a:cs typeface="Arial"/>
              </a:rPr>
              <a:t>E</a:t>
            </a:r>
            <a:r>
              <a:rPr sz="4400" b="1" spc="-520" dirty="0">
                <a:solidFill>
                  <a:srgbClr val="E7E6E6"/>
                </a:solidFill>
                <a:latin typeface="Arial"/>
                <a:cs typeface="Arial"/>
              </a:rPr>
              <a:t>X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2289810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08856"/>
            <a:ext cx="614045" cy="25831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3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50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13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35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00596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405" dirty="0">
                <a:solidFill>
                  <a:srgbClr val="E7E6E6"/>
                </a:solidFill>
                <a:latin typeface="Arial"/>
                <a:cs typeface="Arial"/>
              </a:rPr>
              <a:t>O</a:t>
            </a:r>
            <a:r>
              <a:rPr sz="4400" b="1" spc="-285" dirty="0">
                <a:solidFill>
                  <a:srgbClr val="E7E6E6"/>
                </a:solidFill>
                <a:latin typeface="Arial"/>
                <a:cs typeface="Arial"/>
              </a:rPr>
              <a:t>U</a:t>
            </a:r>
            <a:r>
              <a:rPr sz="4400" b="1" spc="-465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r>
              <a:rPr sz="4400" b="1" spc="-570" dirty="0">
                <a:solidFill>
                  <a:srgbClr val="E7E6E6"/>
                </a:solidFill>
                <a:latin typeface="Arial"/>
                <a:cs typeface="Arial"/>
              </a:rPr>
              <a:t>P</a:t>
            </a:r>
            <a:r>
              <a:rPr sz="4400" b="1" spc="-285" dirty="0">
                <a:solidFill>
                  <a:srgbClr val="E7E6E6"/>
                </a:solidFill>
                <a:latin typeface="Arial"/>
                <a:cs typeface="Arial"/>
              </a:rPr>
              <a:t>U</a:t>
            </a:r>
            <a:r>
              <a:rPr sz="4400" b="1" spc="-515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2664714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40830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310" dirty="0">
                <a:solidFill>
                  <a:srgbClr val="E7E6E6"/>
                </a:solidFill>
                <a:latin typeface="Arial"/>
                <a:cs typeface="Arial"/>
              </a:rPr>
              <a:t>Ternary</a:t>
            </a:r>
            <a:r>
              <a:rPr sz="4400" b="1" spc="-16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25" dirty="0">
                <a:solidFill>
                  <a:srgbClr val="E7E6E6"/>
                </a:solidFill>
                <a:latin typeface="Arial"/>
                <a:cs typeface="Arial"/>
              </a:rPr>
              <a:t>Operator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371856"/>
            <a:ext cx="4743450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3703" y="1680159"/>
            <a:ext cx="6230620" cy="3143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10"/>
              </a:spcBef>
            </a:pPr>
            <a:r>
              <a:rPr sz="2800" spc="-204" dirty="0">
                <a:latin typeface="Arial"/>
                <a:cs typeface="Arial"/>
              </a:rPr>
              <a:t>class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OperatorExample{</a:t>
            </a:r>
            <a:endParaRPr sz="2800">
              <a:latin typeface="Arial"/>
              <a:cs typeface="Arial"/>
            </a:endParaRPr>
          </a:p>
          <a:p>
            <a:pPr marL="927100" marR="5080">
              <a:lnSpc>
                <a:spcPts val="3020"/>
              </a:lnSpc>
              <a:spcBef>
                <a:spcPts val="215"/>
              </a:spcBef>
            </a:pPr>
            <a:r>
              <a:rPr sz="2800" spc="-80" dirty="0">
                <a:latin typeface="Arial"/>
                <a:cs typeface="Arial"/>
              </a:rPr>
              <a:t>public static </a:t>
            </a:r>
            <a:r>
              <a:rPr sz="2800" spc="-75" dirty="0">
                <a:latin typeface="Arial"/>
                <a:cs typeface="Arial"/>
              </a:rPr>
              <a:t>void </a:t>
            </a:r>
            <a:r>
              <a:rPr sz="2800" spc="-110" dirty="0">
                <a:latin typeface="Arial"/>
                <a:cs typeface="Arial"/>
              </a:rPr>
              <a:t>main(String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args[]){  </a:t>
            </a:r>
            <a:r>
              <a:rPr sz="2800" spc="20" dirty="0">
                <a:latin typeface="Arial"/>
                <a:cs typeface="Arial"/>
              </a:rPr>
              <a:t>int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a=2;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ts val="2820"/>
              </a:lnSpc>
            </a:pPr>
            <a:r>
              <a:rPr sz="2800" spc="20" dirty="0">
                <a:latin typeface="Arial"/>
                <a:cs typeface="Arial"/>
              </a:rPr>
              <a:t>int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b=5;</a:t>
            </a:r>
            <a:endParaRPr sz="2800">
              <a:latin typeface="Arial"/>
              <a:cs typeface="Arial"/>
            </a:endParaRPr>
          </a:p>
          <a:p>
            <a:pPr marL="927100" marR="1760220">
              <a:lnSpc>
                <a:spcPts val="3030"/>
              </a:lnSpc>
              <a:spcBef>
                <a:spcPts val="210"/>
              </a:spcBef>
            </a:pPr>
            <a:r>
              <a:rPr sz="2800" spc="20" dirty="0">
                <a:latin typeface="Arial"/>
                <a:cs typeface="Arial"/>
              </a:rPr>
              <a:t>int </a:t>
            </a:r>
            <a:r>
              <a:rPr sz="2800" spc="-130" dirty="0">
                <a:latin typeface="Arial"/>
                <a:cs typeface="Arial"/>
              </a:rPr>
              <a:t>min=(a&lt;b)?a:b;  </a:t>
            </a:r>
            <a:r>
              <a:rPr sz="2800" spc="-600" dirty="0">
                <a:latin typeface="Arial"/>
                <a:cs typeface="Arial"/>
              </a:rPr>
              <a:t>S</a:t>
            </a:r>
            <a:r>
              <a:rPr sz="2800" spc="-155" dirty="0">
                <a:latin typeface="Arial"/>
                <a:cs typeface="Arial"/>
              </a:rPr>
              <a:t>y</a:t>
            </a:r>
            <a:r>
              <a:rPr sz="2800" spc="-325" dirty="0">
                <a:latin typeface="Arial"/>
                <a:cs typeface="Arial"/>
              </a:rPr>
              <a:t>s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100" dirty="0">
                <a:latin typeface="Arial"/>
                <a:cs typeface="Arial"/>
              </a:rPr>
              <a:t>e</a:t>
            </a:r>
            <a:r>
              <a:rPr sz="2800" spc="-165" dirty="0">
                <a:latin typeface="Arial"/>
                <a:cs typeface="Arial"/>
              </a:rPr>
              <a:t>m</a:t>
            </a:r>
            <a:r>
              <a:rPr sz="2800" spc="-6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ou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60" dirty="0">
                <a:latin typeface="Arial"/>
                <a:cs typeface="Arial"/>
              </a:rPr>
              <a:t>.</a:t>
            </a:r>
            <a:r>
              <a:rPr sz="2800" spc="-1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spc="-40" dirty="0">
                <a:latin typeface="Arial"/>
                <a:cs typeface="Arial"/>
              </a:rPr>
              <a:t>n</a:t>
            </a:r>
            <a:r>
              <a:rPr sz="2800" spc="20" dirty="0">
                <a:latin typeface="Arial"/>
                <a:cs typeface="Arial"/>
              </a:rPr>
              <a:t>tl</a:t>
            </a:r>
            <a:r>
              <a:rPr sz="2800" spc="35" dirty="0">
                <a:latin typeface="Arial"/>
                <a:cs typeface="Arial"/>
              </a:rPr>
              <a:t>n</a:t>
            </a:r>
            <a:r>
              <a:rPr sz="2800" spc="-100" dirty="0">
                <a:latin typeface="Arial"/>
                <a:cs typeface="Arial"/>
              </a:rPr>
              <a:t>(</a:t>
            </a:r>
            <a:r>
              <a:rPr sz="2800" spc="-105" dirty="0">
                <a:latin typeface="Arial"/>
                <a:cs typeface="Arial"/>
              </a:rPr>
              <a:t>m</a:t>
            </a:r>
            <a:r>
              <a:rPr sz="2800" spc="-50" dirty="0">
                <a:latin typeface="Arial"/>
                <a:cs typeface="Arial"/>
              </a:rPr>
              <a:t>in</a:t>
            </a:r>
            <a:r>
              <a:rPr sz="2800" spc="-65" dirty="0">
                <a:latin typeface="Arial"/>
                <a:cs typeface="Arial"/>
              </a:rPr>
              <a:t>)</a:t>
            </a:r>
            <a:r>
              <a:rPr sz="2800" spc="-30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805"/>
              </a:lnSpc>
            </a:pPr>
            <a:r>
              <a:rPr sz="2800" spc="-5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95"/>
              </a:lnSpc>
            </a:pPr>
            <a:r>
              <a:rPr sz="2800" spc="-5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08856"/>
            <a:ext cx="3764915" cy="36048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If-else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130" dirty="0">
                <a:latin typeface="Arial"/>
                <a:cs typeface="Arial"/>
              </a:rPr>
              <a:t>Switch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45" dirty="0">
                <a:latin typeface="Arial"/>
                <a:cs typeface="Arial"/>
              </a:rPr>
              <a:t>while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loop,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60" dirty="0">
                <a:latin typeface="Arial"/>
                <a:cs typeface="Arial"/>
              </a:rPr>
              <a:t>do-while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loop,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loop,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break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80" dirty="0">
                <a:latin typeface="Arial"/>
                <a:cs typeface="Arial"/>
              </a:rPr>
              <a:t>continue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43656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280" dirty="0">
                <a:solidFill>
                  <a:srgbClr val="E7E6E6"/>
                </a:solidFill>
                <a:latin typeface="Arial"/>
                <a:cs typeface="Arial"/>
              </a:rPr>
              <a:t>Control</a:t>
            </a:r>
            <a:r>
              <a:rPr sz="4400" b="1" spc="-15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E7E6E6"/>
                </a:solidFill>
                <a:latin typeface="Arial"/>
                <a:cs typeface="Arial"/>
              </a:rPr>
              <a:t>Statement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5023866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384" y="371856"/>
            <a:ext cx="1680210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1432" y="371856"/>
            <a:ext cx="1012697" cy="1177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760" y="371856"/>
            <a:ext cx="851153" cy="1177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6250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480" dirty="0">
                <a:solidFill>
                  <a:srgbClr val="E7E6E6"/>
                </a:solidFill>
                <a:latin typeface="Arial"/>
                <a:cs typeface="Arial"/>
              </a:rPr>
              <a:t>Java</a:t>
            </a:r>
            <a:r>
              <a:rPr sz="4400" b="1" spc="-15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185" dirty="0">
                <a:solidFill>
                  <a:srgbClr val="E7E6E6"/>
                </a:solidFill>
                <a:latin typeface="Arial"/>
                <a:cs typeface="Arial"/>
              </a:rPr>
              <a:t>If-else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6544" y="371856"/>
            <a:ext cx="1619250" cy="1177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7244" y="2063241"/>
            <a:ext cx="4813935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public </a:t>
            </a:r>
            <a:r>
              <a:rPr sz="1800" spc="5" dirty="0">
                <a:latin typeface="Arial"/>
                <a:cs typeface="Arial"/>
              </a:rPr>
              <a:t>class </a:t>
            </a:r>
            <a:r>
              <a:rPr sz="1800" spc="-5" dirty="0">
                <a:latin typeface="Arial"/>
                <a:cs typeface="Arial"/>
              </a:rPr>
              <a:t>IfExample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public static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main(String[] args)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5430" marR="18986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//defining an 'age'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  int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age=20;</a:t>
            </a:r>
            <a:endParaRPr sz="1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//checking 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age</a:t>
            </a:r>
            <a:endParaRPr sz="1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if(age&gt;18){</a:t>
            </a:r>
            <a:endParaRPr sz="1800">
              <a:latin typeface="Arial"/>
              <a:cs typeface="Arial"/>
            </a:endParaRPr>
          </a:p>
          <a:p>
            <a:pPr marL="52133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System.out.print("Age is greater than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18");</a:t>
            </a:r>
            <a:endParaRPr sz="1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OUTPUT: </a:t>
            </a:r>
            <a:r>
              <a:rPr sz="1800" dirty="0">
                <a:latin typeface="Arial"/>
                <a:cs typeface="Arial"/>
              </a:rPr>
              <a:t>Age is greater than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pc="-60" dirty="0"/>
              <a:t>public </a:t>
            </a:r>
            <a:r>
              <a:rPr spc="-180" dirty="0"/>
              <a:t>class </a:t>
            </a:r>
            <a:r>
              <a:rPr spc="-140" dirty="0"/>
              <a:t>SwitchExample</a:t>
            </a:r>
            <a:r>
              <a:rPr spc="-204" dirty="0"/>
              <a:t> </a:t>
            </a:r>
            <a:r>
              <a:rPr spc="-50" dirty="0"/>
              <a:t>{</a:t>
            </a:r>
          </a:p>
          <a:p>
            <a:pPr marL="12700">
              <a:lnSpc>
                <a:spcPts val="2735"/>
              </a:lnSpc>
            </a:pPr>
            <a:r>
              <a:rPr spc="-60" dirty="0"/>
              <a:t>public </a:t>
            </a:r>
            <a:r>
              <a:rPr spc="-65" dirty="0"/>
              <a:t>static </a:t>
            </a:r>
            <a:r>
              <a:rPr spc="-75" dirty="0"/>
              <a:t>void </a:t>
            </a:r>
            <a:r>
              <a:rPr spc="-65" dirty="0"/>
              <a:t>main(String[]</a:t>
            </a:r>
            <a:r>
              <a:rPr spc="-475" dirty="0"/>
              <a:t> </a:t>
            </a:r>
            <a:r>
              <a:rPr spc="-145" dirty="0"/>
              <a:t>args) </a:t>
            </a:r>
            <a:r>
              <a:rPr spc="-50" dirty="0"/>
              <a:t>{</a:t>
            </a:r>
          </a:p>
          <a:p>
            <a:pPr marL="286385" marR="2261235">
              <a:lnSpc>
                <a:spcPct val="180100"/>
              </a:lnSpc>
            </a:pPr>
            <a:r>
              <a:rPr spc="20" dirty="0"/>
              <a:t>int </a:t>
            </a:r>
            <a:r>
              <a:rPr spc="-85" dirty="0"/>
              <a:t>number=20;  </a:t>
            </a:r>
            <a:r>
              <a:rPr spc="-120" dirty="0"/>
              <a:t>s</a:t>
            </a:r>
            <a:r>
              <a:rPr spc="-180" dirty="0"/>
              <a:t>w</a:t>
            </a:r>
            <a:r>
              <a:rPr spc="65" dirty="0"/>
              <a:t>i</a:t>
            </a:r>
            <a:r>
              <a:rPr spc="70" dirty="0"/>
              <a:t>t</a:t>
            </a:r>
            <a:r>
              <a:rPr spc="-200" dirty="0"/>
              <a:t>c</a:t>
            </a:r>
            <a:r>
              <a:rPr spc="-70" dirty="0"/>
              <a:t>h</a:t>
            </a:r>
            <a:r>
              <a:rPr spc="-75" dirty="0"/>
              <a:t>(nu</a:t>
            </a:r>
            <a:r>
              <a:rPr spc="-95" dirty="0"/>
              <a:t>m</a:t>
            </a:r>
            <a:r>
              <a:rPr spc="-55" dirty="0"/>
              <a:t>b</a:t>
            </a:r>
            <a:r>
              <a:rPr spc="-65" dirty="0"/>
              <a:t>e</a:t>
            </a:r>
            <a:r>
              <a:rPr spc="-35" dirty="0"/>
              <a:t>r</a:t>
            </a:r>
            <a:r>
              <a:rPr spc="-65" dirty="0"/>
              <a:t>){</a:t>
            </a:r>
          </a:p>
          <a:p>
            <a:pPr marL="286385">
              <a:lnSpc>
                <a:spcPts val="2450"/>
              </a:lnSpc>
            </a:pPr>
            <a:r>
              <a:rPr spc="-204" dirty="0"/>
              <a:t>case </a:t>
            </a:r>
            <a:r>
              <a:rPr spc="-85" dirty="0"/>
              <a:t>10:</a:t>
            </a:r>
            <a:r>
              <a:rPr spc="-90" dirty="0"/>
              <a:t> </a:t>
            </a:r>
            <a:r>
              <a:rPr spc="-60" dirty="0"/>
              <a:t>System.out.println("10");</a:t>
            </a:r>
          </a:p>
          <a:p>
            <a:pPr marL="286385">
              <a:lnSpc>
                <a:spcPts val="2595"/>
              </a:lnSpc>
            </a:pPr>
            <a:r>
              <a:rPr spc="-90" dirty="0"/>
              <a:t>break;</a:t>
            </a:r>
          </a:p>
          <a:p>
            <a:pPr marL="286385">
              <a:lnSpc>
                <a:spcPts val="2595"/>
              </a:lnSpc>
            </a:pPr>
            <a:r>
              <a:rPr spc="-204" dirty="0"/>
              <a:t>case </a:t>
            </a:r>
            <a:r>
              <a:rPr spc="-85" dirty="0"/>
              <a:t>20:</a:t>
            </a:r>
            <a:r>
              <a:rPr spc="-90" dirty="0"/>
              <a:t> </a:t>
            </a:r>
            <a:r>
              <a:rPr spc="-60" dirty="0"/>
              <a:t>System.out.println("20");</a:t>
            </a:r>
          </a:p>
          <a:p>
            <a:pPr marL="286385">
              <a:lnSpc>
                <a:spcPts val="2595"/>
              </a:lnSpc>
            </a:pPr>
            <a:r>
              <a:rPr spc="-90" dirty="0"/>
              <a:t>break;</a:t>
            </a:r>
          </a:p>
          <a:p>
            <a:pPr marL="286385" marR="146685">
              <a:lnSpc>
                <a:spcPts val="2590"/>
              </a:lnSpc>
              <a:spcBef>
                <a:spcPts val="185"/>
              </a:spcBef>
            </a:pPr>
            <a:r>
              <a:rPr spc="-204" dirty="0"/>
              <a:t>case </a:t>
            </a:r>
            <a:r>
              <a:rPr spc="-85" dirty="0"/>
              <a:t>30: </a:t>
            </a:r>
            <a:r>
              <a:rPr spc="-60" dirty="0"/>
              <a:t>System.out.println("30");  </a:t>
            </a:r>
            <a:r>
              <a:rPr spc="-90" dirty="0"/>
              <a:t>break;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9144" y="1804796"/>
            <a:ext cx="98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d</a:t>
            </a:r>
            <a:r>
              <a:rPr sz="2400" spc="-165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f</a:t>
            </a:r>
            <a:r>
              <a:rPr sz="2400" spc="-130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u</a:t>
            </a:r>
            <a:r>
              <a:rPr sz="2400" spc="65" dirty="0">
                <a:latin typeface="Arial"/>
                <a:cs typeface="Arial"/>
              </a:rPr>
              <a:t>l</a:t>
            </a:r>
            <a:r>
              <a:rPr sz="2400" spc="95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823" y="2462860"/>
            <a:ext cx="5116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Arial"/>
                <a:cs typeface="Arial"/>
              </a:rPr>
              <a:t>System.out.println("Not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00" dirty="0">
                <a:latin typeface="Arial"/>
                <a:cs typeface="Arial"/>
              </a:rPr>
              <a:t>10, </a:t>
            </a:r>
            <a:r>
              <a:rPr sz="2400" spc="-114" dirty="0">
                <a:latin typeface="Arial"/>
                <a:cs typeface="Arial"/>
              </a:rPr>
              <a:t>20 </a:t>
            </a:r>
            <a:r>
              <a:rPr sz="2400" spc="-15" dirty="0">
                <a:latin typeface="Arial"/>
                <a:cs typeface="Arial"/>
              </a:rPr>
              <a:t>or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30");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9144" y="3121609"/>
            <a:ext cx="121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4823" y="3451352"/>
            <a:ext cx="12192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4823" y="5149418"/>
            <a:ext cx="1851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45" dirty="0">
                <a:latin typeface="Arial"/>
                <a:cs typeface="Arial"/>
              </a:rPr>
              <a:t>OUTPUT </a:t>
            </a:r>
            <a:r>
              <a:rPr sz="2400" b="1" spc="-140" dirty="0">
                <a:latin typeface="Arial"/>
                <a:cs typeface="Arial"/>
              </a:rPr>
              <a:t>: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9598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320" dirty="0">
                <a:solidFill>
                  <a:srgbClr val="E7E6E6"/>
                </a:solidFill>
                <a:latin typeface="Arial"/>
                <a:cs typeface="Arial"/>
              </a:rPr>
              <a:t>Switch</a:t>
            </a:r>
            <a:r>
              <a:rPr sz="4400" b="1" spc="-18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50" dirty="0">
                <a:solidFill>
                  <a:srgbClr val="E7E6E6"/>
                </a:solidFill>
                <a:latin typeface="Arial"/>
                <a:cs typeface="Arial"/>
              </a:rPr>
              <a:t>condition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5384" y="371856"/>
            <a:ext cx="4621530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804796"/>
            <a:ext cx="461835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60" dirty="0">
                <a:latin typeface="Arial"/>
                <a:cs typeface="Arial"/>
              </a:rPr>
              <a:t>public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20" dirty="0">
                <a:latin typeface="Arial"/>
                <a:cs typeface="Arial"/>
              </a:rPr>
              <a:t>WhileExample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ts val="2590"/>
              </a:lnSpc>
              <a:spcBef>
                <a:spcPts val="185"/>
              </a:spcBef>
            </a:pPr>
            <a:r>
              <a:rPr sz="2400" spc="-60" dirty="0">
                <a:latin typeface="Arial"/>
                <a:cs typeface="Arial"/>
              </a:rPr>
              <a:t>public </a:t>
            </a:r>
            <a:r>
              <a:rPr sz="2400" spc="-65" dirty="0">
                <a:latin typeface="Arial"/>
                <a:cs typeface="Arial"/>
              </a:rPr>
              <a:t>static </a:t>
            </a:r>
            <a:r>
              <a:rPr sz="2400" spc="-75" dirty="0">
                <a:latin typeface="Arial"/>
                <a:cs typeface="Arial"/>
              </a:rPr>
              <a:t>void </a:t>
            </a:r>
            <a:r>
              <a:rPr sz="2400" spc="-65" dirty="0">
                <a:latin typeface="Arial"/>
                <a:cs typeface="Arial"/>
              </a:rPr>
              <a:t>main(String[]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args) </a:t>
            </a:r>
            <a:r>
              <a:rPr sz="2400" spc="-50" dirty="0">
                <a:latin typeface="Arial"/>
                <a:cs typeface="Arial"/>
              </a:rPr>
              <a:t>{  </a:t>
            </a:r>
            <a:r>
              <a:rPr sz="2400" spc="20" dirty="0">
                <a:latin typeface="Arial"/>
                <a:cs typeface="Arial"/>
              </a:rPr>
              <a:t>int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i=1;</a:t>
            </a:r>
            <a:endParaRPr sz="2400">
              <a:latin typeface="Arial"/>
              <a:cs typeface="Arial"/>
            </a:endParaRPr>
          </a:p>
          <a:p>
            <a:pPr marL="560705" marR="1424305" indent="-274320">
              <a:lnSpc>
                <a:spcPts val="2590"/>
              </a:lnSpc>
              <a:spcBef>
                <a:spcPts val="5"/>
              </a:spcBef>
            </a:pPr>
            <a:r>
              <a:rPr sz="2400" spc="-80" dirty="0">
                <a:latin typeface="Arial"/>
                <a:cs typeface="Arial"/>
              </a:rPr>
              <a:t>while(i&lt;=10){  </a:t>
            </a:r>
            <a:r>
              <a:rPr sz="2400" spc="-525" dirty="0">
                <a:latin typeface="Arial"/>
                <a:cs typeface="Arial"/>
              </a:rPr>
              <a:t>S</a:t>
            </a:r>
            <a:r>
              <a:rPr sz="2400" spc="-150" dirty="0">
                <a:latin typeface="Arial"/>
                <a:cs typeface="Arial"/>
              </a:rPr>
              <a:t>y</a:t>
            </a:r>
            <a:r>
              <a:rPr sz="2400" spc="-295" dirty="0">
                <a:latin typeface="Arial"/>
                <a:cs typeface="Arial"/>
              </a:rPr>
              <a:t>s</a:t>
            </a:r>
            <a:r>
              <a:rPr sz="2400" spc="120" dirty="0">
                <a:latin typeface="Arial"/>
                <a:cs typeface="Arial"/>
              </a:rPr>
              <a:t>t</a:t>
            </a:r>
            <a:r>
              <a:rPr sz="2400" spc="-110" dirty="0">
                <a:latin typeface="Arial"/>
                <a:cs typeface="Arial"/>
              </a:rPr>
              <a:t>em</a:t>
            </a:r>
            <a:r>
              <a:rPr sz="2400" spc="-75" dirty="0">
                <a:latin typeface="Arial"/>
                <a:cs typeface="Arial"/>
              </a:rPr>
              <a:t>.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-65" dirty="0">
                <a:latin typeface="Arial"/>
                <a:cs typeface="Arial"/>
              </a:rPr>
              <a:t>u</a:t>
            </a:r>
            <a:r>
              <a:rPr sz="2400" spc="145" dirty="0">
                <a:latin typeface="Arial"/>
                <a:cs typeface="Arial"/>
              </a:rPr>
              <a:t>t</a:t>
            </a:r>
            <a:r>
              <a:rPr sz="2400" spc="-75" dirty="0">
                <a:latin typeface="Arial"/>
                <a:cs typeface="Arial"/>
              </a:rPr>
              <a:t>.</a:t>
            </a:r>
            <a:r>
              <a:rPr sz="2400" spc="-9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ri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spc="125" dirty="0">
                <a:latin typeface="Arial"/>
                <a:cs typeface="Arial"/>
              </a:rPr>
              <a:t>t</a:t>
            </a:r>
            <a:r>
              <a:rPr sz="2400" spc="-30" dirty="0">
                <a:latin typeface="Arial"/>
                <a:cs typeface="Arial"/>
              </a:rPr>
              <a:t>ln</a:t>
            </a:r>
            <a:r>
              <a:rPr sz="2400" spc="-85" dirty="0">
                <a:latin typeface="Arial"/>
                <a:cs typeface="Arial"/>
              </a:rPr>
              <a:t>(</a:t>
            </a:r>
            <a:r>
              <a:rPr sz="2400" spc="15" dirty="0">
                <a:latin typeface="Arial"/>
                <a:cs typeface="Arial"/>
              </a:rPr>
              <a:t>i</a:t>
            </a:r>
            <a:r>
              <a:rPr sz="2400" spc="-85" dirty="0">
                <a:latin typeface="Arial"/>
                <a:cs typeface="Arial"/>
              </a:rPr>
              <a:t>)</a:t>
            </a:r>
            <a:r>
              <a:rPr sz="2400" spc="-2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415"/>
              </a:lnSpc>
            </a:pPr>
            <a:r>
              <a:rPr sz="2400" spc="-100" dirty="0">
                <a:latin typeface="Arial"/>
                <a:cs typeface="Arial"/>
              </a:rPr>
              <a:t>i++;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595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823" y="1804796"/>
            <a:ext cx="124396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245" dirty="0">
                <a:latin typeface="Arial"/>
                <a:cs typeface="Arial"/>
              </a:rPr>
              <a:t>OUTPUT</a:t>
            </a:r>
            <a:r>
              <a:rPr sz="2400" b="1" spc="-229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114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6525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480" dirty="0">
                <a:solidFill>
                  <a:srgbClr val="E7E6E6"/>
                </a:solidFill>
                <a:latin typeface="Arial"/>
                <a:cs typeface="Arial"/>
              </a:rPr>
              <a:t>Java </a:t>
            </a:r>
            <a:r>
              <a:rPr sz="4400" b="1" spc="-170" dirty="0">
                <a:solidFill>
                  <a:srgbClr val="E7E6E6"/>
                </a:solidFill>
                <a:latin typeface="Arial"/>
                <a:cs typeface="Arial"/>
              </a:rPr>
              <a:t>while</a:t>
            </a:r>
            <a:r>
              <a:rPr sz="4400" b="1" spc="-54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60" dirty="0">
                <a:solidFill>
                  <a:srgbClr val="E7E6E6"/>
                </a:solidFill>
                <a:latin typeface="Arial"/>
                <a:cs typeface="Arial"/>
              </a:rPr>
              <a:t>loop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384" y="371856"/>
            <a:ext cx="4313682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16797"/>
            <a:ext cx="4618355" cy="367220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spc="-60" dirty="0">
                <a:latin typeface="Arial"/>
                <a:cs typeface="Arial"/>
              </a:rPr>
              <a:t>public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55" dirty="0">
                <a:latin typeface="Arial"/>
                <a:cs typeface="Arial"/>
              </a:rPr>
              <a:t>ForExample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60" dirty="0">
                <a:latin typeface="Arial"/>
                <a:cs typeface="Arial"/>
              </a:rPr>
              <a:t>public </a:t>
            </a:r>
            <a:r>
              <a:rPr sz="2400" spc="-65" dirty="0">
                <a:latin typeface="Arial"/>
                <a:cs typeface="Arial"/>
              </a:rPr>
              <a:t>static </a:t>
            </a:r>
            <a:r>
              <a:rPr sz="2400" spc="-70" dirty="0">
                <a:latin typeface="Arial"/>
                <a:cs typeface="Arial"/>
              </a:rPr>
              <a:t>void </a:t>
            </a:r>
            <a:r>
              <a:rPr sz="2400" spc="-65" dirty="0">
                <a:latin typeface="Arial"/>
                <a:cs typeface="Arial"/>
              </a:rPr>
              <a:t>main(String[]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args)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86385" marR="1501140">
              <a:lnSpc>
                <a:spcPct val="125000"/>
              </a:lnSpc>
              <a:spcBef>
                <a:spcPts val="5"/>
              </a:spcBef>
            </a:pPr>
            <a:r>
              <a:rPr sz="2400" spc="-35" dirty="0">
                <a:latin typeface="Arial"/>
                <a:cs typeface="Arial"/>
              </a:rPr>
              <a:t>//Code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50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loop  </a:t>
            </a:r>
            <a:r>
              <a:rPr sz="2400" spc="-5" dirty="0">
                <a:latin typeface="Arial"/>
                <a:cs typeface="Arial"/>
              </a:rPr>
              <a:t>for(int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i=1;i&lt;=10;i++){</a:t>
            </a:r>
            <a:endParaRPr sz="240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700"/>
              </a:spcBef>
            </a:pPr>
            <a:r>
              <a:rPr sz="2400" spc="-65" dirty="0">
                <a:latin typeface="Arial"/>
                <a:cs typeface="Arial"/>
              </a:rPr>
              <a:t>System.out.println(i);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72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823" y="1804796"/>
            <a:ext cx="124396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245" dirty="0">
                <a:latin typeface="Arial"/>
                <a:cs typeface="Arial"/>
              </a:rPr>
              <a:t>OUTPUT</a:t>
            </a:r>
            <a:r>
              <a:rPr sz="2400" b="1" spc="-229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114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0378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480" dirty="0">
                <a:solidFill>
                  <a:srgbClr val="E7E6E6"/>
                </a:solidFill>
                <a:latin typeface="Arial"/>
                <a:cs typeface="Arial"/>
              </a:rPr>
              <a:t>Java </a:t>
            </a:r>
            <a:r>
              <a:rPr sz="4400" b="1" spc="-185" dirty="0">
                <a:solidFill>
                  <a:srgbClr val="E7E6E6"/>
                </a:solidFill>
                <a:latin typeface="Arial"/>
                <a:cs typeface="Arial"/>
              </a:rPr>
              <a:t>for</a:t>
            </a:r>
            <a:r>
              <a:rPr sz="4400" b="1" spc="-53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60" dirty="0">
                <a:solidFill>
                  <a:srgbClr val="E7E6E6"/>
                </a:solidFill>
                <a:latin typeface="Arial"/>
                <a:cs typeface="Arial"/>
              </a:rPr>
              <a:t>loop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384" y="371856"/>
            <a:ext cx="3697986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16797"/>
            <a:ext cx="4618355" cy="412940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spc="-60" dirty="0">
                <a:latin typeface="Arial"/>
                <a:cs typeface="Arial"/>
              </a:rPr>
              <a:t>public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55" dirty="0">
                <a:latin typeface="Arial"/>
                <a:cs typeface="Arial"/>
              </a:rPr>
              <a:t>BreakExample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60" dirty="0">
                <a:latin typeface="Arial"/>
                <a:cs typeface="Arial"/>
              </a:rPr>
              <a:t>public </a:t>
            </a:r>
            <a:r>
              <a:rPr sz="2400" spc="-65" dirty="0">
                <a:latin typeface="Arial"/>
                <a:cs typeface="Arial"/>
              </a:rPr>
              <a:t>static </a:t>
            </a:r>
            <a:r>
              <a:rPr sz="2400" spc="-70" dirty="0">
                <a:latin typeface="Arial"/>
                <a:cs typeface="Arial"/>
              </a:rPr>
              <a:t>void </a:t>
            </a:r>
            <a:r>
              <a:rPr sz="2400" spc="-65" dirty="0">
                <a:latin typeface="Arial"/>
                <a:cs typeface="Arial"/>
              </a:rPr>
              <a:t>main(String[]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args)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86385" marR="1687195">
              <a:lnSpc>
                <a:spcPct val="125000"/>
              </a:lnSpc>
              <a:spcBef>
                <a:spcPts val="5"/>
              </a:spcBef>
            </a:pPr>
            <a:r>
              <a:rPr sz="2400" spc="-10" dirty="0">
                <a:latin typeface="Arial"/>
                <a:cs typeface="Arial"/>
              </a:rPr>
              <a:t>//using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loop  </a:t>
            </a:r>
            <a:r>
              <a:rPr sz="2400" spc="-5" dirty="0">
                <a:latin typeface="Arial"/>
                <a:cs typeface="Arial"/>
              </a:rPr>
              <a:t>for(int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i=1;i&lt;=10;i++){</a:t>
            </a:r>
            <a:endParaRPr sz="240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700"/>
              </a:spcBef>
            </a:pPr>
            <a:r>
              <a:rPr sz="2400" spc="-75" dirty="0">
                <a:latin typeface="Arial"/>
                <a:cs typeface="Arial"/>
              </a:rPr>
              <a:t>if(i==5){</a:t>
            </a:r>
            <a:endParaRPr sz="2400">
              <a:latin typeface="Arial"/>
              <a:cs typeface="Arial"/>
            </a:endParaRPr>
          </a:p>
          <a:p>
            <a:pPr marL="832485" marR="1367155">
              <a:lnSpc>
                <a:spcPct val="125000"/>
              </a:lnSpc>
            </a:pPr>
            <a:r>
              <a:rPr sz="2400" spc="-25" dirty="0">
                <a:latin typeface="Arial"/>
                <a:cs typeface="Arial"/>
              </a:rPr>
              <a:t>//breaking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loop  </a:t>
            </a:r>
            <a:r>
              <a:rPr sz="2400" spc="-90" dirty="0"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70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720"/>
              </a:spcBef>
            </a:pPr>
            <a:r>
              <a:rPr sz="2400" spc="-65" dirty="0">
                <a:latin typeface="Arial"/>
                <a:cs typeface="Arial"/>
              </a:rPr>
              <a:t>System.out.println(i);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9144" y="1804796"/>
            <a:ext cx="12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823" y="2166792"/>
            <a:ext cx="121920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4823" y="3536441"/>
            <a:ext cx="1167765" cy="23101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245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1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2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5057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480" dirty="0">
                <a:solidFill>
                  <a:srgbClr val="E7E6E6"/>
                </a:solidFill>
                <a:latin typeface="Arial"/>
                <a:cs typeface="Arial"/>
              </a:rPr>
              <a:t>Java</a:t>
            </a:r>
            <a:r>
              <a:rPr sz="4400" b="1" spc="-16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50" dirty="0">
                <a:solidFill>
                  <a:srgbClr val="E7E6E6"/>
                </a:solidFill>
                <a:latin typeface="Arial"/>
                <a:cs typeface="Arial"/>
              </a:rPr>
              <a:t>break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384" y="371856"/>
            <a:ext cx="3164586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804796"/>
            <a:ext cx="4618355" cy="4013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60" dirty="0">
                <a:latin typeface="Arial"/>
                <a:cs typeface="Arial"/>
              </a:rPr>
              <a:t>public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25" dirty="0">
                <a:latin typeface="Arial"/>
                <a:cs typeface="Arial"/>
              </a:rPr>
              <a:t>ContinueExample </a:t>
            </a:r>
            <a:r>
              <a:rPr sz="2400" spc="-50" dirty="0">
                <a:latin typeface="Arial"/>
                <a:cs typeface="Arial"/>
              </a:rPr>
              <a:t>{  </a:t>
            </a:r>
            <a:r>
              <a:rPr sz="2400" spc="-60" dirty="0">
                <a:latin typeface="Arial"/>
                <a:cs typeface="Arial"/>
              </a:rPr>
              <a:t>public </a:t>
            </a:r>
            <a:r>
              <a:rPr sz="2400" spc="-65" dirty="0">
                <a:latin typeface="Arial"/>
                <a:cs typeface="Arial"/>
              </a:rPr>
              <a:t>static </a:t>
            </a:r>
            <a:r>
              <a:rPr sz="2400" spc="-75" dirty="0">
                <a:latin typeface="Arial"/>
                <a:cs typeface="Arial"/>
              </a:rPr>
              <a:t>void </a:t>
            </a:r>
            <a:r>
              <a:rPr sz="2400" spc="-65" dirty="0">
                <a:latin typeface="Arial"/>
                <a:cs typeface="Arial"/>
              </a:rPr>
              <a:t>main(String[]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args)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415"/>
              </a:lnSpc>
            </a:pPr>
            <a:r>
              <a:rPr sz="2400" spc="100" dirty="0">
                <a:latin typeface="Arial"/>
                <a:cs typeface="Arial"/>
              </a:rPr>
              <a:t>//for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560705" marR="1687195" indent="-274320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latin typeface="Arial"/>
                <a:cs typeface="Arial"/>
              </a:rPr>
              <a:t>for(int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i=1;i&lt;=10;i++){  </a:t>
            </a:r>
            <a:r>
              <a:rPr sz="2400" spc="-75" dirty="0">
                <a:latin typeface="Arial"/>
                <a:cs typeface="Arial"/>
              </a:rPr>
              <a:t>if(i==5){</a:t>
            </a:r>
            <a:endParaRPr sz="2400">
              <a:latin typeface="Arial"/>
              <a:cs typeface="Arial"/>
            </a:endParaRPr>
          </a:p>
          <a:p>
            <a:pPr marL="832485" marR="395605">
              <a:lnSpc>
                <a:spcPts val="2590"/>
              </a:lnSpc>
              <a:spcBef>
                <a:spcPts val="10"/>
              </a:spcBef>
            </a:pPr>
            <a:r>
              <a:rPr sz="2400" spc="-10" dirty="0">
                <a:latin typeface="Arial"/>
                <a:cs typeface="Arial"/>
              </a:rPr>
              <a:t>//using </a:t>
            </a:r>
            <a:r>
              <a:rPr sz="2400" spc="-65" dirty="0">
                <a:latin typeface="Arial"/>
                <a:cs typeface="Arial"/>
              </a:rPr>
              <a:t>continue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statement  </a:t>
            </a:r>
            <a:r>
              <a:rPr sz="2400" spc="-60" dirty="0">
                <a:latin typeface="Arial"/>
                <a:cs typeface="Arial"/>
              </a:rPr>
              <a:t>continue;</a:t>
            </a:r>
            <a:endParaRPr sz="2400">
              <a:latin typeface="Arial"/>
              <a:cs typeface="Arial"/>
            </a:endParaRPr>
          </a:p>
          <a:p>
            <a:pPr marL="560705">
              <a:lnSpc>
                <a:spcPts val="2415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560705">
              <a:lnSpc>
                <a:spcPts val="2595"/>
              </a:lnSpc>
            </a:pPr>
            <a:r>
              <a:rPr sz="2400" spc="-65" dirty="0">
                <a:latin typeface="Arial"/>
                <a:cs typeface="Arial"/>
              </a:rPr>
              <a:t>System.out.println(i);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595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823" y="1804796"/>
            <a:ext cx="124396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245" dirty="0">
                <a:latin typeface="Arial"/>
                <a:cs typeface="Arial"/>
              </a:rPr>
              <a:t>OUTPUT</a:t>
            </a:r>
            <a:r>
              <a:rPr sz="2400" b="1" spc="-229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114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47129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285" dirty="0">
                <a:solidFill>
                  <a:srgbClr val="E7E6E6"/>
                </a:solidFill>
                <a:latin typeface="Arial"/>
                <a:cs typeface="Arial"/>
              </a:rPr>
              <a:t>Continue</a:t>
            </a:r>
            <a:r>
              <a:rPr sz="4400" b="1" spc="-12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210" dirty="0">
                <a:solidFill>
                  <a:srgbClr val="E7E6E6"/>
                </a:solidFill>
                <a:latin typeface="Arial"/>
                <a:cs typeface="Arial"/>
              </a:rPr>
              <a:t>statement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384" y="371856"/>
            <a:ext cx="5371338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295" dirty="0"/>
              <a:t>THANK</a:t>
            </a:r>
            <a:r>
              <a:rPr spc="-240" dirty="0"/>
              <a:t> </a:t>
            </a:r>
            <a:r>
              <a:rPr spc="-38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524126"/>
            <a:ext cx="10363835" cy="48050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6985" indent="-228600" algn="just">
              <a:lnSpc>
                <a:spcPts val="302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260" dirty="0">
                <a:latin typeface="Arial"/>
                <a:cs typeface="Arial"/>
              </a:rPr>
              <a:t>James </a:t>
            </a:r>
            <a:r>
              <a:rPr sz="2800" spc="-145" dirty="0">
                <a:latin typeface="Arial"/>
                <a:cs typeface="Arial"/>
              </a:rPr>
              <a:t>Gosling, </a:t>
            </a:r>
            <a:r>
              <a:rPr sz="2800" spc="-75" dirty="0">
                <a:latin typeface="Arial"/>
                <a:cs typeface="Arial"/>
              </a:rPr>
              <a:t>Mike </a:t>
            </a:r>
            <a:r>
              <a:rPr sz="2800" spc="-140" dirty="0">
                <a:latin typeface="Arial"/>
                <a:cs typeface="Arial"/>
              </a:rPr>
              <a:t>Sheridan,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25" dirty="0">
                <a:latin typeface="Arial"/>
                <a:cs typeface="Arial"/>
              </a:rPr>
              <a:t>Patrick </a:t>
            </a:r>
            <a:r>
              <a:rPr sz="2800" spc="-114" dirty="0">
                <a:latin typeface="Arial"/>
                <a:cs typeface="Arial"/>
              </a:rPr>
              <a:t>Naughton </a:t>
            </a:r>
            <a:r>
              <a:rPr sz="2800" spc="-25" dirty="0">
                <a:latin typeface="Arial"/>
                <a:cs typeface="Arial"/>
              </a:rPr>
              <a:t>initiated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95" dirty="0">
                <a:latin typeface="Arial"/>
                <a:cs typeface="Arial"/>
              </a:rPr>
              <a:t>Java  </a:t>
            </a:r>
            <a:r>
              <a:rPr sz="2800" spc="-160" dirty="0">
                <a:latin typeface="Arial"/>
                <a:cs typeface="Arial"/>
              </a:rPr>
              <a:t>language </a:t>
            </a:r>
            <a:r>
              <a:rPr sz="2800" spc="-55" dirty="0">
                <a:latin typeface="Arial"/>
                <a:cs typeface="Arial"/>
              </a:rPr>
              <a:t>project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June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1991.</a:t>
            </a:r>
            <a:endParaRPr sz="2800">
              <a:latin typeface="Arial"/>
              <a:cs typeface="Arial"/>
            </a:endParaRPr>
          </a:p>
          <a:p>
            <a:pPr marL="241300" marR="6350" indent="-228600" algn="just">
              <a:lnSpc>
                <a:spcPts val="303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190" dirty="0">
                <a:latin typeface="Arial"/>
                <a:cs typeface="Arial"/>
              </a:rPr>
              <a:t>was </a:t>
            </a:r>
            <a:r>
              <a:rPr sz="2800" spc="-70" dirty="0">
                <a:latin typeface="Arial"/>
                <a:cs typeface="Arial"/>
              </a:rPr>
              <a:t>originally </a:t>
            </a:r>
            <a:r>
              <a:rPr sz="2800" spc="-140" dirty="0">
                <a:latin typeface="Arial"/>
                <a:cs typeface="Arial"/>
              </a:rPr>
              <a:t>designed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interactive </a:t>
            </a:r>
            <a:r>
              <a:rPr sz="2800" spc="-80" dirty="0">
                <a:latin typeface="Arial"/>
                <a:cs typeface="Arial"/>
              </a:rPr>
              <a:t>television, </a:t>
            </a:r>
            <a:r>
              <a:rPr sz="2800" spc="-15" dirty="0">
                <a:latin typeface="Arial"/>
                <a:cs typeface="Arial"/>
              </a:rPr>
              <a:t>but </a:t>
            </a:r>
            <a:r>
              <a:rPr sz="2800" spc="90" dirty="0">
                <a:latin typeface="Arial"/>
                <a:cs typeface="Arial"/>
              </a:rPr>
              <a:t>it </a:t>
            </a:r>
            <a:r>
              <a:rPr sz="2800" spc="-185" dirty="0">
                <a:latin typeface="Arial"/>
                <a:cs typeface="Arial"/>
              </a:rPr>
              <a:t>was </a:t>
            </a:r>
            <a:r>
              <a:rPr sz="2800" spc="-15" dirty="0">
                <a:latin typeface="Arial"/>
                <a:cs typeface="Arial"/>
              </a:rPr>
              <a:t>too  </a:t>
            </a:r>
            <a:r>
              <a:rPr sz="2800" spc="-160" dirty="0">
                <a:latin typeface="Arial"/>
                <a:cs typeface="Arial"/>
              </a:rPr>
              <a:t>advanced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digital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cable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television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industry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time.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6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60" dirty="0">
                <a:latin typeface="Arial"/>
                <a:cs typeface="Arial"/>
              </a:rPr>
              <a:t>language </a:t>
            </a:r>
            <a:r>
              <a:rPr sz="2800" spc="-185" dirty="0">
                <a:latin typeface="Arial"/>
                <a:cs typeface="Arial"/>
              </a:rPr>
              <a:t>was </a:t>
            </a:r>
            <a:r>
              <a:rPr sz="2800" spc="-25" dirty="0">
                <a:latin typeface="Arial"/>
                <a:cs typeface="Arial"/>
              </a:rPr>
              <a:t>initially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i="1" spc="-195" dirty="0">
                <a:latin typeface="Arial"/>
                <a:cs typeface="Arial"/>
              </a:rPr>
              <a:t>Oak </a:t>
            </a:r>
            <a:r>
              <a:rPr sz="2800" spc="-35" dirty="0">
                <a:latin typeface="Arial"/>
                <a:cs typeface="Arial"/>
              </a:rPr>
              <a:t>after </a:t>
            </a:r>
            <a:r>
              <a:rPr sz="2800" spc="-150" dirty="0">
                <a:latin typeface="Arial"/>
                <a:cs typeface="Arial"/>
              </a:rPr>
              <a:t>an </a:t>
            </a:r>
            <a:r>
              <a:rPr sz="2800" spc="-140" dirty="0">
                <a:latin typeface="Arial"/>
                <a:cs typeface="Arial"/>
              </a:rPr>
              <a:t>oak </a:t>
            </a:r>
            <a:r>
              <a:rPr sz="2800" spc="-45" dirty="0">
                <a:latin typeface="Arial"/>
                <a:cs typeface="Arial"/>
              </a:rPr>
              <a:t>tree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90" dirty="0">
                <a:latin typeface="Arial"/>
                <a:cs typeface="Arial"/>
              </a:rPr>
              <a:t>stood </a:t>
            </a:r>
            <a:r>
              <a:rPr sz="2800" spc="59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outside </a:t>
            </a:r>
            <a:r>
              <a:rPr sz="2800" spc="-145" dirty="0">
                <a:latin typeface="Arial"/>
                <a:cs typeface="Arial"/>
              </a:rPr>
              <a:t>Gosling's </a:t>
            </a:r>
            <a:r>
              <a:rPr sz="2800" spc="-65" dirty="0">
                <a:latin typeface="Arial"/>
                <a:cs typeface="Arial"/>
              </a:rPr>
              <a:t>office. </a:t>
            </a:r>
            <a:r>
              <a:rPr sz="2800" spc="-125" dirty="0">
                <a:latin typeface="Arial"/>
                <a:cs typeface="Arial"/>
              </a:rPr>
              <a:t>Later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project </a:t>
            </a:r>
            <a:r>
              <a:rPr sz="2800" spc="-40" dirty="0">
                <a:latin typeface="Arial"/>
                <a:cs typeface="Arial"/>
              </a:rPr>
              <a:t>went </a:t>
            </a:r>
            <a:r>
              <a:rPr sz="2800" spc="-130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name </a:t>
            </a:r>
            <a:r>
              <a:rPr sz="2800" i="1" spc="-185" dirty="0">
                <a:latin typeface="Arial"/>
                <a:cs typeface="Arial"/>
              </a:rPr>
              <a:t>Green 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80" dirty="0">
                <a:latin typeface="Arial"/>
                <a:cs typeface="Arial"/>
              </a:rPr>
              <a:t>was </a:t>
            </a:r>
            <a:r>
              <a:rPr sz="2800" spc="-45" dirty="0">
                <a:latin typeface="Arial"/>
                <a:cs typeface="Arial"/>
              </a:rPr>
              <a:t>finally </a:t>
            </a:r>
            <a:r>
              <a:rPr sz="2800" spc="-120" dirty="0">
                <a:latin typeface="Arial"/>
                <a:cs typeface="Arial"/>
              </a:rPr>
              <a:t>renamed </a:t>
            </a:r>
            <a:r>
              <a:rPr sz="2800" i="1" spc="-200" dirty="0">
                <a:latin typeface="Arial"/>
                <a:cs typeface="Arial"/>
              </a:rPr>
              <a:t>Java</a:t>
            </a:r>
            <a:r>
              <a:rPr sz="2800" spc="-200" dirty="0">
                <a:latin typeface="Arial"/>
                <a:cs typeface="Arial"/>
              </a:rPr>
              <a:t>, </a:t>
            </a:r>
            <a:r>
              <a:rPr sz="2800" spc="-25" dirty="0">
                <a:latin typeface="Arial"/>
                <a:cs typeface="Arial"/>
              </a:rPr>
              <a:t>from </a:t>
            </a:r>
            <a:r>
              <a:rPr sz="2800" spc="-295" dirty="0">
                <a:latin typeface="Arial"/>
                <a:cs typeface="Arial"/>
              </a:rPr>
              <a:t>Java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coffee.</a:t>
            </a:r>
            <a:endParaRPr sz="2800">
              <a:latin typeface="Arial"/>
              <a:cs typeface="Arial"/>
            </a:endParaRPr>
          </a:p>
          <a:p>
            <a:pPr marL="241300" marR="8890" indent="-228600" algn="just">
              <a:lnSpc>
                <a:spcPts val="303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Gosling </a:t>
            </a:r>
            <a:r>
              <a:rPr sz="2800" spc="-140" dirty="0">
                <a:latin typeface="Arial"/>
                <a:cs typeface="Arial"/>
              </a:rPr>
              <a:t>designed </a:t>
            </a:r>
            <a:r>
              <a:rPr sz="2800" spc="-290" dirty="0">
                <a:latin typeface="Arial"/>
                <a:cs typeface="Arial"/>
              </a:rPr>
              <a:t>Java </a:t>
            </a:r>
            <a:r>
              <a:rPr sz="2800" spc="20" dirty="0">
                <a:latin typeface="Arial"/>
                <a:cs typeface="Arial"/>
              </a:rPr>
              <a:t>with 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C/C++-style </a:t>
            </a:r>
            <a:r>
              <a:rPr sz="2800" spc="-150" dirty="0">
                <a:latin typeface="Arial"/>
                <a:cs typeface="Arial"/>
              </a:rPr>
              <a:t>syntax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65" dirty="0">
                <a:latin typeface="Arial"/>
                <a:cs typeface="Arial"/>
              </a:rPr>
              <a:t>system </a:t>
            </a:r>
            <a:r>
              <a:rPr sz="2800" spc="-125" dirty="0">
                <a:latin typeface="Arial"/>
                <a:cs typeface="Arial"/>
              </a:rPr>
              <a:t>and  </a:t>
            </a:r>
            <a:r>
              <a:rPr sz="2800" spc="-75" dirty="0">
                <a:latin typeface="Arial"/>
                <a:cs typeface="Arial"/>
              </a:rPr>
              <a:t>application </a:t>
            </a:r>
            <a:r>
              <a:rPr sz="2800" spc="-120" dirty="0">
                <a:latin typeface="Arial"/>
                <a:cs typeface="Arial"/>
              </a:rPr>
              <a:t>programmers </a:t>
            </a:r>
            <a:r>
              <a:rPr sz="2800" spc="-55" dirty="0">
                <a:latin typeface="Arial"/>
                <a:cs typeface="Arial"/>
              </a:rPr>
              <a:t>would </a:t>
            </a:r>
            <a:r>
              <a:rPr sz="2800" spc="-20" dirty="0">
                <a:latin typeface="Arial"/>
                <a:cs typeface="Arial"/>
              </a:rPr>
              <a:t>find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familiar.</a:t>
            </a:r>
            <a:endParaRPr sz="2800">
              <a:latin typeface="Arial"/>
              <a:cs typeface="Arial"/>
            </a:endParaRPr>
          </a:p>
          <a:p>
            <a:pPr marL="241300" marR="9525" indent="-228600" algn="just">
              <a:lnSpc>
                <a:spcPts val="303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spc="-250" dirty="0">
                <a:latin typeface="Arial"/>
                <a:cs typeface="Arial"/>
              </a:rPr>
              <a:t>Sun </a:t>
            </a:r>
            <a:r>
              <a:rPr sz="2800" spc="-125" dirty="0">
                <a:latin typeface="Arial"/>
                <a:cs typeface="Arial"/>
              </a:rPr>
              <a:t>Microsystems </a:t>
            </a:r>
            <a:r>
              <a:rPr sz="2800" spc="-140" dirty="0">
                <a:latin typeface="Arial"/>
                <a:cs typeface="Arial"/>
              </a:rPr>
              <a:t>released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first </a:t>
            </a:r>
            <a:r>
              <a:rPr sz="2800" spc="-80" dirty="0">
                <a:latin typeface="Arial"/>
                <a:cs typeface="Arial"/>
              </a:rPr>
              <a:t>public </a:t>
            </a:r>
            <a:r>
              <a:rPr sz="2800" spc="-60" dirty="0">
                <a:latin typeface="Arial"/>
                <a:cs typeface="Arial"/>
              </a:rPr>
              <a:t>implementation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290" dirty="0">
                <a:latin typeface="Arial"/>
                <a:cs typeface="Arial"/>
              </a:rPr>
              <a:t>Java </a:t>
            </a:r>
            <a:r>
              <a:rPr sz="2800" spc="-105" dirty="0">
                <a:latin typeface="Arial"/>
                <a:cs typeface="Arial"/>
              </a:rPr>
              <a:t>1.0 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1996.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0542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380" dirty="0">
                <a:solidFill>
                  <a:srgbClr val="E7E6E6"/>
                </a:solidFill>
                <a:latin typeface="Arial"/>
                <a:cs typeface="Arial"/>
              </a:rPr>
              <a:t>H</a:t>
            </a:r>
            <a:r>
              <a:rPr sz="4400" b="1" spc="-5" dirty="0">
                <a:solidFill>
                  <a:srgbClr val="E7E6E6"/>
                </a:solidFill>
                <a:latin typeface="Arial"/>
                <a:cs typeface="Arial"/>
              </a:rPr>
              <a:t>I</a:t>
            </a:r>
            <a:r>
              <a:rPr sz="4400" b="1" spc="-720" dirty="0">
                <a:solidFill>
                  <a:srgbClr val="E7E6E6"/>
                </a:solidFill>
                <a:latin typeface="Arial"/>
                <a:cs typeface="Arial"/>
              </a:rPr>
              <a:t>S</a:t>
            </a:r>
            <a:r>
              <a:rPr sz="4400" b="1" spc="-715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r>
              <a:rPr sz="4400" b="1" spc="-405" dirty="0">
                <a:solidFill>
                  <a:srgbClr val="E7E6E6"/>
                </a:solidFill>
                <a:latin typeface="Arial"/>
                <a:cs typeface="Arial"/>
              </a:rPr>
              <a:t>O</a:t>
            </a:r>
            <a:r>
              <a:rPr sz="4400" b="1" spc="-735" dirty="0">
                <a:solidFill>
                  <a:srgbClr val="E7E6E6"/>
                </a:solidFill>
                <a:latin typeface="Arial"/>
                <a:cs typeface="Arial"/>
              </a:rPr>
              <a:t>R</a:t>
            </a:r>
            <a:r>
              <a:rPr sz="4400" b="1" spc="-655" dirty="0">
                <a:solidFill>
                  <a:srgbClr val="E7E6E6"/>
                </a:solidFill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2710433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08856"/>
            <a:ext cx="10363200" cy="32238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b="1" spc="-210" dirty="0">
                <a:latin typeface="Arial"/>
                <a:cs typeface="Arial"/>
              </a:rPr>
              <a:t>programming </a:t>
            </a:r>
            <a:r>
              <a:rPr sz="2800" b="1" spc="-225" dirty="0">
                <a:latin typeface="Arial"/>
                <a:cs typeface="Arial"/>
              </a:rPr>
              <a:t>language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platform</a:t>
            </a:r>
            <a:r>
              <a:rPr sz="2800" spc="-12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150" dirty="0">
                <a:latin typeface="Arial"/>
                <a:cs typeface="Arial"/>
              </a:rPr>
              <a:t>an </a:t>
            </a:r>
            <a:r>
              <a:rPr sz="2800" spc="-60" dirty="0">
                <a:latin typeface="Arial"/>
                <a:cs typeface="Arial"/>
              </a:rPr>
              <a:t>object-oriented, </a:t>
            </a:r>
            <a:r>
              <a:rPr sz="2800" spc="-170" dirty="0">
                <a:latin typeface="Arial"/>
                <a:cs typeface="Arial"/>
              </a:rPr>
              <a:t>class-based, </a:t>
            </a:r>
            <a:r>
              <a:rPr sz="2800" spc="-80" dirty="0">
                <a:latin typeface="Arial"/>
                <a:cs typeface="Arial"/>
              </a:rPr>
              <a:t>concurrent, </a:t>
            </a:r>
            <a:r>
              <a:rPr sz="2800" spc="-145" dirty="0">
                <a:latin typeface="Arial"/>
                <a:cs typeface="Arial"/>
              </a:rPr>
              <a:t>secured </a:t>
            </a:r>
            <a:r>
              <a:rPr sz="2800" spc="-125" dirty="0">
                <a:latin typeface="Arial"/>
                <a:cs typeface="Arial"/>
              </a:rPr>
              <a:t>and </a:t>
            </a:r>
            <a:r>
              <a:rPr sz="2800" spc="-120" dirty="0">
                <a:latin typeface="Arial"/>
                <a:cs typeface="Arial"/>
              </a:rPr>
              <a:t>general-  </a:t>
            </a:r>
            <a:r>
              <a:rPr sz="2800" spc="-110" dirty="0">
                <a:latin typeface="Arial"/>
                <a:cs typeface="Arial"/>
              </a:rPr>
              <a:t>purpose </a:t>
            </a:r>
            <a:r>
              <a:rPr sz="2800" spc="-95" dirty="0">
                <a:latin typeface="Arial"/>
                <a:cs typeface="Arial"/>
              </a:rPr>
              <a:t>computer-programming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language.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high </a:t>
            </a:r>
            <a:r>
              <a:rPr sz="2800" spc="-90" dirty="0">
                <a:latin typeface="Arial"/>
                <a:cs typeface="Arial"/>
              </a:rPr>
              <a:t>level, </a:t>
            </a:r>
            <a:r>
              <a:rPr sz="2800" spc="-75" dirty="0">
                <a:latin typeface="Arial"/>
                <a:cs typeface="Arial"/>
              </a:rPr>
              <a:t>robust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60" dirty="0">
                <a:latin typeface="Arial"/>
                <a:cs typeface="Arial"/>
              </a:rPr>
              <a:t>secure </a:t>
            </a:r>
            <a:r>
              <a:rPr sz="2800" spc="-105" dirty="0">
                <a:latin typeface="Arial"/>
                <a:cs typeface="Arial"/>
              </a:rPr>
              <a:t>programming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language.</a:t>
            </a:r>
            <a:endParaRPr sz="2800">
              <a:latin typeface="Arial"/>
              <a:cs typeface="Arial"/>
            </a:endParaRPr>
          </a:p>
          <a:p>
            <a:pPr marL="241300" marR="5715" indent="-228600" algn="just">
              <a:lnSpc>
                <a:spcPts val="303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0" dirty="0">
                <a:latin typeface="Arial"/>
                <a:cs typeface="Arial"/>
              </a:rPr>
              <a:t>Platform</a:t>
            </a:r>
            <a:r>
              <a:rPr sz="2800" spc="-140" dirty="0">
                <a:latin typeface="Arial"/>
                <a:cs typeface="Arial"/>
              </a:rPr>
              <a:t>: </a:t>
            </a:r>
            <a:r>
              <a:rPr sz="2800" spc="-170" dirty="0">
                <a:latin typeface="Arial"/>
                <a:cs typeface="Arial"/>
              </a:rPr>
              <a:t>Any </a:t>
            </a:r>
            <a:r>
              <a:rPr sz="2800" spc="-105" dirty="0">
                <a:latin typeface="Arial"/>
                <a:cs typeface="Arial"/>
              </a:rPr>
              <a:t>hardware </a:t>
            </a:r>
            <a:r>
              <a:rPr sz="2800" spc="-15" dirty="0">
                <a:latin typeface="Arial"/>
                <a:cs typeface="Arial"/>
              </a:rPr>
              <a:t>or </a:t>
            </a:r>
            <a:r>
              <a:rPr sz="2800" spc="-75" dirty="0">
                <a:latin typeface="Arial"/>
                <a:cs typeface="Arial"/>
              </a:rPr>
              <a:t>software </a:t>
            </a:r>
            <a:r>
              <a:rPr sz="2800" spc="-80" dirty="0">
                <a:latin typeface="Arial"/>
                <a:cs typeface="Arial"/>
              </a:rPr>
              <a:t>environment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program  runs,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known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40" dirty="0">
                <a:latin typeface="Arial"/>
                <a:cs typeface="Arial"/>
              </a:rPr>
              <a:t>platform. </a:t>
            </a:r>
            <a:r>
              <a:rPr sz="2800" spc="-210" dirty="0">
                <a:latin typeface="Arial"/>
                <a:cs typeface="Arial"/>
              </a:rPr>
              <a:t>Since </a:t>
            </a: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204" dirty="0">
                <a:latin typeface="Arial"/>
                <a:cs typeface="Arial"/>
              </a:rPr>
              <a:t>has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runtime </a:t>
            </a:r>
            <a:r>
              <a:rPr sz="2800" spc="-75" dirty="0">
                <a:latin typeface="Arial"/>
                <a:cs typeface="Arial"/>
              </a:rPr>
              <a:t>environment  </a:t>
            </a:r>
            <a:r>
              <a:rPr sz="2800" spc="-340" dirty="0">
                <a:latin typeface="Arial"/>
                <a:cs typeface="Arial"/>
              </a:rPr>
              <a:t>(JRE)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210" dirty="0">
                <a:latin typeface="Arial"/>
                <a:cs typeface="Arial"/>
              </a:rPr>
              <a:t>API, </a:t>
            </a:r>
            <a:r>
              <a:rPr sz="2800" spc="90" dirty="0">
                <a:latin typeface="Arial"/>
                <a:cs typeface="Arial"/>
              </a:rPr>
              <a:t>it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110" dirty="0">
                <a:latin typeface="Arial"/>
                <a:cs typeface="Arial"/>
              </a:rPr>
              <a:t>called 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platform.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7522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370" dirty="0">
                <a:solidFill>
                  <a:srgbClr val="E7E6E6"/>
                </a:solid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4414266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92605"/>
            <a:ext cx="17265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2800" spc="-110" dirty="0">
                <a:latin typeface="Arial"/>
                <a:cs typeface="Arial"/>
              </a:rPr>
              <a:t>1.	</a:t>
            </a:r>
            <a:r>
              <a:rPr sz="2800" spc="-140" dirty="0">
                <a:latin typeface="Arial"/>
                <a:cs typeface="Arial"/>
              </a:rPr>
              <a:t>Desktop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2679" y="1792605"/>
            <a:ext cx="716343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61210" algn="l"/>
                <a:tab pos="3000375" algn="l"/>
                <a:tab pos="3585210" algn="l"/>
                <a:tab pos="4963160" algn="l"/>
                <a:tab pos="6250305" algn="l"/>
              </a:tabLst>
            </a:pP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90" dirty="0">
                <a:latin typeface="Arial"/>
                <a:cs typeface="Arial"/>
              </a:rPr>
              <a:t>p</a:t>
            </a:r>
            <a:r>
              <a:rPr sz="2800" spc="-105" dirty="0">
                <a:latin typeface="Arial"/>
                <a:cs typeface="Arial"/>
              </a:rPr>
              <a:t>p</a:t>
            </a:r>
            <a:r>
              <a:rPr sz="2800" spc="-40" dirty="0">
                <a:latin typeface="Arial"/>
                <a:cs typeface="Arial"/>
              </a:rPr>
              <a:t>li</a:t>
            </a:r>
            <a:r>
              <a:rPr sz="2800" spc="-120" dirty="0">
                <a:latin typeface="Arial"/>
                <a:cs typeface="Arial"/>
              </a:rPr>
              <a:t>c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tions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5" dirty="0">
                <a:latin typeface="Arial"/>
                <a:cs typeface="Arial"/>
              </a:rPr>
              <a:t>suc</a:t>
            </a:r>
            <a:r>
              <a:rPr sz="2800" spc="-18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80" dirty="0">
                <a:latin typeface="Arial"/>
                <a:cs typeface="Arial"/>
              </a:rPr>
              <a:t>a</a:t>
            </a:r>
            <a:r>
              <a:rPr sz="2800" spc="-24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5" dirty="0">
                <a:latin typeface="Arial"/>
                <a:cs typeface="Arial"/>
              </a:rPr>
              <a:t>a</a:t>
            </a:r>
            <a:r>
              <a:rPr sz="2800" spc="-22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30" dirty="0">
                <a:latin typeface="Arial"/>
                <a:cs typeface="Arial"/>
              </a:rPr>
              <a:t>ob</a:t>
            </a:r>
            <a:r>
              <a:rPr sz="2800" spc="-155" dirty="0">
                <a:latin typeface="Arial"/>
                <a:cs typeface="Arial"/>
              </a:rPr>
              <a:t>a</a:t>
            </a:r>
            <a:r>
              <a:rPr sz="2800" spc="1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r</a:t>
            </a:r>
            <a:r>
              <a:rPr sz="2800" spc="-155" dirty="0">
                <a:latin typeface="Arial"/>
                <a:cs typeface="Arial"/>
              </a:rPr>
              <a:t>ea</a:t>
            </a:r>
            <a:r>
              <a:rPr sz="2800" spc="-165" dirty="0">
                <a:latin typeface="Arial"/>
                <a:cs typeface="Arial"/>
              </a:rPr>
              <a:t>de</a:t>
            </a:r>
            <a:r>
              <a:rPr sz="2800" spc="-195" dirty="0">
                <a:latin typeface="Arial"/>
                <a:cs typeface="Arial"/>
              </a:rPr>
              <a:t>r</a:t>
            </a:r>
            <a:r>
              <a:rPr sz="2800" spc="-80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5" dirty="0">
                <a:latin typeface="Arial"/>
                <a:cs typeface="Arial"/>
              </a:rPr>
              <a:t>m</a:t>
            </a:r>
            <a:r>
              <a:rPr sz="2800" spc="-125" dirty="0">
                <a:latin typeface="Arial"/>
                <a:cs typeface="Arial"/>
              </a:rPr>
              <a:t>e</a:t>
            </a:r>
            <a:r>
              <a:rPr sz="2800" spc="-145" dirty="0">
                <a:latin typeface="Arial"/>
                <a:cs typeface="Arial"/>
              </a:rPr>
              <a:t>d</a:t>
            </a:r>
            <a:r>
              <a:rPr sz="2800" spc="-95" dirty="0">
                <a:latin typeface="Arial"/>
                <a:cs typeface="Arial"/>
              </a:rPr>
              <a:t>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4144" y="1792605"/>
            <a:ext cx="977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35" dirty="0">
                <a:latin typeface="Arial"/>
                <a:cs typeface="Arial"/>
              </a:rPr>
              <a:t>player,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2091831"/>
            <a:ext cx="8707120" cy="36061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775"/>
              </a:spcBef>
            </a:pPr>
            <a:r>
              <a:rPr sz="2800" spc="-70" dirty="0">
                <a:latin typeface="Arial"/>
                <a:cs typeface="Arial"/>
              </a:rPr>
              <a:t>antivirus,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165" dirty="0">
                <a:latin typeface="Arial"/>
                <a:cs typeface="Arial"/>
              </a:rPr>
              <a:t>Web </a:t>
            </a:r>
            <a:r>
              <a:rPr sz="2800" spc="-95" dirty="0">
                <a:latin typeface="Arial"/>
                <a:cs typeface="Arial"/>
              </a:rPr>
              <a:t>Applications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75" dirty="0">
                <a:latin typeface="Arial"/>
                <a:cs typeface="Arial"/>
              </a:rPr>
              <a:t>irctc.co.in, </a:t>
            </a:r>
            <a:r>
              <a:rPr sz="2800" spc="-80" dirty="0">
                <a:latin typeface="Arial"/>
                <a:cs typeface="Arial"/>
              </a:rPr>
              <a:t>javatpoint.com,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110" dirty="0">
                <a:latin typeface="Arial"/>
                <a:cs typeface="Arial"/>
              </a:rPr>
              <a:t>Enterprise </a:t>
            </a:r>
            <a:r>
              <a:rPr sz="2800" spc="-95" dirty="0">
                <a:latin typeface="Arial"/>
                <a:cs typeface="Arial"/>
              </a:rPr>
              <a:t>Applications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120" dirty="0">
                <a:latin typeface="Arial"/>
                <a:cs typeface="Arial"/>
              </a:rPr>
              <a:t>banking </a:t>
            </a:r>
            <a:r>
              <a:rPr sz="2800" spc="-95" dirty="0">
                <a:latin typeface="Arial"/>
                <a:cs typeface="Arial"/>
              </a:rPr>
              <a:t>applications.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35" dirty="0">
                <a:latin typeface="Arial"/>
                <a:cs typeface="Arial"/>
              </a:rPr>
              <a:t>Mobile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165" dirty="0">
                <a:latin typeface="Arial"/>
                <a:cs typeface="Arial"/>
              </a:rPr>
              <a:t>Embedded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145" dirty="0">
                <a:latin typeface="Arial"/>
                <a:cs typeface="Arial"/>
              </a:rPr>
              <a:t>Robotics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5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210" dirty="0">
                <a:latin typeface="Arial"/>
                <a:cs typeface="Arial"/>
              </a:rPr>
              <a:t>Games,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1591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475" dirty="0">
                <a:solidFill>
                  <a:srgbClr val="E7E6E6"/>
                </a:solidFill>
                <a:latin typeface="Arial"/>
                <a:cs typeface="Arial"/>
              </a:rPr>
              <a:t>APPLICATION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384" y="371856"/>
            <a:ext cx="3819905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1450847"/>
            <a:ext cx="4291584" cy="434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8188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305" dirty="0">
                <a:solidFill>
                  <a:srgbClr val="E7E6E6"/>
                </a:solidFill>
                <a:latin typeface="Arial"/>
                <a:cs typeface="Arial"/>
              </a:rPr>
              <a:t>Features </a:t>
            </a:r>
            <a:r>
              <a:rPr sz="4400" b="1" spc="-190" dirty="0">
                <a:solidFill>
                  <a:srgbClr val="E7E6E6"/>
                </a:solidFill>
                <a:latin typeface="Arial"/>
                <a:cs typeface="Arial"/>
              </a:rPr>
              <a:t>of</a:t>
            </a:r>
            <a:r>
              <a:rPr sz="4400" b="1" spc="6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480" dirty="0">
                <a:solidFill>
                  <a:srgbClr val="E7E6E6"/>
                </a:solidFill>
                <a:latin typeface="Arial"/>
                <a:cs typeface="Arial"/>
              </a:rPr>
              <a:t>Java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4478274" cy="1177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244" y="1708856"/>
            <a:ext cx="2598420" cy="43732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335" dirty="0">
                <a:latin typeface="Arial"/>
                <a:cs typeface="Arial"/>
              </a:rPr>
              <a:t>O</a:t>
            </a:r>
            <a:r>
              <a:rPr sz="2800" spc="-100" dirty="0">
                <a:latin typeface="Arial"/>
                <a:cs typeface="Arial"/>
              </a:rPr>
              <a:t>b</a:t>
            </a:r>
            <a:r>
              <a:rPr sz="2800" spc="-105" dirty="0">
                <a:latin typeface="Arial"/>
                <a:cs typeface="Arial"/>
              </a:rPr>
              <a:t>je</a:t>
            </a:r>
            <a:r>
              <a:rPr sz="2800" spc="-155" dirty="0">
                <a:latin typeface="Arial"/>
                <a:cs typeface="Arial"/>
              </a:rPr>
              <a:t>c</a:t>
            </a:r>
            <a:r>
              <a:rPr sz="2800" spc="155" dirty="0">
                <a:latin typeface="Arial"/>
                <a:cs typeface="Arial"/>
              </a:rPr>
              <a:t>t</a:t>
            </a:r>
            <a:r>
              <a:rPr sz="2800" spc="-75" dirty="0">
                <a:latin typeface="Arial"/>
                <a:cs typeface="Arial"/>
              </a:rPr>
              <a:t>-</a:t>
            </a:r>
            <a:r>
              <a:rPr sz="2800" spc="-335" dirty="0">
                <a:latin typeface="Arial"/>
                <a:cs typeface="Arial"/>
              </a:rPr>
              <a:t>O</a:t>
            </a:r>
            <a:r>
              <a:rPr sz="2800" spc="-40" dirty="0">
                <a:latin typeface="Arial"/>
                <a:cs typeface="Arial"/>
              </a:rPr>
              <a:t>rie</a:t>
            </a:r>
            <a:r>
              <a:rPr sz="2800" spc="-100" dirty="0">
                <a:latin typeface="Arial"/>
                <a:cs typeface="Arial"/>
              </a:rPr>
              <a:t>n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120" dirty="0"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Portable</a:t>
            </a:r>
            <a:endParaRPr sz="2800">
              <a:latin typeface="Arial"/>
              <a:cs typeface="Arial"/>
            </a:endParaRPr>
          </a:p>
          <a:p>
            <a:pPr marL="241300" marR="503555" indent="-228600">
              <a:lnSpc>
                <a:spcPts val="302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2800" spc="-75" dirty="0">
                <a:latin typeface="Arial"/>
                <a:cs typeface="Arial"/>
              </a:rPr>
              <a:t>Platform  </a:t>
            </a:r>
            <a:r>
              <a:rPr sz="2800" spc="-20" dirty="0">
                <a:latin typeface="Arial"/>
                <a:cs typeface="Arial"/>
              </a:rPr>
              <a:t>i</a:t>
            </a:r>
            <a:r>
              <a:rPr sz="2800" spc="-55" dirty="0">
                <a:latin typeface="Arial"/>
                <a:cs typeface="Arial"/>
              </a:rPr>
              <a:t>n</a:t>
            </a:r>
            <a:r>
              <a:rPr sz="2800" spc="-100" dirty="0">
                <a:latin typeface="Arial"/>
                <a:cs typeface="Arial"/>
              </a:rPr>
              <a:t>d</a:t>
            </a:r>
            <a:r>
              <a:rPr sz="2800" spc="-120" dirty="0">
                <a:latin typeface="Arial"/>
                <a:cs typeface="Arial"/>
              </a:rPr>
              <a:t>e</a:t>
            </a:r>
            <a:r>
              <a:rPr sz="2800" spc="-140" dirty="0">
                <a:latin typeface="Arial"/>
                <a:cs typeface="Arial"/>
              </a:rPr>
              <a:t>p</a:t>
            </a:r>
            <a:r>
              <a:rPr sz="2800" spc="-120" dirty="0">
                <a:latin typeface="Arial"/>
                <a:cs typeface="Arial"/>
              </a:rPr>
              <a:t>e</a:t>
            </a:r>
            <a:r>
              <a:rPr sz="2800" spc="-140" dirty="0">
                <a:latin typeface="Arial"/>
                <a:cs typeface="Arial"/>
              </a:rPr>
              <a:t>n</a:t>
            </a:r>
            <a:r>
              <a:rPr sz="2800" spc="-100" dirty="0">
                <a:latin typeface="Arial"/>
                <a:cs typeface="Arial"/>
              </a:rPr>
              <a:t>d</a:t>
            </a:r>
            <a:r>
              <a:rPr sz="2800" spc="-120" dirty="0">
                <a:latin typeface="Arial"/>
                <a:cs typeface="Arial"/>
              </a:rPr>
              <a:t>e</a:t>
            </a:r>
            <a:r>
              <a:rPr sz="2800" spc="-165" dirty="0">
                <a:latin typeface="Arial"/>
                <a:cs typeface="Arial"/>
              </a:rPr>
              <a:t>n</a:t>
            </a:r>
            <a:r>
              <a:rPr sz="2800" spc="16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Secured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Robust</a:t>
            </a:r>
            <a:endParaRPr sz="2800">
              <a:latin typeface="Arial"/>
              <a:cs typeface="Arial"/>
            </a:endParaRPr>
          </a:p>
          <a:p>
            <a:pPr marL="241300" marR="561975" indent="-228600">
              <a:lnSpc>
                <a:spcPts val="303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A</a:t>
            </a:r>
            <a:r>
              <a:rPr sz="2800" spc="-105" dirty="0">
                <a:latin typeface="Arial"/>
                <a:cs typeface="Arial"/>
              </a:rPr>
              <a:t>r</a:t>
            </a:r>
            <a:r>
              <a:rPr sz="2800" spc="-229" dirty="0">
                <a:latin typeface="Arial"/>
                <a:cs typeface="Arial"/>
              </a:rPr>
              <a:t>c</a:t>
            </a:r>
            <a:r>
              <a:rPr sz="2800" spc="-100" dirty="0">
                <a:latin typeface="Arial"/>
                <a:cs typeface="Arial"/>
              </a:rPr>
              <a:t>h</a:t>
            </a:r>
            <a:r>
              <a:rPr sz="2800" spc="80" dirty="0">
                <a:latin typeface="Arial"/>
                <a:cs typeface="Arial"/>
              </a:rPr>
              <a:t>i</a:t>
            </a:r>
            <a:r>
              <a:rPr sz="2800" spc="70" dirty="0">
                <a:latin typeface="Arial"/>
                <a:cs typeface="Arial"/>
              </a:rPr>
              <a:t>t</a:t>
            </a:r>
            <a:r>
              <a:rPr sz="2800" spc="-200" dirty="0">
                <a:latin typeface="Arial"/>
                <a:cs typeface="Arial"/>
              </a:rPr>
              <a:t>ec</a:t>
            </a:r>
            <a:r>
              <a:rPr sz="2800" spc="25" dirty="0">
                <a:latin typeface="Arial"/>
                <a:cs typeface="Arial"/>
              </a:rPr>
              <a:t>t</a:t>
            </a:r>
            <a:r>
              <a:rPr sz="2800" spc="3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10" dirty="0">
                <a:latin typeface="Arial"/>
                <a:cs typeface="Arial"/>
              </a:rPr>
              <a:t>e  </a:t>
            </a:r>
            <a:r>
              <a:rPr sz="2800" spc="-60" dirty="0">
                <a:latin typeface="Arial"/>
                <a:cs typeface="Arial"/>
              </a:rPr>
              <a:t>neutral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1821" y="1708856"/>
            <a:ext cx="2854960" cy="25831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55" dirty="0">
                <a:latin typeface="Arial"/>
                <a:cs typeface="Arial"/>
              </a:rPr>
              <a:t>Interpreted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High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35" dirty="0">
                <a:latin typeface="Arial"/>
                <a:cs typeface="Arial"/>
              </a:rPr>
              <a:t>Multithreaded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60" dirty="0">
                <a:latin typeface="Arial"/>
                <a:cs typeface="Arial"/>
              </a:rPr>
              <a:t>Distributed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Arial"/>
                <a:cs typeface="Arial"/>
              </a:rPr>
              <a:t>Dynamic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603629"/>
            <a:ext cx="5447030" cy="2502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8255" indent="-228600" algn="just">
              <a:lnSpc>
                <a:spcPts val="302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105" dirty="0">
                <a:latin typeface="Arial"/>
                <a:cs typeface="Arial"/>
              </a:rPr>
              <a:t>bytecode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instruction </a:t>
            </a:r>
            <a:r>
              <a:rPr sz="2800" spc="-114" dirty="0">
                <a:latin typeface="Arial"/>
                <a:cs typeface="Arial"/>
              </a:rPr>
              <a:t>set 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50" dirty="0">
                <a:latin typeface="Arial"/>
                <a:cs typeface="Arial"/>
              </a:rPr>
              <a:t>Virtual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Machine.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69"/>
              </a:spcBef>
              <a:buChar char="•"/>
              <a:tabLst>
                <a:tab pos="241300" algn="l"/>
              </a:tabLst>
            </a:pPr>
            <a:r>
              <a:rPr sz="2800" spc="-125" dirty="0">
                <a:latin typeface="Arial"/>
                <a:cs typeface="Arial"/>
              </a:rPr>
              <a:t>Firstly,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compiler </a:t>
            </a:r>
            <a:r>
              <a:rPr sz="2800" spc="-120" dirty="0">
                <a:latin typeface="Arial"/>
                <a:cs typeface="Arial"/>
              </a:rPr>
              <a:t>compiles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spc="-110" dirty="0">
                <a:latin typeface="Arial"/>
                <a:cs typeface="Arial"/>
              </a:rPr>
              <a:t>program </a:t>
            </a:r>
            <a:r>
              <a:rPr sz="2800" spc="-130" dirty="0">
                <a:latin typeface="Arial"/>
                <a:cs typeface="Arial"/>
              </a:rPr>
              <a:t>(.java </a:t>
            </a:r>
            <a:r>
              <a:rPr sz="2800" spc="-30" dirty="0">
                <a:latin typeface="Arial"/>
                <a:cs typeface="Arial"/>
              </a:rPr>
              <a:t>file) </a:t>
            </a:r>
            <a:r>
              <a:rPr sz="2800" spc="-145" dirty="0">
                <a:latin typeface="Arial"/>
                <a:cs typeface="Arial"/>
              </a:rPr>
              <a:t>and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bytecode  </a:t>
            </a:r>
            <a:r>
              <a:rPr sz="2800" spc="-170" dirty="0">
                <a:latin typeface="Arial"/>
                <a:cs typeface="Arial"/>
              </a:rPr>
              <a:t>(.class </a:t>
            </a:r>
            <a:r>
              <a:rPr sz="2800" spc="-25" dirty="0">
                <a:latin typeface="Arial"/>
                <a:cs typeface="Arial"/>
              </a:rPr>
              <a:t>file) </a:t>
            </a:r>
            <a:r>
              <a:rPr sz="2800" spc="-140" dirty="0">
                <a:latin typeface="Arial"/>
                <a:cs typeface="Arial"/>
              </a:rPr>
              <a:t>is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generated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spc="-130" dirty="0">
                <a:latin typeface="Arial"/>
                <a:cs typeface="Arial"/>
              </a:rPr>
              <a:t>piece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code.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4164533"/>
            <a:ext cx="979805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spc="-229" dirty="0">
                <a:latin typeface="Arial"/>
                <a:cs typeface="Arial"/>
              </a:rPr>
              <a:t>T</a:t>
            </a:r>
            <a:r>
              <a:rPr sz="2800" spc="-220" dirty="0">
                <a:latin typeface="Arial"/>
                <a:cs typeface="Arial"/>
              </a:rPr>
              <a:t>h</a:t>
            </a:r>
            <a:r>
              <a:rPr sz="2800" spc="-90" dirty="0">
                <a:latin typeface="Arial"/>
                <a:cs typeface="Arial"/>
              </a:rPr>
              <a:t>en  </a:t>
            </a:r>
            <a:r>
              <a:rPr sz="2800" spc="-70" dirty="0">
                <a:latin typeface="Arial"/>
                <a:cs typeface="Arial"/>
              </a:rPr>
              <a:t>now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6295" y="4164533"/>
            <a:ext cx="425704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240" marR="5080" indent="-3175">
              <a:lnSpc>
                <a:spcPts val="3030"/>
              </a:lnSpc>
              <a:spcBef>
                <a:spcPts val="484"/>
              </a:spcBef>
              <a:tabLst>
                <a:tab pos="737870" algn="l"/>
                <a:tab pos="844550" algn="l"/>
                <a:tab pos="1524635" algn="l"/>
                <a:tab pos="2313940" algn="l"/>
                <a:tab pos="2341880" algn="l"/>
                <a:tab pos="4021454" algn="l"/>
              </a:tabLst>
            </a:pPr>
            <a:r>
              <a:rPr sz="2800" spc="175" dirty="0">
                <a:latin typeface="Arial"/>
                <a:cs typeface="Arial"/>
              </a:rPr>
              <a:t>t</a:t>
            </a:r>
            <a:r>
              <a:rPr sz="2800" spc="-100" dirty="0">
                <a:latin typeface="Arial"/>
                <a:cs typeface="Arial"/>
              </a:rPr>
              <a:t>h</a:t>
            </a:r>
            <a:r>
              <a:rPr sz="2800" spc="-16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5" dirty="0">
                <a:latin typeface="Arial"/>
                <a:cs typeface="Arial"/>
              </a:rPr>
              <a:t>b</a:t>
            </a:r>
            <a:r>
              <a:rPr sz="2800" spc="-110" dirty="0">
                <a:latin typeface="Arial"/>
                <a:cs typeface="Arial"/>
              </a:rPr>
              <a:t>y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200" dirty="0">
                <a:latin typeface="Arial"/>
                <a:cs typeface="Arial"/>
              </a:rPr>
              <a:t>e</a:t>
            </a:r>
            <a:r>
              <a:rPr sz="2800" spc="-225" dirty="0">
                <a:latin typeface="Arial"/>
                <a:cs typeface="Arial"/>
              </a:rPr>
              <a:t>c</a:t>
            </a:r>
            <a:r>
              <a:rPr sz="2800" spc="-110" dirty="0">
                <a:latin typeface="Arial"/>
                <a:cs typeface="Arial"/>
              </a:rPr>
              <a:t>od</a:t>
            </a:r>
            <a:r>
              <a:rPr sz="2800" spc="-10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65" dirty="0">
                <a:latin typeface="Arial"/>
                <a:cs typeface="Arial"/>
              </a:rPr>
              <a:t>g</a:t>
            </a:r>
            <a:r>
              <a:rPr sz="2800" spc="-120" dirty="0">
                <a:latin typeface="Arial"/>
                <a:cs typeface="Arial"/>
              </a:rPr>
              <a:t>e</a:t>
            </a:r>
            <a:r>
              <a:rPr sz="2800" spc="-140" dirty="0">
                <a:latin typeface="Arial"/>
                <a:cs typeface="Arial"/>
              </a:rPr>
              <a:t>n</a:t>
            </a:r>
            <a:r>
              <a:rPr sz="2800" spc="-70" dirty="0">
                <a:latin typeface="Arial"/>
                <a:cs typeface="Arial"/>
              </a:rPr>
              <a:t>e</a:t>
            </a:r>
            <a:r>
              <a:rPr sz="2800" spc="-100" dirty="0">
                <a:latin typeface="Arial"/>
                <a:cs typeface="Arial"/>
              </a:rPr>
              <a:t>r</a:t>
            </a: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120" dirty="0">
                <a:latin typeface="Arial"/>
                <a:cs typeface="Arial"/>
              </a:rPr>
              <a:t>ed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5" dirty="0">
                <a:latin typeface="Arial"/>
                <a:cs typeface="Arial"/>
              </a:rPr>
              <a:t>is  </a:t>
            </a:r>
            <a:r>
              <a:rPr sz="2800" spc="-40" dirty="0">
                <a:latin typeface="Arial"/>
                <a:cs typeface="Arial"/>
              </a:rPr>
              <a:t>run		</a:t>
            </a:r>
            <a:r>
              <a:rPr sz="2800" spc="-125" dirty="0">
                <a:latin typeface="Arial"/>
                <a:cs typeface="Arial"/>
              </a:rPr>
              <a:t>by	</a:t>
            </a:r>
            <a:r>
              <a:rPr sz="2800" spc="-35" dirty="0">
                <a:latin typeface="Arial"/>
                <a:cs typeface="Arial"/>
              </a:rPr>
              <a:t>the		</a:t>
            </a:r>
            <a:r>
              <a:rPr sz="2800" spc="-295" dirty="0"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4933010"/>
            <a:ext cx="42252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43710" algn="l"/>
                <a:tab pos="3911600" algn="l"/>
              </a:tabLst>
            </a:pPr>
            <a:r>
              <a:rPr sz="2800" spc="-130" dirty="0">
                <a:latin typeface="Arial"/>
                <a:cs typeface="Arial"/>
              </a:rPr>
              <a:t>Ma</a:t>
            </a:r>
            <a:r>
              <a:rPr sz="2800" spc="-114" dirty="0">
                <a:latin typeface="Arial"/>
                <a:cs typeface="Arial"/>
              </a:rPr>
              <a:t>c</a:t>
            </a:r>
            <a:r>
              <a:rPr sz="2800" spc="-100" dirty="0">
                <a:latin typeface="Arial"/>
                <a:cs typeface="Arial"/>
              </a:rPr>
              <a:t>h</a:t>
            </a:r>
            <a:r>
              <a:rPr sz="2800" spc="-20" dirty="0">
                <a:latin typeface="Arial"/>
                <a:cs typeface="Arial"/>
              </a:rPr>
              <a:t>i</a:t>
            </a:r>
            <a:r>
              <a:rPr sz="2800" spc="-55" dirty="0">
                <a:latin typeface="Arial"/>
                <a:cs typeface="Arial"/>
              </a:rPr>
              <a:t>n</a:t>
            </a:r>
            <a:r>
              <a:rPr sz="2800" spc="-16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35" dirty="0">
                <a:latin typeface="Arial"/>
                <a:cs typeface="Arial"/>
              </a:rPr>
              <a:t>ir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80" dirty="0">
                <a:latin typeface="Arial"/>
                <a:cs typeface="Arial"/>
              </a:rPr>
              <a:t>es</a:t>
            </a:r>
            <a:r>
              <a:rPr sz="2800" spc="-200" dirty="0">
                <a:latin typeface="Arial"/>
                <a:cs typeface="Arial"/>
              </a:rPr>
              <a:t>pec</a:t>
            </a:r>
            <a:r>
              <a:rPr sz="2800" spc="10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16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1338" y="4549266"/>
            <a:ext cx="992505" cy="83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5"/>
              </a:spcBef>
            </a:pPr>
            <a:r>
              <a:rPr sz="2800" spc="-50" dirty="0">
                <a:latin typeface="Arial"/>
                <a:cs typeface="Arial"/>
              </a:rPr>
              <a:t>Virtual</a:t>
            </a:r>
            <a:endParaRPr sz="2800">
              <a:latin typeface="Arial"/>
              <a:cs typeface="Arial"/>
            </a:endParaRPr>
          </a:p>
          <a:p>
            <a:pPr marL="466725">
              <a:lnSpc>
                <a:spcPts val="3190"/>
              </a:lnSpc>
            </a:pPr>
            <a:r>
              <a:rPr sz="2800" spc="-150" dirty="0">
                <a:latin typeface="Arial"/>
                <a:cs typeface="Arial"/>
              </a:rPr>
              <a:t>a</a:t>
            </a:r>
            <a:r>
              <a:rPr sz="2800" spc="-215" dirty="0">
                <a:latin typeface="Arial"/>
                <a:cs typeface="Arial"/>
              </a:rPr>
              <a:t>n</a:t>
            </a:r>
            <a:r>
              <a:rPr sz="2800" spc="-13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5317642"/>
            <a:ext cx="521462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</a:pPr>
            <a:r>
              <a:rPr sz="2800" spc="-85" dirty="0">
                <a:latin typeface="Arial"/>
                <a:cs typeface="Arial"/>
              </a:rPr>
              <a:t>operating </a:t>
            </a:r>
            <a:r>
              <a:rPr sz="2800" spc="-155" dirty="0">
                <a:latin typeface="Arial"/>
                <a:cs typeface="Arial"/>
              </a:rPr>
              <a:t>system,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204" dirty="0">
                <a:latin typeface="Arial"/>
                <a:cs typeface="Arial"/>
              </a:rPr>
              <a:t>makes </a:t>
            </a:r>
            <a:r>
              <a:rPr sz="2800" spc="-155" dirty="0">
                <a:latin typeface="Arial"/>
                <a:cs typeface="Arial"/>
              </a:rPr>
              <a:t>java 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platform </a:t>
            </a:r>
            <a:r>
              <a:rPr sz="2800" spc="-85" dirty="0">
                <a:latin typeface="Arial"/>
                <a:cs typeface="Arial"/>
              </a:rPr>
              <a:t>independent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language.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6257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670" dirty="0">
                <a:solidFill>
                  <a:srgbClr val="E7E6E6"/>
                </a:solidFill>
                <a:latin typeface="Arial"/>
                <a:cs typeface="Arial"/>
              </a:rPr>
              <a:t>BYTE</a:t>
            </a:r>
            <a:r>
              <a:rPr sz="4400" b="1" spc="-21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400" b="1" spc="-605" dirty="0">
                <a:solidFill>
                  <a:srgbClr val="E7E6E6"/>
                </a:solidFill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5384" y="371856"/>
            <a:ext cx="3283458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03135" y="1746504"/>
            <a:ext cx="4943856" cy="3883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08856"/>
            <a:ext cx="10358120" cy="40303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245" dirty="0">
                <a:latin typeface="Arial"/>
                <a:cs typeface="Arial"/>
              </a:rPr>
              <a:t>JVM </a:t>
            </a:r>
            <a:r>
              <a:rPr sz="2800" spc="-254" dirty="0">
                <a:latin typeface="Arial"/>
                <a:cs typeface="Arial"/>
              </a:rPr>
              <a:t>(Java </a:t>
            </a:r>
            <a:r>
              <a:rPr sz="2800" spc="-55" dirty="0">
                <a:latin typeface="Arial"/>
                <a:cs typeface="Arial"/>
              </a:rPr>
              <a:t>Virtual </a:t>
            </a:r>
            <a:r>
              <a:rPr sz="2800" spc="-100" dirty="0">
                <a:latin typeface="Arial"/>
                <a:cs typeface="Arial"/>
              </a:rPr>
              <a:t>Machine)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150" dirty="0">
                <a:latin typeface="Arial"/>
                <a:cs typeface="Arial"/>
              </a:rPr>
              <a:t>an </a:t>
            </a:r>
            <a:r>
              <a:rPr sz="2800" spc="-100" dirty="0">
                <a:latin typeface="Arial"/>
                <a:cs typeface="Arial"/>
              </a:rPr>
              <a:t>abstract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machine.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110" dirty="0">
                <a:latin typeface="Arial"/>
                <a:cs typeface="Arial"/>
              </a:rPr>
              <a:t>called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virtual </a:t>
            </a:r>
            <a:r>
              <a:rPr sz="2800" spc="-125" dirty="0">
                <a:latin typeface="Arial"/>
                <a:cs typeface="Arial"/>
              </a:rPr>
              <a:t>machine </a:t>
            </a:r>
            <a:r>
              <a:rPr sz="2800" spc="-185" dirty="0">
                <a:latin typeface="Arial"/>
                <a:cs typeface="Arial"/>
              </a:rPr>
              <a:t>because </a:t>
            </a:r>
            <a:r>
              <a:rPr sz="2800" spc="90" dirty="0">
                <a:latin typeface="Arial"/>
                <a:cs typeface="Arial"/>
              </a:rPr>
              <a:t>it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doesn't </a:t>
            </a:r>
            <a:r>
              <a:rPr sz="2800" spc="-125" dirty="0">
                <a:latin typeface="Arial"/>
                <a:cs typeface="Arial"/>
              </a:rPr>
              <a:t>physically </a:t>
            </a:r>
            <a:r>
              <a:rPr sz="2800" spc="-100" dirty="0">
                <a:latin typeface="Arial"/>
                <a:cs typeface="Arial"/>
              </a:rPr>
              <a:t>exist.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specification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10" dirty="0">
                <a:latin typeface="Arial"/>
                <a:cs typeface="Arial"/>
              </a:rPr>
              <a:t>provides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runtime </a:t>
            </a:r>
            <a:r>
              <a:rPr sz="2800" spc="-75" dirty="0">
                <a:latin typeface="Arial"/>
                <a:cs typeface="Arial"/>
              </a:rPr>
              <a:t>environment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which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295" dirty="0">
                <a:latin typeface="Arial"/>
                <a:cs typeface="Arial"/>
              </a:rPr>
              <a:t>Java  </a:t>
            </a:r>
            <a:r>
              <a:rPr sz="2800" spc="-105" dirty="0">
                <a:latin typeface="Arial"/>
                <a:cs typeface="Arial"/>
              </a:rPr>
              <a:t>bytecode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executed.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45" dirty="0">
                <a:latin typeface="Arial"/>
                <a:cs typeface="Arial"/>
              </a:rPr>
              <a:t>JVM </a:t>
            </a:r>
            <a:r>
              <a:rPr sz="2800" spc="-80" dirty="0">
                <a:latin typeface="Arial"/>
                <a:cs typeface="Arial"/>
              </a:rPr>
              <a:t>performs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following </a:t>
            </a:r>
            <a:r>
              <a:rPr sz="2800" spc="-95" dirty="0">
                <a:latin typeface="Arial"/>
                <a:cs typeface="Arial"/>
              </a:rPr>
              <a:t>main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tasks: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85" dirty="0">
                <a:latin typeface="Arial"/>
                <a:cs typeface="Arial"/>
              </a:rPr>
              <a:t>Loads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95" dirty="0">
                <a:latin typeface="Arial"/>
                <a:cs typeface="Arial"/>
              </a:rPr>
              <a:t>Verifies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70" dirty="0">
                <a:latin typeface="Arial"/>
                <a:cs typeface="Arial"/>
              </a:rPr>
              <a:t>Executes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30" dirty="0">
                <a:latin typeface="Arial"/>
                <a:cs typeface="Arial"/>
              </a:rPr>
              <a:t>Provides </a:t>
            </a:r>
            <a:r>
              <a:rPr sz="2400" spc="-25" dirty="0">
                <a:latin typeface="Arial"/>
                <a:cs typeface="Arial"/>
              </a:rPr>
              <a:t>runtime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103949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944" dirty="0">
                <a:solidFill>
                  <a:srgbClr val="E7E6E6"/>
                </a:solidFill>
                <a:latin typeface="Arial"/>
                <a:cs typeface="Arial"/>
              </a:rPr>
              <a:t>J</a:t>
            </a:r>
            <a:r>
              <a:rPr sz="4400" b="1" spc="-305" dirty="0">
                <a:solidFill>
                  <a:srgbClr val="E7E6E6"/>
                </a:solidFill>
                <a:latin typeface="Arial"/>
                <a:cs typeface="Arial"/>
              </a:rPr>
              <a:t>V</a:t>
            </a:r>
            <a:r>
              <a:rPr sz="4400" b="1" spc="170" dirty="0">
                <a:solidFill>
                  <a:srgbClr val="E7E6E6"/>
                </a:solidFill>
                <a:latin typeface="Arial"/>
                <a:cs typeface="Arial"/>
              </a:rPr>
              <a:t>M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384" y="371856"/>
            <a:ext cx="1695450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b="1" spc="-95" dirty="0">
                <a:latin typeface="Arial"/>
                <a:cs typeface="Arial"/>
              </a:rPr>
              <a:t>Author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109728"/>
            <a:ext cx="2798063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804796"/>
            <a:ext cx="5103495" cy="1833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434" dirty="0">
                <a:latin typeface="Arial"/>
                <a:cs typeface="Arial"/>
              </a:rPr>
              <a:t>JRE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acronym </a:t>
            </a:r>
            <a:r>
              <a:rPr sz="2400" spc="-15" dirty="0">
                <a:latin typeface="Arial"/>
                <a:cs typeface="Arial"/>
              </a:rPr>
              <a:t>for </a:t>
            </a:r>
            <a:r>
              <a:rPr sz="2400" spc="-250" dirty="0">
                <a:latin typeface="Arial"/>
                <a:cs typeface="Arial"/>
              </a:rPr>
              <a:t>Java </a:t>
            </a:r>
            <a:r>
              <a:rPr sz="2400" spc="-100" dirty="0">
                <a:latin typeface="Arial"/>
                <a:cs typeface="Arial"/>
              </a:rPr>
              <a:t>Runtime  </a:t>
            </a:r>
            <a:r>
              <a:rPr sz="2400" spc="-85" dirty="0"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55"/>
              </a:spcBef>
              <a:buChar char="•"/>
              <a:tabLst>
                <a:tab pos="241300" algn="l"/>
              </a:tabLst>
            </a:pPr>
            <a:r>
              <a:rPr sz="2400" spc="-170" dirty="0">
                <a:latin typeface="Arial"/>
                <a:cs typeface="Arial"/>
              </a:rPr>
              <a:t>The </a:t>
            </a:r>
            <a:r>
              <a:rPr sz="2400" spc="-250" dirty="0">
                <a:latin typeface="Arial"/>
                <a:cs typeface="Arial"/>
              </a:rPr>
              <a:t>Java </a:t>
            </a:r>
            <a:r>
              <a:rPr sz="2400" spc="-100" dirty="0">
                <a:latin typeface="Arial"/>
                <a:cs typeface="Arial"/>
              </a:rPr>
              <a:t>Runtime </a:t>
            </a:r>
            <a:r>
              <a:rPr sz="2400" spc="-95" dirty="0">
                <a:latin typeface="Arial"/>
                <a:cs typeface="Arial"/>
              </a:rPr>
              <a:t>Environment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set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software </a:t>
            </a:r>
            <a:r>
              <a:rPr sz="2400" spc="-60" dirty="0">
                <a:latin typeface="Arial"/>
                <a:cs typeface="Arial"/>
              </a:rPr>
              <a:t>tools </a:t>
            </a:r>
            <a:r>
              <a:rPr sz="2400" spc="-75" dirty="0">
                <a:latin typeface="Arial"/>
                <a:cs typeface="Arial"/>
              </a:rPr>
              <a:t>which </a:t>
            </a:r>
            <a:r>
              <a:rPr sz="2400" spc="-105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10" dirty="0">
                <a:latin typeface="Arial"/>
                <a:cs typeface="Arial"/>
              </a:rPr>
              <a:t>for  </a:t>
            </a:r>
            <a:r>
              <a:rPr sz="2400" spc="-90" dirty="0">
                <a:latin typeface="Arial"/>
                <a:cs typeface="Arial"/>
              </a:rPr>
              <a:t>developing </a:t>
            </a:r>
            <a:r>
              <a:rPr sz="2400" spc="-250" dirty="0">
                <a:latin typeface="Arial"/>
                <a:cs typeface="Arial"/>
              </a:rPr>
              <a:t>Java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3704031"/>
            <a:ext cx="836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634365" algn="l"/>
              </a:tabLst>
            </a:pP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1702" y="3704031"/>
            <a:ext cx="4079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7244" algn="l"/>
                <a:tab pos="1289685" algn="l"/>
                <a:tab pos="2445385" algn="l"/>
                <a:tab pos="3075940" algn="l"/>
              </a:tabLst>
            </a:pPr>
            <a:r>
              <a:rPr sz="2400" spc="-140" dirty="0">
                <a:latin typeface="Arial"/>
                <a:cs typeface="Arial"/>
              </a:rPr>
              <a:t>used	</a:t>
            </a:r>
            <a:r>
              <a:rPr sz="2400" spc="25" dirty="0">
                <a:latin typeface="Arial"/>
                <a:cs typeface="Arial"/>
              </a:rPr>
              <a:t>to	</a:t>
            </a:r>
            <a:r>
              <a:rPr sz="2400" spc="-70" dirty="0">
                <a:latin typeface="Arial"/>
                <a:cs typeface="Arial"/>
              </a:rPr>
              <a:t>provide	</a:t>
            </a:r>
            <a:r>
              <a:rPr sz="2400" spc="-20" dirty="0">
                <a:latin typeface="Arial"/>
                <a:cs typeface="Arial"/>
              </a:rPr>
              <a:t>the	</a:t>
            </a:r>
            <a:r>
              <a:rPr sz="2400" spc="-35" dirty="0">
                <a:latin typeface="Arial"/>
                <a:cs typeface="Arial"/>
              </a:rPr>
              <a:t>runtime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3942729"/>
            <a:ext cx="5100955" cy="20529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15"/>
              </a:spcBef>
            </a:pPr>
            <a:r>
              <a:rPr sz="2400" spc="-60" dirty="0"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  <a:p>
            <a:pPr marL="311150" indent="-298450">
              <a:lnSpc>
                <a:spcPts val="2740"/>
              </a:lnSpc>
              <a:spcBef>
                <a:spcPts val="720"/>
              </a:spcBef>
              <a:buChar char="•"/>
              <a:tabLst>
                <a:tab pos="311150" algn="l"/>
                <a:tab pos="311785" algn="l"/>
                <a:tab pos="652145" algn="l"/>
                <a:tab pos="1003300" algn="l"/>
                <a:tab pos="1582420" algn="l"/>
                <a:tab pos="3725545" algn="l"/>
                <a:tab pos="4143375" algn="l"/>
                <a:tab pos="4914900" algn="l"/>
              </a:tabLst>
            </a:pP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20" dirty="0">
                <a:latin typeface="Arial"/>
                <a:cs typeface="Arial"/>
              </a:rPr>
              <a:t>t</a:t>
            </a:r>
            <a:r>
              <a:rPr sz="2400" spc="-70" dirty="0">
                <a:latin typeface="Arial"/>
                <a:cs typeface="Arial"/>
              </a:rPr>
              <a:t>h</a:t>
            </a:r>
            <a:r>
              <a:rPr sz="2400" spc="-1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55" dirty="0">
                <a:latin typeface="Arial"/>
                <a:cs typeface="Arial"/>
              </a:rPr>
              <a:t>p</a:t>
            </a:r>
            <a:r>
              <a:rPr sz="2400" spc="-85" dirty="0">
                <a:latin typeface="Arial"/>
                <a:cs typeface="Arial"/>
              </a:rPr>
              <a:t>lem</a:t>
            </a:r>
            <a:r>
              <a:rPr sz="2400" spc="-110" dirty="0">
                <a:latin typeface="Arial"/>
                <a:cs typeface="Arial"/>
              </a:rPr>
              <a:t>e</a:t>
            </a:r>
            <a:r>
              <a:rPr sz="2400" spc="-114" dirty="0">
                <a:latin typeface="Arial"/>
                <a:cs typeface="Arial"/>
              </a:rPr>
              <a:t>n</a:t>
            </a:r>
            <a:r>
              <a:rPr sz="2400" spc="120" dirty="0">
                <a:latin typeface="Arial"/>
                <a:cs typeface="Arial"/>
              </a:rPr>
              <a:t>t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14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-7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90" dirty="0">
                <a:latin typeface="Arial"/>
                <a:cs typeface="Arial"/>
              </a:rPr>
              <a:t>J</a:t>
            </a:r>
            <a:r>
              <a:rPr sz="2400" spc="-405" dirty="0">
                <a:latin typeface="Arial"/>
                <a:cs typeface="Arial"/>
              </a:rPr>
              <a:t>V</a:t>
            </a:r>
            <a:r>
              <a:rPr sz="2400" spc="60" dirty="0">
                <a:latin typeface="Arial"/>
                <a:cs typeface="Arial"/>
              </a:rPr>
              <a:t>M</a:t>
            </a:r>
            <a:r>
              <a:rPr sz="2400" spc="-6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40"/>
              </a:lnSpc>
            </a:pPr>
            <a:r>
              <a:rPr sz="2400" spc="-110" dirty="0">
                <a:latin typeface="Arial"/>
                <a:cs typeface="Arial"/>
              </a:rPr>
              <a:t>physically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exists.</a:t>
            </a:r>
            <a:endParaRPr sz="2400">
              <a:latin typeface="Arial"/>
              <a:cs typeface="Arial"/>
            </a:endParaRPr>
          </a:p>
          <a:p>
            <a:pPr marL="311150" indent="-298450">
              <a:lnSpc>
                <a:spcPts val="2735"/>
              </a:lnSpc>
              <a:spcBef>
                <a:spcPts val="695"/>
              </a:spcBef>
              <a:buChar char="•"/>
              <a:tabLst>
                <a:tab pos="311150" algn="l"/>
                <a:tab pos="311785" algn="l"/>
                <a:tab pos="628015" algn="l"/>
                <a:tab pos="1802130" algn="l"/>
                <a:tab pos="2085339" algn="l"/>
                <a:tab pos="2594610" algn="l"/>
                <a:tab pos="2987675" algn="l"/>
                <a:tab pos="4119245" algn="l"/>
                <a:tab pos="4408805" algn="l"/>
              </a:tabLst>
            </a:pP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20" dirty="0">
                <a:latin typeface="Arial"/>
                <a:cs typeface="Arial"/>
              </a:rPr>
              <a:t>c</a:t>
            </a:r>
            <a:r>
              <a:rPr sz="2400" spc="-90" dirty="0">
                <a:latin typeface="Arial"/>
                <a:cs typeface="Arial"/>
              </a:rPr>
              <a:t>o</a:t>
            </a:r>
            <a:r>
              <a:rPr sz="2400" spc="-95" dirty="0">
                <a:latin typeface="Arial"/>
                <a:cs typeface="Arial"/>
              </a:rPr>
              <a:t>n</a:t>
            </a:r>
            <a:r>
              <a:rPr sz="2400" spc="120" dirty="0">
                <a:latin typeface="Arial"/>
                <a:cs typeface="Arial"/>
              </a:rPr>
              <a:t>t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i</a:t>
            </a:r>
            <a:r>
              <a:rPr sz="2400" spc="-35" dirty="0">
                <a:latin typeface="Arial"/>
                <a:cs typeface="Arial"/>
              </a:rPr>
              <a:t>n</a:t>
            </a:r>
            <a:r>
              <a:rPr sz="2400" spc="-26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95" dirty="0">
                <a:latin typeface="Arial"/>
                <a:cs typeface="Arial"/>
              </a:rPr>
              <a:t>s</a:t>
            </a:r>
            <a:r>
              <a:rPr sz="2400" spc="-235" dirty="0">
                <a:latin typeface="Arial"/>
                <a:cs typeface="Arial"/>
              </a:rPr>
              <a:t>e</a:t>
            </a:r>
            <a:r>
              <a:rPr sz="2400" spc="1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95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10" dirty="0">
                <a:latin typeface="Arial"/>
                <a:cs typeface="Arial"/>
              </a:rPr>
              <a:t>aries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4" dirty="0">
                <a:latin typeface="Arial"/>
                <a:cs typeface="Arial"/>
              </a:rPr>
              <a:t>+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o</a:t>
            </a:r>
            <a:r>
              <a:rPr sz="2400" spc="120" dirty="0">
                <a:latin typeface="Arial"/>
                <a:cs typeface="Arial"/>
              </a:rPr>
              <a:t>t</a:t>
            </a:r>
            <a:r>
              <a:rPr sz="2400" spc="-70" dirty="0">
                <a:latin typeface="Arial"/>
                <a:cs typeface="Arial"/>
              </a:rPr>
              <a:t>h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60" dirty="0">
                <a:latin typeface="Arial"/>
                <a:cs typeface="Arial"/>
              </a:rPr>
              <a:t>files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210" dirty="0">
                <a:latin typeface="Arial"/>
                <a:cs typeface="Arial"/>
              </a:rPr>
              <a:t>JVM </a:t>
            </a:r>
            <a:r>
              <a:rPr sz="2400" spc="-185" dirty="0">
                <a:latin typeface="Arial"/>
                <a:cs typeface="Arial"/>
              </a:rPr>
              <a:t>uses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runtime.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8089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944" dirty="0">
                <a:solidFill>
                  <a:srgbClr val="E7E6E6"/>
                </a:solidFill>
                <a:latin typeface="Arial"/>
                <a:cs typeface="Arial"/>
              </a:rPr>
              <a:t>J</a:t>
            </a:r>
            <a:r>
              <a:rPr sz="4400" b="1" spc="-665" dirty="0">
                <a:solidFill>
                  <a:srgbClr val="E7E6E6"/>
                </a:solidFill>
                <a:latin typeface="Arial"/>
                <a:cs typeface="Arial"/>
              </a:rPr>
              <a:t>R</a:t>
            </a:r>
            <a:r>
              <a:rPr sz="4400" b="1" spc="-795" dirty="0">
                <a:solidFill>
                  <a:srgbClr val="E7E6E6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384" y="371856"/>
            <a:ext cx="1463802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23888" y="2444495"/>
            <a:ext cx="5297424" cy="3115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1181</Words>
  <Application>Microsoft Office PowerPoint</Application>
  <PresentationFormat>Widescreen</PresentationFormat>
  <Paragraphs>365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PowerPoint Presentation</vt:lpstr>
      <vt:lpstr>INDEX</vt:lpstr>
      <vt:lpstr>HISTORY</vt:lpstr>
      <vt:lpstr>INTRODUCTION</vt:lpstr>
      <vt:lpstr>APPLICATION</vt:lpstr>
      <vt:lpstr>Features of Java</vt:lpstr>
      <vt:lpstr>BYTE CODE</vt:lpstr>
      <vt:lpstr>JVM</vt:lpstr>
      <vt:lpstr>JRE</vt:lpstr>
      <vt:lpstr>JDK</vt:lpstr>
      <vt:lpstr>PROGRAM 1 A/B</vt:lpstr>
      <vt:lpstr>DATA TYPES</vt:lpstr>
      <vt:lpstr>Java Primitive  Data Types</vt:lpstr>
      <vt:lpstr>Data Types : Size</vt:lpstr>
      <vt:lpstr>JAVA OPERATOR</vt:lpstr>
      <vt:lpstr>Java Operator  Precedence</vt:lpstr>
      <vt:lpstr>Unary Operator</vt:lpstr>
      <vt:lpstr>OUTPUT</vt:lpstr>
      <vt:lpstr>Arithmetic Operator</vt:lpstr>
      <vt:lpstr>OUTPUT</vt:lpstr>
      <vt:lpstr>Ternary Operator</vt:lpstr>
      <vt:lpstr>Control Statement</vt:lpstr>
      <vt:lpstr>Java If-else</vt:lpstr>
      <vt:lpstr>Switch condition</vt:lpstr>
      <vt:lpstr>Java while loop</vt:lpstr>
      <vt:lpstr>Java for loop</vt:lpstr>
      <vt:lpstr>Java break</vt:lpstr>
      <vt:lpstr>Continue statement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: 1 JAVA OVERVIEW</dc:title>
  <dc:creator>Saurabh Shrivastava</dc:creator>
  <cp:lastModifiedBy>Andy</cp:lastModifiedBy>
  <cp:revision>2</cp:revision>
  <dcterms:created xsi:type="dcterms:W3CDTF">2019-11-17T16:42:55Z</dcterms:created>
  <dcterms:modified xsi:type="dcterms:W3CDTF">2019-11-17T16:46:30Z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2019-11-17T00:00:00Z</vt:filetime>
  </property>
</Properties>
</file>