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72"/>
      </p:cViewPr>
      <p:guideLst>
        <p:guide orient="horz" pos="284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64364" y="2665411"/>
            <a:ext cx="1549177" cy="3209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080" y="3326384"/>
            <a:ext cx="1751838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08856"/>
            <a:ext cx="10364470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hyperlink" Target="https://www.javatpoint.com/java-string-conc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javatpoint.com/java-float" TargetMode="External"/><Relationship Id="rId8" Type="http://schemas.openxmlformats.org/officeDocument/2006/relationships/hyperlink" Target="https://www.javatpoint.com/java-long" TargetMode="External"/><Relationship Id="rId7" Type="http://schemas.openxmlformats.org/officeDocument/2006/relationships/hyperlink" Target="https://www.javatpoint.com/java-integer" TargetMode="External"/><Relationship Id="rId6" Type="http://schemas.openxmlformats.org/officeDocument/2006/relationships/hyperlink" Target="https://www.javatpoint.com/java-short" TargetMode="External"/><Relationship Id="rId5" Type="http://schemas.openxmlformats.org/officeDocument/2006/relationships/hyperlink" Target="https://www.javatpoint.com/java-byte" TargetMode="External"/><Relationship Id="rId4" Type="http://schemas.openxmlformats.org/officeDocument/2006/relationships/hyperlink" Target="https://www.javatpoint.com/post/java-character" TargetMode="External"/><Relationship Id="rId3" Type="http://schemas.openxmlformats.org/officeDocument/2006/relationships/hyperlink" Target="https://www.javatpoint.com/java-boolean" TargetMode="External"/><Relationship Id="rId2" Type="http://schemas.openxmlformats.org/officeDocument/2006/relationships/image" Target="../media/image27.png"/><Relationship Id="rId11" Type="http://schemas.openxmlformats.org/officeDocument/2006/relationships/slideLayout" Target="../slideLayouts/slideLayout5.xml"/><Relationship Id="rId10" Type="http://schemas.openxmlformats.org/officeDocument/2006/relationships/hyperlink" Target="https://www.javatpoint.com/java-double" TargetMode="Externa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30351"/>
            <a:ext cx="5346192" cy="147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7" y="0"/>
            <a:ext cx="12188951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30351"/>
            <a:ext cx="5346192" cy="147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327" y="2825495"/>
            <a:ext cx="5496306" cy="1198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813382"/>
            <a:ext cx="7459345" cy="3897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ExProg1{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 marR="2574925" indent="-914400">
              <a:lnSpc>
                <a:spcPct val="90000"/>
              </a:lnSpc>
              <a:spcBef>
                <a:spcPts val="12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public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static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void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main(String [] args){  String s1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"Hello Friends";  String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s2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 " Chai pilo..!!";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System.out.println("s1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:"+s1);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 marR="5080">
              <a:lnSpc>
                <a:spcPts val="2160"/>
              </a:lnSpc>
              <a:spcBef>
                <a:spcPts val="3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System.out.println("Hashcode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s1 :"+s1.hashCode());  System.out.println("s2 :"+s2);  System.out.println("Hashcode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s2</a:t>
            </a:r>
            <a:r>
              <a:rPr sz="2000" spc="-2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:"+s2.hashCode());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>
              <a:lnSpc>
                <a:spcPts val="201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System.out.println("-------------------------------");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>
              <a:lnSpc>
                <a:spcPts val="2160"/>
              </a:lnSpc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s1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s1+s2;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System.out.println("s1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:"+s1);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System.out.println("Hashcode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s1</a:t>
            </a:r>
            <a:r>
              <a:rPr sz="2000" spc="-2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:"+s1.hashCode());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192023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4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4400" b="1" spc="4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4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2579369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  <a:hlinkClick r:id="rId1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819275"/>
          <a:ext cx="10516234" cy="449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/>
                <a:gridCol w="2849880"/>
                <a:gridCol w="2673350"/>
                <a:gridCol w="4581524"/>
              </a:tblGrid>
              <a:tr h="250189">
                <a:tc>
                  <a:txBody>
                    <a:bodyPr/>
                    <a:lstStyle/>
                    <a:p>
                      <a:pPr marL="55245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No.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Method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char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charAt(int</a:t>
                      </a:r>
                      <a:r>
                        <a:rPr sz="1600" spc="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index)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char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value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particular</a:t>
                      </a:r>
                      <a:r>
                        <a:rPr sz="1600" spc="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60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length()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string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length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substring(int</a:t>
                      </a:r>
                      <a:r>
                        <a:rPr sz="1600" spc="2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beginIndex)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substring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given begin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substring(int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beginIndex,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600" spc="3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endIndex)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substring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given begin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and end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50774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730"/>
                        </a:lnSpc>
                        <a:spcBef>
                          <a:spcPts val="930"/>
                        </a:spcBef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boolean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contains(CharSequence</a:t>
                      </a:r>
                      <a:r>
                        <a:rPr sz="1600" spc="4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620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true or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false after matching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sequence</a:t>
                      </a:r>
                      <a:r>
                        <a:rPr sz="16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762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char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value.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43255">
                <a:tc vMerge="1">
                  <a:tcPr marL="0" marR="0" marT="118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28854">
                <a:tc rowSpan="2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700"/>
                        </a:lnSpc>
                      </a:pPr>
                      <a:r>
                        <a:rPr sz="1600" spc="-2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static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join(CharSequence </a:t>
                      </a:r>
                      <a:r>
                        <a:rPr sz="1600" spc="-2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delimiter,</a:t>
                      </a:r>
                      <a:r>
                        <a:rPr sz="1600" spc="10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CharSequence...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  <a:tr h="265175">
                <a:tc vMerge="1"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95"/>
                        </a:lnSpc>
                        <a:spcBef>
                          <a:spcPts val="90"/>
                        </a:spcBef>
                      </a:pP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elements)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055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joined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boolean equals(Object</a:t>
                      </a:r>
                      <a:r>
                        <a:rPr sz="1600" spc="4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another)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checks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equality of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with the given</a:t>
                      </a:r>
                      <a:r>
                        <a:rPr sz="16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object.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boolean</a:t>
                      </a:r>
                      <a:r>
                        <a:rPr sz="1600" spc="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isEmpty()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checks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if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empty.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concat(String</a:t>
                      </a:r>
                      <a:r>
                        <a:rPr sz="1600" spc="5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concatenates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specified</a:t>
                      </a:r>
                      <a:r>
                        <a:rPr sz="1600" spc="-2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2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static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 equalsIgnoreCase(String</a:t>
                      </a:r>
                      <a:r>
                        <a:rPr sz="1600" spc="6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another)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compares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another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string.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It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doesn't check</a:t>
                      </a:r>
                      <a:r>
                        <a:rPr sz="16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case.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String[]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split(String</a:t>
                      </a: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regex)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split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 matching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regex.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1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int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indexOf(int</a:t>
                      </a:r>
                      <a:r>
                        <a:rPr sz="1600" spc="4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ch)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specified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char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value</a:t>
                      </a:r>
                      <a:r>
                        <a:rPr sz="16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13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int indexOf(String</a:t>
                      </a:r>
                      <a:r>
                        <a:rPr sz="1600" spc="3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substring)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specified substring</a:t>
                      </a:r>
                      <a:r>
                        <a:rPr sz="16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</a:t>
                      </a:r>
                      <a:r>
                        <a:rPr sz="1600" spc="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toLowerCase()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in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lowercase.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String</a:t>
                      </a:r>
                      <a:r>
                        <a:rPr sz="1600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solidFill>
                            <a:srgbClr val="0462C1"/>
                          </a:solidFill>
                          <a:latin typeface="Calibri" panose="020F0502020204030204"/>
                          <a:cs typeface="Calibri" panose="020F0502020204030204"/>
                        </a:rPr>
                        <a:t>toUpperCase()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462C1"/>
                      </a:solidFill>
                      <a:prstDash val="solid"/>
                    </a:lnT>
                    <a:lnB w="12700">
                      <a:solidFill>
                        <a:srgbClr val="0462C1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string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in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uppercase.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179" y="498094"/>
            <a:ext cx="48787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String class</a:t>
            </a:r>
            <a:r>
              <a:rPr sz="4400" b="1" spc="1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2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methods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1856"/>
            <a:ext cx="5389626" cy="1177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813382"/>
            <a:ext cx="4775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ExProg2{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public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static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void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main(String []</a:t>
            </a:r>
            <a:r>
              <a:rPr sz="20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args){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28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 =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"HelloFriends";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975" y="2911601"/>
            <a:ext cx="3949700" cy="30734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System.out.println(s);  System.out.println(s.length());  System.out.println(s.toUpperCase());  System.out.println(s.toLowerCase());  System.out.println(s.charAt(5));  System.out.println(s.indexOf('o’));  System.out.println(s.indexOf('e'));  System.out.println(s.lastIndexOf(‘o’);  System.out.println(s.replace("e","X"));  System.out.println(s.substring(6));  System.out.println(s.substring(6,9));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9478" y="2088261"/>
            <a:ext cx="373380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s2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="50,20,30,10,40";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String []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num =</a:t>
            </a:r>
            <a:r>
              <a:rPr sz="20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s2.split(",");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for(int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i=0;i&lt;num.length;i++)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4689" y="3185617"/>
            <a:ext cx="1195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1018540" algn="l"/>
              </a:tabLst>
            </a:pPr>
            <a:r>
              <a:rPr sz="20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	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"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+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+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"</a:t>
            </a:r>
            <a:r>
              <a:rPr sz="2000" dirty="0">
                <a:latin typeface="Calibri" panose="020F0502020204030204"/>
                <a:cs typeface="Calibri" panose="020F0502020204030204"/>
              </a:rPr>
              <a:t>	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is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4823" y="3185617"/>
            <a:ext cx="387731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ts val="2280"/>
              </a:lnSpc>
              <a:spcBef>
                <a:spcPts val="9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System.out.println("Element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:"+num[i]);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192023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4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4400" b="1" spc="4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4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384" y="371856"/>
            <a:ext cx="2579369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841372"/>
            <a:ext cx="10097770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public class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ExProg3{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927100" marR="463613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public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static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void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main(String</a:t>
            </a:r>
            <a:r>
              <a:rPr sz="240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args[]){ 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s1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=“</a:t>
            </a:r>
            <a:r>
              <a:rPr lang="en-US" sz="2400" spc="-10" dirty="0" err="1" smtClean="0">
                <a:latin typeface="Calibri" panose="020F0502020204030204"/>
                <a:cs typeface="Calibri" panose="020F0502020204030204"/>
              </a:rPr>
              <a:t>rushi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";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927100" marR="641604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s2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=“</a:t>
            </a:r>
            <a:r>
              <a:rPr lang="en-US" sz="2400" spc="-10" dirty="0" err="1" smtClean="0">
                <a:latin typeface="Calibri" panose="020F0502020204030204"/>
                <a:cs typeface="Calibri" panose="020F0502020204030204"/>
              </a:rPr>
              <a:t>rushi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"; 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s3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=“</a:t>
            </a:r>
            <a:r>
              <a:rPr lang="en-US" sz="2400" spc="-10" dirty="0" smtClean="0">
                <a:latin typeface="Calibri" panose="020F0502020204030204"/>
                <a:cs typeface="Calibri" panose="020F0502020204030204"/>
              </a:rPr>
              <a:t>RUSHI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"; 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s4=“</a:t>
            </a:r>
            <a:r>
              <a:rPr lang="en-US" sz="2400" spc="-20" dirty="0">
                <a:latin typeface="Calibri" panose="020F0502020204030204"/>
                <a:cs typeface="Calibri" panose="020F0502020204030204"/>
              </a:rPr>
              <a:t>ARUSHI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";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System.out.println(s1.equals(s2));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//true because </a:t>
            </a:r>
            <a:r>
              <a:rPr sz="24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content </a:t>
            </a:r>
            <a:r>
              <a:rPr sz="24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24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same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System.out.println(s1.equals(s3));</a:t>
            </a:r>
            <a:r>
              <a:rPr sz="2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//false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because </a:t>
            </a:r>
            <a:r>
              <a:rPr sz="2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case </a:t>
            </a:r>
            <a:r>
              <a:rPr sz="24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not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same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System.out.println(s1.equals(s4));</a:t>
            </a:r>
            <a:r>
              <a:rPr sz="24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//false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because </a:t>
            </a:r>
            <a:r>
              <a:rPr sz="24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content </a:t>
            </a:r>
            <a:r>
              <a:rPr sz="24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not</a:t>
            </a:r>
            <a:r>
              <a:rPr sz="2400" spc="-8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same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192023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4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4400" b="1" spc="4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4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2579369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08856"/>
            <a:ext cx="10357485" cy="14338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Java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StringBuffer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class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used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create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mutable (modifiable)</a:t>
            </a:r>
            <a:r>
              <a:rPr sz="28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800" dirty="0"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" panose="020B0604020202020204"/>
              <a:buChar char="•"/>
              <a:tabLst>
                <a:tab pos="241300" algn="l"/>
                <a:tab pos="948690" algn="l"/>
                <a:tab pos="2905760" algn="l"/>
                <a:tab pos="3768725" algn="l"/>
                <a:tab pos="4207510" algn="l"/>
                <a:tab pos="4954270" algn="l"/>
                <a:tab pos="5347335" algn="l"/>
                <a:tab pos="6286500" algn="l"/>
                <a:tab pos="6768465" algn="l"/>
                <a:tab pos="7783830" algn="l"/>
                <a:tab pos="8634095" algn="l"/>
                <a:tab pos="9750425" algn="l"/>
                <a:tab pos="101219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ing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uf</a:t>
            </a:r>
            <a:r>
              <a:rPr sz="2800" b="1" spc="-4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er	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l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ss	</a:t>
            </a:r>
            <a:r>
              <a:rPr sz="2800" dirty="0">
                <a:latin typeface="Calibri" panose="020F0502020204030204"/>
                <a:cs typeface="Calibri" panose="020F0502020204030204"/>
              </a:rPr>
              <a:t>in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j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	is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sa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	as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Strin</a:t>
            </a:r>
            <a:r>
              <a:rPr sz="2800" dirty="0">
                <a:latin typeface="Calibri" panose="020F0502020204030204"/>
                <a:cs typeface="Calibri" panose="020F0502020204030204"/>
              </a:rPr>
              <a:t>g	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dirty="0">
                <a:latin typeface="Calibri" panose="020F0502020204030204"/>
                <a:cs typeface="Calibri" panose="020F0502020204030204"/>
              </a:rPr>
              <a:t>la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latin typeface="Calibri" panose="020F0502020204030204"/>
                <a:cs typeface="Calibri" panose="020F0502020204030204"/>
              </a:rPr>
              <a:t>s	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x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dirty="0">
                <a:latin typeface="Calibri" panose="020F0502020204030204"/>
                <a:cs typeface="Calibri" panose="020F0502020204030204"/>
              </a:rPr>
              <a:t>t	it	is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mutable </a:t>
            </a:r>
            <a:r>
              <a:rPr sz="2800" dirty="0">
                <a:latin typeface="Calibri" panose="020F0502020204030204"/>
                <a:cs typeface="Calibri" panose="020F0502020204030204"/>
              </a:rPr>
              <a:t>i.e. it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changed.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0149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44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2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Buffer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3676650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813382"/>
            <a:ext cx="14833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ExProg4{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975" y="2362276"/>
            <a:ext cx="38608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public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static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void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main(String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20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args){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2911601"/>
            <a:ext cx="5190490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>
              <a:lnSpc>
                <a:spcPts val="2280"/>
              </a:lnSpc>
              <a:spcBef>
                <a:spcPts val="9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StringBuffer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sb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new</a:t>
            </a:r>
            <a:r>
              <a:rPr sz="2000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StringBuffer("Hello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friends");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28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System.out.println(sb);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975" y="4009389"/>
            <a:ext cx="3611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System.out.println(sb.hashCode());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4283709"/>
            <a:ext cx="519049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7100">
              <a:lnSpc>
                <a:spcPts val="2280"/>
              </a:lnSpc>
              <a:spcBef>
                <a:spcPts val="90"/>
              </a:spcBef>
              <a:tabLst>
                <a:tab pos="2332355" algn="l"/>
                <a:tab pos="2860040" algn="l"/>
                <a:tab pos="3152140" algn="l"/>
                <a:tab pos="376237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StringBuffer	sb1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=	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new	StringBuffer("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Chai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pilo..!");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975" y="4832730"/>
            <a:ext cx="25050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System.out.println(sb1);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975" y="5381040"/>
            <a:ext cx="37395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System.out.println(sb1.hashCode());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4258" y="1813382"/>
            <a:ext cx="23768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sb.append(sb1);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60"/>
              </a:lnSpc>
            </a:pPr>
            <a:r>
              <a:rPr sz="20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//sb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= </a:t>
            </a:r>
            <a:r>
              <a:rPr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sb</a:t>
            </a:r>
            <a:r>
              <a:rPr sz="2000" spc="7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+sb1;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System.out.println(sb);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478" y="2911601"/>
            <a:ext cx="36118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System.out.println(sb.hashCode());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9478" y="3460495"/>
            <a:ext cx="105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6702" y="3734815"/>
            <a:ext cx="1054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384" y="371856"/>
            <a:ext cx="2579369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08533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ExProg4: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0383" y="371856"/>
            <a:ext cx="832866" cy="1177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819275"/>
          <a:ext cx="10516234" cy="3239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/>
                <a:gridCol w="3123564"/>
                <a:gridCol w="6981190"/>
              </a:tblGrid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No.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Method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length()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length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StringBuffer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can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be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found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by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length(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r>
                        <a:rPr sz="1600" spc="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method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capacity()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total allocated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capacity can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be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found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by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capacity(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r>
                        <a:rPr sz="1600" spc="1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method.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append()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It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is used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add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text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at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end of the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existence</a:t>
                      </a:r>
                      <a:r>
                        <a:rPr sz="1600" spc="1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text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insert()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It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is used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insert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text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at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specified index</a:t>
                      </a:r>
                      <a:r>
                        <a:rPr sz="1600" spc="1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position.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reverse()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It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can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reverse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characters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within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StringBuffer</a:t>
                      </a:r>
                      <a:r>
                        <a:rPr sz="1600" spc="1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object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delete(int startIndex, </a:t>
                      </a: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r>
                        <a:rPr sz="1600" b="1" spc="-1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endIndex)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It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can delete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characters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within 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StringBuffer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by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using the methods </a:t>
                      </a: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delete(</a:t>
                      </a:r>
                      <a:r>
                        <a:rPr sz="1600" b="1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replace()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can replace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one set of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characters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with another</a:t>
                      </a:r>
                      <a:r>
                        <a:rPr sz="1600" spc="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set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indexOf(String</a:t>
                      </a:r>
                      <a:r>
                        <a:rPr sz="1600" b="1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str)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649605">
                        <a:lnSpc>
                          <a:spcPts val="192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This method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 within this string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of the 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first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occurrence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of the 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specified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substring.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lastIndexOf(String</a:t>
                      </a:r>
                      <a:r>
                        <a:rPr sz="1600" b="1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str)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683260">
                        <a:lnSpc>
                          <a:spcPts val="1920"/>
                        </a:lnSpc>
                        <a:spcBef>
                          <a:spcPts val="40"/>
                        </a:spcBef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This method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index within this string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of the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last occurrence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of the 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specified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substring.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50189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substring(int</a:t>
                      </a:r>
                      <a:r>
                        <a:rPr sz="1600" b="1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start)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This method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returns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new String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that contains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subsequence of</a:t>
                      </a:r>
                      <a:r>
                        <a:rPr sz="1600" spc="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characters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92605"/>
            <a:ext cx="10363835" cy="2630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6985" indent="-228600">
              <a:lnSpc>
                <a:spcPts val="302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241300" algn="l"/>
                <a:tab pos="1664970" algn="l"/>
              </a:tabLst>
            </a:pPr>
            <a:r>
              <a:rPr sz="2800" b="1" spc="-20" dirty="0">
                <a:latin typeface="Calibri" panose="020F0502020204030204"/>
                <a:cs typeface="Calibri" panose="020F0502020204030204"/>
              </a:rPr>
              <a:t>Wrapper	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class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java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provides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dirty="0">
                <a:latin typeface="Calibri" panose="020F0502020204030204"/>
                <a:cs typeface="Calibri" panose="020F0502020204030204"/>
              </a:rPr>
              <a:t>mechanism </a:t>
            </a:r>
            <a:r>
              <a:rPr sz="2800" i="1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convert 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primitive  into</a:t>
            </a:r>
            <a:r>
              <a:rPr sz="28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object</a:t>
            </a:r>
            <a:r>
              <a:rPr sz="2800" dirty="0"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3020"/>
              </a:lnSpc>
              <a:spcBef>
                <a:spcPts val="1020"/>
              </a:spcBef>
              <a:buFont typeface="Arial" panose="020B0604020202020204"/>
              <a:buChar char="•"/>
              <a:tabLst>
                <a:tab pos="241300" algn="l"/>
                <a:tab pos="1128395" algn="l"/>
                <a:tab pos="1887220" algn="l"/>
                <a:tab pos="2557780" algn="l"/>
                <a:tab pos="4350385" algn="l"/>
                <a:tab pos="6518275" algn="l"/>
                <a:tab pos="7692390" algn="l"/>
                <a:tab pos="90551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nc</a:t>
            </a:r>
            <a:r>
              <a:rPr sz="2800" dirty="0">
                <a:latin typeface="Calibri" panose="020F0502020204030204"/>
                <a:cs typeface="Calibri" panose="020F0502020204030204"/>
              </a:rPr>
              <a:t>e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J2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dirty="0">
                <a:latin typeface="Calibri" panose="020F0502020204030204"/>
                <a:cs typeface="Calibri" panose="020F0502020204030204"/>
              </a:rPr>
              <a:t>E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5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2800" dirty="0">
                <a:latin typeface="Calibri" panose="020F0502020204030204"/>
                <a:cs typeface="Calibri" panose="020F0502020204030204"/>
              </a:rPr>
              <a:t>,	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7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ng	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latin typeface="Calibri" panose="020F0502020204030204"/>
                <a:cs typeface="Calibri" panose="020F0502020204030204"/>
              </a:rPr>
              <a:t>d </a:t>
            </a:r>
            <a:r>
              <a:rPr sz="2800" spc="-2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un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b</a:t>
            </a:r>
            <a:r>
              <a:rPr sz="2800" b="1" spc="-5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x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g	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latin typeface="Calibri" panose="020F0502020204030204"/>
                <a:cs typeface="Calibri" panose="020F0502020204030204"/>
              </a:rPr>
              <a:t>e	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dirty="0">
                <a:latin typeface="Calibri" panose="020F0502020204030204"/>
                <a:cs typeface="Calibri" panose="020F0502020204030204"/>
              </a:rPr>
              <a:t>erts	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dirty="0">
                <a:latin typeface="Calibri" panose="020F0502020204030204"/>
                <a:cs typeface="Calibri" panose="020F0502020204030204"/>
              </a:rPr>
              <a:t>rimit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dirty="0">
                <a:latin typeface="Calibri" panose="020F0502020204030204"/>
                <a:cs typeface="Calibri" panose="020F0502020204030204"/>
              </a:rPr>
              <a:t>e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object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object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primitive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automatically.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marR="8255" indent="-228600">
              <a:lnSpc>
                <a:spcPts val="303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241300" algn="l"/>
                <a:tab pos="994410" algn="l"/>
                <a:tab pos="2677160" algn="l"/>
                <a:tab pos="4460240" algn="l"/>
                <a:tab pos="4975860" algn="l"/>
                <a:tab pos="6484620" algn="l"/>
                <a:tab pos="7270750" algn="l"/>
                <a:tab pos="8399780" algn="l"/>
                <a:tab pos="8838565" algn="l"/>
                <a:tab pos="1003681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dirty="0">
                <a:latin typeface="Calibri" panose="020F0502020204030204"/>
                <a:cs typeface="Calibri" panose="020F0502020204030204"/>
              </a:rPr>
              <a:t>om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dirty="0">
                <a:latin typeface="Calibri" panose="020F0502020204030204"/>
                <a:cs typeface="Calibri" panose="020F0502020204030204"/>
              </a:rPr>
              <a:t>tic	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latin typeface="Calibri" panose="020F0502020204030204"/>
                <a:cs typeface="Calibri" panose="020F0502020204030204"/>
              </a:rPr>
              <a:t>ve</a:t>
            </a:r>
            <a:r>
              <a:rPr sz="2800" spc="-5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latin typeface="Calibri" panose="020F0502020204030204"/>
                <a:cs typeface="Calibri" panose="020F0502020204030204"/>
              </a:rPr>
              <a:t>f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dirty="0">
                <a:latin typeface="Calibri" panose="020F0502020204030204"/>
                <a:cs typeface="Calibri" panose="020F0502020204030204"/>
              </a:rPr>
              <a:t>ri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2800" dirty="0">
                <a:latin typeface="Calibri" panose="020F0502020204030204"/>
                <a:cs typeface="Calibri" panose="020F0502020204030204"/>
              </a:rPr>
              <a:t>iti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	i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obj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dirty="0">
                <a:latin typeface="Calibri" panose="020F0502020204030204"/>
                <a:cs typeface="Calibri" panose="020F0502020204030204"/>
              </a:rPr>
              <a:t>t	is	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w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dirty="0">
                <a:latin typeface="Calibri" panose="020F0502020204030204"/>
                <a:cs typeface="Calibri" panose="020F0502020204030204"/>
              </a:rPr>
              <a:t>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autoboxing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 vice-versa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unboxing.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4061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Wrapper</a:t>
            </a:r>
            <a:r>
              <a:rPr sz="4400" b="1" spc="9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Class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4066794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1825625"/>
            <a:ext cx="10515600" cy="329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5025" y="1822450"/>
          <a:ext cx="10515600" cy="329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 panose="020F0502020204030204"/>
                          <a:cs typeface="Calibri" panose="020F0502020204030204"/>
                        </a:rPr>
                        <a:t>Primitive</a:t>
                      </a:r>
                      <a:r>
                        <a:rPr sz="1800" b="1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5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latin typeface="Calibri" panose="020F0502020204030204"/>
                          <a:cs typeface="Calibri" panose="020F0502020204030204"/>
                        </a:rPr>
                        <a:t>Wrapper</a:t>
                      </a:r>
                      <a:r>
                        <a:rPr sz="1800" b="1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latin typeface="Calibri" panose="020F0502020204030204"/>
                          <a:cs typeface="Calibri" panose="020F0502020204030204"/>
                        </a:rPr>
                        <a:t>class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boolean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3"/>
                        </a:rPr>
                        <a:t>Boolean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char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4"/>
                        </a:rPr>
                        <a:t>Character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byte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5"/>
                        </a:rPr>
                        <a:t>Byte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short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6"/>
                        </a:rPr>
                        <a:t>Short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7"/>
                        </a:rPr>
                        <a:t>Integer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long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u="heavy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8"/>
                        </a:rPr>
                        <a:t>Long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float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9"/>
                        </a:rPr>
                        <a:t>Float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double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 panose="020F0502020204030204"/>
                          <a:cs typeface="Calibri" panose="020F0502020204030204"/>
                          <a:hlinkClick r:id="rId10"/>
                        </a:rPr>
                        <a:t>Double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92605"/>
            <a:ext cx="10361295" cy="1734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6350" indent="-228600">
              <a:lnSpc>
                <a:spcPts val="302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java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command-line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argument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argument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i.e. passed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at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the  time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running the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java</a:t>
            </a:r>
            <a:r>
              <a:rPr sz="28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program.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ts val="3020"/>
              </a:lnSpc>
              <a:spcBef>
                <a:spcPts val="10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arguments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passed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console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can be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received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java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 it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can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be used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 an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input.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15" y="371856"/>
            <a:ext cx="4243578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4863" y="498094"/>
            <a:ext cx="43383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Command line</a:t>
            </a:r>
            <a:r>
              <a:rPr sz="4400" b="1" spc="2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arg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7223" y="371856"/>
            <a:ext cx="1424177" cy="1177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08856"/>
            <a:ext cx="5824855" cy="30956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Single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&amp;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Multidimensional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Array,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Classes-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String,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Buffer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&amp;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Wrapper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Class,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Command </a:t>
            </a:r>
            <a:r>
              <a:rPr sz="2800" dirty="0">
                <a:latin typeface="Calibri" panose="020F0502020204030204"/>
                <a:cs typeface="Calibri" panose="020F0502020204030204"/>
              </a:rPr>
              <a:t>line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arguments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Various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Operations.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14947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4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4400" b="1" spc="2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4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2289810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40" y="1476375"/>
            <a:ext cx="5178425" cy="4685665"/>
          </a:xfrm>
          <a:prstGeom prst="rect">
            <a:avLst/>
          </a:prstGeom>
        </p:spPr>
        <p:txBody>
          <a:bodyPr vert="horz" wrap="square" lIns="0" tIns="9715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import java.util.Scanner;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class Main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{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public static void main(String args[])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{ 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    Scanner obj = new Scanner(System.in);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    System.out.println("Enter a line");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    String line = obj.nextLine();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    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248400" y="1603375"/>
            <a:ext cx="5178425" cy="4685665"/>
          </a:xfrm>
          <a:prstGeom prst="rect">
            <a:avLst/>
          </a:prstGeom>
        </p:spPr>
        <p:txBody>
          <a:bodyPr vert="horz" wrap="square" lIns="0" tIns="97155" rIns="0" bIns="0" rtlCol="0">
            <a:noAutofit/>
          </a:bodyPr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for(int i=0;i&lt;line.length();i++)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    {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        char ch = line.charAt(i);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        System.out.println(ch);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    }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4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}</a:t>
            </a:r>
            <a:endParaRPr sz="2400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}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THANK</a:t>
            </a:r>
            <a:r>
              <a:rPr spc="-95" dirty="0"/>
              <a:t> </a:t>
            </a:r>
            <a:r>
              <a:rPr spc="-35" dirty="0"/>
              <a:t>YOU</a:t>
            </a:r>
            <a:endParaRPr spc="-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5978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pc="-25" dirty="0"/>
              <a:t>Normally, </a:t>
            </a:r>
            <a:r>
              <a:rPr dirty="0"/>
              <a:t>an </a:t>
            </a:r>
            <a:r>
              <a:rPr spc="-20" dirty="0"/>
              <a:t>array </a:t>
            </a:r>
            <a:r>
              <a:rPr dirty="0"/>
              <a:t>is a </a:t>
            </a:r>
            <a:r>
              <a:rPr spc="-10" dirty="0"/>
              <a:t>collection </a:t>
            </a:r>
            <a:r>
              <a:rPr spc="5" dirty="0"/>
              <a:t>of </a:t>
            </a:r>
            <a:r>
              <a:rPr spc="-5" dirty="0"/>
              <a:t>similar type </a:t>
            </a:r>
            <a:r>
              <a:rPr spc="5" dirty="0"/>
              <a:t>of </a:t>
            </a:r>
            <a:r>
              <a:rPr spc="-5" dirty="0"/>
              <a:t>elements </a:t>
            </a:r>
            <a:r>
              <a:rPr spc="-10" dirty="0"/>
              <a:t>that </a:t>
            </a:r>
            <a:r>
              <a:rPr spc="-20" dirty="0"/>
              <a:t>have  </a:t>
            </a:r>
            <a:r>
              <a:rPr spc="5" dirty="0"/>
              <a:t>a </a:t>
            </a:r>
            <a:r>
              <a:rPr spc="-10" dirty="0"/>
              <a:t>contiguous </a:t>
            </a:r>
            <a:r>
              <a:rPr dirty="0"/>
              <a:t>memory</a:t>
            </a:r>
            <a:r>
              <a:rPr spc="-20" dirty="0"/>
              <a:t> </a:t>
            </a:r>
            <a:r>
              <a:rPr spc="-5" dirty="0"/>
              <a:t>location.</a:t>
            </a:r>
            <a:endParaRPr spc="-5" dirty="0"/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b="1" spc="-25" dirty="0">
                <a:latin typeface="Calibri" panose="020F0502020204030204"/>
                <a:cs typeface="Calibri" panose="020F0502020204030204"/>
              </a:rPr>
              <a:t>Java </a:t>
            </a:r>
            <a:r>
              <a:rPr b="1" spc="-20" dirty="0">
                <a:latin typeface="Calibri" panose="020F0502020204030204"/>
                <a:cs typeface="Calibri" panose="020F0502020204030204"/>
              </a:rPr>
              <a:t>array </a:t>
            </a:r>
            <a:r>
              <a:rPr dirty="0"/>
              <a:t>is an </a:t>
            </a:r>
            <a:r>
              <a:rPr spc="-5" dirty="0"/>
              <a:t>object </a:t>
            </a:r>
            <a:r>
              <a:rPr dirty="0"/>
              <a:t>which </a:t>
            </a:r>
            <a:r>
              <a:rPr spc="-10" dirty="0"/>
              <a:t>contains </a:t>
            </a:r>
            <a:r>
              <a:rPr spc="-5" dirty="0"/>
              <a:t>elements </a:t>
            </a:r>
            <a:r>
              <a:rPr spc="5" dirty="0"/>
              <a:t>of </a:t>
            </a:r>
            <a:r>
              <a:rPr dirty="0"/>
              <a:t>a </a:t>
            </a:r>
            <a:r>
              <a:rPr spc="-5" dirty="0"/>
              <a:t>similar </a:t>
            </a:r>
            <a:r>
              <a:rPr spc="-20" dirty="0"/>
              <a:t>data</a:t>
            </a:r>
            <a:r>
              <a:rPr spc="5" dirty="0"/>
              <a:t> </a:t>
            </a:r>
            <a:r>
              <a:rPr spc="-5" dirty="0"/>
              <a:t>type.</a:t>
            </a:r>
            <a:endParaRPr spc="-5" dirty="0"/>
          </a:p>
          <a:p>
            <a:pPr marL="241300" marR="10795" indent="-228600">
              <a:lnSpc>
                <a:spcPts val="3020"/>
              </a:lnSpc>
              <a:spcBef>
                <a:spcPts val="106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pc="-20" dirty="0"/>
              <a:t>Array </a:t>
            </a:r>
            <a:r>
              <a:rPr dirty="0"/>
              <a:t>in </a:t>
            </a:r>
            <a:r>
              <a:rPr spc="-25" dirty="0"/>
              <a:t>java </a:t>
            </a:r>
            <a:r>
              <a:rPr dirty="0"/>
              <a:t>is </a:t>
            </a:r>
            <a:r>
              <a:rPr spc="-5" dirty="0"/>
              <a:t>index-based, </a:t>
            </a:r>
            <a:r>
              <a:rPr spc="5" dirty="0"/>
              <a:t>the </a:t>
            </a:r>
            <a:r>
              <a:rPr spc="-15" dirty="0"/>
              <a:t>first </a:t>
            </a:r>
            <a:r>
              <a:rPr spc="-10" dirty="0"/>
              <a:t>element </a:t>
            </a:r>
            <a:r>
              <a:rPr spc="5" dirty="0"/>
              <a:t>of </a:t>
            </a:r>
            <a:r>
              <a:rPr spc="-5" dirty="0"/>
              <a:t>the </a:t>
            </a:r>
            <a:r>
              <a:rPr spc="-20" dirty="0"/>
              <a:t>array </a:t>
            </a:r>
            <a:r>
              <a:rPr dirty="0"/>
              <a:t>is </a:t>
            </a:r>
            <a:r>
              <a:rPr spc="-20" dirty="0"/>
              <a:t>stored </a:t>
            </a:r>
            <a:r>
              <a:rPr spc="-25" dirty="0"/>
              <a:t>at  </a:t>
            </a:r>
            <a:r>
              <a:rPr spc="-5" dirty="0"/>
              <a:t>the </a:t>
            </a:r>
            <a:r>
              <a:rPr spc="5" dirty="0"/>
              <a:t>0</a:t>
            </a:r>
            <a:r>
              <a:rPr spc="10" dirty="0"/>
              <a:t> </a:t>
            </a:r>
            <a:r>
              <a:rPr spc="-10" dirty="0"/>
              <a:t>index.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25781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JAVA</a:t>
            </a:r>
            <a:r>
              <a:rPr sz="44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3237738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1904" y="3721608"/>
            <a:ext cx="6108192" cy="2261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08856"/>
            <a:ext cx="4170679" cy="15621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There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two </a:t>
            </a:r>
            <a:r>
              <a:rPr sz="2800" dirty="0">
                <a:latin typeface="Calibri" panose="020F0502020204030204"/>
                <a:cs typeface="Calibri" panose="020F0502020204030204"/>
              </a:rPr>
              <a:t>types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array.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Single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Dimensional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Array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Multidimensional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Array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4099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Types </a:t>
            </a:r>
            <a:r>
              <a:rPr sz="4400" b="1" spc="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4400" b="1" spc="16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5384" y="371856"/>
            <a:ext cx="4207002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58760"/>
            <a:ext cx="4987925" cy="166941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800" b="1" spc="-20" dirty="0">
                <a:latin typeface="Calibri" panose="020F0502020204030204"/>
                <a:cs typeface="Calibri" panose="020F0502020204030204"/>
              </a:rPr>
              <a:t>Syntax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Declare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an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Java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84885" indent="-516255">
              <a:lnSpc>
                <a:spcPct val="100000"/>
              </a:lnSpc>
              <a:spcBef>
                <a:spcPts val="230"/>
              </a:spcBef>
              <a:buAutoNum type="arabicPeriod"/>
              <a:tabLst>
                <a:tab pos="984885" algn="l"/>
                <a:tab pos="98488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dataType[] </a:t>
            </a:r>
            <a:r>
              <a:rPr sz="2400" dirty="0">
                <a:latin typeface="Calibri" panose="020F0502020204030204"/>
                <a:cs typeface="Calibri" panose="020F0502020204030204"/>
              </a:rPr>
              <a:t>arr;</a:t>
            </a:r>
            <a:r>
              <a:rPr sz="2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(or)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84885" indent="-516255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84885" algn="l"/>
                <a:tab pos="98488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dataType </a:t>
            </a:r>
            <a:r>
              <a:rPr sz="2400" dirty="0">
                <a:latin typeface="Calibri" panose="020F0502020204030204"/>
                <a:cs typeface="Calibri" panose="020F0502020204030204"/>
              </a:rPr>
              <a:t>[]arr;</a:t>
            </a:r>
            <a:r>
              <a:rPr sz="2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(or)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84885" indent="-51625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84885" algn="l"/>
                <a:tab pos="98488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dataType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arr[];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98094"/>
            <a:ext cx="59429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Single Dimensional</a:t>
            </a:r>
            <a:r>
              <a:rPr sz="4400" b="1" spc="19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1856"/>
            <a:ext cx="6364986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813382"/>
            <a:ext cx="6789420" cy="3897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Testarray{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2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public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static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void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main(String</a:t>
            </a:r>
            <a:r>
              <a:rPr sz="20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args[]){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27100" marR="831215">
              <a:lnSpc>
                <a:spcPts val="2160"/>
              </a:lnSpc>
              <a:spcBef>
                <a:spcPts val="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int a[]=new int[5];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//declaration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instantiation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a[0]=10;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//initialization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01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a[1]=20;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a[2]=70;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a[3]=40;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a[4]=50;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//traversing</a:t>
            </a:r>
            <a:r>
              <a:rPr sz="2000" spc="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20" dirty="0">
                <a:latin typeface="Calibri" panose="020F0502020204030204"/>
                <a:cs typeface="Calibri" panose="020F0502020204030204"/>
              </a:rPr>
              <a:t>for(int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i=0;i&lt;a.length;i++)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//length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property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1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System.out.println(a[i]);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27100">
              <a:lnSpc>
                <a:spcPts val="216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98094"/>
            <a:ext cx="52089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2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Example </a:t>
            </a:r>
            <a:r>
              <a:rPr sz="4400" b="1" spc="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44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Java</a:t>
            </a:r>
            <a:r>
              <a:rPr sz="4400" b="1" spc="30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1856"/>
            <a:ext cx="5627370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758760"/>
            <a:ext cx="7232015" cy="20624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800" b="1" spc="-20" dirty="0">
                <a:latin typeface="Calibri" panose="020F0502020204030204"/>
                <a:cs typeface="Calibri" panose="020F0502020204030204"/>
              </a:rPr>
              <a:t>Syntax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Declare Multidimensional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Array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Java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27100" indent="-458470">
              <a:lnSpc>
                <a:spcPct val="100000"/>
              </a:lnSpc>
              <a:spcBef>
                <a:spcPts val="2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dataType[][]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arrayRefVar;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(or)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45847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dataType [][]arrayRefVar;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(or)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45847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dataType arrayRefVar[][];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(or)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7100" indent="-458470">
              <a:lnSpc>
                <a:spcPct val="100000"/>
              </a:lnSpc>
              <a:spcBef>
                <a:spcPts val="2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dataType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[]arrayRefVar[];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498094"/>
            <a:ext cx="56241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Multidimensional</a:t>
            </a:r>
            <a:r>
              <a:rPr sz="4400" b="1" spc="16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1856"/>
            <a:ext cx="6044946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7244" y="1804796"/>
            <a:ext cx="4551680" cy="401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class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Testarray3{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public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static void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main(String</a:t>
            </a:r>
            <a:r>
              <a:rPr sz="24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args[]){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//declaring and initializing 2D</a:t>
            </a:r>
            <a:r>
              <a:rPr sz="2400" spc="-16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array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arr[][]={{1,2,3},{2,4,5},{4,4,5}};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2124075" algn="just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//printing 2D </a:t>
            </a:r>
            <a:r>
              <a:rPr sz="24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array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for(int </a:t>
            </a:r>
            <a:r>
              <a:rPr sz="2400" dirty="0">
                <a:latin typeface="Calibri" panose="020F0502020204030204"/>
                <a:cs typeface="Calibri" panose="020F0502020204030204"/>
              </a:rPr>
              <a:t>i=0;i&lt;3;i++){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for(int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j=0;j&lt;3;j++){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16535">
              <a:lnSpc>
                <a:spcPts val="242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System.out.print(arr[i][j]+"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");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9375">
              <a:lnSpc>
                <a:spcPts val="2595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9375">
              <a:lnSpc>
                <a:spcPts val="259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System.out.println();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}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735"/>
              </a:lnSpc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}}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3191"/>
            <a:ext cx="5779770" cy="107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023" y="504189"/>
            <a:ext cx="5132705" cy="11855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50"/>
              </a:spcBef>
            </a:pPr>
            <a:r>
              <a:rPr sz="4000" b="1" spc="4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Multidimensional </a:t>
            </a:r>
            <a:r>
              <a:rPr sz="4000" b="1" spc="-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Array  </a:t>
            </a:r>
            <a:r>
              <a:rPr sz="40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Ex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41832"/>
            <a:ext cx="1021841" cy="107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4523399"/>
            <a:ext cx="13671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  <a:tabLst>
                <a:tab pos="228600" algn="l"/>
              </a:tabLst>
            </a:pPr>
            <a:r>
              <a:rPr sz="1600" dirty="0">
                <a:latin typeface="Arial" panose="020B0604020202020204"/>
                <a:cs typeface="Arial" panose="020B0604020202020204"/>
              </a:rPr>
              <a:t>•	</a:t>
            </a:r>
            <a:r>
              <a:rPr sz="1600" b="1" dirty="0">
                <a:latin typeface="Calibri" panose="020F0502020204030204"/>
                <a:cs typeface="Calibri" panose="020F0502020204030204"/>
              </a:rPr>
              <a:t>Author</a:t>
            </a:r>
            <a:r>
              <a:rPr sz="1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latin typeface="Calibri" panose="020F0502020204030204"/>
                <a:cs typeface="Calibri" panose="020F0502020204030204"/>
              </a:rPr>
              <a:t>Detail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pc="-5" dirty="0"/>
              <a:t>The </a:t>
            </a:r>
            <a:r>
              <a:rPr b="1" spc="-5" dirty="0">
                <a:latin typeface="Calibri" panose="020F0502020204030204"/>
                <a:cs typeface="Calibri" panose="020F0502020204030204"/>
              </a:rPr>
              <a:t>java.lang.String </a:t>
            </a:r>
            <a:r>
              <a:rPr dirty="0"/>
              <a:t>class </a:t>
            </a:r>
            <a:r>
              <a:rPr spc="-10" dirty="0"/>
              <a:t>provides </a:t>
            </a:r>
            <a:r>
              <a:rPr dirty="0"/>
              <a:t>a lot </a:t>
            </a:r>
            <a:r>
              <a:rPr spc="5" dirty="0"/>
              <a:t>of </a:t>
            </a:r>
            <a:r>
              <a:rPr spc="-10" dirty="0"/>
              <a:t>methods </a:t>
            </a:r>
            <a:r>
              <a:rPr spc="-15" dirty="0"/>
              <a:t>to </a:t>
            </a:r>
            <a:r>
              <a:rPr dirty="0"/>
              <a:t>work </a:t>
            </a:r>
            <a:r>
              <a:rPr spc="5" dirty="0"/>
              <a:t>on</a:t>
            </a:r>
            <a:r>
              <a:rPr spc="-50" dirty="0"/>
              <a:t> </a:t>
            </a:r>
            <a:r>
              <a:rPr spc="-5" dirty="0"/>
              <a:t>string.</a:t>
            </a:r>
            <a:endParaRPr spc="-5" dirty="0"/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pc="-5" dirty="0"/>
              <a:t>By </a:t>
            </a:r>
            <a:r>
              <a:rPr dirty="0"/>
              <a:t>these </a:t>
            </a:r>
            <a:r>
              <a:rPr spc="-5" dirty="0"/>
              <a:t>methods, we </a:t>
            </a:r>
            <a:r>
              <a:rPr spc="-10" dirty="0"/>
              <a:t>can perform operations </a:t>
            </a:r>
            <a:r>
              <a:rPr spc="5" dirty="0"/>
              <a:t>on </a:t>
            </a:r>
            <a:r>
              <a:rPr spc="-5" dirty="0"/>
              <a:t>string such as  </a:t>
            </a:r>
            <a:r>
              <a:rPr b="1" spc="5" dirty="0">
                <a:latin typeface="Calibri" panose="020F0502020204030204"/>
                <a:cs typeface="Calibri" panose="020F0502020204030204"/>
              </a:rPr>
              <a:t>trimming, </a:t>
            </a:r>
            <a:r>
              <a:rPr b="1" spc="-10" dirty="0">
                <a:latin typeface="Calibri" panose="020F0502020204030204"/>
                <a:cs typeface="Calibri" panose="020F0502020204030204"/>
              </a:rPr>
              <a:t>concatenating, </a:t>
            </a:r>
            <a:r>
              <a:rPr b="1" spc="-5" dirty="0">
                <a:latin typeface="Calibri" panose="020F0502020204030204"/>
                <a:cs typeface="Calibri" panose="020F0502020204030204"/>
              </a:rPr>
              <a:t>converting, </a:t>
            </a:r>
            <a:r>
              <a:rPr b="1" dirty="0">
                <a:latin typeface="Calibri" panose="020F0502020204030204"/>
                <a:cs typeface="Calibri" panose="020F0502020204030204"/>
              </a:rPr>
              <a:t>comparing, </a:t>
            </a:r>
            <a:r>
              <a:rPr b="1" spc="-5" dirty="0">
                <a:latin typeface="Calibri" panose="020F0502020204030204"/>
                <a:cs typeface="Calibri" panose="020F0502020204030204"/>
              </a:rPr>
              <a:t>replacing </a:t>
            </a:r>
            <a:r>
              <a:rPr spc="-5" dirty="0"/>
              <a:t>strings  </a:t>
            </a:r>
            <a:r>
              <a:rPr spc="-15" dirty="0"/>
              <a:t>etc.</a:t>
            </a:r>
            <a:endParaRPr spc="-15" dirty="0"/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pc="-25" dirty="0"/>
              <a:t>Java </a:t>
            </a:r>
            <a:r>
              <a:rPr spc="-5" dirty="0"/>
              <a:t>String </a:t>
            </a:r>
            <a:r>
              <a:rPr dirty="0"/>
              <a:t>is </a:t>
            </a:r>
            <a:r>
              <a:rPr spc="5" dirty="0"/>
              <a:t>a </a:t>
            </a:r>
            <a:r>
              <a:rPr spc="-5" dirty="0"/>
              <a:t>powerful </a:t>
            </a:r>
            <a:r>
              <a:rPr spc="-10" dirty="0"/>
              <a:t>concept because </a:t>
            </a:r>
            <a:r>
              <a:rPr spc="-5" dirty="0"/>
              <a:t>everything </a:t>
            </a:r>
            <a:r>
              <a:rPr dirty="0"/>
              <a:t>is </a:t>
            </a:r>
            <a:r>
              <a:rPr spc="-20" dirty="0"/>
              <a:t>treated </a:t>
            </a:r>
            <a:r>
              <a:rPr dirty="0"/>
              <a:t>as </a:t>
            </a:r>
            <a:r>
              <a:rPr spc="5" dirty="0"/>
              <a:t>a  </a:t>
            </a:r>
            <a:r>
              <a:rPr spc="-5" dirty="0"/>
              <a:t>string </a:t>
            </a:r>
            <a:r>
              <a:rPr spc="-15" dirty="0"/>
              <a:t>if you </a:t>
            </a:r>
            <a:r>
              <a:rPr spc="-5" dirty="0"/>
              <a:t>submit </a:t>
            </a:r>
            <a:r>
              <a:rPr spc="-15" dirty="0"/>
              <a:t>any form </a:t>
            </a:r>
            <a:r>
              <a:rPr dirty="0"/>
              <a:t>in </a:t>
            </a:r>
            <a:r>
              <a:rPr spc="-5" dirty="0"/>
              <a:t>window based, web </a:t>
            </a:r>
            <a:r>
              <a:rPr dirty="0"/>
              <a:t>based </a:t>
            </a:r>
            <a:r>
              <a:rPr spc="5" dirty="0"/>
              <a:t>or </a:t>
            </a:r>
            <a:r>
              <a:rPr spc="-5" dirty="0"/>
              <a:t>mobile  application.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405384" y="371856"/>
            <a:ext cx="2372105" cy="1177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3120" y="371856"/>
            <a:ext cx="851154" cy="1177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792" y="498094"/>
            <a:ext cx="34207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3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Classes-</a:t>
            </a:r>
            <a:r>
              <a:rPr sz="4400" b="1" spc="45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30" dirty="0">
                <a:solidFill>
                  <a:srgbClr val="E7E6E6"/>
                </a:solidFill>
                <a:latin typeface="Calibri" panose="020F0502020204030204"/>
                <a:cs typeface="Calibri" panose="020F0502020204030204"/>
              </a:rPr>
              <a:t>String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7064" y="371856"/>
            <a:ext cx="2067306" cy="1177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7473</Words>
  <Application>WPS Presentation</Application>
  <PresentationFormat>Widescreen</PresentationFormat>
  <Paragraphs>462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Arial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INDEX</vt:lpstr>
      <vt:lpstr>JAVA Array</vt:lpstr>
      <vt:lpstr>Types of Array</vt:lpstr>
      <vt:lpstr>Single Dimensional Array</vt:lpstr>
      <vt:lpstr>Example of Java Array</vt:lpstr>
      <vt:lpstr>Multidimensional Array</vt:lpstr>
      <vt:lpstr>Multidimensional Array  Ex</vt:lpstr>
      <vt:lpstr>Classes- String</vt:lpstr>
      <vt:lpstr>ExProg1</vt:lpstr>
      <vt:lpstr>String class methods</vt:lpstr>
      <vt:lpstr>ExProg2</vt:lpstr>
      <vt:lpstr>ExProg3</vt:lpstr>
      <vt:lpstr>String Buffer</vt:lpstr>
      <vt:lpstr>ExProg4:</vt:lpstr>
      <vt:lpstr>PowerPoint 演示文稿</vt:lpstr>
      <vt:lpstr>Wrapper Class</vt:lpstr>
      <vt:lpstr>PowerPoint 演示文稿</vt:lpstr>
      <vt:lpstr>Command line arg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: 1 JAVA OVERVIEW</dc:title>
  <dc:creator>Saurabh Shrivastava</dc:creator>
  <cp:lastModifiedBy>91902</cp:lastModifiedBy>
  <cp:revision>8</cp:revision>
  <dcterms:created xsi:type="dcterms:W3CDTF">2019-12-02T15:02:00Z</dcterms:created>
  <dcterms:modified xsi:type="dcterms:W3CDTF">2024-01-18T05:04:58Z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2019-12-02T05:30:00Z</vt:filetime>
  </property>
  <property fmtid="{D5CDD505-2E9C-101B-9397-08002B2CF9AE}" pid="5" name="ICV">
    <vt:lpwstr>757DD7C74CED49B89F77DAA119AE6B39_12</vt:lpwstr>
  </property>
  <property fmtid="{D5CDD505-2E9C-101B-9397-08002B2CF9AE}" pid="6" name="KSOProductBuildVer">
    <vt:lpwstr>1033-12.2.0.13412</vt:lpwstr>
  </property>
</Properties>
</file>