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9" r:id="rId12"/>
    <p:sldId id="271" r:id="rId13"/>
    <p:sldId id="275" r:id="rId14"/>
    <p:sldId id="27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14" y="72"/>
      </p:cViewPr>
      <p:guideLst>
        <p:guide orient="horz" pos="282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62855" y="2666987"/>
            <a:ext cx="1555241" cy="3208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84189" y="1811782"/>
            <a:ext cx="445134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755" cy="377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047" y="0"/>
            <a:ext cx="12188951" cy="6857997"/>
            <a:chOff x="3047" y="0"/>
            <a:chExt cx="12188951" cy="6857997"/>
          </a:xfrm>
        </p:grpSpPr>
        <p:sp>
          <p:nvSpPr>
            <p:cNvPr id="7" name="object 7"/>
            <p:cNvSpPr/>
            <p:nvPr/>
          </p:nvSpPr>
          <p:spPr>
            <a:xfrm>
              <a:off x="3047" y="0"/>
              <a:ext cx="12188951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153924" y="499872"/>
              <a:ext cx="3810000" cy="1257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Rectangle 9"/>
          <p:cNvSpPr/>
          <p:nvPr/>
        </p:nvSpPr>
        <p:spPr>
          <a:xfrm>
            <a:off x="4941678" y="2967335"/>
            <a:ext cx="2308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UNIT-5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05384" y="82296"/>
            <a:ext cx="4696206" cy="1174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792" y="201879"/>
            <a:ext cx="390334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  <a:tabLst>
                <a:tab pos="2490470" algn="l"/>
              </a:tabLst>
            </a:pPr>
            <a:r>
              <a:rPr sz="4400" b="1" spc="10" dirty="0">
                <a:solidFill>
                  <a:srgbClr val="E7E6E6"/>
                </a:solidFill>
                <a:latin typeface="Carlito"/>
                <a:cs typeface="Carlito"/>
              </a:rPr>
              <a:t>hierarchy	</a:t>
            </a:r>
            <a:r>
              <a:rPr sz="4400" b="1" spc="20" dirty="0">
                <a:solidFill>
                  <a:srgbClr val="E7E6E6"/>
                </a:solidFill>
                <a:latin typeface="Carlito"/>
                <a:cs typeface="Carlito"/>
              </a:rPr>
              <a:t>of</a:t>
            </a:r>
            <a:r>
              <a:rPr sz="4400" b="1" spc="-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4400" b="1" spc="30" dirty="0">
                <a:solidFill>
                  <a:srgbClr val="E7E6E6"/>
                </a:solidFill>
                <a:latin typeface="Carlito"/>
                <a:cs typeface="Carlito"/>
              </a:rPr>
              <a:t>I/O  </a:t>
            </a:r>
            <a:r>
              <a:rPr sz="4400" b="1" spc="25" dirty="0">
                <a:solidFill>
                  <a:srgbClr val="E7E6E6"/>
                </a:solidFill>
                <a:latin typeface="Carlito"/>
                <a:cs typeface="Carlito"/>
              </a:rPr>
              <a:t>Stream</a:t>
            </a:r>
            <a:endParaRPr sz="4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5384" y="685800"/>
            <a:ext cx="8900160" cy="5329555"/>
            <a:chOff x="405384" y="685800"/>
            <a:chExt cx="8900160" cy="5329555"/>
          </a:xfrm>
        </p:grpSpPr>
        <p:sp>
          <p:nvSpPr>
            <p:cNvPr id="9" name="object 9"/>
            <p:cNvSpPr/>
            <p:nvPr/>
          </p:nvSpPr>
          <p:spPr>
            <a:xfrm>
              <a:off x="405384" y="685800"/>
              <a:ext cx="2370581" cy="11742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90800" y="1539239"/>
              <a:ext cx="6714743" cy="44759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16939" y="1846833"/>
            <a:ext cx="2743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import </a:t>
            </a:r>
            <a:r>
              <a:rPr sz="1600" spc="-10" dirty="0">
                <a:latin typeface="Carlito"/>
                <a:cs typeface="Carlito"/>
              </a:rPr>
              <a:t>java.io.FileInputStream;  </a:t>
            </a:r>
            <a:r>
              <a:rPr sz="1600" spc="-5" dirty="0">
                <a:latin typeface="Carlito"/>
                <a:cs typeface="Carlito"/>
              </a:rPr>
              <a:t>import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java.io.FileOutputStream;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578049"/>
            <a:ext cx="17614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public class </a:t>
            </a:r>
            <a:r>
              <a:rPr sz="1600" spc="-10" dirty="0">
                <a:latin typeface="Carlito"/>
                <a:cs typeface="Carlito"/>
              </a:rPr>
              <a:t>Student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344" y="3066414"/>
            <a:ext cx="45110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static void </a:t>
            </a:r>
            <a:r>
              <a:rPr sz="1600" spc="-5" dirty="0">
                <a:latin typeface="Carlito"/>
                <a:cs typeface="Carlito"/>
              </a:rPr>
              <a:t>main(String[] </a:t>
            </a:r>
            <a:r>
              <a:rPr sz="1600" spc="-10" dirty="0">
                <a:latin typeface="Carlito"/>
                <a:cs typeface="Carlito"/>
              </a:rPr>
              <a:t>args) </a:t>
            </a:r>
            <a:r>
              <a:rPr sz="1600" spc="-5" dirty="0">
                <a:latin typeface="Carlito"/>
                <a:cs typeface="Carlito"/>
              </a:rPr>
              <a:t>{  </a:t>
            </a:r>
            <a:r>
              <a:rPr sz="1600" spc="-10" dirty="0">
                <a:latin typeface="Carlito"/>
                <a:cs typeface="Carlito"/>
              </a:rPr>
              <a:t>System.out.println("-------Writing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File-------");  </a:t>
            </a:r>
            <a:r>
              <a:rPr sz="1600" dirty="0">
                <a:latin typeface="Carlito"/>
                <a:cs typeface="Carlito"/>
              </a:rPr>
              <a:t>try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0366" y="3797934"/>
            <a:ext cx="377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new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9815" y="3797934"/>
            <a:ext cx="13735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1124585" algn="l"/>
              </a:tabLst>
            </a:pPr>
            <a:r>
              <a:rPr sz="1600" spc="-40" dirty="0">
                <a:latin typeface="Carlito"/>
                <a:cs typeface="Carlito"/>
              </a:rPr>
              <a:t>f</a:t>
            </a:r>
            <a:r>
              <a:rPr sz="1600" spc="-10" dirty="0">
                <a:latin typeface="Carlito"/>
                <a:cs typeface="Carlito"/>
              </a:rPr>
              <a:t>o</a:t>
            </a:r>
            <a:r>
              <a:rPr sz="1600" spc="5" dirty="0">
                <a:latin typeface="Carlito"/>
                <a:cs typeface="Carlito"/>
              </a:rPr>
              <a:t>u</a:t>
            </a:r>
            <a:r>
              <a:rPr sz="1600" spc="-5" dirty="0">
                <a:latin typeface="Carlito"/>
                <a:cs typeface="Carlito"/>
              </a:rPr>
              <a:t>t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5" dirty="0">
                <a:latin typeface="Carlito"/>
                <a:cs typeface="Carlito"/>
              </a:rPr>
              <a:t>=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R="35560" algn="r">
              <a:lnSpc>
                <a:spcPct val="100000"/>
              </a:lnSpc>
              <a:tabLst>
                <a:tab pos="726440" algn="l"/>
              </a:tabLst>
            </a:pPr>
            <a:r>
              <a:rPr sz="1600" spc="-10" dirty="0">
                <a:latin typeface="Carlito"/>
                <a:cs typeface="Carlito"/>
              </a:rPr>
              <a:t>Sach</a:t>
            </a:r>
            <a:r>
              <a:rPr sz="1600" spc="-5" dirty="0">
                <a:latin typeface="Carlito"/>
                <a:cs typeface="Carlito"/>
              </a:rPr>
              <a:t>i</a:t>
            </a:r>
            <a:r>
              <a:rPr sz="1600" spc="-10" dirty="0">
                <a:latin typeface="Carlito"/>
                <a:cs typeface="Carlito"/>
              </a:rPr>
              <a:t>n</a:t>
            </a:r>
            <a:r>
              <a:rPr sz="1600" spc="-5" dirty="0">
                <a:latin typeface="Carlito"/>
                <a:cs typeface="Carlito"/>
              </a:rPr>
              <a:t>,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St</a:t>
            </a:r>
            <a:r>
              <a:rPr sz="1600" spc="-2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eam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6759" y="4285869"/>
            <a:ext cx="1051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645" algn="l"/>
              </a:tabLst>
            </a:pPr>
            <a:r>
              <a:rPr sz="1600" spc="-5" dirty="0">
                <a:latin typeface="Carlito"/>
                <a:cs typeface="Carlito"/>
              </a:rPr>
              <a:t>:	Computer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3797934"/>
            <a:ext cx="267271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FileOutputStream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FileOutputStream("stdinfo.txt");</a:t>
            </a:r>
            <a:endParaRPr sz="1600">
              <a:latin typeface="Carlito"/>
              <a:cs typeface="Carlito"/>
            </a:endParaRPr>
          </a:p>
          <a:p>
            <a:pPr marL="12700" marR="109855" indent="551815">
              <a:lnSpc>
                <a:spcPct val="100000"/>
              </a:lnSpc>
              <a:tabLst>
                <a:tab pos="1187450" algn="l"/>
                <a:tab pos="1544320" algn="l"/>
                <a:tab pos="1784985" algn="l"/>
                <a:tab pos="2499995" algn="l"/>
              </a:tabLst>
            </a:pPr>
            <a:r>
              <a:rPr sz="1600" spc="-10" dirty="0">
                <a:latin typeface="Carlito"/>
                <a:cs typeface="Carlito"/>
              </a:rPr>
              <a:t>S</a:t>
            </a:r>
            <a:r>
              <a:rPr sz="1600" spc="10" dirty="0">
                <a:latin typeface="Carlito"/>
                <a:cs typeface="Carlito"/>
              </a:rPr>
              <a:t>t</a:t>
            </a:r>
            <a:r>
              <a:rPr sz="1600" spc="-1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i</a:t>
            </a:r>
            <a:r>
              <a:rPr sz="1600" spc="-10" dirty="0">
                <a:latin typeface="Carlito"/>
                <a:cs typeface="Carlito"/>
              </a:rPr>
              <a:t>n</a:t>
            </a:r>
            <a:r>
              <a:rPr sz="1600" spc="-5" dirty="0">
                <a:latin typeface="Carlito"/>
                <a:cs typeface="Carlito"/>
              </a:rPr>
              <a:t>g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20" dirty="0">
                <a:latin typeface="Carlito"/>
                <a:cs typeface="Carlito"/>
              </a:rPr>
              <a:t>s</a:t>
            </a:r>
            <a:r>
              <a:rPr sz="1600" spc="-5" dirty="0">
                <a:latin typeface="Carlito"/>
                <a:cs typeface="Carlito"/>
              </a:rPr>
              <a:t>tr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5" dirty="0">
                <a:latin typeface="Carlito"/>
                <a:cs typeface="Carlito"/>
              </a:rPr>
              <a:t>=</a:t>
            </a:r>
            <a:r>
              <a:rPr sz="1600" dirty="0">
                <a:latin typeface="Carlito"/>
                <a:cs typeface="Carlito"/>
              </a:rPr>
              <a:t>	"</a:t>
            </a:r>
            <a:r>
              <a:rPr sz="1600" spc="-5" dirty="0">
                <a:latin typeface="Carlito"/>
                <a:cs typeface="Carlito"/>
              </a:rPr>
              <a:t>Name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5" dirty="0">
                <a:latin typeface="Carlito"/>
                <a:cs typeface="Carlito"/>
              </a:rPr>
              <a:t>:  Engineering, </a:t>
            </a:r>
            <a:r>
              <a:rPr sz="1600" spc="-10" dirty="0">
                <a:latin typeface="Carlito"/>
                <a:cs typeface="Carlito"/>
              </a:rPr>
              <a:t>Sem </a:t>
            </a:r>
            <a:r>
              <a:rPr sz="1600" spc="-5" dirty="0">
                <a:latin typeface="Carlito"/>
                <a:cs typeface="Carlito"/>
              </a:rPr>
              <a:t>: 5th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Sem";</a:t>
            </a:r>
            <a:endParaRPr sz="1600">
              <a:latin typeface="Carlito"/>
              <a:cs typeface="Carlito"/>
            </a:endParaRPr>
          </a:p>
          <a:p>
            <a:pPr marL="564515" marR="1270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byte </a:t>
            </a:r>
            <a:r>
              <a:rPr sz="1600" spc="-5" dirty="0">
                <a:latin typeface="Carlito"/>
                <a:cs typeface="Carlito"/>
              </a:rPr>
              <a:t>b[] = </a:t>
            </a:r>
            <a:r>
              <a:rPr sz="1600" spc="-20" dirty="0">
                <a:latin typeface="Carlito"/>
                <a:cs typeface="Carlito"/>
              </a:rPr>
              <a:t>str.getBytes();  </a:t>
            </a:r>
            <a:r>
              <a:rPr sz="1600" spc="-15" dirty="0">
                <a:latin typeface="Carlito"/>
                <a:cs typeface="Carlito"/>
              </a:rPr>
              <a:t>fout.write(b);  </a:t>
            </a:r>
            <a:r>
              <a:rPr sz="1600" spc="-10" dirty="0">
                <a:latin typeface="Carlito"/>
                <a:cs typeface="Carlito"/>
              </a:rPr>
              <a:t>fout.close();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6002" y="5504789"/>
            <a:ext cx="3427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System.out.println("successful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write.");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} </a:t>
            </a:r>
            <a:r>
              <a:rPr sz="1600" spc="-15" dirty="0">
                <a:latin typeface="Carlito"/>
                <a:cs typeface="Carlito"/>
              </a:rPr>
              <a:t>catch </a:t>
            </a:r>
            <a:r>
              <a:rPr sz="1600" spc="-10" dirty="0">
                <a:latin typeface="Carlito"/>
                <a:cs typeface="Carlito"/>
              </a:rPr>
              <a:t>(Exception </a:t>
            </a:r>
            <a:r>
              <a:rPr sz="1600" spc="-5" dirty="0">
                <a:latin typeface="Carlito"/>
                <a:cs typeface="Carlito"/>
              </a:rPr>
              <a:t>e)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5877" y="1846833"/>
            <a:ext cx="1826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System.out.println(e);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2996" y="2090673"/>
            <a:ext cx="45827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System.out.println("-------Retrive </a:t>
            </a:r>
            <a:r>
              <a:rPr sz="1600" spc="-15" dirty="0">
                <a:latin typeface="Carlito"/>
                <a:cs typeface="Carlito"/>
              </a:rPr>
              <a:t>Data From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File-------");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try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29293" y="2822574"/>
            <a:ext cx="2446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3630" algn="l"/>
                <a:tab pos="2081530" algn="l"/>
              </a:tabLst>
            </a:pPr>
            <a:r>
              <a:rPr sz="1600" spc="-5" dirty="0">
                <a:latin typeface="Carlito"/>
                <a:cs typeface="Carlito"/>
              </a:rPr>
              <a:t>fin	=	</a:t>
            </a:r>
            <a:r>
              <a:rPr sz="1600" spc="-10" dirty="0">
                <a:latin typeface="Carlito"/>
                <a:cs typeface="Carlito"/>
              </a:rPr>
              <a:t>n</a:t>
            </a:r>
            <a:r>
              <a:rPr sz="1600" spc="-20" dirty="0">
                <a:latin typeface="Carlito"/>
                <a:cs typeface="Carlito"/>
              </a:rPr>
              <a:t>e</a:t>
            </a:r>
            <a:r>
              <a:rPr sz="1600" spc="-5" dirty="0">
                <a:latin typeface="Carlito"/>
                <a:cs typeface="Carlito"/>
              </a:rPr>
              <a:t>w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4189" y="2822574"/>
            <a:ext cx="25215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11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FileInputStream  </a:t>
            </a:r>
            <a:r>
              <a:rPr sz="1600" spc="-10" dirty="0">
                <a:latin typeface="Carlito"/>
                <a:cs typeface="Carlito"/>
              </a:rPr>
              <a:t>FileInputStream("stdinfo.txt");</a:t>
            </a:r>
            <a:endParaRPr sz="1600">
              <a:latin typeface="Carlito"/>
              <a:cs typeface="Carlito"/>
            </a:endParaRPr>
          </a:p>
          <a:p>
            <a:pPr marL="5638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int </a:t>
            </a:r>
            <a:r>
              <a:rPr sz="1600" spc="-5" dirty="0">
                <a:latin typeface="Carlito"/>
                <a:cs typeface="Carlito"/>
              </a:rPr>
              <a:t>i =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0;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2996" y="3554095"/>
            <a:ext cx="2517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5080" indent="-1847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while ((i = fin.read()) != -1) {  </a:t>
            </a:r>
            <a:r>
              <a:rPr sz="1600" spc="-10" dirty="0">
                <a:latin typeface="Carlito"/>
                <a:cs typeface="Carlito"/>
              </a:rPr>
              <a:t>System.out.print((char)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i);</a:t>
            </a:r>
            <a:endParaRPr sz="1600">
              <a:latin typeface="Carlito"/>
              <a:cs typeface="Carlito"/>
            </a:endParaRPr>
          </a:p>
          <a:p>
            <a:pPr marL="19494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9494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fin.close();</a:t>
            </a:r>
            <a:endParaRPr sz="1600">
              <a:latin typeface="Carlito"/>
              <a:cs typeface="Carlito"/>
            </a:endParaRPr>
          </a:p>
          <a:p>
            <a:pPr marL="194945" marR="512445" indent="-18288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 </a:t>
            </a:r>
            <a:r>
              <a:rPr sz="1600" spc="-15" dirty="0">
                <a:latin typeface="Carlito"/>
                <a:cs typeface="Carlito"/>
              </a:rPr>
              <a:t>catch </a:t>
            </a:r>
            <a:r>
              <a:rPr sz="1600" spc="-10" dirty="0">
                <a:latin typeface="Carlito"/>
                <a:cs typeface="Carlito"/>
              </a:rPr>
              <a:t>(Exception </a:t>
            </a:r>
            <a:r>
              <a:rPr sz="1600" spc="-5" dirty="0">
                <a:latin typeface="Carlito"/>
                <a:cs typeface="Carlito"/>
              </a:rPr>
              <a:t>e) {  </a:t>
            </a:r>
            <a:r>
              <a:rPr sz="1600" spc="-10" dirty="0">
                <a:latin typeface="Carlito"/>
                <a:cs typeface="Carlito"/>
              </a:rPr>
              <a:t>System.out.println(e);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8592" y="5261228"/>
            <a:ext cx="8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84189" y="5504789"/>
            <a:ext cx="8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2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200" b="1" spc="-5" dirty="0">
                <a:latin typeface="Carlito"/>
                <a:cs typeface="Carlito"/>
              </a:rPr>
              <a:t>Author</a:t>
            </a:r>
            <a:r>
              <a:rPr sz="1200" b="1" spc="-4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Detail</a:t>
            </a:r>
            <a:endParaRPr sz="1200" b="1" spc="-1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1811782"/>
            <a:ext cx="1712595" cy="259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import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java.io.*;</a:t>
            </a:r>
            <a:endParaRPr sz="1600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2338" y="2909443"/>
            <a:ext cx="122174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main(String</a:t>
            </a:r>
            <a:endParaRPr sz="1600" spc="-5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1459" y="2909443"/>
            <a:ext cx="683260" cy="259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a</a:t>
            </a:r>
            <a:r>
              <a:rPr sz="1600" spc="-45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gs</a:t>
            </a:r>
            <a:r>
              <a:rPr sz="1600" spc="-5" dirty="0">
                <a:latin typeface="Carlito"/>
                <a:cs typeface="Carlito"/>
              </a:rPr>
              <a:t>[])</a:t>
            </a:r>
            <a:endParaRPr sz="1600" spc="-5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0703" y="2909443"/>
            <a:ext cx="739140" cy="259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h</a:t>
            </a:r>
            <a:r>
              <a:rPr sz="1600" spc="-40" dirty="0">
                <a:latin typeface="Carlito"/>
                <a:cs typeface="Carlito"/>
              </a:rPr>
              <a:t>r</a:t>
            </a:r>
            <a:r>
              <a:rPr sz="1600" spc="-15" dirty="0">
                <a:latin typeface="Carlito"/>
                <a:cs typeface="Carlito"/>
              </a:rPr>
              <a:t>o</a:t>
            </a:r>
            <a:r>
              <a:rPr sz="1600" spc="-20" dirty="0">
                <a:latin typeface="Carlito"/>
                <a:cs typeface="Carlito"/>
              </a:rPr>
              <a:t>w</a:t>
            </a:r>
            <a:r>
              <a:rPr sz="1600" dirty="0">
                <a:latin typeface="Carlito"/>
                <a:cs typeface="Carlito"/>
              </a:rPr>
              <a:t>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2360117"/>
            <a:ext cx="2170430" cy="103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public class </a:t>
            </a:r>
            <a:r>
              <a:rPr sz="1600" spc="-10" dirty="0">
                <a:latin typeface="Carlito"/>
                <a:cs typeface="Carlito"/>
              </a:rPr>
              <a:t>Dataio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Carlito"/>
              <a:cs typeface="Carlito"/>
            </a:endParaRPr>
          </a:p>
          <a:p>
            <a:pPr marL="12700" marR="5080" indent="228600">
              <a:lnSpc>
                <a:spcPts val="2160"/>
              </a:lnSpc>
              <a:tabLst>
                <a:tab pos="1016635" algn="l"/>
                <a:tab pos="1719580" algn="l"/>
              </a:tabLst>
            </a:pPr>
            <a:r>
              <a:rPr sz="1600" spc="-5" dirty="0">
                <a:latin typeface="Carlito"/>
                <a:cs typeface="Carlito"/>
              </a:rPr>
              <a:t>publ</a:t>
            </a:r>
            <a:r>
              <a:rPr sz="1600" spc="-15" dirty="0">
                <a:latin typeface="Carlito"/>
                <a:cs typeface="Carlito"/>
              </a:rPr>
              <a:t>i</a:t>
            </a:r>
            <a:r>
              <a:rPr sz="1600" dirty="0">
                <a:latin typeface="Carlito"/>
                <a:cs typeface="Carlito"/>
              </a:rPr>
              <a:t>c	</a:t>
            </a:r>
            <a:r>
              <a:rPr sz="1600" spc="-30" dirty="0">
                <a:latin typeface="Carlito"/>
                <a:cs typeface="Carlito"/>
              </a:rPr>
              <a:t>s</a:t>
            </a:r>
            <a:r>
              <a:rPr sz="1600" spc="-25" dirty="0">
                <a:latin typeface="Carlito"/>
                <a:cs typeface="Carlito"/>
              </a:rPr>
              <a:t>t</a:t>
            </a:r>
            <a:r>
              <a:rPr sz="1600" spc="-1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tic	</a:t>
            </a:r>
            <a:r>
              <a:rPr sz="1600" spc="-30" dirty="0">
                <a:latin typeface="Carlito"/>
                <a:cs typeface="Carlito"/>
              </a:rPr>
              <a:t>v</a:t>
            </a:r>
            <a:r>
              <a:rPr sz="1600" spc="-5" dirty="0">
                <a:latin typeface="Carlito"/>
                <a:cs typeface="Carlito"/>
              </a:rPr>
              <a:t>oid  IOException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9410" y="3732402"/>
            <a:ext cx="1524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=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3732402"/>
            <a:ext cx="3469640" cy="11550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457200">
              <a:lnSpc>
                <a:spcPts val="2160"/>
              </a:lnSpc>
              <a:spcBef>
                <a:spcPts val="375"/>
              </a:spcBef>
              <a:tabLst>
                <a:tab pos="2816860" algn="l"/>
              </a:tabLst>
            </a:pPr>
            <a:r>
              <a:rPr sz="1600" spc="-5" dirty="0">
                <a:latin typeface="Carlito"/>
                <a:cs typeface="Carlito"/>
              </a:rPr>
              <a:t>D</a:t>
            </a:r>
            <a:r>
              <a:rPr sz="1600" spc="-25" dirty="0">
                <a:latin typeface="Carlito"/>
                <a:cs typeface="Carlito"/>
              </a:rPr>
              <a:t>at</a:t>
            </a:r>
            <a:r>
              <a:rPr sz="1600" dirty="0">
                <a:latin typeface="Carlito"/>
                <a:cs typeface="Carlito"/>
              </a:rPr>
              <a:t>aInputSt</a:t>
            </a:r>
            <a:r>
              <a:rPr sz="1600" spc="-25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eam	</a:t>
            </a:r>
            <a:r>
              <a:rPr sz="1600" spc="10" dirty="0">
                <a:latin typeface="Carlito"/>
                <a:cs typeface="Carlito"/>
              </a:rPr>
              <a:t>d</a:t>
            </a:r>
            <a:r>
              <a:rPr sz="1600" spc="-25" dirty="0">
                <a:latin typeface="Carlito"/>
                <a:cs typeface="Carlito"/>
              </a:rPr>
              <a:t>at</a:t>
            </a:r>
            <a:r>
              <a:rPr sz="1600" dirty="0">
                <a:latin typeface="Carlito"/>
                <a:cs typeface="Carlito"/>
              </a:rPr>
              <a:t>aIS  </a:t>
            </a:r>
            <a:r>
              <a:rPr sz="1600" spc="-5" dirty="0">
                <a:latin typeface="Carlito"/>
                <a:cs typeface="Carlito"/>
              </a:rPr>
              <a:t>DataInputStream(new  </a:t>
            </a:r>
            <a:r>
              <a:rPr sz="1600" spc="-10" dirty="0">
                <a:latin typeface="Carlito"/>
                <a:cs typeface="Carlito"/>
              </a:rPr>
              <a:t>FileInputStream("stdinfo.txt"));</a:t>
            </a:r>
            <a:endParaRPr sz="1600" spc="-1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39" y="4829936"/>
            <a:ext cx="4274185" cy="6013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457200">
              <a:lnSpc>
                <a:spcPts val="2160"/>
              </a:lnSpc>
              <a:spcBef>
                <a:spcPts val="375"/>
              </a:spcBef>
              <a:tabLst>
                <a:tab pos="2910205" algn="l"/>
                <a:tab pos="4133850" algn="l"/>
              </a:tabLst>
            </a:pPr>
            <a:r>
              <a:rPr sz="1600" spc="-5" dirty="0">
                <a:latin typeface="Carlito"/>
                <a:cs typeface="Carlito"/>
              </a:rPr>
              <a:t>D</a:t>
            </a:r>
            <a:r>
              <a:rPr sz="1600" spc="-25" dirty="0">
                <a:latin typeface="Carlito"/>
                <a:cs typeface="Carlito"/>
              </a:rPr>
              <a:t>at</a:t>
            </a:r>
            <a:r>
              <a:rPr sz="1600" dirty="0">
                <a:latin typeface="Carlito"/>
                <a:cs typeface="Carlito"/>
              </a:rPr>
              <a:t>aO</a:t>
            </a:r>
            <a:r>
              <a:rPr sz="1600" spc="5" dirty="0">
                <a:latin typeface="Carlito"/>
                <a:cs typeface="Carlito"/>
              </a:rPr>
              <a:t>u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-10" dirty="0">
                <a:latin typeface="Carlito"/>
                <a:cs typeface="Carlito"/>
              </a:rPr>
              <a:t>p</a:t>
            </a:r>
            <a:r>
              <a:rPr sz="1600" spc="-5" dirty="0">
                <a:latin typeface="Carlito"/>
                <a:cs typeface="Carlito"/>
              </a:rPr>
              <a:t>ut</a:t>
            </a:r>
            <a:r>
              <a:rPr sz="1600" spc="5" dirty="0">
                <a:latin typeface="Carlito"/>
                <a:cs typeface="Carlito"/>
              </a:rPr>
              <a:t>S</a:t>
            </a:r>
            <a:r>
              <a:rPr sz="1600" dirty="0">
                <a:latin typeface="Carlito"/>
                <a:cs typeface="Carlito"/>
              </a:rPr>
              <a:t>t</a:t>
            </a:r>
            <a:r>
              <a:rPr sz="1600" spc="-30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eam	</a:t>
            </a:r>
            <a:r>
              <a:rPr sz="1600" spc="-5" dirty="0">
                <a:latin typeface="Carlito"/>
                <a:cs typeface="Carlito"/>
              </a:rPr>
              <a:t>d</a:t>
            </a:r>
            <a:r>
              <a:rPr sz="1600" spc="-25" dirty="0">
                <a:latin typeface="Carlito"/>
                <a:cs typeface="Carlito"/>
              </a:rPr>
              <a:t>at</a:t>
            </a:r>
            <a:r>
              <a:rPr sz="1600" dirty="0">
                <a:latin typeface="Carlito"/>
                <a:cs typeface="Carlito"/>
              </a:rPr>
              <a:t>aOS	=  </a:t>
            </a:r>
            <a:r>
              <a:rPr sz="1600" spc="-5" dirty="0">
                <a:latin typeface="Carlito"/>
                <a:cs typeface="Carlito"/>
              </a:rPr>
              <a:t>DataOutputStream(new</a:t>
            </a:r>
            <a:endParaRPr sz="1600" spc="-5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5378297"/>
            <a:ext cx="5194935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1600" spc="-10" dirty="0">
                <a:latin typeface="Carlito"/>
                <a:cs typeface="Carlito"/>
              </a:rPr>
              <a:t>FileOutputStream("newstdinfo.txt"));</a:t>
            </a:r>
            <a:endParaRPr sz="1600">
              <a:latin typeface="Carlito"/>
              <a:cs typeface="Carlito"/>
            </a:endParaRPr>
          </a:p>
          <a:p>
            <a:pPr marL="471170">
              <a:lnSpc>
                <a:spcPts val="2280"/>
              </a:lnSpc>
            </a:pPr>
            <a:r>
              <a:rPr sz="1600" spc="-5" dirty="0">
                <a:latin typeface="Carlito"/>
                <a:cs typeface="Carlito"/>
              </a:rPr>
              <a:t>// </a:t>
            </a:r>
            <a:r>
              <a:rPr sz="1600" spc="-10" dirty="0">
                <a:latin typeface="Carlito"/>
                <a:cs typeface="Carlito"/>
              </a:rPr>
              <a:t>manipulate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student information</a:t>
            </a:r>
            <a:r>
              <a:rPr sz="1600" spc="-16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from</a:t>
            </a:r>
            <a:endParaRPr sz="1600" spc="-15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084189" y="1811782"/>
            <a:ext cx="445134" cy="259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/>
              <a:t>fi</a:t>
            </a:r>
            <a:r>
              <a:rPr sz="1600" spc="-15" dirty="0"/>
              <a:t>l</a:t>
            </a:r>
            <a:r>
              <a:rPr sz="1600" dirty="0"/>
              <a:t>es</a:t>
            </a:r>
            <a:endParaRPr sz="1600" dirty="0"/>
          </a:p>
        </p:txBody>
      </p:sp>
      <p:sp>
        <p:nvSpPr>
          <p:cNvPr id="16" name="object 16"/>
          <p:cNvSpPr txBox="1"/>
          <p:nvPr/>
        </p:nvSpPr>
        <p:spPr>
          <a:xfrm>
            <a:off x="5645022" y="2086101"/>
            <a:ext cx="4960620" cy="203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685">
              <a:lnSpc>
                <a:spcPts val="228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String </a:t>
            </a:r>
            <a:r>
              <a:rPr sz="1600" spc="-10" dirty="0">
                <a:latin typeface="Carlito"/>
                <a:cs typeface="Carlito"/>
              </a:rPr>
              <a:t>str;</a:t>
            </a:r>
            <a:endParaRPr sz="1600">
              <a:latin typeface="Carlito"/>
              <a:cs typeface="Carlito"/>
            </a:endParaRPr>
          </a:p>
          <a:p>
            <a:pPr marL="1137285" marR="5080" indent="-228600">
              <a:lnSpc>
                <a:spcPct val="90000"/>
              </a:lnSpc>
              <a:spcBef>
                <a:spcPts val="120"/>
              </a:spcBef>
            </a:pPr>
            <a:r>
              <a:rPr sz="1600" spc="-5" dirty="0">
                <a:latin typeface="Carlito"/>
                <a:cs typeface="Carlito"/>
              </a:rPr>
              <a:t>while ((str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5" dirty="0">
                <a:latin typeface="Carlito"/>
                <a:cs typeface="Carlito"/>
              </a:rPr>
              <a:t>dataIS.readLine()) != null) </a:t>
            </a:r>
            <a:r>
              <a:rPr sz="1600" dirty="0">
                <a:latin typeface="Carlito"/>
                <a:cs typeface="Carlito"/>
              </a:rPr>
              <a:t>{  </a:t>
            </a:r>
            <a:r>
              <a:rPr sz="1600" spc="-5" dirty="0">
                <a:latin typeface="Carlito"/>
                <a:cs typeface="Carlito"/>
              </a:rPr>
              <a:t>String upper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20" dirty="0">
                <a:latin typeface="Carlito"/>
                <a:cs typeface="Carlito"/>
              </a:rPr>
              <a:t>str.toUpperCase();  </a:t>
            </a:r>
            <a:r>
              <a:rPr sz="1600" spc="-5" dirty="0">
                <a:latin typeface="Carlito"/>
                <a:cs typeface="Carlito"/>
              </a:rPr>
              <a:t>System.out.println(upper);  </a:t>
            </a:r>
            <a:r>
              <a:rPr sz="1600" spc="-10" dirty="0">
                <a:latin typeface="Carlito"/>
                <a:cs typeface="Carlito"/>
              </a:rPr>
              <a:t>dataOS.writeBytes(upper </a:t>
            </a:r>
            <a:r>
              <a:rPr sz="1600" dirty="0">
                <a:latin typeface="Carlito"/>
                <a:cs typeface="Carlito"/>
              </a:rPr>
              <a:t>+ "</a:t>
            </a:r>
            <a:r>
              <a:rPr sz="1600" spc="4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");</a:t>
            </a:r>
            <a:endParaRPr sz="1600">
              <a:latin typeface="Carlito"/>
              <a:cs typeface="Carlito"/>
            </a:endParaRPr>
          </a:p>
          <a:p>
            <a:pPr marL="908685">
              <a:lnSpc>
                <a:spcPts val="204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2160"/>
              </a:lnSpc>
              <a:tabLst>
                <a:tab pos="908685" algn="l"/>
              </a:tabLst>
            </a:pPr>
            <a:r>
              <a:rPr sz="1600" spc="-5" dirty="0">
                <a:latin typeface="Carlito"/>
                <a:cs typeface="Carlito"/>
              </a:rPr>
              <a:t>new	dataIS.close();</a:t>
            </a:r>
            <a:endParaRPr sz="1600">
              <a:latin typeface="Carlito"/>
              <a:cs typeface="Carlito"/>
            </a:endParaRPr>
          </a:p>
          <a:p>
            <a:pPr marL="908685">
              <a:lnSpc>
                <a:spcPts val="2280"/>
              </a:lnSpc>
            </a:pPr>
            <a:r>
              <a:rPr sz="1600" spc="-5" dirty="0">
                <a:latin typeface="Carlito"/>
                <a:cs typeface="Carlito"/>
              </a:rPr>
              <a:t>dataOS.close();</a:t>
            </a:r>
            <a:endParaRPr sz="1600" spc="-5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2789" y="4281296"/>
            <a:ext cx="10604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5022" y="4555616"/>
            <a:ext cx="54483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5">
              <a:lnSpc>
                <a:spcPts val="228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1600" spc="-5" dirty="0">
                <a:latin typeface="Carlito"/>
                <a:cs typeface="Carlito"/>
              </a:rPr>
              <a:t>new</a:t>
            </a:r>
            <a:endParaRPr sz="1600" spc="-5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21985" y="3327019"/>
            <a:ext cx="1746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THANK</a:t>
            </a:r>
            <a:r>
              <a:rPr sz="2800" spc="-50" dirty="0"/>
              <a:t> </a:t>
            </a:r>
            <a:r>
              <a:rPr sz="2800" spc="-35" dirty="0"/>
              <a:t>YOU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16939" y="1707918"/>
            <a:ext cx="9264015" cy="40189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Overview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5" dirty="0">
                <a:latin typeface="Carlito"/>
                <a:cs typeface="Carlito"/>
              </a:rPr>
              <a:t>Different </a:t>
            </a:r>
            <a:r>
              <a:rPr sz="2400" spc="-15" dirty="0">
                <a:latin typeface="Carlito"/>
                <a:cs typeface="Carlito"/>
              </a:rPr>
              <a:t>Stream (Byte </a:t>
            </a:r>
            <a:r>
              <a:rPr sz="2400" spc="-10" dirty="0">
                <a:latin typeface="Carlito"/>
                <a:cs typeface="Carlito"/>
              </a:rPr>
              <a:t>Stream, </a:t>
            </a:r>
            <a:r>
              <a:rPr sz="2400" spc="-15" dirty="0">
                <a:latin typeface="Carlito"/>
                <a:cs typeface="Carlito"/>
              </a:rPr>
              <a:t>Character</a:t>
            </a:r>
            <a:r>
              <a:rPr sz="2400" spc="1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stream),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Readers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30" dirty="0">
                <a:latin typeface="Carlito"/>
                <a:cs typeface="Carlito"/>
              </a:rPr>
              <a:t>Writers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class,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File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Class,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File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InputStream,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File Output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Stream,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InputStreamReader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OutputStreamWriter</a:t>
            </a:r>
            <a:r>
              <a:rPr sz="2400" spc="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class,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File reader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writer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class,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Buffered </a:t>
            </a:r>
            <a:r>
              <a:rPr sz="2400" spc="-10" dirty="0">
                <a:latin typeface="Carlito"/>
                <a:cs typeface="Carlito"/>
              </a:rPr>
              <a:t>Reader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</a:t>
            </a:r>
            <a:endParaRPr sz="2400" spc="-5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792" y="494791"/>
            <a:ext cx="1498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45" dirty="0">
                <a:solidFill>
                  <a:srgbClr val="E7E6E6"/>
                </a:solidFill>
                <a:latin typeface="Carlito"/>
                <a:cs typeface="Carlito"/>
              </a:rPr>
              <a:t>IN</a:t>
            </a:r>
            <a:r>
              <a:rPr sz="4400" b="1" spc="35" dirty="0">
                <a:solidFill>
                  <a:srgbClr val="E7E6E6"/>
                </a:solidFill>
                <a:latin typeface="Carlito"/>
                <a:cs typeface="Carlito"/>
              </a:rPr>
              <a:t>D</a:t>
            </a:r>
            <a:r>
              <a:rPr sz="4400" b="1" spc="45" dirty="0">
                <a:solidFill>
                  <a:srgbClr val="E7E6E6"/>
                </a:solidFill>
                <a:latin typeface="Carlito"/>
                <a:cs typeface="Carlito"/>
              </a:rPr>
              <a:t>E</a:t>
            </a:r>
            <a:r>
              <a:rPr sz="4400" b="1" dirty="0">
                <a:solidFill>
                  <a:srgbClr val="E7E6E6"/>
                </a:solidFill>
                <a:latin typeface="Carlito"/>
                <a:cs typeface="Carlito"/>
              </a:rPr>
              <a:t>X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384" y="374904"/>
            <a:ext cx="2947416" cy="1174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16939" y="1793493"/>
            <a:ext cx="1035685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b="1" spc="-15" dirty="0">
                <a:latin typeface="Carlito"/>
                <a:cs typeface="Carlito"/>
              </a:rPr>
              <a:t>java.io </a:t>
            </a:r>
            <a:r>
              <a:rPr sz="2800" b="1" spc="-10" dirty="0">
                <a:latin typeface="Carlito"/>
                <a:cs typeface="Carlito"/>
              </a:rPr>
              <a:t>package </a:t>
            </a:r>
            <a:r>
              <a:rPr sz="2800" spc="-15" dirty="0">
                <a:latin typeface="Carlito"/>
                <a:cs typeface="Carlito"/>
              </a:rPr>
              <a:t>contains </a:t>
            </a:r>
            <a:r>
              <a:rPr sz="2800" spc="-10" dirty="0">
                <a:latin typeface="Carlito"/>
                <a:cs typeface="Carlito"/>
              </a:rPr>
              <a:t>nearly </a:t>
            </a:r>
            <a:r>
              <a:rPr sz="2800" spc="-15" dirty="0">
                <a:latin typeface="Carlito"/>
                <a:cs typeface="Carlito"/>
              </a:rPr>
              <a:t>every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5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might </a:t>
            </a:r>
            <a:r>
              <a:rPr sz="2800" spc="-15" dirty="0">
                <a:latin typeface="Carlito"/>
                <a:cs typeface="Carlito"/>
              </a:rPr>
              <a:t>ever </a:t>
            </a:r>
            <a:r>
              <a:rPr sz="2800" spc="-10" dirty="0">
                <a:latin typeface="Carlito"/>
                <a:cs typeface="Carlito"/>
              </a:rPr>
              <a:t>need 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perform </a:t>
            </a:r>
            <a:r>
              <a:rPr sz="2800" spc="-10" dirty="0">
                <a:latin typeface="Carlito"/>
                <a:cs typeface="Carlito"/>
              </a:rPr>
              <a:t>input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5" dirty="0">
                <a:latin typeface="Carlito"/>
                <a:cs typeface="Carlito"/>
              </a:rPr>
              <a:t>(I/O) </a:t>
            </a:r>
            <a:r>
              <a:rPr sz="2800" spc="-10" dirty="0">
                <a:latin typeface="Carlito"/>
                <a:cs typeface="Carlito"/>
              </a:rPr>
              <a:t>in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Java.</a:t>
            </a:r>
            <a:endParaRPr sz="2800" dirty="0">
              <a:latin typeface="Carlito"/>
              <a:cs typeface="Carlito"/>
            </a:endParaRPr>
          </a:p>
          <a:p>
            <a:pPr marL="241300" marR="5715" indent="-229235">
              <a:lnSpc>
                <a:spcPts val="3020"/>
              </a:lnSpc>
              <a:spcBef>
                <a:spcPts val="1015"/>
              </a:spcBef>
              <a:buFont typeface="Arial" panose="020B0604020202020204"/>
              <a:buChar char="•"/>
              <a:tabLst>
                <a:tab pos="241935" algn="l"/>
                <a:tab pos="878205" algn="l"/>
                <a:tab pos="1948180" algn="l"/>
                <a:tab pos="3360420" algn="l"/>
                <a:tab pos="5027295" algn="l"/>
                <a:tab pos="5653405" algn="l"/>
                <a:tab pos="6685280" algn="l"/>
                <a:tab pos="7915275" algn="l"/>
                <a:tab pos="8728075" algn="l"/>
                <a:tab pos="9355455" algn="l"/>
              </a:tabLst>
            </a:pPr>
            <a:r>
              <a:rPr sz="2800" spc="-5" dirty="0">
                <a:latin typeface="Carlito"/>
                <a:cs typeface="Carlito"/>
              </a:rPr>
              <a:t>All	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hes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eams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ep</a:t>
            </a:r>
            <a:r>
              <a:rPr sz="2800" spc="-5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ese</a:t>
            </a:r>
            <a:r>
              <a:rPr sz="2800" spc="-2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dirty="0">
                <a:latin typeface="Carlito"/>
                <a:cs typeface="Carlito"/>
              </a:rPr>
              <a:t>p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sou</a:t>
            </a:r>
            <a:r>
              <a:rPr sz="2800" spc="-5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ce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ou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t  </a:t>
            </a:r>
            <a:r>
              <a:rPr sz="2800" spc="-10" dirty="0">
                <a:latin typeface="Carlito"/>
                <a:cs typeface="Carlito"/>
              </a:rPr>
              <a:t>destination.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792" y="494791"/>
            <a:ext cx="292780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40" dirty="0" smtClean="0">
                <a:solidFill>
                  <a:srgbClr val="E7E6E6"/>
                </a:solidFill>
                <a:latin typeface="Carlito"/>
                <a:cs typeface="Carlito"/>
              </a:rPr>
              <a:t>O</a:t>
            </a:r>
            <a:r>
              <a:rPr sz="4400" b="1" spc="10" dirty="0" smtClean="0">
                <a:solidFill>
                  <a:srgbClr val="E7E6E6"/>
                </a:solidFill>
                <a:latin typeface="Carlito"/>
                <a:cs typeface="Carlito"/>
              </a:rPr>
              <a:t>v</a:t>
            </a:r>
            <a:r>
              <a:rPr sz="4400" b="1" spc="45" dirty="0" smtClean="0">
                <a:solidFill>
                  <a:srgbClr val="E7E6E6"/>
                </a:solidFill>
                <a:latin typeface="Carlito"/>
                <a:cs typeface="Carlito"/>
              </a:rPr>
              <a:t>e</a:t>
            </a:r>
            <a:r>
              <a:rPr sz="4400" b="1" spc="70" dirty="0" smtClean="0">
                <a:solidFill>
                  <a:srgbClr val="E7E6E6"/>
                </a:solidFill>
                <a:latin typeface="Carlito"/>
                <a:cs typeface="Carlito"/>
              </a:rPr>
              <a:t>r</a:t>
            </a:r>
            <a:r>
              <a:rPr sz="4400" b="1" spc="45" dirty="0" smtClean="0">
                <a:solidFill>
                  <a:srgbClr val="E7E6E6"/>
                </a:solidFill>
                <a:latin typeface="Carlito"/>
                <a:cs typeface="Carlito"/>
              </a:rPr>
              <a:t>v</a:t>
            </a:r>
            <a:r>
              <a:rPr sz="4400" b="1" spc="40" dirty="0" smtClean="0">
                <a:solidFill>
                  <a:srgbClr val="E7E6E6"/>
                </a:solidFill>
                <a:latin typeface="Carlito"/>
                <a:cs typeface="Carlito"/>
              </a:rPr>
              <a:t>i</a:t>
            </a:r>
            <a:r>
              <a:rPr lang="en-US" sz="4400" b="1" spc="40" dirty="0" smtClean="0">
                <a:solidFill>
                  <a:srgbClr val="E7E6E6"/>
                </a:solidFill>
                <a:latin typeface="Carlito"/>
                <a:cs typeface="Carlito"/>
              </a:rPr>
              <a:t>e</a:t>
            </a:r>
            <a:r>
              <a:rPr sz="4400" b="1" dirty="0" smtClean="0">
                <a:solidFill>
                  <a:srgbClr val="E7E6E6"/>
                </a:solidFill>
                <a:latin typeface="Carlito"/>
                <a:cs typeface="Carlito"/>
              </a:rPr>
              <a:t>w</a:t>
            </a:r>
            <a:endParaRPr sz="4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10"/>
            <a:ext cx="1451610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94511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16940" y="1793240"/>
            <a:ext cx="10999470" cy="26873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800" b="1" spc="-5" dirty="0">
                <a:latin typeface="Carlito"/>
                <a:cs typeface="Carlito"/>
              </a:rPr>
              <a:t>A </a:t>
            </a:r>
            <a:r>
              <a:rPr sz="2800" b="1" spc="-15" dirty="0">
                <a:latin typeface="Carlito"/>
                <a:cs typeface="Carlito"/>
              </a:rPr>
              <a:t>stream </a:t>
            </a:r>
            <a:r>
              <a:rPr sz="2800" b="1" spc="-10" dirty="0">
                <a:latin typeface="Carlito"/>
                <a:cs typeface="Carlito"/>
              </a:rPr>
              <a:t>can </a:t>
            </a:r>
            <a:r>
              <a:rPr sz="2800" b="1" spc="-5" dirty="0">
                <a:latin typeface="Carlito"/>
                <a:cs typeface="Carlito"/>
              </a:rPr>
              <a:t>be </a:t>
            </a:r>
            <a:r>
              <a:rPr sz="2800" b="1" spc="-10" dirty="0">
                <a:latin typeface="Carlito"/>
                <a:cs typeface="Carlito"/>
              </a:rPr>
              <a:t>defined </a:t>
            </a:r>
            <a:r>
              <a:rPr sz="2800" b="1" spc="-5" dirty="0">
                <a:latin typeface="Carlito"/>
                <a:cs typeface="Carlito"/>
              </a:rPr>
              <a:t>as a sequence of </a:t>
            </a:r>
            <a:r>
              <a:rPr sz="2800" b="1" spc="-15" dirty="0">
                <a:latin typeface="Carlito"/>
                <a:cs typeface="Carlito"/>
              </a:rPr>
              <a:t>data</a:t>
            </a:r>
            <a:r>
              <a:rPr sz="2800" spc="-15" dirty="0">
                <a:latin typeface="Carlito"/>
                <a:cs typeface="Carlito"/>
              </a:rPr>
              <a:t>. There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kinds  of </a:t>
            </a:r>
            <a:r>
              <a:rPr sz="2800" spc="-10" dirty="0">
                <a:latin typeface="Carlito"/>
                <a:cs typeface="Carlito"/>
              </a:rPr>
              <a:t>Streams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−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800" b="1" spc="-10" dirty="0">
                <a:latin typeface="Carlito"/>
                <a:cs typeface="Carlito"/>
              </a:rPr>
              <a:t>InPutStream </a:t>
            </a:r>
            <a:r>
              <a:rPr sz="2800" spc="-5" dirty="0">
                <a:latin typeface="Carlito"/>
                <a:cs typeface="Carlito"/>
              </a:rPr>
              <a:t>− </a:t>
            </a:r>
            <a:r>
              <a:rPr sz="2800" spc="-10" dirty="0">
                <a:latin typeface="Carlito"/>
                <a:cs typeface="Carlito"/>
              </a:rPr>
              <a:t>The InputStream is used </a:t>
            </a:r>
            <a:r>
              <a:rPr sz="2800" spc="-15" dirty="0">
                <a:latin typeface="Carlito"/>
                <a:cs typeface="Carlito"/>
              </a:rPr>
              <a:t>to read </a:t>
            </a:r>
            <a:r>
              <a:rPr sz="2800" spc="-20" dirty="0">
                <a:latin typeface="Carlito"/>
                <a:cs typeface="Carlito"/>
              </a:rPr>
              <a:t>data from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2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source.</a:t>
            </a:r>
            <a:endParaRPr sz="2800" dirty="0">
              <a:latin typeface="Carlito"/>
              <a:cs typeface="Carlito"/>
            </a:endParaRPr>
          </a:p>
          <a:p>
            <a:pPr marL="241300" marR="6350" indent="-229235">
              <a:lnSpc>
                <a:spcPts val="3020"/>
              </a:lnSpc>
              <a:spcBef>
                <a:spcPts val="1045"/>
              </a:spcBef>
              <a:buFont typeface="Arial" panose="020B0604020202020204"/>
              <a:buChar char="•"/>
              <a:tabLst>
                <a:tab pos="241935" algn="l"/>
                <a:tab pos="2533015" algn="l"/>
                <a:tab pos="2885440" algn="l"/>
                <a:tab pos="3600450" algn="l"/>
                <a:tab pos="5842635" algn="l"/>
                <a:tab pos="6238875" algn="l"/>
                <a:tab pos="7102475" algn="l"/>
                <a:tab pos="7693025" algn="l"/>
                <a:tab pos="8881745" algn="l"/>
                <a:tab pos="9695815" algn="l"/>
                <a:tab pos="10174605" algn="l"/>
              </a:tabLst>
            </a:pPr>
            <a:r>
              <a:rPr sz="2800" b="1" spc="-10" dirty="0">
                <a:latin typeface="Carlito"/>
                <a:cs typeface="Carlito"/>
              </a:rPr>
              <a:t>OutPutSt</a:t>
            </a:r>
            <a:r>
              <a:rPr sz="2800" b="1" spc="-20" dirty="0">
                <a:latin typeface="Carlito"/>
                <a:cs typeface="Carlito"/>
              </a:rPr>
              <a:t>r</a:t>
            </a:r>
            <a:r>
              <a:rPr sz="2800" b="1" spc="-10" dirty="0">
                <a:latin typeface="Carlito"/>
                <a:cs typeface="Carlito"/>
              </a:rPr>
              <a:t>ea</a:t>
            </a:r>
            <a:r>
              <a:rPr sz="2800" b="1" spc="-5" dirty="0">
                <a:latin typeface="Carlito"/>
                <a:cs typeface="Carlito"/>
              </a:rPr>
              <a:t>m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−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10" dirty="0" smtClean="0">
                <a:latin typeface="Carlito"/>
                <a:cs typeface="Carlito"/>
              </a:rPr>
              <a:t>T</a:t>
            </a:r>
            <a:r>
              <a:rPr sz="2800" spc="-10" dirty="0" smtClean="0">
                <a:latin typeface="Carlito"/>
                <a:cs typeface="Carlito"/>
              </a:rPr>
              <a:t>h</a:t>
            </a:r>
            <a:r>
              <a:rPr sz="2800" spc="-5" dirty="0" smtClean="0">
                <a:latin typeface="Carlito"/>
                <a:cs typeface="Carlito"/>
              </a:rPr>
              <a:t>e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10" dirty="0" err="1" smtClean="0">
                <a:latin typeface="Carlito"/>
                <a:cs typeface="Carlito"/>
              </a:rPr>
              <a:t>Out</a:t>
            </a:r>
            <a:r>
              <a:rPr sz="2800" spc="5" dirty="0" err="1" smtClean="0">
                <a:latin typeface="Carlito"/>
                <a:cs typeface="Carlito"/>
              </a:rPr>
              <a:t>p</a:t>
            </a:r>
            <a:r>
              <a:rPr sz="2800" spc="-10" dirty="0" err="1" smtClean="0">
                <a:latin typeface="Carlito"/>
                <a:cs typeface="Carlito"/>
              </a:rPr>
              <a:t>utSt</a:t>
            </a:r>
            <a:r>
              <a:rPr sz="2800" spc="-40" dirty="0" err="1" smtClean="0">
                <a:latin typeface="Carlito"/>
                <a:cs typeface="Carlito"/>
              </a:rPr>
              <a:t>r</a:t>
            </a:r>
            <a:r>
              <a:rPr sz="2800" spc="-5" dirty="0" err="1" smtClean="0">
                <a:latin typeface="Carlito"/>
                <a:cs typeface="Carlito"/>
              </a:rPr>
              <a:t>eam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use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70" dirty="0">
                <a:latin typeface="Carlito"/>
                <a:cs typeface="Carlito"/>
              </a:rPr>
              <a:t>f</a:t>
            </a:r>
            <a:r>
              <a:rPr sz="2800" spc="5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writ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g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destination.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615" y="494665"/>
            <a:ext cx="21805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35" dirty="0">
                <a:solidFill>
                  <a:srgbClr val="E7E6E6"/>
                </a:solidFill>
                <a:latin typeface="Carlito"/>
                <a:cs typeface="Carlito"/>
              </a:rPr>
              <a:t>S</a:t>
            </a:r>
            <a:r>
              <a:rPr sz="4000" b="1" spc="40" dirty="0">
                <a:solidFill>
                  <a:srgbClr val="E7E6E6"/>
                </a:solidFill>
                <a:latin typeface="Carlito"/>
                <a:cs typeface="Carlito"/>
              </a:rPr>
              <a:t>t</a:t>
            </a:r>
            <a:r>
              <a:rPr sz="4000" b="1" spc="-5" dirty="0">
                <a:solidFill>
                  <a:srgbClr val="E7E6E6"/>
                </a:solidFill>
                <a:latin typeface="Carlito"/>
                <a:cs typeface="Carlito"/>
              </a:rPr>
              <a:t>r</a:t>
            </a:r>
            <a:r>
              <a:rPr sz="4000" b="1" spc="40" dirty="0">
                <a:solidFill>
                  <a:srgbClr val="E7E6E6"/>
                </a:solidFill>
                <a:latin typeface="Carlito"/>
                <a:cs typeface="Carlito"/>
              </a:rPr>
              <a:t>ea</a:t>
            </a:r>
            <a:r>
              <a:rPr sz="4000" b="1" dirty="0">
                <a:solidFill>
                  <a:srgbClr val="E7E6E6"/>
                </a:solidFill>
                <a:latin typeface="Carlito"/>
                <a:cs typeface="Carlito"/>
              </a:rPr>
              <a:t>m</a:t>
            </a:r>
            <a:endParaRPr sz="4000" b="1" dirty="0">
              <a:solidFill>
                <a:srgbClr val="E7E6E6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130" y="374650"/>
            <a:ext cx="2731135" cy="1174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2513076" y="3791711"/>
            <a:ext cx="7581900" cy="2409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05384" y="33528"/>
            <a:ext cx="4406900" cy="1174750"/>
            <a:chOff x="405384" y="33528"/>
            <a:chExt cx="4406900" cy="1174750"/>
          </a:xfrm>
        </p:grpSpPr>
        <p:sp>
          <p:nvSpPr>
            <p:cNvPr id="8" name="object 8"/>
            <p:cNvSpPr/>
            <p:nvPr/>
          </p:nvSpPr>
          <p:spPr>
            <a:xfrm>
              <a:off x="405384" y="33528"/>
              <a:ext cx="3641598" cy="11742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09772" y="33528"/>
              <a:ext cx="1302258" cy="11742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9615" y="153670"/>
            <a:ext cx="5147945" cy="13074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000" b="1" spc="30" dirty="0">
                <a:solidFill>
                  <a:srgbClr val="E7E6E6"/>
                </a:solidFill>
                <a:latin typeface="Carlito"/>
                <a:cs typeface="Carlito"/>
              </a:rPr>
              <a:t>InPutStream </a:t>
            </a:r>
            <a:r>
              <a:rPr sz="4000" b="1" spc="15" dirty="0">
                <a:solidFill>
                  <a:srgbClr val="E7E6E6"/>
                </a:solidFill>
                <a:latin typeface="Carlito"/>
                <a:cs typeface="Carlito"/>
              </a:rPr>
              <a:t>vs  </a:t>
            </a:r>
            <a:r>
              <a:rPr sz="4000" b="1" spc="30" dirty="0">
                <a:solidFill>
                  <a:srgbClr val="E7E6E6"/>
                </a:solidFill>
                <a:latin typeface="Carlito"/>
                <a:cs typeface="Carlito"/>
              </a:rPr>
              <a:t>OutPutStream</a:t>
            </a:r>
            <a:endParaRPr sz="4000" b="1" spc="30" dirty="0">
              <a:solidFill>
                <a:srgbClr val="E7E6E6"/>
              </a:solidFill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384" y="637031"/>
            <a:ext cx="4069841" cy="11742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6939" y="1793493"/>
            <a:ext cx="10357485" cy="21272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715" indent="-229235">
              <a:lnSpc>
                <a:spcPts val="302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25" dirty="0">
                <a:latin typeface="Carlito"/>
                <a:cs typeface="Carlito"/>
              </a:rPr>
              <a:t>Java </a:t>
            </a:r>
            <a:r>
              <a:rPr sz="2400" spc="-10" dirty="0">
                <a:latin typeface="Carlito"/>
                <a:cs typeface="Carlito"/>
              </a:rPr>
              <a:t>application uses </a:t>
            </a:r>
            <a:r>
              <a:rPr sz="2400" spc="-5" dirty="0">
                <a:latin typeface="Carlito"/>
                <a:cs typeface="Carlito"/>
              </a:rPr>
              <a:t>an input </a:t>
            </a:r>
            <a:r>
              <a:rPr sz="2400" spc="-20" dirty="0">
                <a:latin typeface="Carlito"/>
                <a:cs typeface="Carlito"/>
              </a:rPr>
              <a:t>stream </a:t>
            </a:r>
            <a:r>
              <a:rPr sz="2400" spc="-15" dirty="0">
                <a:latin typeface="Carlito"/>
                <a:cs typeface="Carlito"/>
              </a:rPr>
              <a:t>to read </a:t>
            </a:r>
            <a:r>
              <a:rPr sz="2400" spc="-20" dirty="0">
                <a:latin typeface="Carlito"/>
                <a:cs typeface="Carlito"/>
              </a:rPr>
              <a:t>data from </a:t>
            </a:r>
            <a:r>
              <a:rPr sz="2400" spc="-5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source; </a:t>
            </a:r>
            <a:r>
              <a:rPr sz="2400" spc="-15" dirty="0">
                <a:latin typeface="Carlito"/>
                <a:cs typeface="Carlito"/>
              </a:rPr>
              <a:t>it 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10" dirty="0">
                <a:latin typeface="Carlito"/>
                <a:cs typeface="Carlito"/>
              </a:rPr>
              <a:t>be </a:t>
            </a:r>
            <a:r>
              <a:rPr sz="2400" spc="-5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file, </a:t>
            </a:r>
            <a:r>
              <a:rPr sz="2400" spc="-5" dirty="0">
                <a:latin typeface="Carlito"/>
                <a:cs typeface="Carlito"/>
              </a:rPr>
              <a:t>an </a:t>
            </a:r>
            <a:r>
              <a:rPr sz="2400" spc="-55" dirty="0">
                <a:latin typeface="Carlito"/>
                <a:cs typeface="Carlito"/>
              </a:rPr>
              <a:t>array, </a:t>
            </a:r>
            <a:r>
              <a:rPr sz="2400" spc="-15" dirty="0">
                <a:latin typeface="Carlito"/>
                <a:cs typeface="Carlito"/>
              </a:rPr>
              <a:t>peripheral </a:t>
            </a:r>
            <a:r>
              <a:rPr sz="2400" spc="-10" dirty="0">
                <a:latin typeface="Carlito"/>
                <a:cs typeface="Carlito"/>
              </a:rPr>
              <a:t>device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17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socket.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25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uses </a:t>
            </a:r>
            <a:r>
              <a:rPr sz="2400" spc="-5" dirty="0">
                <a:latin typeface="Carlito"/>
                <a:cs typeface="Carlito"/>
              </a:rPr>
              <a:t>an output </a:t>
            </a:r>
            <a:r>
              <a:rPr sz="2400" spc="-15" dirty="0">
                <a:latin typeface="Carlito"/>
                <a:cs typeface="Carlito"/>
              </a:rPr>
              <a:t>stream to </a:t>
            </a:r>
            <a:r>
              <a:rPr sz="2400" spc="-10" dirty="0">
                <a:latin typeface="Carlito"/>
                <a:cs typeface="Carlito"/>
              </a:rPr>
              <a:t>write </a:t>
            </a:r>
            <a:r>
              <a:rPr sz="2400" spc="-20" dirty="0">
                <a:latin typeface="Carlito"/>
                <a:cs typeface="Carlito"/>
              </a:rPr>
              <a:t>data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destination;  it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a </a:t>
            </a:r>
            <a:r>
              <a:rPr sz="2400" spc="-10" dirty="0">
                <a:latin typeface="Carlito"/>
                <a:cs typeface="Carlito"/>
              </a:rPr>
              <a:t>file,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5" dirty="0">
                <a:latin typeface="Carlito"/>
                <a:cs typeface="Carlito"/>
              </a:rPr>
              <a:t>array, </a:t>
            </a:r>
            <a:r>
              <a:rPr sz="2400" spc="-15" dirty="0">
                <a:latin typeface="Carlito"/>
                <a:cs typeface="Carlito"/>
              </a:rPr>
              <a:t>peripheral </a:t>
            </a:r>
            <a:r>
              <a:rPr sz="2400" spc="-10" dirty="0">
                <a:latin typeface="Carlito"/>
                <a:cs typeface="Carlito"/>
              </a:rPr>
              <a:t>device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19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socket</a:t>
            </a:r>
            <a:endParaRPr sz="2400" spc="-2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1935" algn="l"/>
                <a:tab pos="1007110" algn="l"/>
                <a:tab pos="1807845" algn="l"/>
                <a:tab pos="3115945" algn="l"/>
                <a:tab pos="3744595" algn="l"/>
                <a:tab pos="4598670" algn="l"/>
                <a:tab pos="5065395" algn="l"/>
                <a:tab pos="6410960" algn="l"/>
                <a:tab pos="7336155" algn="l"/>
                <a:tab pos="8043545" algn="l"/>
                <a:tab pos="9195435" algn="l"/>
                <a:tab pos="9654540" algn="l"/>
              </a:tabLst>
            </a:pPr>
            <a:r>
              <a:rPr spc="-5" dirty="0"/>
              <a:t>J</a:t>
            </a:r>
            <a:r>
              <a:rPr spc="-55" dirty="0"/>
              <a:t>a</a:t>
            </a:r>
            <a:r>
              <a:rPr spc="-45" dirty="0"/>
              <a:t>v</a:t>
            </a:r>
            <a:r>
              <a:rPr spc="-5" dirty="0"/>
              <a:t>a</a:t>
            </a:r>
            <a:r>
              <a:rPr dirty="0"/>
              <a:t>	</a:t>
            </a:r>
            <a:r>
              <a:rPr spc="-25" dirty="0"/>
              <a:t>b</a:t>
            </a:r>
            <a:r>
              <a:rPr spc="-5" dirty="0"/>
              <a:t>y</a:t>
            </a:r>
            <a:r>
              <a:rPr spc="-25" dirty="0"/>
              <a:t>t</a:t>
            </a:r>
            <a:r>
              <a:rPr spc="-5" dirty="0"/>
              <a:t>e</a:t>
            </a:r>
            <a:r>
              <a:rPr dirty="0"/>
              <a:t>	</a:t>
            </a:r>
            <a:r>
              <a:rPr spc="-45" dirty="0"/>
              <a:t>s</a:t>
            </a:r>
            <a:r>
              <a:rPr spc="-5" dirty="0"/>
              <a:t>t</a:t>
            </a:r>
            <a:r>
              <a:rPr spc="-45" dirty="0"/>
              <a:t>r</a:t>
            </a:r>
            <a:r>
              <a:rPr spc="-5" dirty="0"/>
              <a:t>ea</a:t>
            </a:r>
            <a:r>
              <a:rPr spc="5" dirty="0"/>
              <a:t>m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a</a:t>
            </a:r>
            <a:r>
              <a:rPr spc="-45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use</a:t>
            </a:r>
            <a:r>
              <a:rPr spc="-5" dirty="0"/>
              <a:t>d</a:t>
            </a:r>
            <a:r>
              <a:rPr dirty="0"/>
              <a:t>	</a:t>
            </a:r>
            <a:r>
              <a:rPr spc="-30" dirty="0"/>
              <a:t>t</a:t>
            </a:r>
            <a:r>
              <a:rPr spc="-5" dirty="0"/>
              <a:t>o</a:t>
            </a:r>
            <a:r>
              <a:rPr dirty="0"/>
              <a:t>	</a:t>
            </a:r>
            <a:r>
              <a:rPr spc="-10" dirty="0"/>
              <a:t>per</a:t>
            </a:r>
            <a:r>
              <a:rPr spc="-80" dirty="0"/>
              <a:t>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m</a:t>
            </a:r>
            <a:r>
              <a:rPr dirty="0"/>
              <a:t>	</a:t>
            </a:r>
            <a:r>
              <a:rPr spc="-5" dirty="0"/>
              <a:t>in</a:t>
            </a:r>
            <a:r>
              <a:rPr dirty="0"/>
              <a:t>p</a:t>
            </a:r>
            <a:r>
              <a:rPr spc="-10" dirty="0"/>
              <a:t>u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a</a:t>
            </a:r>
            <a:r>
              <a:rPr spc="5" dirty="0"/>
              <a:t>n</a:t>
            </a:r>
            <a:r>
              <a:rPr spc="-5" dirty="0"/>
              <a:t>d</a:t>
            </a:r>
            <a:r>
              <a:rPr dirty="0"/>
              <a:t>	</a:t>
            </a:r>
            <a:r>
              <a:rPr spc="5" dirty="0"/>
              <a:t>o</a:t>
            </a:r>
            <a:r>
              <a:rPr spc="-10" dirty="0"/>
              <a:t>ut</a:t>
            </a:r>
            <a:r>
              <a:rPr spc="5" dirty="0"/>
              <a:t>p</a:t>
            </a:r>
            <a:r>
              <a:rPr spc="-10" dirty="0"/>
              <a:t>u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of</a:t>
            </a:r>
            <a:r>
              <a:rPr dirty="0"/>
              <a:t>	</a:t>
            </a:r>
            <a:r>
              <a:rPr b="1" spc="5" dirty="0">
                <a:latin typeface="Carlito"/>
                <a:cs typeface="Carlito"/>
              </a:rPr>
              <a:t>8</a:t>
            </a:r>
            <a:r>
              <a:rPr b="1" spc="-10" dirty="0">
                <a:latin typeface="Carlito"/>
                <a:cs typeface="Carlito"/>
              </a:rPr>
              <a:t>-</a:t>
            </a:r>
            <a:r>
              <a:rPr b="1" spc="-5" dirty="0">
                <a:latin typeface="Carlito"/>
                <a:cs typeface="Carlito"/>
              </a:rPr>
              <a:t>bit</a:t>
            </a:r>
            <a:endParaRPr b="1" spc="-5" dirty="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pc="-15" dirty="0"/>
              <a:t>information.</a:t>
            </a:r>
            <a:endParaRPr spc="-15" dirty="0"/>
          </a:p>
          <a:p>
            <a:pPr marL="241300" marR="6985" indent="-229235">
              <a:lnSpc>
                <a:spcPts val="3020"/>
              </a:lnSpc>
              <a:spcBef>
                <a:spcPts val="106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pc="-5" dirty="0"/>
              <a:t>Though </a:t>
            </a:r>
            <a:r>
              <a:rPr spc="-10" dirty="0"/>
              <a:t>there </a:t>
            </a:r>
            <a:r>
              <a:rPr spc="-20" dirty="0"/>
              <a:t>are </a:t>
            </a:r>
            <a:r>
              <a:rPr spc="-15" dirty="0"/>
              <a:t>many </a:t>
            </a:r>
            <a:r>
              <a:rPr spc="-5" dirty="0"/>
              <a:t>classes </a:t>
            </a:r>
            <a:r>
              <a:rPr spc="-20" dirty="0"/>
              <a:t>related </a:t>
            </a:r>
            <a:r>
              <a:rPr spc="-25" dirty="0"/>
              <a:t>to </a:t>
            </a:r>
            <a:r>
              <a:rPr spc="-15" dirty="0"/>
              <a:t>byte streams </a:t>
            </a:r>
            <a:r>
              <a:rPr spc="-10" dirty="0"/>
              <a:t>but </a:t>
            </a:r>
            <a:r>
              <a:rPr spc="-5" dirty="0"/>
              <a:t>the </a:t>
            </a:r>
            <a:r>
              <a:rPr spc="-15" dirty="0"/>
              <a:t>most  frequently </a:t>
            </a:r>
            <a:r>
              <a:rPr spc="-10" dirty="0"/>
              <a:t>used </a:t>
            </a:r>
            <a:r>
              <a:rPr spc="-5" dirty="0"/>
              <a:t>classes </a:t>
            </a:r>
            <a:r>
              <a:rPr spc="-15" dirty="0"/>
              <a:t>are, </a:t>
            </a:r>
            <a:r>
              <a:rPr b="1" spc="-10" dirty="0">
                <a:latin typeface="Carlito"/>
                <a:cs typeface="Carlito"/>
              </a:rPr>
              <a:t>FileInputStream </a:t>
            </a:r>
            <a:r>
              <a:rPr spc="-5" dirty="0"/>
              <a:t>and</a:t>
            </a:r>
            <a:r>
              <a:rPr spc="235" dirty="0"/>
              <a:t> </a:t>
            </a:r>
            <a:r>
              <a:rPr b="1" spc="-5" dirty="0">
                <a:latin typeface="Carlito"/>
                <a:cs typeface="Carlito"/>
              </a:rPr>
              <a:t>FileOutputStream</a:t>
            </a:r>
            <a:r>
              <a:rPr spc="-5" dirty="0"/>
              <a:t>.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615" y="494665"/>
            <a:ext cx="40297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solidFill>
                  <a:srgbClr val="E7E6E6"/>
                </a:solidFill>
                <a:latin typeface="Carlito"/>
                <a:cs typeface="Carlito"/>
              </a:rPr>
              <a:t>Byte </a:t>
            </a:r>
            <a:r>
              <a:rPr sz="4400" b="1" spc="30" dirty="0">
                <a:solidFill>
                  <a:srgbClr val="E7E6E6"/>
                </a:solidFill>
                <a:latin typeface="Carlito"/>
                <a:cs typeface="Carlito"/>
              </a:rPr>
              <a:t>Streams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384" y="374904"/>
            <a:ext cx="3801617" cy="1174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23746" y="5791047"/>
            <a:ext cx="6350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int</a:t>
            </a:r>
            <a:r>
              <a:rPr spc="-8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c;</a:t>
            </a:r>
            <a:endParaRPr dirty="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0742" y="647319"/>
          <a:ext cx="9410065" cy="5179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335"/>
                <a:gridCol w="520700"/>
                <a:gridCol w="3669030"/>
              </a:tblGrid>
              <a:tr h="901763">
                <a:tc>
                  <a:txBody>
                    <a:bodyPr/>
                    <a:lstStyle/>
                    <a:p>
                      <a:pPr marL="31750">
                        <a:lnSpc>
                          <a:spcPts val="4185"/>
                        </a:lnSpc>
                      </a:pPr>
                      <a:r>
                        <a:rPr sz="4000" b="1" spc="30" dirty="0">
                          <a:solidFill>
                            <a:srgbClr val="E7E6E6"/>
                          </a:solidFill>
                          <a:latin typeface="Carlito"/>
                          <a:cs typeface="Carlito"/>
                        </a:rPr>
                        <a:t>Example</a:t>
                      </a:r>
                      <a:r>
                        <a:rPr sz="4000" b="1" spc="85" dirty="0">
                          <a:solidFill>
                            <a:srgbClr val="E7E6E6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b="1" dirty="0">
                          <a:solidFill>
                            <a:srgbClr val="E7E6E6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4000" b="1" dirty="0">
                        <a:solidFill>
                          <a:srgbClr val="E7E6E6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659447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import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java.io.*;</a:t>
                      </a:r>
                      <a:endParaRPr sz="2000" spc="-15" dirty="0">
                        <a:latin typeface="Carlito"/>
                        <a:cs typeface="Carlito"/>
                      </a:endParaRPr>
                    </a:p>
                  </a:txBody>
                  <a:tcPr marL="0" marR="0" marT="266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while ((c =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in.read())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!=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-1)</a:t>
                      </a:r>
                      <a:r>
                        <a:rPr sz="2000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{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66065" marB="0"/>
                </a:tc>
              </a:tr>
              <a:tr h="329069">
                <a:tc>
                  <a:txBody>
                    <a:bodyPr/>
                    <a:lstStyle/>
                    <a:p>
                      <a:pPr marL="218440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public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class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CopyFile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{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ts val="237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out.write(c);</a:t>
                      </a:r>
                      <a:endParaRPr sz="2000" spc="-1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29565">
                <a:tc>
                  <a:txBody>
                    <a:bodyPr/>
                    <a:lstStyle/>
                    <a:p>
                      <a:pPr marL="422910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public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static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void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main(String</a:t>
                      </a:r>
                      <a:r>
                        <a:rPr sz="20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args[])</a:t>
                      </a:r>
                      <a:endParaRPr sz="2000" spc="-1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ts val="237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}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28930">
                <a:tc>
                  <a:txBody>
                    <a:bodyPr/>
                    <a:lstStyle/>
                    <a:p>
                      <a:pPr marL="218440">
                        <a:lnSpc>
                          <a:spcPts val="2375"/>
                        </a:lnSpc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throws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IOException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{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37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}catch(Exception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e)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29184">
                <a:tc>
                  <a:txBody>
                    <a:bodyPr/>
                    <a:lstStyle/>
                    <a:p>
                      <a:pPr marL="628650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FileInputStream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=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null;</a:t>
                      </a:r>
                      <a:endParaRPr sz="2000" spc="-5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ts val="237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{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29069">
                <a:tc>
                  <a:txBody>
                    <a:bodyPr/>
                    <a:lstStyle/>
                    <a:p>
                      <a:pPr marR="431165" algn="ctr">
                        <a:lnSpc>
                          <a:spcPts val="237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FileOutputStream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out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null;</a:t>
                      </a:r>
                      <a:endParaRPr sz="2000" spc="-5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ctr">
                        <a:lnSpc>
                          <a:spcPts val="237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System.out.println(e);</a:t>
                      </a:r>
                      <a:endParaRPr sz="2000" spc="-1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29565">
                <a:tc>
                  <a:txBody>
                    <a:bodyPr/>
                    <a:lstStyle/>
                    <a:p>
                      <a:pPr marL="628650">
                        <a:lnSpc>
                          <a:spcPts val="237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try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{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ts val="237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}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29272">
                <a:tc>
                  <a:txBody>
                    <a:bodyPr/>
                    <a:lstStyle/>
                    <a:p>
                      <a:pPr marL="833120">
                        <a:lnSpc>
                          <a:spcPts val="237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in =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new</a:t>
                      </a:r>
                      <a:endParaRPr sz="2000" spc="-5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in.close();</a:t>
                      </a:r>
                      <a:endParaRPr sz="2000" spc="-5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29184">
                <a:tc>
                  <a:txBody>
                    <a:bodyPr/>
                    <a:lstStyle/>
                    <a:p>
                      <a:pPr marL="218440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FileInputStream("input.txt");</a:t>
                      </a:r>
                      <a:endParaRPr sz="2000" spc="-5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out.close();</a:t>
                      </a:r>
                      <a:endParaRPr sz="2000" spc="-5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29184">
                <a:tc>
                  <a:txBody>
                    <a:bodyPr/>
                    <a:lstStyle/>
                    <a:p>
                      <a:pPr marL="833120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out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new</a:t>
                      </a:r>
                      <a:endParaRPr sz="2000" spc="-5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37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}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marL="218440">
                        <a:lnSpc>
                          <a:spcPts val="237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FileOutputStream("output.txt");</a:t>
                      </a:r>
                      <a:endParaRPr sz="2000" spc="-1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237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}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5384" y="374904"/>
            <a:ext cx="3108198" cy="1174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pc="-25" dirty="0"/>
              <a:t>Java </a:t>
            </a:r>
            <a:r>
              <a:rPr b="1" spc="-15" dirty="0">
                <a:latin typeface="Carlito"/>
                <a:cs typeface="Carlito"/>
              </a:rPr>
              <a:t>Byte </a:t>
            </a:r>
            <a:r>
              <a:rPr spc="-15" dirty="0"/>
              <a:t>streams </a:t>
            </a:r>
            <a:r>
              <a:rPr spc="-20" dirty="0"/>
              <a:t>are </a:t>
            </a:r>
            <a:r>
              <a:rPr spc="-10" dirty="0"/>
              <a:t>used </a:t>
            </a:r>
            <a:r>
              <a:rPr spc="-15" dirty="0"/>
              <a:t>to </a:t>
            </a:r>
            <a:r>
              <a:rPr spc="-20" dirty="0"/>
              <a:t>perform </a:t>
            </a:r>
            <a:r>
              <a:rPr spc="-5" dirty="0"/>
              <a:t>input </a:t>
            </a:r>
            <a:r>
              <a:rPr dirty="0"/>
              <a:t>and </a:t>
            </a:r>
            <a:r>
              <a:rPr spc="-5" dirty="0"/>
              <a:t>output of </a:t>
            </a:r>
            <a:r>
              <a:rPr b="1" spc="-5" dirty="0">
                <a:latin typeface="Carlito"/>
                <a:cs typeface="Carlito"/>
              </a:rPr>
              <a:t>8-bit </a:t>
            </a:r>
            <a:r>
              <a:rPr spc="-5" dirty="0"/>
              <a:t>,  </a:t>
            </a:r>
            <a:r>
              <a:rPr spc="-10" dirty="0"/>
              <a:t>whereas </a:t>
            </a:r>
            <a:r>
              <a:rPr spc="-25" dirty="0"/>
              <a:t>Java </a:t>
            </a:r>
            <a:r>
              <a:rPr b="1" spc="-15" dirty="0">
                <a:latin typeface="Carlito"/>
                <a:cs typeface="Carlito"/>
              </a:rPr>
              <a:t>Character </a:t>
            </a:r>
            <a:r>
              <a:rPr spc="-15" dirty="0"/>
              <a:t>streams are </a:t>
            </a:r>
            <a:r>
              <a:rPr spc="-5" dirty="0"/>
              <a:t>used </a:t>
            </a:r>
            <a:r>
              <a:rPr spc="-20" dirty="0"/>
              <a:t>to </a:t>
            </a:r>
            <a:r>
              <a:rPr spc="-15" dirty="0"/>
              <a:t>perform </a:t>
            </a:r>
            <a:r>
              <a:rPr spc="-5" dirty="0"/>
              <a:t>input </a:t>
            </a:r>
            <a:r>
              <a:rPr dirty="0"/>
              <a:t>and  </a:t>
            </a:r>
            <a:r>
              <a:rPr spc="-10" dirty="0"/>
              <a:t>output </a:t>
            </a:r>
            <a:r>
              <a:rPr spc="-25" dirty="0"/>
              <a:t>for</a:t>
            </a:r>
            <a:r>
              <a:rPr spc="45" dirty="0"/>
              <a:t> </a:t>
            </a:r>
            <a:r>
              <a:rPr b="1" spc="-5" dirty="0">
                <a:latin typeface="Carlito"/>
                <a:cs typeface="Carlito"/>
              </a:rPr>
              <a:t>16-bit</a:t>
            </a:r>
            <a:r>
              <a:rPr spc="-5" dirty="0"/>
              <a:t>.</a:t>
            </a:r>
            <a:endParaRPr spc="-5" dirty="0"/>
          </a:p>
          <a:p>
            <a:pPr marL="241300" marR="5715" indent="-229235" algn="just">
              <a:lnSpc>
                <a:spcPts val="3020"/>
              </a:lnSpc>
              <a:spcBef>
                <a:spcPts val="105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pc="-5" dirty="0"/>
              <a:t>Though </a:t>
            </a:r>
            <a:r>
              <a:rPr spc="-10" dirty="0"/>
              <a:t>there </a:t>
            </a:r>
            <a:r>
              <a:rPr spc="-20" dirty="0"/>
              <a:t>are many </a:t>
            </a:r>
            <a:r>
              <a:rPr spc="-5" dirty="0"/>
              <a:t>classes </a:t>
            </a:r>
            <a:r>
              <a:rPr spc="-20" dirty="0"/>
              <a:t>related </a:t>
            </a:r>
            <a:r>
              <a:rPr spc="-15" dirty="0"/>
              <a:t>to character streams </a:t>
            </a:r>
            <a:r>
              <a:rPr spc="-10" dirty="0"/>
              <a:t>but </a:t>
            </a:r>
            <a:r>
              <a:rPr spc="-5" dirty="0"/>
              <a:t>the  </a:t>
            </a:r>
            <a:r>
              <a:rPr spc="-15" dirty="0"/>
              <a:t>most frequently </a:t>
            </a:r>
            <a:r>
              <a:rPr spc="-10" dirty="0"/>
              <a:t>used </a:t>
            </a:r>
            <a:r>
              <a:rPr spc="-5" dirty="0"/>
              <a:t>classes </a:t>
            </a:r>
            <a:r>
              <a:rPr spc="-15" dirty="0"/>
              <a:t>are, </a:t>
            </a:r>
            <a:r>
              <a:rPr b="1" spc="-10" dirty="0">
                <a:latin typeface="Carlito"/>
                <a:cs typeface="Carlito"/>
              </a:rPr>
              <a:t>FileReader </a:t>
            </a:r>
            <a:r>
              <a:rPr spc="-5" dirty="0"/>
              <a:t>and</a:t>
            </a:r>
            <a:r>
              <a:rPr spc="215" dirty="0"/>
              <a:t> </a:t>
            </a:r>
            <a:r>
              <a:rPr b="1" spc="-15" dirty="0">
                <a:latin typeface="Carlito"/>
                <a:cs typeface="Carlito"/>
              </a:rPr>
              <a:t>FileWriter</a:t>
            </a:r>
            <a:r>
              <a:rPr spc="-15" dirty="0"/>
              <a:t>.</a:t>
            </a:r>
            <a:endParaRPr spc="-15" dirty="0"/>
          </a:p>
          <a:p>
            <a:pPr marL="241300" marR="5080" indent="-229235" algn="just">
              <a:lnSpc>
                <a:spcPts val="3020"/>
              </a:lnSpc>
              <a:spcBef>
                <a:spcPts val="100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pc="-5" dirty="0"/>
              <a:t>Though </a:t>
            </a:r>
            <a:r>
              <a:rPr spc="-10" dirty="0"/>
              <a:t>internally </a:t>
            </a:r>
            <a:r>
              <a:rPr b="1" spc="-10" dirty="0">
                <a:latin typeface="Carlito"/>
                <a:cs typeface="Carlito"/>
              </a:rPr>
              <a:t>FileReader </a:t>
            </a:r>
            <a:r>
              <a:rPr b="1" spc="-5" dirty="0">
                <a:latin typeface="Carlito"/>
                <a:cs typeface="Carlito"/>
              </a:rPr>
              <a:t>uses FileInputStream </a:t>
            </a:r>
            <a:r>
              <a:rPr spc="-5" dirty="0"/>
              <a:t>and </a:t>
            </a:r>
            <a:r>
              <a:rPr b="1" spc="-15" dirty="0">
                <a:latin typeface="Carlito"/>
                <a:cs typeface="Carlito"/>
              </a:rPr>
              <a:t>FileWriter  </a:t>
            </a:r>
            <a:r>
              <a:rPr b="1" spc="-5" dirty="0">
                <a:latin typeface="Carlito"/>
                <a:cs typeface="Carlito"/>
              </a:rPr>
              <a:t>uses FileOutputStream </a:t>
            </a:r>
            <a:r>
              <a:rPr spc="-10" dirty="0"/>
              <a:t>but </a:t>
            </a:r>
            <a:r>
              <a:rPr spc="-20" dirty="0"/>
              <a:t>here </a:t>
            </a:r>
            <a:r>
              <a:rPr spc="-5" dirty="0"/>
              <a:t>the major </a:t>
            </a:r>
            <a:r>
              <a:rPr spc="-20" dirty="0"/>
              <a:t>difference </a:t>
            </a:r>
            <a:r>
              <a:rPr spc="-10" dirty="0"/>
              <a:t>is that  FileReader reads two bytes </a:t>
            </a:r>
            <a:r>
              <a:rPr spc="-15" dirty="0"/>
              <a:t>at </a:t>
            </a:r>
            <a:r>
              <a:rPr spc="-5" dirty="0"/>
              <a:t>a time and </a:t>
            </a:r>
            <a:r>
              <a:rPr spc="-20" dirty="0"/>
              <a:t>FileWriter </a:t>
            </a:r>
            <a:r>
              <a:rPr spc="-10" dirty="0"/>
              <a:t>writes two bytes  </a:t>
            </a:r>
            <a:r>
              <a:rPr spc="-15" dirty="0"/>
              <a:t>at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time.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615" y="494665"/>
            <a:ext cx="49447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20" dirty="0">
                <a:solidFill>
                  <a:srgbClr val="E7E6E6"/>
                </a:solidFill>
                <a:latin typeface="Carlito"/>
                <a:cs typeface="Carlito"/>
              </a:rPr>
              <a:t>Character</a:t>
            </a:r>
            <a:r>
              <a:rPr sz="4000" b="1" spc="4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4000" b="1" spc="30" dirty="0">
                <a:solidFill>
                  <a:srgbClr val="E7E6E6"/>
                </a:solidFill>
                <a:latin typeface="Carlito"/>
                <a:cs typeface="Carlito"/>
              </a:rPr>
              <a:t>Streams</a:t>
            </a:r>
            <a:endParaRPr sz="4000" b="1" spc="30" dirty="0">
              <a:solidFill>
                <a:srgbClr val="E7E6E6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384" y="374904"/>
            <a:ext cx="5023866" cy="1174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5033"/>
            <a:ext cx="136715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5"/>
              </a:lnSpc>
              <a:tabLst>
                <a:tab pos="22796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spc="-5" dirty="0">
                <a:latin typeface="Carlito"/>
                <a:cs typeface="Carlito"/>
              </a:rPr>
              <a:t>Author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Detail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5835" y="108204"/>
              <a:ext cx="2796539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494145" y="1802638"/>
            <a:ext cx="3138805" cy="304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ts val="2735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590"/>
              </a:lnSpc>
            </a:pPr>
            <a:r>
              <a:rPr sz="2000" spc="-10" dirty="0">
                <a:latin typeface="Carlito"/>
                <a:cs typeface="Carlito"/>
              </a:rPr>
              <a:t>}catch(Exception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e)</a:t>
            </a:r>
            <a:endParaRPr sz="2000">
              <a:latin typeface="Carlito"/>
              <a:cs typeface="Carlito"/>
            </a:endParaRPr>
          </a:p>
          <a:p>
            <a:pPr marL="216535">
              <a:lnSpc>
                <a:spcPts val="2595"/>
              </a:lnSpc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21005">
              <a:lnSpc>
                <a:spcPts val="2595"/>
              </a:lnSpc>
            </a:pPr>
            <a:r>
              <a:rPr sz="2000" spc="-10" dirty="0">
                <a:latin typeface="Carlito"/>
                <a:cs typeface="Carlito"/>
              </a:rPr>
              <a:t>System.out.println(e);</a:t>
            </a:r>
            <a:endParaRPr sz="2000">
              <a:latin typeface="Carlito"/>
              <a:cs typeface="Carlito"/>
            </a:endParaRPr>
          </a:p>
          <a:p>
            <a:pPr marL="216535">
              <a:lnSpc>
                <a:spcPts val="259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421005">
              <a:lnSpc>
                <a:spcPts val="2590"/>
              </a:lnSpc>
            </a:pPr>
            <a:r>
              <a:rPr sz="2000" spc="-5" dirty="0">
                <a:latin typeface="Carlito"/>
                <a:cs typeface="Carlito"/>
              </a:rPr>
              <a:t>in.close();</a:t>
            </a:r>
            <a:endParaRPr sz="2000">
              <a:latin typeface="Carlito"/>
              <a:cs typeface="Carlito"/>
            </a:endParaRPr>
          </a:p>
          <a:p>
            <a:pPr marL="421005">
              <a:lnSpc>
                <a:spcPts val="2595"/>
              </a:lnSpc>
            </a:pPr>
            <a:r>
              <a:rPr sz="2000" spc="-5" dirty="0">
                <a:latin typeface="Carlito"/>
                <a:cs typeface="Carlito"/>
              </a:rPr>
              <a:t>out.close();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735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1802638"/>
            <a:ext cx="5492750" cy="43757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788285">
              <a:lnSpc>
                <a:spcPts val="2590"/>
              </a:lnSpc>
              <a:spcBef>
                <a:spcPts val="425"/>
              </a:spcBef>
            </a:pPr>
            <a:r>
              <a:rPr sz="2000" dirty="0">
                <a:latin typeface="Carlito"/>
                <a:cs typeface="Carlito"/>
              </a:rPr>
              <a:t>import </a:t>
            </a:r>
            <a:r>
              <a:rPr sz="2000" spc="-15" dirty="0">
                <a:latin typeface="Carlito"/>
                <a:cs typeface="Carlito"/>
              </a:rPr>
              <a:t>java.io.*; 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CopyFile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218440">
              <a:lnSpc>
                <a:spcPts val="2415"/>
              </a:lnSpc>
              <a:tabLst>
                <a:tab pos="1170940" algn="l"/>
                <a:tab pos="2028825" algn="l"/>
                <a:tab pos="2755900" algn="l"/>
                <a:tab pos="4391660" algn="l"/>
              </a:tabLst>
            </a:pPr>
            <a:r>
              <a:rPr sz="2000" spc="-5" dirty="0">
                <a:latin typeface="Carlito"/>
                <a:cs typeface="Carlito"/>
              </a:rPr>
              <a:t>public	</a:t>
            </a:r>
            <a:r>
              <a:rPr sz="2000" spc="-20" dirty="0">
                <a:latin typeface="Carlito"/>
                <a:cs typeface="Carlito"/>
              </a:rPr>
              <a:t>static	</a:t>
            </a:r>
            <a:r>
              <a:rPr sz="2000" spc="-10" dirty="0">
                <a:latin typeface="Carlito"/>
                <a:cs typeface="Carlito"/>
              </a:rPr>
              <a:t>void	</a:t>
            </a:r>
            <a:r>
              <a:rPr sz="2000" spc="-5" dirty="0">
                <a:latin typeface="Carlito"/>
                <a:cs typeface="Carlito"/>
              </a:rPr>
              <a:t>main(String	</a:t>
            </a:r>
            <a:r>
              <a:rPr sz="2000" spc="-10" dirty="0">
                <a:latin typeface="Carlito"/>
                <a:cs typeface="Carlito"/>
              </a:rPr>
              <a:t>args[])</a:t>
            </a:r>
            <a:endParaRPr sz="2000">
              <a:latin typeface="Carlito"/>
              <a:cs typeface="Carlito"/>
            </a:endParaRPr>
          </a:p>
          <a:p>
            <a:pPr marL="422910" marR="2512695" indent="-410210">
              <a:lnSpc>
                <a:spcPts val="2590"/>
              </a:lnSpc>
              <a:spcBef>
                <a:spcPts val="185"/>
              </a:spcBef>
            </a:pPr>
            <a:r>
              <a:rPr sz="2000" spc="-15" dirty="0">
                <a:latin typeface="Carlito"/>
                <a:cs typeface="Carlito"/>
              </a:rPr>
              <a:t>throws </a:t>
            </a:r>
            <a:r>
              <a:rPr sz="2000" spc="-10" dirty="0">
                <a:latin typeface="Carlito"/>
                <a:cs typeface="Carlito"/>
              </a:rPr>
              <a:t>IOException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FileReader </a:t>
            </a:r>
            <a:r>
              <a:rPr sz="2000" dirty="0">
                <a:latin typeface="Carlito"/>
                <a:cs typeface="Carlito"/>
              </a:rPr>
              <a:t>in = </a:t>
            </a:r>
            <a:r>
              <a:rPr sz="2000" spc="-5" dirty="0">
                <a:latin typeface="Carlito"/>
                <a:cs typeface="Carlito"/>
              </a:rPr>
              <a:t>null;  </a:t>
            </a:r>
            <a:r>
              <a:rPr sz="2000" spc="-15" dirty="0">
                <a:latin typeface="Carlito"/>
                <a:cs typeface="Carlito"/>
              </a:rPr>
              <a:t>FileWriter </a:t>
            </a:r>
            <a:r>
              <a:rPr sz="2000" spc="-5" dirty="0">
                <a:latin typeface="Carlito"/>
                <a:cs typeface="Carlito"/>
              </a:rPr>
              <a:t>out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null;  </a:t>
            </a:r>
            <a:r>
              <a:rPr sz="2000" dirty="0">
                <a:latin typeface="Carlito"/>
                <a:cs typeface="Carlito"/>
              </a:rPr>
              <a:t>try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626745">
              <a:lnSpc>
                <a:spcPts val="2420"/>
              </a:lnSpc>
            </a:pPr>
            <a:r>
              <a:rPr sz="2000" dirty="0">
                <a:latin typeface="Carlito"/>
                <a:cs typeface="Carlito"/>
              </a:rPr>
              <a:t>in =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-10" dirty="0">
                <a:latin typeface="Carlito"/>
                <a:cs typeface="Carlito"/>
              </a:rPr>
              <a:t> FileReader("input.txt");</a:t>
            </a:r>
            <a:endParaRPr sz="2000">
              <a:latin typeface="Carlito"/>
              <a:cs typeface="Carlito"/>
            </a:endParaRPr>
          </a:p>
          <a:p>
            <a:pPr marL="626745" marR="5080">
              <a:lnSpc>
                <a:spcPts val="2590"/>
              </a:lnSpc>
              <a:spcBef>
                <a:spcPts val="185"/>
              </a:spcBef>
              <a:tabLst>
                <a:tab pos="5383530" algn="l"/>
              </a:tabLst>
            </a:pPr>
            <a:r>
              <a:rPr sz="2000" spc="-5" dirty="0">
                <a:latin typeface="Carlito"/>
                <a:cs typeface="Carlito"/>
              </a:rPr>
              <a:t>ou</a:t>
            </a:r>
            <a:r>
              <a:rPr sz="2000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</a:t>
            </a:r>
            <a:r>
              <a:rPr sz="2000" spc="-10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w</a:t>
            </a:r>
            <a:r>
              <a:rPr sz="2000" spc="-5" dirty="0">
                <a:latin typeface="Carlito"/>
                <a:cs typeface="Carlito"/>
              </a:rPr>
              <a:t> Fil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75" dirty="0">
                <a:latin typeface="Carlito"/>
                <a:cs typeface="Carlito"/>
              </a:rPr>
              <a:t>W</a:t>
            </a:r>
            <a:r>
              <a:rPr sz="2000" dirty="0">
                <a:latin typeface="Carlito"/>
                <a:cs typeface="Carlito"/>
              </a:rPr>
              <a:t>ri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15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("output</a:t>
            </a:r>
            <a:r>
              <a:rPr sz="2000" spc="-55" dirty="0">
                <a:latin typeface="Carlito"/>
                <a:cs typeface="Carlito"/>
              </a:rPr>
              <a:t>.</a:t>
            </a:r>
            <a:r>
              <a:rPr sz="2000" dirty="0">
                <a:latin typeface="Carlito"/>
                <a:cs typeface="Carlito"/>
              </a:rPr>
              <a:t>txt"</a:t>
            </a:r>
            <a:r>
              <a:rPr sz="2000" spc="5" dirty="0">
                <a:latin typeface="Carlito"/>
                <a:cs typeface="Carlito"/>
              </a:rPr>
              <a:t>)</a:t>
            </a:r>
            <a:r>
              <a:rPr sz="2000" dirty="0">
                <a:latin typeface="Carlito"/>
                <a:cs typeface="Carlito"/>
              </a:rPr>
              <a:t>;	} 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c;</a:t>
            </a:r>
            <a:endParaRPr sz="2000">
              <a:latin typeface="Carlito"/>
              <a:cs typeface="Carlito"/>
            </a:endParaRPr>
          </a:p>
          <a:p>
            <a:pPr marL="831215" marR="1480185" indent="-204470">
              <a:lnSpc>
                <a:spcPts val="259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while ((c = </a:t>
            </a:r>
            <a:r>
              <a:rPr sz="2000" spc="-5" dirty="0">
                <a:latin typeface="Carlito"/>
                <a:cs typeface="Carlito"/>
              </a:rPr>
              <a:t>in.read()) != -1)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out.write(c);</a:t>
            </a:r>
            <a:endParaRPr sz="2000" spc="-1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9792" y="494791"/>
            <a:ext cx="2453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30" dirty="0">
                <a:solidFill>
                  <a:srgbClr val="E7E6E6"/>
                </a:solidFill>
                <a:latin typeface="Carlito"/>
                <a:cs typeface="Carlito"/>
              </a:rPr>
              <a:t>Example</a:t>
            </a:r>
            <a:r>
              <a:rPr sz="4400" b="1" dirty="0">
                <a:solidFill>
                  <a:srgbClr val="E7E6E6"/>
                </a:solidFill>
                <a:latin typeface="Carlito"/>
                <a:cs typeface="Carlito"/>
              </a:rPr>
              <a:t> 2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384" y="374904"/>
            <a:ext cx="3108198" cy="1174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3817</Words>
  <Application>WPS Presentation</Application>
  <PresentationFormat>Widescreen</PresentationFormat>
  <Paragraphs>214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Carlito</vt:lpstr>
      <vt:lpstr>Segoe Print</vt:lpstr>
      <vt:lpstr>Arial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INDEX</vt:lpstr>
      <vt:lpstr>Overview</vt:lpstr>
      <vt:lpstr>Stream</vt:lpstr>
      <vt:lpstr>InPutStream vs  OutPutStream</vt:lpstr>
      <vt:lpstr>Byte Streams</vt:lpstr>
      <vt:lpstr>PowerPoint 演示文稿</vt:lpstr>
      <vt:lpstr>Character Streams</vt:lpstr>
      <vt:lpstr>Example 2</vt:lpstr>
      <vt:lpstr>hierarchy	of I/O  Stream</vt:lpstr>
      <vt:lpstr>PowerPoint 演示文稿</vt:lpstr>
      <vt:lpstr>files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: 1 JAVA OVERVIEW</dc:title>
  <dc:creator>Saurabh Shrivastava</dc:creator>
  <cp:lastModifiedBy>rushi raval</cp:lastModifiedBy>
  <cp:revision>16</cp:revision>
  <dcterms:created xsi:type="dcterms:W3CDTF">2020-03-11T15:59:00Z</dcterms:created>
  <dcterms:modified xsi:type="dcterms:W3CDTF">2024-03-29T07:18:34Z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2020-03-05T11:00:00Z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2020-03-11T11:00:00Z</vt:filetime>
  </property>
  <property fmtid="{D5CDD505-2E9C-101B-9397-08002B2CF9AE}" pid="5" name="ICV">
    <vt:lpwstr>9BA217E9B1EE473890A99E23450F4F05_12</vt:lpwstr>
  </property>
  <property fmtid="{D5CDD505-2E9C-101B-9397-08002B2CF9AE}" pid="6" name="KSOProductBuildVer">
    <vt:lpwstr>1033-12.2.0.16703</vt:lpwstr>
  </property>
</Properties>
</file>