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ahabr.ru/post/106912/" TargetMode="External"/><Relationship Id="rId3" Type="http://schemas.openxmlformats.org/officeDocument/2006/relationships/hyperlink" Target="https://githowto.com/ru" TargetMode="External"/><Relationship Id="rId7" Type="http://schemas.openxmlformats.org/officeDocument/2006/relationships/hyperlink" Target="https://code.visualstudio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script-library" TargetMode="External"/><Relationship Id="rId11" Type="http://schemas.openxmlformats.org/officeDocument/2006/relationships/image" Target="../media/image9.jpg"/><Relationship Id="rId5" Type="http://schemas.openxmlformats.org/officeDocument/2006/relationships/hyperlink" Target="http://oscript.io/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sourcetreeapp.com/" TargetMode="External"/><Relationship Id="rId9" Type="http://schemas.openxmlformats.org/officeDocument/2006/relationships/hyperlink" Target="https://git-scm.com/book/ru/v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345057"/>
            <a:ext cx="8908362" cy="26224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Stencil" panose="040409050D0802020404" pitchFamily="82" charset="0"/>
              </a:rPr>
              <a:t>GIT-FLOW</a:t>
            </a:r>
            <a:r>
              <a:rPr lang="en-US" dirty="0" smtClean="0">
                <a:latin typeface="Stencil" panose="040409050D0802020404" pitchFamily="82" charset="0"/>
              </a:rPr>
              <a:t> </a:t>
            </a:r>
            <a:r>
              <a:rPr lang="ru-RU" dirty="0" smtClean="0"/>
              <a:t>в 1С</a:t>
            </a:r>
            <a:br>
              <a:rPr lang="ru-RU" dirty="0" smtClean="0"/>
            </a:br>
            <a:r>
              <a:rPr lang="ru-RU" sz="2400" dirty="0" smtClean="0"/>
              <a:t>Использование </a:t>
            </a:r>
            <a:r>
              <a:rPr lang="en-US" sz="2400" dirty="0" smtClean="0"/>
              <a:t>GIT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при коллективной разработке на 1С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4525354"/>
            <a:ext cx="4767683" cy="1521763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Стас Ганиев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Программист-архитектор 1С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ГК Невада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90" y="0"/>
            <a:ext cx="1459709" cy="569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9601" y="6488668"/>
            <a:ext cx="22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Хабаровск, 2017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Удобные инструменты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" y="337999"/>
            <a:ext cx="6508586" cy="619219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47278" cy="266412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Параллельность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История кода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Авторство кода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Code review</a:t>
            </a:r>
            <a:endParaRPr lang="ru-RU" sz="2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90" y="0"/>
            <a:ext cx="1459709" cy="5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git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6" y="142341"/>
            <a:ext cx="5943600" cy="296220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4629660" cy="3613031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Система контроля версий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Распределённая </a:t>
            </a:r>
            <a:r>
              <a:rPr lang="ru-RU" sz="2000" dirty="0" err="1" smtClean="0">
                <a:solidFill>
                  <a:schemeClr val="accent2">
                    <a:lumMod val="50000"/>
                  </a:schemeClr>
                </a:solidFill>
              </a:rPr>
              <a:t>хранилка</a:t>
            </a:r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Копия у тебя – копия у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друга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Документированное хранилище изменений всего!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А по сути – программка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90" y="0"/>
            <a:ext cx="1459709" cy="5693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95" y="2384367"/>
            <a:ext cx="4445421" cy="44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git</a:t>
            </a:r>
            <a:r>
              <a:rPr lang="en-US" dirty="0" smtClean="0"/>
              <a:t>-flow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22811" y="2777066"/>
            <a:ext cx="6232735" cy="262322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Методология процесса разработки с использованием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endParaRPr lang="ru-RU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Философия красивого кода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90" y="0"/>
            <a:ext cx="1459709" cy="569343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1293964" y="1016479"/>
            <a:ext cx="2631056" cy="862641"/>
          </a:xfrm>
          <a:prstGeom prst="roundRect">
            <a:avLst>
              <a:gd name="adj" fmla="val 34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Договориться об определениях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93964" y="2777066"/>
            <a:ext cx="2631056" cy="862641"/>
          </a:xfrm>
          <a:prstGeom prst="roundRect">
            <a:avLst>
              <a:gd name="adj" fmla="val 34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Договориться о поведении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93964" y="4537653"/>
            <a:ext cx="2631056" cy="862641"/>
          </a:xfrm>
          <a:prstGeom prst="roundRect">
            <a:avLst>
              <a:gd name="adj" fmla="val 34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Договориться о способах контроля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5400000">
            <a:off x="2340252" y="2042343"/>
            <a:ext cx="538480" cy="571500"/>
          </a:xfrm>
          <a:prstGeom prst="rightArrow">
            <a:avLst>
              <a:gd name="adj1" fmla="val 3611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2340252" y="3802930"/>
            <a:ext cx="538480" cy="571500"/>
          </a:xfrm>
          <a:prstGeom prst="rightArrow">
            <a:avLst>
              <a:gd name="adj1" fmla="val 3611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Поднимите голову!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822"/>
            <a:ext cx="7027833" cy="439147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2" y="2209798"/>
            <a:ext cx="4931584" cy="3785559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Установи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и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SourceTree</a:t>
            </a:r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Заведи аккаунт на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Помести в </a:t>
            </a:r>
            <a:r>
              <a:rPr lang="ru-RU" sz="2000" dirty="0" err="1" smtClean="0">
                <a:solidFill>
                  <a:schemeClr val="accent2">
                    <a:lumMod val="50000"/>
                  </a:schemeClr>
                </a:solidFill>
              </a:rPr>
              <a:t>репозиторий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 все свои тексты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Поставь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OneScript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 и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Precommit1C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Помещай в </a:t>
            </a:r>
            <a:r>
              <a:rPr lang="ru-RU" sz="2000" dirty="0" err="1" smtClean="0">
                <a:solidFill>
                  <a:schemeClr val="accent2">
                    <a:lumMod val="50000"/>
                  </a:schemeClr>
                </a:solidFill>
              </a:rPr>
              <a:t>репозиторий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 внешние отчёты, обработки и расширения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90" y="0"/>
            <a:ext cx="1459709" cy="56934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87" y="4723760"/>
            <a:ext cx="5007281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err="1" smtClean="0"/>
              <a:t>git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44"/>
            <a:ext cx="7006214" cy="373616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4586528" cy="3638910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Видно все изменения в удобном виде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У каждой строки кода есть автор и причина ее изменения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Комментарии не нужны!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Code review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 – обязательная составляющая работы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90" y="0"/>
            <a:ext cx="1459709" cy="569343"/>
          </a:xfrm>
          <a:prstGeom prst="rect">
            <a:avLst/>
          </a:prstGeom>
        </p:spPr>
      </p:pic>
      <p:sp>
        <p:nvSpPr>
          <p:cNvPr id="9" name="Блок-схема: документ 8"/>
          <p:cNvSpPr/>
          <p:nvPr/>
        </p:nvSpPr>
        <p:spPr>
          <a:xfrm>
            <a:off x="5988297" y="4960188"/>
            <a:ext cx="1017917" cy="88852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*.EPF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*.ERF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3506" y="5219782"/>
            <a:ext cx="177704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add, commit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Стрелка вниз 11"/>
          <p:cNvSpPr/>
          <p:nvPr/>
        </p:nvSpPr>
        <p:spPr>
          <a:xfrm rot="5400000">
            <a:off x="5562972" y="5227344"/>
            <a:ext cx="327804" cy="312681"/>
          </a:xfrm>
          <a:prstGeom prst="downArrow">
            <a:avLst>
              <a:gd name="adj1" fmla="val 23684"/>
              <a:gd name="adj2" fmla="val 26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5400000">
            <a:off x="3278763" y="5227345"/>
            <a:ext cx="327804" cy="312681"/>
          </a:xfrm>
          <a:prstGeom prst="downArrow">
            <a:avLst>
              <a:gd name="adj1" fmla="val 23684"/>
              <a:gd name="adj2" fmla="val 26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типовой процесс 13"/>
          <p:cNvSpPr/>
          <p:nvPr/>
        </p:nvSpPr>
        <p:spPr>
          <a:xfrm>
            <a:off x="1573200" y="4939421"/>
            <a:ext cx="1613139" cy="888521"/>
          </a:xfrm>
          <a:prstGeom prst="flowChartPredefinedProcess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Precommit</a:t>
            </a:r>
            <a:r>
              <a:rPr lang="en-US" sz="1400" b="1" dirty="0" smtClean="0">
                <a:solidFill>
                  <a:schemeClr val="tx1"/>
                </a:solidFill>
              </a:rPr>
              <a:t> 1C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5" name="Блок-схема: карточка 14"/>
          <p:cNvSpPr/>
          <p:nvPr/>
        </p:nvSpPr>
        <p:spPr>
          <a:xfrm>
            <a:off x="202416" y="5040780"/>
            <a:ext cx="853035" cy="68580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SRC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 rot="5400000">
            <a:off x="1152972" y="5227345"/>
            <a:ext cx="327804" cy="312681"/>
          </a:xfrm>
          <a:prstGeom prst="downArrow">
            <a:avLst>
              <a:gd name="adj1" fmla="val 23684"/>
              <a:gd name="adj2" fmla="val 26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5" idx="0"/>
          </p:cNvCxnSpPr>
          <p:nvPr/>
        </p:nvCxnSpPr>
        <p:spPr>
          <a:xfrm flipV="1">
            <a:off x="628934" y="4064000"/>
            <a:ext cx="259587" cy="976780"/>
          </a:xfrm>
          <a:prstGeom prst="straightConnector1">
            <a:avLst/>
          </a:prstGeom>
          <a:ln w="41275">
            <a:solidFill>
              <a:srgbClr val="C00000">
                <a:alpha val="88000"/>
              </a:srgb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492" y="5183307"/>
            <a:ext cx="8534400" cy="1345353"/>
          </a:xfrm>
        </p:spPr>
        <p:txBody>
          <a:bodyPr/>
          <a:lstStyle/>
          <a:p>
            <a:r>
              <a:rPr lang="ru-RU" dirty="0" smtClean="0"/>
              <a:t>Выкладываем конфигурацию!</a:t>
            </a:r>
            <a:endParaRPr lang="ru-RU" dirty="0"/>
          </a:p>
        </p:txBody>
      </p:sp>
      <p:sp>
        <p:nvSpPr>
          <p:cNvPr id="4" name="Блок-схема: карточка 3"/>
          <p:cNvSpPr/>
          <p:nvPr/>
        </p:nvSpPr>
        <p:spPr>
          <a:xfrm>
            <a:off x="843280" y="1137920"/>
            <a:ext cx="883920" cy="721360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Блок-схема: карточка 4"/>
          <p:cNvSpPr/>
          <p:nvPr/>
        </p:nvSpPr>
        <p:spPr>
          <a:xfrm>
            <a:off x="386080" y="3190240"/>
            <a:ext cx="883920" cy="985520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EPF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ERF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72080" y="1498600"/>
            <a:ext cx="229616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gitsync</a:t>
            </a:r>
            <a:endParaRPr lang="ru-RU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41892" y="2881206"/>
            <a:ext cx="229616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precommit1c</a:t>
            </a:r>
            <a:endParaRPr lang="ru-RU" sz="2400" b="1" dirty="0"/>
          </a:p>
        </p:txBody>
      </p:sp>
      <p:sp>
        <p:nvSpPr>
          <p:cNvPr id="9" name="Блок-схема: типовой процесс 8"/>
          <p:cNvSpPr/>
          <p:nvPr/>
        </p:nvSpPr>
        <p:spPr>
          <a:xfrm>
            <a:off x="5811520" y="807720"/>
            <a:ext cx="1696720" cy="1381760"/>
          </a:xfrm>
          <a:prstGeom prst="flowChartPredefined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GIT</a:t>
            </a:r>
            <a:endParaRPr lang="ru-RU" sz="4000" b="1" dirty="0"/>
          </a:p>
        </p:txBody>
      </p:sp>
      <p:cxnSp>
        <p:nvCxnSpPr>
          <p:cNvPr id="11" name="Прямая со стрелкой 10"/>
          <p:cNvCxnSpPr>
            <a:stCxn id="5" idx="3"/>
            <a:endCxn id="8" idx="1"/>
          </p:cNvCxnSpPr>
          <p:nvPr/>
        </p:nvCxnSpPr>
        <p:spPr>
          <a:xfrm flipV="1">
            <a:off x="1270000" y="3201246"/>
            <a:ext cx="1171892" cy="481754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3"/>
            <a:endCxn id="7" idx="1"/>
          </p:cNvCxnSpPr>
          <p:nvPr/>
        </p:nvCxnSpPr>
        <p:spPr>
          <a:xfrm>
            <a:off x="1727200" y="1498600"/>
            <a:ext cx="944880" cy="320040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3"/>
            <a:endCxn id="9" idx="1"/>
          </p:cNvCxnSpPr>
          <p:nvPr/>
        </p:nvCxnSpPr>
        <p:spPr>
          <a:xfrm flipV="1">
            <a:off x="4968240" y="1498600"/>
            <a:ext cx="843280" cy="320040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1"/>
          </p:cNvCxnSpPr>
          <p:nvPr/>
        </p:nvCxnSpPr>
        <p:spPr>
          <a:xfrm flipV="1">
            <a:off x="4738052" y="1498600"/>
            <a:ext cx="1073468" cy="1702646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8270240" y="497840"/>
            <a:ext cx="229616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packman</a:t>
            </a:r>
            <a:endParaRPr lang="ru-RU" sz="2400" b="1" dirty="0"/>
          </a:p>
        </p:txBody>
      </p:sp>
      <p:sp>
        <p:nvSpPr>
          <p:cNvPr id="30" name="Блок-схема: карточка 29"/>
          <p:cNvSpPr/>
          <p:nvPr/>
        </p:nvSpPr>
        <p:spPr>
          <a:xfrm>
            <a:off x="8606790" y="1649992"/>
            <a:ext cx="883920" cy="72136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247884" y="2976383"/>
            <a:ext cx="229616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deployka</a:t>
            </a:r>
            <a:endParaRPr lang="ru-RU" sz="2400" b="1" dirty="0"/>
          </a:p>
        </p:txBody>
      </p:sp>
      <p:cxnSp>
        <p:nvCxnSpPr>
          <p:cNvPr id="34" name="Прямая со стрелкой 33"/>
          <p:cNvCxnSpPr>
            <a:stCxn id="9" idx="3"/>
            <a:endCxn id="28" idx="1"/>
          </p:cNvCxnSpPr>
          <p:nvPr/>
        </p:nvCxnSpPr>
        <p:spPr>
          <a:xfrm flipV="1">
            <a:off x="7508240" y="817880"/>
            <a:ext cx="762000" cy="680720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8" idx="2"/>
            <a:endCxn id="30" idx="0"/>
          </p:cNvCxnSpPr>
          <p:nvPr/>
        </p:nvCxnSpPr>
        <p:spPr>
          <a:xfrm flipH="1">
            <a:off x="9048750" y="1137920"/>
            <a:ext cx="369570" cy="512072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0" idx="2"/>
            <a:endCxn id="33" idx="0"/>
          </p:cNvCxnSpPr>
          <p:nvPr/>
        </p:nvCxnSpPr>
        <p:spPr>
          <a:xfrm flipH="1">
            <a:off x="8395964" y="2371352"/>
            <a:ext cx="652786" cy="605031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Цилиндр 44"/>
          <p:cNvSpPr/>
          <p:nvPr/>
        </p:nvSpPr>
        <p:spPr>
          <a:xfrm>
            <a:off x="5345748" y="4382361"/>
            <a:ext cx="1757680" cy="96181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1С</a:t>
            </a:r>
            <a:endParaRPr lang="ru-RU" sz="2800" b="1" dirty="0">
              <a:solidFill>
                <a:schemeClr val="bg1"/>
              </a:solidFill>
            </a:endParaRPr>
          </a:p>
        </p:txBody>
      </p:sp>
      <p:cxnSp>
        <p:nvCxnSpPr>
          <p:cNvPr id="46" name="Прямая со стрелкой 45"/>
          <p:cNvCxnSpPr>
            <a:stCxn id="33" idx="1"/>
            <a:endCxn id="45" idx="1"/>
          </p:cNvCxnSpPr>
          <p:nvPr/>
        </p:nvCxnSpPr>
        <p:spPr>
          <a:xfrm flipH="1">
            <a:off x="6224588" y="3296423"/>
            <a:ext cx="1023296" cy="1085938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Рисунок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90" y="0"/>
            <a:ext cx="1459709" cy="569343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31" y="4282614"/>
            <a:ext cx="2468871" cy="2468871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270000" y="6043599"/>
            <a:ext cx="711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мой аккаунт на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GitHub</a:t>
            </a:r>
            <a:endParaRPr lang="ru-RU" sz="3600" dirty="0">
              <a:solidFill>
                <a:schemeClr val="accent2">
                  <a:lumMod val="75000"/>
                </a:schemeClr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  <p:cxnSp>
        <p:nvCxnSpPr>
          <p:cNvPr id="74" name="Скругленная соединительная линия 73"/>
          <p:cNvCxnSpPr/>
          <p:nvPr/>
        </p:nvCxnSpPr>
        <p:spPr>
          <a:xfrm flipV="1">
            <a:off x="8606790" y="5676181"/>
            <a:ext cx="883920" cy="474453"/>
          </a:xfrm>
          <a:prstGeom prst="curvedConnector3">
            <a:avLst>
              <a:gd name="adj1" fmla="val 39265"/>
            </a:avLst>
          </a:prstGeom>
          <a:ln w="57150">
            <a:solidFill>
              <a:schemeClr val="accent2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Действуем сообща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534769" cy="324099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Договариваемся о составе и наименовании веток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Каждая </a:t>
            </a:r>
            <a:r>
              <a:rPr lang="ru-RU" sz="2400" dirty="0" err="1" smtClean="0">
                <a:solidFill>
                  <a:schemeClr val="accent2">
                    <a:lumMod val="50000"/>
                  </a:schemeClr>
                </a:solidFill>
              </a:rPr>
              <a:t>фича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– новая ветка</a:t>
            </a:r>
          </a:p>
          <a:p>
            <a:pPr marL="285750" indent="-285750">
              <a:buFontTx/>
              <a:buChar char="-"/>
            </a:pP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Используем метки для контрольных точек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90" y="0"/>
            <a:ext cx="1459709" cy="569343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805605" y="1371600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05605" y="1854679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05604" y="2337758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805604" y="2820837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812648" y="3303916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812648" y="3831731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805604" y="4301066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805604" y="4767695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805604" y="5250774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812648" y="5733853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 rot="19072410">
            <a:off x="1326692" y="685800"/>
            <a:ext cx="117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develop</a:t>
            </a:r>
            <a:endParaRPr lang="ru-RU" b="1" dirty="0"/>
          </a:p>
        </p:txBody>
      </p:sp>
      <p:sp>
        <p:nvSpPr>
          <p:cNvPr id="18" name="Овал 17"/>
          <p:cNvSpPr/>
          <p:nvPr/>
        </p:nvSpPr>
        <p:spPr>
          <a:xfrm>
            <a:off x="5127925" y="1371600"/>
            <a:ext cx="202721" cy="2027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 rot="18948246">
            <a:off x="4641969" y="685800"/>
            <a:ext cx="117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master</a:t>
            </a:r>
            <a:endParaRPr lang="ru-RU" b="1" dirty="0"/>
          </a:p>
        </p:txBody>
      </p:sp>
      <p:sp>
        <p:nvSpPr>
          <p:cNvPr id="20" name="Овал 19"/>
          <p:cNvSpPr/>
          <p:nvPr/>
        </p:nvSpPr>
        <p:spPr>
          <a:xfrm>
            <a:off x="5127925" y="3798830"/>
            <a:ext cx="202721" cy="2027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127925" y="5248068"/>
            <a:ext cx="202721" cy="2027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525889" y="1288294"/>
            <a:ext cx="5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v1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25889" y="3715524"/>
            <a:ext cx="5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v2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525889" y="5164762"/>
            <a:ext cx="5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v3</a:t>
            </a:r>
            <a:endParaRPr lang="ru-RU" b="1" dirty="0"/>
          </a:p>
        </p:txBody>
      </p:sp>
      <p:sp>
        <p:nvSpPr>
          <p:cNvPr id="25" name="Овал 24"/>
          <p:cNvSpPr/>
          <p:nvPr/>
        </p:nvSpPr>
        <p:spPr>
          <a:xfrm>
            <a:off x="4246108" y="2888232"/>
            <a:ext cx="202721" cy="2027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 rot="18904775">
            <a:off x="3760153" y="685800"/>
            <a:ext cx="117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hotfix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 rot="19006157">
            <a:off x="2683411" y="685800"/>
            <a:ext cx="117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release</a:t>
            </a:r>
            <a:endParaRPr lang="ru-RU" b="1" dirty="0"/>
          </a:p>
        </p:txBody>
      </p:sp>
      <p:sp>
        <p:nvSpPr>
          <p:cNvPr id="28" name="Овал 27"/>
          <p:cNvSpPr/>
          <p:nvPr/>
        </p:nvSpPr>
        <p:spPr>
          <a:xfrm>
            <a:off x="1075817" y="2158760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7" idx="4"/>
            <a:endCxn id="8" idx="0"/>
          </p:cNvCxnSpPr>
          <p:nvPr/>
        </p:nvCxnSpPr>
        <p:spPr>
          <a:xfrm>
            <a:off x="1906966" y="1574321"/>
            <a:ext cx="0" cy="28035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4"/>
            <a:endCxn id="9" idx="0"/>
          </p:cNvCxnSpPr>
          <p:nvPr/>
        </p:nvCxnSpPr>
        <p:spPr>
          <a:xfrm flipH="1">
            <a:off x="1906965" y="2057400"/>
            <a:ext cx="1" cy="28035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4"/>
            <a:endCxn id="10" idx="0"/>
          </p:cNvCxnSpPr>
          <p:nvPr/>
        </p:nvCxnSpPr>
        <p:spPr>
          <a:xfrm>
            <a:off x="1906965" y="2540479"/>
            <a:ext cx="0" cy="28035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0" idx="4"/>
            <a:endCxn id="11" idx="0"/>
          </p:cNvCxnSpPr>
          <p:nvPr/>
        </p:nvCxnSpPr>
        <p:spPr>
          <a:xfrm>
            <a:off x="1906965" y="3023558"/>
            <a:ext cx="7044" cy="28035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1" idx="4"/>
            <a:endCxn id="12" idx="0"/>
          </p:cNvCxnSpPr>
          <p:nvPr/>
        </p:nvCxnSpPr>
        <p:spPr>
          <a:xfrm>
            <a:off x="1914009" y="3506637"/>
            <a:ext cx="0" cy="325094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2" idx="4"/>
            <a:endCxn id="13" idx="0"/>
          </p:cNvCxnSpPr>
          <p:nvPr/>
        </p:nvCxnSpPr>
        <p:spPr>
          <a:xfrm flipH="1">
            <a:off x="1906965" y="4034452"/>
            <a:ext cx="7044" cy="266614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3" idx="4"/>
            <a:endCxn id="14" idx="0"/>
          </p:cNvCxnSpPr>
          <p:nvPr/>
        </p:nvCxnSpPr>
        <p:spPr>
          <a:xfrm>
            <a:off x="1906965" y="4503787"/>
            <a:ext cx="0" cy="26390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4" idx="4"/>
            <a:endCxn id="15" idx="0"/>
          </p:cNvCxnSpPr>
          <p:nvPr/>
        </p:nvCxnSpPr>
        <p:spPr>
          <a:xfrm>
            <a:off x="1906965" y="4970416"/>
            <a:ext cx="0" cy="28035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5" idx="4"/>
            <a:endCxn id="16" idx="0"/>
          </p:cNvCxnSpPr>
          <p:nvPr/>
        </p:nvCxnSpPr>
        <p:spPr>
          <a:xfrm>
            <a:off x="1906965" y="5453495"/>
            <a:ext cx="7044" cy="28035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6" idx="4"/>
            <a:endCxn id="157" idx="0"/>
          </p:cNvCxnSpPr>
          <p:nvPr/>
        </p:nvCxnSpPr>
        <p:spPr>
          <a:xfrm>
            <a:off x="1914009" y="5936574"/>
            <a:ext cx="0" cy="280357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7" idx="0"/>
          </p:cNvCxnSpPr>
          <p:nvPr/>
        </p:nvCxnSpPr>
        <p:spPr>
          <a:xfrm>
            <a:off x="1906964" y="1213366"/>
            <a:ext cx="2" cy="158234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8" idx="2"/>
            <a:endCxn id="28" idx="6"/>
          </p:cNvCxnSpPr>
          <p:nvPr/>
        </p:nvCxnSpPr>
        <p:spPr>
          <a:xfrm flipH="1">
            <a:off x="1278538" y="1956040"/>
            <a:ext cx="527067" cy="304081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1070038" y="2579297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1070038" y="3399889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 стрелкой 76"/>
          <p:cNvCxnSpPr>
            <a:stCxn id="28" idx="4"/>
            <a:endCxn id="75" idx="0"/>
          </p:cNvCxnSpPr>
          <p:nvPr/>
        </p:nvCxnSpPr>
        <p:spPr>
          <a:xfrm flipH="1">
            <a:off x="1171399" y="2361481"/>
            <a:ext cx="5779" cy="217816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5" idx="4"/>
            <a:endCxn id="76" idx="0"/>
          </p:cNvCxnSpPr>
          <p:nvPr/>
        </p:nvCxnSpPr>
        <p:spPr>
          <a:xfrm>
            <a:off x="1171399" y="2782018"/>
            <a:ext cx="0" cy="617871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6" idx="5"/>
            <a:endCxn id="12" idx="2"/>
          </p:cNvCxnSpPr>
          <p:nvPr/>
        </p:nvCxnSpPr>
        <p:spPr>
          <a:xfrm>
            <a:off x="1243071" y="3572922"/>
            <a:ext cx="569577" cy="360170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18" idx="0"/>
          </p:cNvCxnSpPr>
          <p:nvPr/>
        </p:nvCxnSpPr>
        <p:spPr>
          <a:xfrm>
            <a:off x="5229285" y="1213366"/>
            <a:ext cx="1" cy="158234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18" idx="4"/>
            <a:endCxn id="20" idx="0"/>
          </p:cNvCxnSpPr>
          <p:nvPr/>
        </p:nvCxnSpPr>
        <p:spPr>
          <a:xfrm>
            <a:off x="5229286" y="1574321"/>
            <a:ext cx="0" cy="2224509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20" idx="4"/>
            <a:endCxn id="21" idx="0"/>
          </p:cNvCxnSpPr>
          <p:nvPr/>
        </p:nvCxnSpPr>
        <p:spPr>
          <a:xfrm>
            <a:off x="5229286" y="4001551"/>
            <a:ext cx="0" cy="1246517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21" idx="4"/>
            <a:endCxn id="154" idx="0"/>
          </p:cNvCxnSpPr>
          <p:nvPr/>
        </p:nvCxnSpPr>
        <p:spPr>
          <a:xfrm>
            <a:off x="5229286" y="5450789"/>
            <a:ext cx="6253" cy="60223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3"/>
            <a:endCxn id="25" idx="7"/>
          </p:cNvCxnSpPr>
          <p:nvPr/>
        </p:nvCxnSpPr>
        <p:spPr>
          <a:xfrm flipH="1">
            <a:off x="4419141" y="1544633"/>
            <a:ext cx="738472" cy="1373287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25" idx="5"/>
            <a:endCxn id="20" idx="1"/>
          </p:cNvCxnSpPr>
          <p:nvPr/>
        </p:nvCxnSpPr>
        <p:spPr>
          <a:xfrm>
            <a:off x="4419141" y="3061265"/>
            <a:ext cx="738472" cy="767253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25" idx="2"/>
            <a:endCxn id="11" idx="6"/>
          </p:cNvCxnSpPr>
          <p:nvPr/>
        </p:nvCxnSpPr>
        <p:spPr>
          <a:xfrm flipH="1">
            <a:off x="2015369" y="2989593"/>
            <a:ext cx="2230739" cy="415684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Овал 118"/>
          <p:cNvSpPr/>
          <p:nvPr/>
        </p:nvSpPr>
        <p:spPr>
          <a:xfrm>
            <a:off x="3170840" y="4098345"/>
            <a:ext cx="202721" cy="2027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Овал 119"/>
          <p:cNvSpPr/>
          <p:nvPr/>
        </p:nvSpPr>
        <p:spPr>
          <a:xfrm>
            <a:off x="3170840" y="4501711"/>
            <a:ext cx="202721" cy="2027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Овал 120"/>
          <p:cNvSpPr/>
          <p:nvPr/>
        </p:nvSpPr>
        <p:spPr>
          <a:xfrm>
            <a:off x="3170840" y="4973310"/>
            <a:ext cx="202721" cy="2027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2" name="Прямая со стрелкой 121"/>
          <p:cNvCxnSpPr>
            <a:stCxn id="119" idx="4"/>
            <a:endCxn id="120" idx="0"/>
          </p:cNvCxnSpPr>
          <p:nvPr/>
        </p:nvCxnSpPr>
        <p:spPr>
          <a:xfrm>
            <a:off x="3272201" y="4301066"/>
            <a:ext cx="0" cy="200645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20" idx="4"/>
            <a:endCxn id="121" idx="0"/>
          </p:cNvCxnSpPr>
          <p:nvPr/>
        </p:nvCxnSpPr>
        <p:spPr>
          <a:xfrm>
            <a:off x="3272201" y="4704432"/>
            <a:ext cx="0" cy="26887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121" idx="2"/>
            <a:endCxn id="15" idx="6"/>
          </p:cNvCxnSpPr>
          <p:nvPr/>
        </p:nvCxnSpPr>
        <p:spPr>
          <a:xfrm flipH="1">
            <a:off x="2008325" y="5074671"/>
            <a:ext cx="1162515" cy="277464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21" idx="6"/>
            <a:endCxn id="21" idx="2"/>
          </p:cNvCxnSpPr>
          <p:nvPr/>
        </p:nvCxnSpPr>
        <p:spPr>
          <a:xfrm>
            <a:off x="3373561" y="5074671"/>
            <a:ext cx="1754364" cy="27475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" idx="6"/>
            <a:endCxn id="119" idx="2"/>
          </p:cNvCxnSpPr>
          <p:nvPr/>
        </p:nvCxnSpPr>
        <p:spPr>
          <a:xfrm>
            <a:off x="2015369" y="3933092"/>
            <a:ext cx="1155471" cy="266614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Овал 141"/>
          <p:cNvSpPr/>
          <p:nvPr/>
        </p:nvSpPr>
        <p:spPr>
          <a:xfrm>
            <a:off x="503208" y="2006719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5" name="Прямая со стрелкой 144"/>
          <p:cNvCxnSpPr>
            <a:stCxn id="8" idx="2"/>
            <a:endCxn id="142" idx="6"/>
          </p:cNvCxnSpPr>
          <p:nvPr/>
        </p:nvCxnSpPr>
        <p:spPr>
          <a:xfrm flipH="1">
            <a:off x="705929" y="1956040"/>
            <a:ext cx="1099676" cy="152040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499535" y="2858544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Овал 149"/>
          <p:cNvSpPr/>
          <p:nvPr/>
        </p:nvSpPr>
        <p:spPr>
          <a:xfrm>
            <a:off x="499535" y="3466463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Овал 150"/>
          <p:cNvSpPr/>
          <p:nvPr/>
        </p:nvSpPr>
        <p:spPr>
          <a:xfrm>
            <a:off x="499535" y="3973021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Овал 153"/>
          <p:cNvSpPr/>
          <p:nvPr/>
        </p:nvSpPr>
        <p:spPr>
          <a:xfrm>
            <a:off x="5134178" y="6053027"/>
            <a:ext cx="202721" cy="2027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Овал 156"/>
          <p:cNvSpPr/>
          <p:nvPr/>
        </p:nvSpPr>
        <p:spPr>
          <a:xfrm>
            <a:off x="1812648" y="6216931"/>
            <a:ext cx="202721" cy="20272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9" name="Прямая со стрелкой 158"/>
          <p:cNvCxnSpPr>
            <a:stCxn id="157" idx="4"/>
          </p:cNvCxnSpPr>
          <p:nvPr/>
        </p:nvCxnSpPr>
        <p:spPr>
          <a:xfrm flipH="1">
            <a:off x="1914008" y="6419652"/>
            <a:ext cx="1" cy="280357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Овал 163"/>
          <p:cNvSpPr/>
          <p:nvPr/>
        </p:nvSpPr>
        <p:spPr>
          <a:xfrm>
            <a:off x="3170840" y="5843709"/>
            <a:ext cx="202721" cy="2027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5" name="Прямая со стрелкой 164"/>
          <p:cNvCxnSpPr>
            <a:stCxn id="16" idx="6"/>
            <a:endCxn id="164" idx="2"/>
          </p:cNvCxnSpPr>
          <p:nvPr/>
        </p:nvCxnSpPr>
        <p:spPr>
          <a:xfrm>
            <a:off x="2015369" y="5835214"/>
            <a:ext cx="1155471" cy="109856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64" idx="6"/>
            <a:endCxn id="154" idx="2"/>
          </p:cNvCxnSpPr>
          <p:nvPr/>
        </p:nvCxnSpPr>
        <p:spPr>
          <a:xfrm>
            <a:off x="3373561" y="5945070"/>
            <a:ext cx="1760617" cy="20931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54" idx="4"/>
          </p:cNvCxnSpPr>
          <p:nvPr/>
        </p:nvCxnSpPr>
        <p:spPr>
          <a:xfrm flipH="1">
            <a:off x="5229285" y="6255748"/>
            <a:ext cx="6254" cy="238837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64" idx="3"/>
            <a:endCxn id="157" idx="6"/>
          </p:cNvCxnSpPr>
          <p:nvPr/>
        </p:nvCxnSpPr>
        <p:spPr>
          <a:xfrm flipH="1">
            <a:off x="2015369" y="6016742"/>
            <a:ext cx="1185159" cy="301550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Овал 176"/>
          <p:cNvSpPr/>
          <p:nvPr/>
        </p:nvSpPr>
        <p:spPr>
          <a:xfrm>
            <a:off x="499534" y="5009234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Овал 177"/>
          <p:cNvSpPr/>
          <p:nvPr/>
        </p:nvSpPr>
        <p:spPr>
          <a:xfrm>
            <a:off x="499534" y="5414432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9" name="Прямая со стрелкой 178"/>
          <p:cNvCxnSpPr>
            <a:stCxn id="142" idx="4"/>
            <a:endCxn id="149" idx="0"/>
          </p:cNvCxnSpPr>
          <p:nvPr/>
        </p:nvCxnSpPr>
        <p:spPr>
          <a:xfrm flipH="1">
            <a:off x="600896" y="2209440"/>
            <a:ext cx="3673" cy="649104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49" idx="4"/>
            <a:endCxn id="150" idx="0"/>
          </p:cNvCxnSpPr>
          <p:nvPr/>
        </p:nvCxnSpPr>
        <p:spPr>
          <a:xfrm>
            <a:off x="600896" y="3061265"/>
            <a:ext cx="0" cy="405198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>
            <a:stCxn id="150" idx="4"/>
            <a:endCxn id="151" idx="0"/>
          </p:cNvCxnSpPr>
          <p:nvPr/>
        </p:nvCxnSpPr>
        <p:spPr>
          <a:xfrm>
            <a:off x="600896" y="3669184"/>
            <a:ext cx="0" cy="303837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51" idx="4"/>
            <a:endCxn id="177" idx="0"/>
          </p:cNvCxnSpPr>
          <p:nvPr/>
        </p:nvCxnSpPr>
        <p:spPr>
          <a:xfrm flipH="1">
            <a:off x="600895" y="4175742"/>
            <a:ext cx="1" cy="833492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stCxn id="177" idx="4"/>
            <a:endCxn id="178" idx="0"/>
          </p:cNvCxnSpPr>
          <p:nvPr/>
        </p:nvCxnSpPr>
        <p:spPr>
          <a:xfrm>
            <a:off x="600895" y="5211955"/>
            <a:ext cx="0" cy="202477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78" idx="6"/>
            <a:endCxn id="16" idx="2"/>
          </p:cNvCxnSpPr>
          <p:nvPr/>
        </p:nvCxnSpPr>
        <p:spPr>
          <a:xfrm>
            <a:off x="702255" y="5515793"/>
            <a:ext cx="1110393" cy="319421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Овал 199"/>
          <p:cNvSpPr/>
          <p:nvPr/>
        </p:nvSpPr>
        <p:spPr>
          <a:xfrm>
            <a:off x="1080791" y="4942661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1" name="Прямая со стрелкой 200"/>
          <p:cNvCxnSpPr>
            <a:stCxn id="14" idx="2"/>
            <a:endCxn id="200" idx="7"/>
          </p:cNvCxnSpPr>
          <p:nvPr/>
        </p:nvCxnSpPr>
        <p:spPr>
          <a:xfrm flipH="1">
            <a:off x="1253824" y="4869056"/>
            <a:ext cx="551780" cy="103293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216" idx="5"/>
            <a:endCxn id="16" idx="1"/>
          </p:cNvCxnSpPr>
          <p:nvPr/>
        </p:nvCxnSpPr>
        <p:spPr>
          <a:xfrm>
            <a:off x="1253824" y="5500845"/>
            <a:ext cx="588512" cy="262696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Овал 215"/>
          <p:cNvSpPr/>
          <p:nvPr/>
        </p:nvSpPr>
        <p:spPr>
          <a:xfrm>
            <a:off x="1080791" y="5327812"/>
            <a:ext cx="202721" cy="2027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9" name="Прямая со стрелкой 218"/>
          <p:cNvCxnSpPr>
            <a:stCxn id="200" idx="4"/>
            <a:endCxn id="216" idx="0"/>
          </p:cNvCxnSpPr>
          <p:nvPr/>
        </p:nvCxnSpPr>
        <p:spPr>
          <a:xfrm>
            <a:off x="1182152" y="5145382"/>
            <a:ext cx="0" cy="182430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0" idx="2"/>
            <a:endCxn id="14" idx="6"/>
          </p:cNvCxnSpPr>
          <p:nvPr/>
        </p:nvCxnSpPr>
        <p:spPr>
          <a:xfrm flipH="1">
            <a:off x="2008325" y="4603072"/>
            <a:ext cx="1162515" cy="265984"/>
          </a:xfrm>
          <a:prstGeom prst="straightConnector1">
            <a:avLst/>
          </a:prstGeom>
          <a:ln w="15875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525889" y="5958088"/>
            <a:ext cx="5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v4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71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52" y="4502536"/>
            <a:ext cx="5188268" cy="1507067"/>
          </a:xfrm>
        </p:spPr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7847312" cy="361526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https://git-scm.com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/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Простой учебник по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00B0F0"/>
                </a:solidFill>
                <a:hlinkClick r:id="rId3"/>
              </a:rPr>
              <a:t>githowto.com/ru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SourceTree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  <a:hlinkClick r:id="rId4"/>
              </a:rPr>
              <a:t>https://www.sourcetreeapp.com</a:t>
            </a:r>
            <a:r>
              <a:rPr lang="en-US" dirty="0" smtClean="0">
                <a:solidFill>
                  <a:srgbClr val="00B0F0"/>
                </a:solidFill>
                <a:hlinkClick r:id="rId4"/>
              </a:rPr>
              <a:t>/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OneScript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  <a:hlinkClick r:id="rId5"/>
              </a:rPr>
              <a:t>http://oscript.io</a:t>
            </a:r>
            <a:r>
              <a:rPr lang="en-US" dirty="0" smtClean="0">
                <a:solidFill>
                  <a:srgbClr val="00B0F0"/>
                </a:solidFill>
                <a:hlinkClick r:id="rId5"/>
              </a:rPr>
              <a:t>/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OScript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-library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rgbClr val="00B0F0"/>
                </a:solidFill>
                <a:hlinkClick r:id="rId6"/>
              </a:rPr>
              <a:t>github.com/oscript-library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Visual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Studio Code: </a:t>
            </a:r>
            <a:r>
              <a:rPr lang="en-US" dirty="0">
                <a:solidFill>
                  <a:srgbClr val="00B0F0"/>
                </a:solidFill>
                <a:hlinkClick r:id="rId7"/>
              </a:rPr>
              <a:t>https://code.visualstudio.com</a:t>
            </a:r>
            <a:r>
              <a:rPr lang="en-US" dirty="0" smtClean="0">
                <a:solidFill>
                  <a:srgbClr val="00B0F0"/>
                </a:solidFill>
                <a:hlinkClick r:id="rId7"/>
              </a:rPr>
              <a:t>/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Статья про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-flow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  <a:hlinkClick r:id="rId8"/>
              </a:rPr>
              <a:t>https://habrahabr.ru/post/106912</a:t>
            </a:r>
            <a:r>
              <a:rPr lang="en-US" dirty="0" smtClean="0">
                <a:solidFill>
                  <a:srgbClr val="00B0F0"/>
                </a:solidFill>
                <a:hlinkClick r:id="rId8"/>
              </a:rPr>
              <a:t>/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Полный учебник по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rgbClr val="00B0F0"/>
                </a:solidFill>
                <a:hlinkClick r:id="rId9"/>
              </a:rPr>
              <a:t>git-scm.com/book/ru/v1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endParaRPr lang="en-US" dirty="0" smtClean="0">
              <a:solidFill>
                <a:srgbClr val="00B0F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90" y="0"/>
            <a:ext cx="1459709" cy="5693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24" y="3197524"/>
            <a:ext cx="3660475" cy="3660475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7233920" y="5579534"/>
            <a:ext cx="1129548" cy="430070"/>
          </a:xfrm>
          <a:custGeom>
            <a:avLst/>
            <a:gdLst>
              <a:gd name="connsiteX0" fmla="*/ 0 w 3407433"/>
              <a:gd name="connsiteY0" fmla="*/ 0 h 1199072"/>
              <a:gd name="connsiteX1" fmla="*/ 51758 w 3407433"/>
              <a:gd name="connsiteY1" fmla="*/ 8626 h 1199072"/>
              <a:gd name="connsiteX2" fmla="*/ 77637 w 3407433"/>
              <a:gd name="connsiteY2" fmla="*/ 34506 h 1199072"/>
              <a:gd name="connsiteX3" fmla="*/ 103516 w 3407433"/>
              <a:gd name="connsiteY3" fmla="*/ 51759 h 1199072"/>
              <a:gd name="connsiteX4" fmla="*/ 146649 w 3407433"/>
              <a:gd name="connsiteY4" fmla="*/ 86264 h 1199072"/>
              <a:gd name="connsiteX5" fmla="*/ 181154 w 3407433"/>
              <a:gd name="connsiteY5" fmla="*/ 103517 h 1199072"/>
              <a:gd name="connsiteX6" fmla="*/ 232913 w 3407433"/>
              <a:gd name="connsiteY6" fmla="*/ 155276 h 1199072"/>
              <a:gd name="connsiteX7" fmla="*/ 258792 w 3407433"/>
              <a:gd name="connsiteY7" fmla="*/ 181155 h 1199072"/>
              <a:gd name="connsiteX8" fmla="*/ 276045 w 3407433"/>
              <a:gd name="connsiteY8" fmla="*/ 207034 h 1199072"/>
              <a:gd name="connsiteX9" fmla="*/ 327803 w 3407433"/>
              <a:gd name="connsiteY9" fmla="*/ 250166 h 1199072"/>
              <a:gd name="connsiteX10" fmla="*/ 362309 w 3407433"/>
              <a:gd name="connsiteY10" fmla="*/ 301925 h 1199072"/>
              <a:gd name="connsiteX11" fmla="*/ 379562 w 3407433"/>
              <a:gd name="connsiteY11" fmla="*/ 327804 h 1199072"/>
              <a:gd name="connsiteX12" fmla="*/ 405441 w 3407433"/>
              <a:gd name="connsiteY12" fmla="*/ 345057 h 1199072"/>
              <a:gd name="connsiteX13" fmla="*/ 457200 w 3407433"/>
              <a:gd name="connsiteY13" fmla="*/ 388189 h 1199072"/>
              <a:gd name="connsiteX14" fmla="*/ 500332 w 3407433"/>
              <a:gd name="connsiteY14" fmla="*/ 439947 h 1199072"/>
              <a:gd name="connsiteX15" fmla="*/ 543464 w 3407433"/>
              <a:gd name="connsiteY15" fmla="*/ 483079 h 1199072"/>
              <a:gd name="connsiteX16" fmla="*/ 595222 w 3407433"/>
              <a:gd name="connsiteY16" fmla="*/ 534838 h 1199072"/>
              <a:gd name="connsiteX17" fmla="*/ 646981 w 3407433"/>
              <a:gd name="connsiteY17" fmla="*/ 586596 h 1199072"/>
              <a:gd name="connsiteX18" fmla="*/ 672860 w 3407433"/>
              <a:gd name="connsiteY18" fmla="*/ 612476 h 1199072"/>
              <a:gd name="connsiteX19" fmla="*/ 698739 w 3407433"/>
              <a:gd name="connsiteY19" fmla="*/ 629728 h 1199072"/>
              <a:gd name="connsiteX20" fmla="*/ 715992 w 3407433"/>
              <a:gd name="connsiteY20" fmla="*/ 655608 h 1199072"/>
              <a:gd name="connsiteX21" fmla="*/ 767750 w 3407433"/>
              <a:gd name="connsiteY21" fmla="*/ 681487 h 1199072"/>
              <a:gd name="connsiteX22" fmla="*/ 845388 w 3407433"/>
              <a:gd name="connsiteY22" fmla="*/ 750498 h 1199072"/>
              <a:gd name="connsiteX23" fmla="*/ 879894 w 3407433"/>
              <a:gd name="connsiteY23" fmla="*/ 776377 h 1199072"/>
              <a:gd name="connsiteX24" fmla="*/ 914400 w 3407433"/>
              <a:gd name="connsiteY24" fmla="*/ 793630 h 1199072"/>
              <a:gd name="connsiteX25" fmla="*/ 1000664 w 3407433"/>
              <a:gd name="connsiteY25" fmla="*/ 836762 h 1199072"/>
              <a:gd name="connsiteX26" fmla="*/ 1026543 w 3407433"/>
              <a:gd name="connsiteY26" fmla="*/ 854015 h 1199072"/>
              <a:gd name="connsiteX27" fmla="*/ 1078301 w 3407433"/>
              <a:gd name="connsiteY27" fmla="*/ 871268 h 1199072"/>
              <a:gd name="connsiteX28" fmla="*/ 1138686 w 3407433"/>
              <a:gd name="connsiteY28" fmla="*/ 905774 h 1199072"/>
              <a:gd name="connsiteX29" fmla="*/ 1190445 w 3407433"/>
              <a:gd name="connsiteY29" fmla="*/ 923026 h 1199072"/>
              <a:gd name="connsiteX30" fmla="*/ 1268083 w 3407433"/>
              <a:gd name="connsiteY30" fmla="*/ 948906 h 1199072"/>
              <a:gd name="connsiteX31" fmla="*/ 1319841 w 3407433"/>
              <a:gd name="connsiteY31" fmla="*/ 966159 h 1199072"/>
              <a:gd name="connsiteX32" fmla="*/ 1388852 w 3407433"/>
              <a:gd name="connsiteY32" fmla="*/ 983411 h 1199072"/>
              <a:gd name="connsiteX33" fmla="*/ 1440611 w 3407433"/>
              <a:gd name="connsiteY33" fmla="*/ 992038 h 1199072"/>
              <a:gd name="connsiteX34" fmla="*/ 1535501 w 3407433"/>
              <a:gd name="connsiteY34" fmla="*/ 1017917 h 1199072"/>
              <a:gd name="connsiteX35" fmla="*/ 1595886 w 3407433"/>
              <a:gd name="connsiteY35" fmla="*/ 1026543 h 1199072"/>
              <a:gd name="connsiteX36" fmla="*/ 1621766 w 3407433"/>
              <a:gd name="connsiteY36" fmla="*/ 1035170 h 1199072"/>
              <a:gd name="connsiteX37" fmla="*/ 1682150 w 3407433"/>
              <a:gd name="connsiteY37" fmla="*/ 1061049 h 1199072"/>
              <a:gd name="connsiteX38" fmla="*/ 1751162 w 3407433"/>
              <a:gd name="connsiteY38" fmla="*/ 1078302 h 1199072"/>
              <a:gd name="connsiteX39" fmla="*/ 1820173 w 3407433"/>
              <a:gd name="connsiteY39" fmla="*/ 1104181 h 1199072"/>
              <a:gd name="connsiteX40" fmla="*/ 1880558 w 3407433"/>
              <a:gd name="connsiteY40" fmla="*/ 1121434 h 1199072"/>
              <a:gd name="connsiteX41" fmla="*/ 1923690 w 3407433"/>
              <a:gd name="connsiteY41" fmla="*/ 1130060 h 1199072"/>
              <a:gd name="connsiteX42" fmla="*/ 2337758 w 3407433"/>
              <a:gd name="connsiteY42" fmla="*/ 1138687 h 1199072"/>
              <a:gd name="connsiteX43" fmla="*/ 2363637 w 3407433"/>
              <a:gd name="connsiteY43" fmla="*/ 1147313 h 1199072"/>
              <a:gd name="connsiteX44" fmla="*/ 2751826 w 3407433"/>
              <a:gd name="connsiteY44" fmla="*/ 1147313 h 1199072"/>
              <a:gd name="connsiteX45" fmla="*/ 2829464 w 3407433"/>
              <a:gd name="connsiteY45" fmla="*/ 1130060 h 1199072"/>
              <a:gd name="connsiteX46" fmla="*/ 2924354 w 3407433"/>
              <a:gd name="connsiteY46" fmla="*/ 1121434 h 1199072"/>
              <a:gd name="connsiteX47" fmla="*/ 2967486 w 3407433"/>
              <a:gd name="connsiteY47" fmla="*/ 1112808 h 1199072"/>
              <a:gd name="connsiteX48" fmla="*/ 3019245 w 3407433"/>
              <a:gd name="connsiteY48" fmla="*/ 1104181 h 1199072"/>
              <a:gd name="connsiteX49" fmla="*/ 3045124 w 3407433"/>
              <a:gd name="connsiteY49" fmla="*/ 1095555 h 1199072"/>
              <a:gd name="connsiteX50" fmla="*/ 3105509 w 3407433"/>
              <a:gd name="connsiteY50" fmla="*/ 1086928 h 1199072"/>
              <a:gd name="connsiteX51" fmla="*/ 3174520 w 3407433"/>
              <a:gd name="connsiteY51" fmla="*/ 1069676 h 1199072"/>
              <a:gd name="connsiteX52" fmla="*/ 3295290 w 3407433"/>
              <a:gd name="connsiteY52" fmla="*/ 1078302 h 1199072"/>
              <a:gd name="connsiteX53" fmla="*/ 3390181 w 3407433"/>
              <a:gd name="connsiteY53" fmla="*/ 1086928 h 1199072"/>
              <a:gd name="connsiteX54" fmla="*/ 3347049 w 3407433"/>
              <a:gd name="connsiteY54" fmla="*/ 1078302 h 1199072"/>
              <a:gd name="connsiteX55" fmla="*/ 3312543 w 3407433"/>
              <a:gd name="connsiteY55" fmla="*/ 1069676 h 1199072"/>
              <a:gd name="connsiteX56" fmla="*/ 3260784 w 3407433"/>
              <a:gd name="connsiteY56" fmla="*/ 1043796 h 1199072"/>
              <a:gd name="connsiteX57" fmla="*/ 3234905 w 3407433"/>
              <a:gd name="connsiteY57" fmla="*/ 1026543 h 1199072"/>
              <a:gd name="connsiteX58" fmla="*/ 3088256 w 3407433"/>
              <a:gd name="connsiteY58" fmla="*/ 1017917 h 1199072"/>
              <a:gd name="connsiteX59" fmla="*/ 3071003 w 3407433"/>
              <a:gd name="connsiteY59" fmla="*/ 1086928 h 1199072"/>
              <a:gd name="connsiteX60" fmla="*/ 3079630 w 3407433"/>
              <a:gd name="connsiteY60" fmla="*/ 1199072 h 1199072"/>
              <a:gd name="connsiteX61" fmla="*/ 3131388 w 3407433"/>
              <a:gd name="connsiteY61" fmla="*/ 1164566 h 1199072"/>
              <a:gd name="connsiteX62" fmla="*/ 3157267 w 3407433"/>
              <a:gd name="connsiteY62" fmla="*/ 1147313 h 1199072"/>
              <a:gd name="connsiteX63" fmla="*/ 3165894 w 3407433"/>
              <a:gd name="connsiteY63" fmla="*/ 1121434 h 1199072"/>
              <a:gd name="connsiteX64" fmla="*/ 3191773 w 3407433"/>
              <a:gd name="connsiteY64" fmla="*/ 1112808 h 1199072"/>
              <a:gd name="connsiteX65" fmla="*/ 3355675 w 3407433"/>
              <a:gd name="connsiteY65" fmla="*/ 1095555 h 1199072"/>
              <a:gd name="connsiteX66" fmla="*/ 3407433 w 3407433"/>
              <a:gd name="connsiteY66" fmla="*/ 1078302 h 119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407433" h="1199072">
                <a:moveTo>
                  <a:pt x="0" y="0"/>
                </a:moveTo>
                <a:cubicBezTo>
                  <a:pt x="17253" y="2875"/>
                  <a:pt x="35775" y="1522"/>
                  <a:pt x="51758" y="8626"/>
                </a:cubicBezTo>
                <a:cubicBezTo>
                  <a:pt x="62906" y="13581"/>
                  <a:pt x="68265" y="26696"/>
                  <a:pt x="77637" y="34506"/>
                </a:cubicBezTo>
                <a:cubicBezTo>
                  <a:pt x="85602" y="41143"/>
                  <a:pt x="95222" y="45539"/>
                  <a:pt x="103516" y="51759"/>
                </a:cubicBezTo>
                <a:cubicBezTo>
                  <a:pt x="118246" y="62806"/>
                  <a:pt x="131329" y="76051"/>
                  <a:pt x="146649" y="86264"/>
                </a:cubicBezTo>
                <a:cubicBezTo>
                  <a:pt x="157349" y="93397"/>
                  <a:pt x="171113" y="95484"/>
                  <a:pt x="181154" y="103517"/>
                </a:cubicBezTo>
                <a:cubicBezTo>
                  <a:pt x="200207" y="118759"/>
                  <a:pt x="215660" y="138023"/>
                  <a:pt x="232913" y="155276"/>
                </a:cubicBezTo>
                <a:cubicBezTo>
                  <a:pt x="241539" y="163902"/>
                  <a:pt x="252025" y="171004"/>
                  <a:pt x="258792" y="181155"/>
                </a:cubicBezTo>
                <a:cubicBezTo>
                  <a:pt x="264543" y="189781"/>
                  <a:pt x="269408" y="199069"/>
                  <a:pt x="276045" y="207034"/>
                </a:cubicBezTo>
                <a:cubicBezTo>
                  <a:pt x="296801" y="231941"/>
                  <a:pt x="302357" y="233202"/>
                  <a:pt x="327803" y="250166"/>
                </a:cubicBezTo>
                <a:lnTo>
                  <a:pt x="362309" y="301925"/>
                </a:lnTo>
                <a:cubicBezTo>
                  <a:pt x="368060" y="310551"/>
                  <a:pt x="370936" y="322053"/>
                  <a:pt x="379562" y="327804"/>
                </a:cubicBezTo>
                <a:cubicBezTo>
                  <a:pt x="388188" y="333555"/>
                  <a:pt x="398110" y="337726"/>
                  <a:pt x="405441" y="345057"/>
                </a:cubicBezTo>
                <a:cubicBezTo>
                  <a:pt x="452443" y="392059"/>
                  <a:pt x="407771" y="371712"/>
                  <a:pt x="457200" y="388189"/>
                </a:cubicBezTo>
                <a:cubicBezTo>
                  <a:pt x="494211" y="462214"/>
                  <a:pt x="451560" y="391175"/>
                  <a:pt x="500332" y="439947"/>
                </a:cubicBezTo>
                <a:cubicBezTo>
                  <a:pt x="557842" y="497457"/>
                  <a:pt x="474449" y="437070"/>
                  <a:pt x="543464" y="483079"/>
                </a:cubicBezTo>
                <a:cubicBezTo>
                  <a:pt x="601798" y="560859"/>
                  <a:pt x="538463" y="484386"/>
                  <a:pt x="595222" y="534838"/>
                </a:cubicBezTo>
                <a:cubicBezTo>
                  <a:pt x="613458" y="551048"/>
                  <a:pt x="629728" y="569343"/>
                  <a:pt x="646981" y="586596"/>
                </a:cubicBezTo>
                <a:cubicBezTo>
                  <a:pt x="655608" y="595223"/>
                  <a:pt x="662709" y="605709"/>
                  <a:pt x="672860" y="612476"/>
                </a:cubicBezTo>
                <a:lnTo>
                  <a:pt x="698739" y="629728"/>
                </a:lnTo>
                <a:cubicBezTo>
                  <a:pt x="704490" y="638355"/>
                  <a:pt x="708661" y="648277"/>
                  <a:pt x="715992" y="655608"/>
                </a:cubicBezTo>
                <a:cubicBezTo>
                  <a:pt x="732713" y="672329"/>
                  <a:pt x="746704" y="674471"/>
                  <a:pt x="767750" y="681487"/>
                </a:cubicBezTo>
                <a:cubicBezTo>
                  <a:pt x="844949" y="758684"/>
                  <a:pt x="791513" y="712016"/>
                  <a:pt x="845388" y="750498"/>
                </a:cubicBezTo>
                <a:cubicBezTo>
                  <a:pt x="857087" y="758855"/>
                  <a:pt x="867702" y="768757"/>
                  <a:pt x="879894" y="776377"/>
                </a:cubicBezTo>
                <a:cubicBezTo>
                  <a:pt x="890799" y="783193"/>
                  <a:pt x="903373" y="787014"/>
                  <a:pt x="914400" y="793630"/>
                </a:cubicBezTo>
                <a:cubicBezTo>
                  <a:pt x="987761" y="837647"/>
                  <a:pt x="939330" y="821429"/>
                  <a:pt x="1000664" y="836762"/>
                </a:cubicBezTo>
                <a:cubicBezTo>
                  <a:pt x="1009290" y="842513"/>
                  <a:pt x="1017069" y="849804"/>
                  <a:pt x="1026543" y="854015"/>
                </a:cubicBezTo>
                <a:cubicBezTo>
                  <a:pt x="1043161" y="861401"/>
                  <a:pt x="1078301" y="871268"/>
                  <a:pt x="1078301" y="871268"/>
                </a:cubicBezTo>
                <a:cubicBezTo>
                  <a:pt x="1101641" y="886828"/>
                  <a:pt x="1111328" y="894831"/>
                  <a:pt x="1138686" y="905774"/>
                </a:cubicBezTo>
                <a:cubicBezTo>
                  <a:pt x="1155571" y="912528"/>
                  <a:pt x="1174179" y="914893"/>
                  <a:pt x="1190445" y="923026"/>
                </a:cubicBezTo>
                <a:cubicBezTo>
                  <a:pt x="1253707" y="954658"/>
                  <a:pt x="1194504" y="928839"/>
                  <a:pt x="1268083" y="948906"/>
                </a:cubicBezTo>
                <a:cubicBezTo>
                  <a:pt x="1285628" y="953691"/>
                  <a:pt x="1302198" y="961748"/>
                  <a:pt x="1319841" y="966159"/>
                </a:cubicBezTo>
                <a:cubicBezTo>
                  <a:pt x="1342845" y="971910"/>
                  <a:pt x="1365463" y="979513"/>
                  <a:pt x="1388852" y="983411"/>
                </a:cubicBezTo>
                <a:cubicBezTo>
                  <a:pt x="1406105" y="986287"/>
                  <a:pt x="1423537" y="988244"/>
                  <a:pt x="1440611" y="992038"/>
                </a:cubicBezTo>
                <a:cubicBezTo>
                  <a:pt x="1516399" y="1008880"/>
                  <a:pt x="1386180" y="996587"/>
                  <a:pt x="1535501" y="1017917"/>
                </a:cubicBezTo>
                <a:lnTo>
                  <a:pt x="1595886" y="1026543"/>
                </a:lnTo>
                <a:cubicBezTo>
                  <a:pt x="1604513" y="1029419"/>
                  <a:pt x="1613408" y="1031588"/>
                  <a:pt x="1621766" y="1035170"/>
                </a:cubicBezTo>
                <a:cubicBezTo>
                  <a:pt x="1663008" y="1052846"/>
                  <a:pt x="1645058" y="1050933"/>
                  <a:pt x="1682150" y="1061049"/>
                </a:cubicBezTo>
                <a:cubicBezTo>
                  <a:pt x="1705026" y="1067288"/>
                  <a:pt x="1751162" y="1078302"/>
                  <a:pt x="1751162" y="1078302"/>
                </a:cubicBezTo>
                <a:cubicBezTo>
                  <a:pt x="1804768" y="1105106"/>
                  <a:pt x="1765358" y="1088519"/>
                  <a:pt x="1820173" y="1104181"/>
                </a:cubicBezTo>
                <a:cubicBezTo>
                  <a:pt x="1870618" y="1118594"/>
                  <a:pt x="1819865" y="1107947"/>
                  <a:pt x="1880558" y="1121434"/>
                </a:cubicBezTo>
                <a:cubicBezTo>
                  <a:pt x="1894871" y="1124614"/>
                  <a:pt x="1909038" y="1129507"/>
                  <a:pt x="1923690" y="1130060"/>
                </a:cubicBezTo>
                <a:cubicBezTo>
                  <a:pt x="2061644" y="1135266"/>
                  <a:pt x="2199735" y="1135811"/>
                  <a:pt x="2337758" y="1138687"/>
                </a:cubicBezTo>
                <a:cubicBezTo>
                  <a:pt x="2346384" y="1141562"/>
                  <a:pt x="2354721" y="1145530"/>
                  <a:pt x="2363637" y="1147313"/>
                </a:cubicBezTo>
                <a:cubicBezTo>
                  <a:pt x="2489667" y="1172519"/>
                  <a:pt x="2632504" y="1150453"/>
                  <a:pt x="2751826" y="1147313"/>
                </a:cubicBezTo>
                <a:cubicBezTo>
                  <a:pt x="2773982" y="1141774"/>
                  <a:pt x="2807571" y="1132797"/>
                  <a:pt x="2829464" y="1130060"/>
                </a:cubicBezTo>
                <a:cubicBezTo>
                  <a:pt x="2860979" y="1126121"/>
                  <a:pt x="2892724" y="1124309"/>
                  <a:pt x="2924354" y="1121434"/>
                </a:cubicBezTo>
                <a:lnTo>
                  <a:pt x="2967486" y="1112808"/>
                </a:lnTo>
                <a:cubicBezTo>
                  <a:pt x="2984695" y="1109679"/>
                  <a:pt x="3002171" y="1107975"/>
                  <a:pt x="3019245" y="1104181"/>
                </a:cubicBezTo>
                <a:cubicBezTo>
                  <a:pt x="3028121" y="1102208"/>
                  <a:pt x="3036208" y="1097338"/>
                  <a:pt x="3045124" y="1095555"/>
                </a:cubicBezTo>
                <a:cubicBezTo>
                  <a:pt x="3065062" y="1091567"/>
                  <a:pt x="3085571" y="1090916"/>
                  <a:pt x="3105509" y="1086928"/>
                </a:cubicBezTo>
                <a:cubicBezTo>
                  <a:pt x="3128760" y="1082278"/>
                  <a:pt x="3174520" y="1069676"/>
                  <a:pt x="3174520" y="1069676"/>
                </a:cubicBezTo>
                <a:lnTo>
                  <a:pt x="3295290" y="1078302"/>
                </a:lnTo>
                <a:cubicBezTo>
                  <a:pt x="3326950" y="1080835"/>
                  <a:pt x="3358420" y="1086928"/>
                  <a:pt x="3390181" y="1086928"/>
                </a:cubicBezTo>
                <a:cubicBezTo>
                  <a:pt x="3404843" y="1086928"/>
                  <a:pt x="3361362" y="1081482"/>
                  <a:pt x="3347049" y="1078302"/>
                </a:cubicBezTo>
                <a:cubicBezTo>
                  <a:pt x="3335475" y="1075730"/>
                  <a:pt x="3324045" y="1072551"/>
                  <a:pt x="3312543" y="1069676"/>
                </a:cubicBezTo>
                <a:cubicBezTo>
                  <a:pt x="3238379" y="1020232"/>
                  <a:pt x="3332214" y="1079512"/>
                  <a:pt x="3260784" y="1043796"/>
                </a:cubicBezTo>
                <a:cubicBezTo>
                  <a:pt x="3251511" y="1039159"/>
                  <a:pt x="3245158" y="1028081"/>
                  <a:pt x="3234905" y="1026543"/>
                </a:cubicBezTo>
                <a:cubicBezTo>
                  <a:pt x="3186479" y="1019279"/>
                  <a:pt x="3137139" y="1020792"/>
                  <a:pt x="3088256" y="1017917"/>
                </a:cubicBezTo>
                <a:cubicBezTo>
                  <a:pt x="3081450" y="1038337"/>
                  <a:pt x="3071003" y="1066112"/>
                  <a:pt x="3071003" y="1086928"/>
                </a:cubicBezTo>
                <a:cubicBezTo>
                  <a:pt x="3071003" y="1124420"/>
                  <a:pt x="3076754" y="1161691"/>
                  <a:pt x="3079630" y="1199072"/>
                </a:cubicBezTo>
                <a:lnTo>
                  <a:pt x="3131388" y="1164566"/>
                </a:lnTo>
                <a:lnTo>
                  <a:pt x="3157267" y="1147313"/>
                </a:lnTo>
                <a:cubicBezTo>
                  <a:pt x="3160143" y="1138687"/>
                  <a:pt x="3159464" y="1127864"/>
                  <a:pt x="3165894" y="1121434"/>
                </a:cubicBezTo>
                <a:cubicBezTo>
                  <a:pt x="3172324" y="1115004"/>
                  <a:pt x="3182952" y="1115013"/>
                  <a:pt x="3191773" y="1112808"/>
                </a:cubicBezTo>
                <a:cubicBezTo>
                  <a:pt x="3251328" y="1097919"/>
                  <a:pt x="3284010" y="1100674"/>
                  <a:pt x="3355675" y="1095555"/>
                </a:cubicBezTo>
                <a:lnTo>
                  <a:pt x="3407433" y="1078302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03520" y="4871647"/>
            <a:ext cx="2891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  <a:cs typeface="Mongolian Baiti" panose="03000500000000000000" pitchFamily="66" charset="0"/>
              </a:rPr>
              <a:t>моя визитка</a:t>
            </a:r>
            <a:endParaRPr lang="ru-RU" sz="4000" dirty="0">
              <a:solidFill>
                <a:schemeClr val="accent2">
                  <a:lumMod val="75000"/>
                </a:schemeClr>
              </a:solidFill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4395</TotalTime>
  <Words>238</Words>
  <Application>Microsoft Office PowerPoint</Application>
  <PresentationFormat>Широкоэкранный</PresentationFormat>
  <Paragraphs>72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Century Gothic</vt:lpstr>
      <vt:lpstr>Courier New</vt:lpstr>
      <vt:lpstr>Mongolian Baiti</vt:lpstr>
      <vt:lpstr>Monotype Corsiva</vt:lpstr>
      <vt:lpstr>Stencil</vt:lpstr>
      <vt:lpstr>Wingdings 3</vt:lpstr>
      <vt:lpstr>Сектор</vt:lpstr>
      <vt:lpstr>GIT-FLOW в 1С Использование GIT при коллективной разработке на 1С</vt:lpstr>
      <vt:lpstr>Удобные инструменты</vt:lpstr>
      <vt:lpstr>Что такое git</vt:lpstr>
      <vt:lpstr>Что такое git-flow</vt:lpstr>
      <vt:lpstr>Поднимите голову!</vt:lpstr>
      <vt:lpstr>Преимущества git</vt:lpstr>
      <vt:lpstr>Выкладываем конфигурацию!</vt:lpstr>
      <vt:lpstr>Действуем сообща</vt:lpstr>
      <vt:lpstr>Полезные ссылки</vt:lpstr>
    </vt:vector>
  </TitlesOfParts>
  <Company>Nevada-DV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GIT-FLOW в 1С Использование GIT при коллективной разработке на 1С</dc:title>
  <dc:creator>Ganiyev</dc:creator>
  <cp:lastModifiedBy>Ganiyev</cp:lastModifiedBy>
  <cp:revision>43</cp:revision>
  <dcterms:created xsi:type="dcterms:W3CDTF">2017-05-23T20:59:46Z</dcterms:created>
  <dcterms:modified xsi:type="dcterms:W3CDTF">2017-05-26T22:15:33Z</dcterms:modified>
</cp:coreProperties>
</file>