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65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AEA5D-6688-4AC8-A6C8-1C8802B1773E}" type="datetimeFigureOut">
              <a:rPr lang="en-IN" smtClean="0"/>
              <a:t>14-07-2023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B6A3B-D06F-4EE5-BA8C-B8CECF9FFB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86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AEA5D-6688-4AC8-A6C8-1C8802B1773E}" type="datetimeFigureOut">
              <a:rPr lang="en-IN" smtClean="0"/>
              <a:t>14-07-2023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B6A3B-D06F-4EE5-BA8C-B8CECF9FFB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1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AEA5D-6688-4AC8-A6C8-1C8802B1773E}" type="datetimeFigureOut">
              <a:rPr lang="en-IN" smtClean="0"/>
              <a:t>14-07-2023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B6A3B-D06F-4EE5-BA8C-B8CECF9FFBE4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545972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AEA5D-6688-4AC8-A6C8-1C8802B1773E}" type="datetimeFigureOut">
              <a:rPr lang="en-IN" smtClean="0"/>
              <a:t>14-07-2023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B6A3B-D06F-4EE5-BA8C-B8CECF9FFB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97159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AEA5D-6688-4AC8-A6C8-1C8802B1773E}" type="datetimeFigureOut">
              <a:rPr lang="en-IN" smtClean="0"/>
              <a:t>14-07-2023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B6A3B-D06F-4EE5-BA8C-B8CECF9FFBE4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169308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AEA5D-6688-4AC8-A6C8-1C8802B1773E}" type="datetimeFigureOut">
              <a:rPr lang="en-IN" smtClean="0"/>
              <a:t>14-07-2023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B6A3B-D06F-4EE5-BA8C-B8CECF9FFB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97388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AEA5D-6688-4AC8-A6C8-1C8802B1773E}" type="datetimeFigureOut">
              <a:rPr lang="en-IN" smtClean="0"/>
              <a:t>14-07-2023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B6A3B-D06F-4EE5-BA8C-B8CECF9FFB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93569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AEA5D-6688-4AC8-A6C8-1C8802B1773E}" type="datetimeFigureOut">
              <a:rPr lang="en-IN" smtClean="0"/>
              <a:t>14-07-2023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B6A3B-D06F-4EE5-BA8C-B8CECF9FFB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8214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AEA5D-6688-4AC8-A6C8-1C8802B1773E}" type="datetimeFigureOut">
              <a:rPr lang="en-IN" smtClean="0"/>
              <a:t>14-07-2023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B6A3B-D06F-4EE5-BA8C-B8CECF9FFB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925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AEA5D-6688-4AC8-A6C8-1C8802B1773E}" type="datetimeFigureOut">
              <a:rPr lang="en-IN" smtClean="0"/>
              <a:t>14-07-2023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B6A3B-D06F-4EE5-BA8C-B8CECF9FFB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0487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AEA5D-6688-4AC8-A6C8-1C8802B1773E}" type="datetimeFigureOut">
              <a:rPr lang="en-IN" smtClean="0"/>
              <a:t>14-07-2023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B6A3B-D06F-4EE5-BA8C-B8CECF9FFB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4650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AEA5D-6688-4AC8-A6C8-1C8802B1773E}" type="datetimeFigureOut">
              <a:rPr lang="en-IN" smtClean="0"/>
              <a:t>14-07-2023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B6A3B-D06F-4EE5-BA8C-B8CECF9FFB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7263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AEA5D-6688-4AC8-A6C8-1C8802B1773E}" type="datetimeFigureOut">
              <a:rPr lang="en-IN" smtClean="0"/>
              <a:t>14-07-2023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B6A3B-D06F-4EE5-BA8C-B8CECF9FFB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3129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AEA5D-6688-4AC8-A6C8-1C8802B1773E}" type="datetimeFigureOut">
              <a:rPr lang="en-IN" smtClean="0"/>
              <a:t>14-07-2023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B6A3B-D06F-4EE5-BA8C-B8CECF9FFB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8814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AEA5D-6688-4AC8-A6C8-1C8802B1773E}" type="datetimeFigureOut">
              <a:rPr lang="en-IN" smtClean="0"/>
              <a:t>14-07-2023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B6A3B-D06F-4EE5-BA8C-B8CECF9FFB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3553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AEA5D-6688-4AC8-A6C8-1C8802B1773E}" type="datetimeFigureOut">
              <a:rPr lang="en-IN" smtClean="0"/>
              <a:t>14-07-2023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B6A3B-D06F-4EE5-BA8C-B8CECF9FFB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7620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AAEA5D-6688-4AC8-A6C8-1C8802B1773E}" type="datetimeFigureOut">
              <a:rPr lang="en-IN" smtClean="0"/>
              <a:t>14-07-2023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B5B6A3B-D06F-4EE5-BA8C-B8CECF9FFB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0960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8D857A6-2D8F-7B92-9652-671E5EB11A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29753" y="3118831"/>
            <a:ext cx="6535270" cy="620338"/>
          </a:xfrm>
        </p:spPr>
        <p:txBody>
          <a:bodyPr>
            <a:normAutofit lnSpcReduction="10000"/>
          </a:bodyPr>
          <a:lstStyle/>
          <a:p>
            <a:r>
              <a:rPr lang="en-IN" sz="3500" b="1" dirty="0">
                <a:solidFill>
                  <a:srgbClr val="92D050"/>
                </a:solidFill>
              </a:rPr>
              <a:t>APACHE SPARK</a:t>
            </a:r>
          </a:p>
        </p:txBody>
      </p:sp>
    </p:spTree>
    <p:extLst>
      <p:ext uri="{BB962C8B-B14F-4D97-AF65-F5344CB8AC3E}">
        <p14:creationId xmlns:p14="http://schemas.microsoft.com/office/powerpoint/2010/main" val="23469408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E6BCD-EB82-25F4-D7DE-C860EDAA6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97223"/>
            <a:ext cx="8596668" cy="708212"/>
          </a:xfrm>
        </p:spPr>
        <p:txBody>
          <a:bodyPr/>
          <a:lstStyle/>
          <a:p>
            <a:r>
              <a:rPr lang="en-US" dirty="0" err="1"/>
              <a:t>MLlib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B2C144-4E96-8F63-AA42-FC28D2FB6F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995083"/>
            <a:ext cx="9685866" cy="5046280"/>
          </a:xfrm>
        </p:spPr>
        <p:txBody>
          <a:bodyPr/>
          <a:lstStyle/>
          <a:p>
            <a:r>
              <a:rPr lang="en-US" dirty="0"/>
              <a:t>This library in spark is used to deploy Machine Learning algorithms using Spark.</a:t>
            </a:r>
          </a:p>
          <a:p>
            <a:endParaRPr lang="en-US" dirty="0"/>
          </a:p>
          <a:p>
            <a:r>
              <a:rPr lang="en-US" dirty="0"/>
              <a:t>Types of Data Sources can be loaded.</a:t>
            </a:r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dirty="0"/>
              <a:t>Image Source – used to load the image files. It will show the image path, height, width.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LIBSVM - Library for support vector machine - The loaded DF has two columns - feature (in vector form), label (double datatype).</a:t>
            </a:r>
          </a:p>
        </p:txBody>
      </p:sp>
    </p:spTree>
    <p:extLst>
      <p:ext uri="{BB962C8B-B14F-4D97-AF65-F5344CB8AC3E}">
        <p14:creationId xmlns:p14="http://schemas.microsoft.com/office/powerpoint/2010/main" val="29560063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D6888-1C59-4C91-AAE6-BA531147E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76518"/>
            <a:ext cx="8596668" cy="537882"/>
          </a:xfrm>
        </p:spPr>
        <p:txBody>
          <a:bodyPr>
            <a:normAutofit fontScale="90000"/>
          </a:bodyPr>
          <a:lstStyle/>
          <a:p>
            <a:r>
              <a:rPr lang="en-US" dirty="0"/>
              <a:t>Work flow of </a:t>
            </a:r>
            <a:r>
              <a:rPr lang="en-US" dirty="0" err="1"/>
              <a:t>MLlib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978E6-768B-D489-DB7C-1162E37811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927" y="1057837"/>
            <a:ext cx="10354237" cy="5055244"/>
          </a:xfrm>
        </p:spPr>
        <p:txBody>
          <a:bodyPr/>
          <a:lstStyle/>
          <a:p>
            <a:r>
              <a:rPr lang="en-US" dirty="0"/>
              <a:t>Pipeline is specified as a sequence of stage. Each stage is either a transformer or estimator.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input DF is </a:t>
            </a:r>
            <a:r>
              <a:rPr lang="en-US"/>
              <a:t>passes through </a:t>
            </a:r>
            <a:r>
              <a:rPr lang="en-US" dirty="0"/>
              <a:t>each </a:t>
            </a:r>
            <a:r>
              <a:rPr lang="en-US"/>
              <a:t>stage.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For </a:t>
            </a:r>
            <a:r>
              <a:rPr lang="en-US" b="1" dirty="0"/>
              <a:t>transformer</a:t>
            </a:r>
            <a:r>
              <a:rPr lang="en-US" dirty="0"/>
              <a:t> stages, the </a:t>
            </a:r>
            <a:r>
              <a:rPr lang="en-US" b="1" dirty="0"/>
              <a:t>transform()</a:t>
            </a:r>
            <a:r>
              <a:rPr lang="en-US" dirty="0"/>
              <a:t> it is called on the DF.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For </a:t>
            </a:r>
            <a:r>
              <a:rPr lang="en-US" b="1" dirty="0"/>
              <a:t>estimator</a:t>
            </a:r>
            <a:r>
              <a:rPr lang="en-US" dirty="0"/>
              <a:t> stages the </a:t>
            </a:r>
            <a:r>
              <a:rPr lang="en-US" b="1" dirty="0"/>
              <a:t>fit() </a:t>
            </a:r>
            <a:r>
              <a:rPr lang="en-US" dirty="0"/>
              <a:t>is called to build a model using training dataset.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47998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5F5D2-03FA-D014-3015-42CF6C512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17176"/>
          </a:xfrm>
        </p:spPr>
        <p:txBody>
          <a:bodyPr/>
          <a:lstStyle/>
          <a:p>
            <a:r>
              <a:rPr lang="en-US" dirty="0"/>
              <a:t>Notes: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F1A23B-5E9A-C32C-9BEE-721C7C2ACF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416425"/>
            <a:ext cx="10636125" cy="489472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Apache Spark (</a:t>
            </a:r>
            <a:r>
              <a:rPr lang="en-US" dirty="0" err="1"/>
              <a:t>MLlib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	Data Source in </a:t>
            </a:r>
            <a:r>
              <a:rPr lang="en-US" dirty="0" err="1"/>
              <a:t>MLlib</a:t>
            </a:r>
            <a:r>
              <a:rPr lang="en-US" dirty="0"/>
              <a:t> - image source , LIBSVM</a:t>
            </a:r>
          </a:p>
          <a:p>
            <a:r>
              <a:rPr lang="en-US" dirty="0"/>
              <a:t>	Image Source - it is used to load the image files.</a:t>
            </a:r>
          </a:p>
          <a:p>
            <a:r>
              <a:rPr lang="en-US" dirty="0"/>
              <a:t>	LIBSVM - Library for support vector machine - The loaded DF has two columns - feature (in vector form), label (double datatype)</a:t>
            </a:r>
          </a:p>
          <a:p>
            <a:endParaRPr lang="en-US" dirty="0"/>
          </a:p>
          <a:p>
            <a:r>
              <a:rPr lang="en-US" dirty="0"/>
              <a:t>1. correlation - relationship b/w two series of data. (</a:t>
            </a:r>
            <a:r>
              <a:rPr lang="en-US" dirty="0" err="1"/>
              <a:t>eg</a:t>
            </a:r>
            <a:r>
              <a:rPr lang="en-US" dirty="0"/>
              <a:t>: if emp skills increases then salary increases)</a:t>
            </a:r>
          </a:p>
          <a:p>
            <a:endParaRPr lang="en-US" dirty="0"/>
          </a:p>
          <a:p>
            <a:r>
              <a:rPr lang="en-US" dirty="0"/>
              <a:t>Pipeline</a:t>
            </a:r>
          </a:p>
          <a:p>
            <a:r>
              <a:rPr lang="en-US" dirty="0"/>
              <a:t>	Transformer - it helps to transform one DF to another DF.</a:t>
            </a:r>
          </a:p>
          <a:p>
            <a:r>
              <a:rPr lang="en-US" dirty="0"/>
              <a:t>	Estimator - it will fit on the DF to produce transformer.(use fit())</a:t>
            </a:r>
          </a:p>
          <a:p>
            <a:r>
              <a:rPr lang="en-US" dirty="0"/>
              <a:t>		(</a:t>
            </a:r>
            <a:r>
              <a:rPr lang="en-US" dirty="0" err="1"/>
              <a:t>eg.</a:t>
            </a:r>
            <a:r>
              <a:rPr lang="en-US" dirty="0"/>
              <a:t> learning algo is the estimator which trains and fit on a DF to produce model).</a:t>
            </a:r>
          </a:p>
          <a:p>
            <a:endParaRPr lang="en-US" dirty="0"/>
          </a:p>
          <a:p>
            <a:r>
              <a:rPr lang="en-US" dirty="0"/>
              <a:t>Work flow:</a:t>
            </a:r>
          </a:p>
          <a:p>
            <a:r>
              <a:rPr lang="en-US" dirty="0"/>
              <a:t>	Pipeline is specified as a sequence of stages, each stage is either transformer or estimator.</a:t>
            </a:r>
          </a:p>
        </p:txBody>
      </p:sp>
    </p:spTree>
    <p:extLst>
      <p:ext uri="{BB962C8B-B14F-4D97-AF65-F5344CB8AC3E}">
        <p14:creationId xmlns:p14="http://schemas.microsoft.com/office/powerpoint/2010/main" val="4182448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54873-6237-E70C-3303-57F9F6B4F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1EE859-7325-3C07-6C2B-D8BC64796C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PySpark</a:t>
            </a:r>
            <a:r>
              <a:rPr lang="en-US" dirty="0"/>
              <a:t> is a Python API for Apache Spark. Apache Spark is an analytical processing engine for large scale powerful distributed </a:t>
            </a:r>
            <a:r>
              <a:rPr lang="en-US"/>
              <a:t>data processing </a:t>
            </a:r>
            <a:r>
              <a:rPr lang="en-US" dirty="0"/>
              <a:t>and machine learning applications.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09594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36E308-A85B-0D18-2A4E-173556F9D9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835" y="830542"/>
            <a:ext cx="10896600" cy="54447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500" b="1" dirty="0"/>
              <a:t>Apache Spark Architecture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BC15A00-39AE-CE28-5DC6-B0648AA96E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411" y="1712259"/>
            <a:ext cx="9266118" cy="444649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84AB7E2-093D-7FD5-0314-D39799581C95}"/>
              </a:ext>
            </a:extLst>
          </p:cNvPr>
          <p:cNvSpPr/>
          <p:nvPr/>
        </p:nvSpPr>
        <p:spPr>
          <a:xfrm>
            <a:off x="7162798" y="1712259"/>
            <a:ext cx="2958353" cy="456303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188A3EB-5EC1-DBA9-21FA-6338EFB5AB08}"/>
              </a:ext>
            </a:extLst>
          </p:cNvPr>
          <p:cNvSpPr txBox="1"/>
          <p:nvPr/>
        </p:nvSpPr>
        <p:spPr>
          <a:xfrm>
            <a:off x="7875493" y="1226386"/>
            <a:ext cx="1532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Cluster</a:t>
            </a:r>
          </a:p>
        </p:txBody>
      </p:sp>
    </p:spTree>
    <p:extLst>
      <p:ext uri="{BB962C8B-B14F-4D97-AF65-F5344CB8AC3E}">
        <p14:creationId xmlns:p14="http://schemas.microsoft.com/office/powerpoint/2010/main" val="1831977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C4AE4-D2D8-06A3-A37E-B64FCD81C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617" y="376517"/>
            <a:ext cx="8596668" cy="564776"/>
          </a:xfrm>
        </p:spPr>
        <p:txBody>
          <a:bodyPr>
            <a:normAutofit fontScale="90000"/>
          </a:bodyPr>
          <a:lstStyle/>
          <a:p>
            <a:r>
              <a:rPr lang="en-IN" dirty="0"/>
              <a:t>About architecture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AE7DD5-9389-0870-E832-F6F347E5E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5617" y="1272990"/>
            <a:ext cx="10833348" cy="5208493"/>
          </a:xfrm>
        </p:spPr>
        <p:txBody>
          <a:bodyPr/>
          <a:lstStyle/>
          <a:p>
            <a:r>
              <a:rPr lang="en-IN" b="1" dirty="0"/>
              <a:t>Driver Program </a:t>
            </a:r>
            <a:r>
              <a:rPr lang="en-IN" dirty="0"/>
              <a:t>– it helps to create a spark context. When running (</a:t>
            </a:r>
            <a:r>
              <a:rPr lang="en-IN" dirty="0" err="1"/>
              <a:t>sparkConf</a:t>
            </a:r>
            <a:r>
              <a:rPr lang="en-IN" dirty="0"/>
              <a:t>().</a:t>
            </a:r>
            <a:r>
              <a:rPr lang="en-IN" dirty="0" err="1"/>
              <a:t>setAppname</a:t>
            </a:r>
            <a:r>
              <a:rPr lang="en-IN" dirty="0"/>
              <a:t>(‘</a:t>
            </a:r>
            <a:r>
              <a:rPr lang="en-IN" dirty="0" err="1"/>
              <a:t>appname</a:t>
            </a:r>
            <a:r>
              <a:rPr lang="en-IN" dirty="0"/>
              <a:t>’).</a:t>
            </a:r>
            <a:r>
              <a:rPr lang="en-IN" dirty="0" err="1"/>
              <a:t>setMaster</a:t>
            </a:r>
            <a:r>
              <a:rPr lang="en-IN" dirty="0"/>
              <a:t>(‘cluster need to be connected.’)). It analyse the application code constructs the DAG operations and divides it into stages. It represents the logical execution plan for the application.</a:t>
            </a:r>
          </a:p>
          <a:p>
            <a:endParaRPr lang="en-IN" dirty="0"/>
          </a:p>
          <a:p>
            <a:r>
              <a:rPr lang="en-IN" b="1" dirty="0"/>
              <a:t>Cluster Manager</a:t>
            </a:r>
            <a:r>
              <a:rPr lang="en-IN" dirty="0"/>
              <a:t> – responsible for connecting the driver program with cluster.</a:t>
            </a:r>
          </a:p>
          <a:p>
            <a:endParaRPr lang="en-IN" dirty="0"/>
          </a:p>
          <a:p>
            <a:r>
              <a:rPr lang="en-IN" b="1" dirty="0"/>
              <a:t>Cluster</a:t>
            </a:r>
            <a:r>
              <a:rPr lang="en-IN" dirty="0"/>
              <a:t> – group of worker node interconnected to each other.</a:t>
            </a:r>
          </a:p>
          <a:p>
            <a:endParaRPr lang="en-IN" dirty="0"/>
          </a:p>
          <a:p>
            <a:r>
              <a:rPr lang="en-IN" b="1" dirty="0"/>
              <a:t>Executors</a:t>
            </a:r>
            <a:r>
              <a:rPr lang="en-IN" dirty="0"/>
              <a:t> – runs the computation and returns the result back to driver program.</a:t>
            </a:r>
          </a:p>
          <a:p>
            <a:endParaRPr lang="en-IN" dirty="0"/>
          </a:p>
          <a:p>
            <a:r>
              <a:rPr lang="en-IN" b="1" dirty="0"/>
              <a:t>Task</a:t>
            </a:r>
            <a:r>
              <a:rPr lang="en-IN" dirty="0"/>
              <a:t> – unit of work that will be sent to one executor.</a:t>
            </a:r>
          </a:p>
          <a:p>
            <a:endParaRPr lang="en-IN" dirty="0"/>
          </a:p>
          <a:p>
            <a:r>
              <a:rPr lang="en-IN" b="1" dirty="0"/>
              <a:t>Cache</a:t>
            </a:r>
            <a:r>
              <a:rPr lang="en-IN" dirty="0"/>
              <a:t> – supports pulling the dataset into a cluster. It is useful when data is accessed repeatedly.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13596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B9907-BD16-14F9-2F1F-2836401C8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73" y="367553"/>
            <a:ext cx="9542432" cy="905435"/>
          </a:xfrm>
        </p:spPr>
        <p:txBody>
          <a:bodyPr>
            <a:normAutofit fontScale="90000"/>
          </a:bodyPr>
          <a:lstStyle/>
          <a:p>
            <a:r>
              <a:rPr lang="en-IN" dirty="0"/>
              <a:t>Connection with driver program &amp; cluster manager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77B89-089A-6AD0-8CB1-6C13B4CFA7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2" y="1595812"/>
            <a:ext cx="9892055" cy="5047035"/>
          </a:xfrm>
        </p:spPr>
        <p:txBody>
          <a:bodyPr/>
          <a:lstStyle/>
          <a:p>
            <a:r>
              <a:rPr lang="en-IN" dirty="0"/>
              <a:t>Whenever the spark context object is created, need to define the type of cluster manager to be connected.</a:t>
            </a:r>
          </a:p>
          <a:p>
            <a:r>
              <a:rPr lang="en-IN" dirty="0"/>
              <a:t>After connected driver program will request for resources(cluster).</a:t>
            </a:r>
          </a:p>
          <a:p>
            <a:r>
              <a:rPr lang="en-US" dirty="0"/>
              <a:t> Once connected to cluster, spark creates executors(processes and store data for application) on each nodes in the cluster.</a:t>
            </a:r>
          </a:p>
          <a:p>
            <a:r>
              <a:rPr lang="en-US" dirty="0"/>
              <a:t>It sends your application code to the executors. Finally spark context sends tasks to the executors to run.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B8CA8D9-586D-F19D-18D7-1EDD59F2DC7E}"/>
              </a:ext>
            </a:extLst>
          </p:cNvPr>
          <p:cNvSpPr/>
          <p:nvPr/>
        </p:nvSpPr>
        <p:spPr>
          <a:xfrm>
            <a:off x="762002" y="4728881"/>
            <a:ext cx="2079812" cy="150158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Driver Program</a:t>
            </a:r>
          </a:p>
          <a:p>
            <a:pPr algn="ctr"/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6B00710-36D5-B407-1BC7-2F5A1C0A6BDC}"/>
              </a:ext>
            </a:extLst>
          </p:cNvPr>
          <p:cNvSpPr/>
          <p:nvPr/>
        </p:nvSpPr>
        <p:spPr>
          <a:xfrm>
            <a:off x="1062319" y="5582768"/>
            <a:ext cx="1353670" cy="5826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Spark Context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A8FDDF0-4F51-78BA-9B9A-7C78FD8DE35B}"/>
              </a:ext>
            </a:extLst>
          </p:cNvPr>
          <p:cNvSpPr/>
          <p:nvPr/>
        </p:nvSpPr>
        <p:spPr>
          <a:xfrm>
            <a:off x="9000564" y="4840941"/>
            <a:ext cx="1568823" cy="138952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Cluster Manager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0370AA3-9798-8FC8-1C7D-5E5EE640ADEA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2841814" y="5479675"/>
            <a:ext cx="6158750" cy="560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FB8E4A0-C135-4863-2B90-9D80555F859C}"/>
              </a:ext>
            </a:extLst>
          </p:cNvPr>
          <p:cNvSpPr txBox="1"/>
          <p:nvPr/>
        </p:nvSpPr>
        <p:spPr>
          <a:xfrm>
            <a:off x="3003179" y="4947628"/>
            <a:ext cx="5836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Sparkconf</a:t>
            </a:r>
            <a:r>
              <a:rPr lang="en-IN" dirty="0"/>
              <a:t>().</a:t>
            </a:r>
            <a:r>
              <a:rPr lang="en-IN" dirty="0" err="1"/>
              <a:t>setappname</a:t>
            </a:r>
            <a:r>
              <a:rPr lang="en-IN" dirty="0"/>
              <a:t>().</a:t>
            </a:r>
            <a:r>
              <a:rPr lang="en-IN" dirty="0" err="1"/>
              <a:t>setmaster</a:t>
            </a:r>
            <a:r>
              <a:rPr lang="en-IN" dirty="0"/>
              <a:t>(‘type of cluster’)</a:t>
            </a:r>
          </a:p>
        </p:txBody>
      </p:sp>
    </p:spTree>
    <p:extLst>
      <p:ext uri="{BB962C8B-B14F-4D97-AF65-F5344CB8AC3E}">
        <p14:creationId xmlns:p14="http://schemas.microsoft.com/office/powerpoint/2010/main" val="3494526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DF0D3-172E-7DE9-9B52-618C93490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33083"/>
            <a:ext cx="8596668" cy="762000"/>
          </a:xfrm>
        </p:spPr>
        <p:txBody>
          <a:bodyPr/>
          <a:lstStyle/>
          <a:p>
            <a:r>
              <a:rPr lang="en-IN" dirty="0"/>
              <a:t>Note: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300490-B51F-7C53-3A98-F44D1D7127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192306"/>
            <a:ext cx="9847232" cy="4849057"/>
          </a:xfrm>
        </p:spPr>
        <p:txBody>
          <a:bodyPr/>
          <a:lstStyle/>
          <a:p>
            <a:r>
              <a:rPr lang="en-IN" dirty="0"/>
              <a:t>Driver Program must listen to the executor.</a:t>
            </a:r>
          </a:p>
          <a:p>
            <a:endParaRPr lang="en-IN" dirty="0"/>
          </a:p>
          <a:p>
            <a:r>
              <a:rPr lang="en-IN" dirty="0"/>
              <a:t>Driver schedules tasks on the cluster.</a:t>
            </a:r>
          </a:p>
          <a:p>
            <a:endParaRPr lang="en-IN" dirty="0"/>
          </a:p>
          <a:p>
            <a:r>
              <a:rPr lang="en-IN" dirty="0"/>
              <a:t>No. of executors = No. of nodes. (Each node must contain only one executors).</a:t>
            </a:r>
          </a:p>
          <a:p>
            <a:endParaRPr lang="en-IN" dirty="0"/>
          </a:p>
          <a:p>
            <a:r>
              <a:rPr lang="en-IN" dirty="0"/>
              <a:t>Each core can process multiple tasks. But each task is processed by a single core at a time.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883180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69A5F-C9E8-F6D1-32B8-2F5AA4A47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88894"/>
          </a:xfrm>
        </p:spPr>
        <p:txBody>
          <a:bodyPr/>
          <a:lstStyle/>
          <a:p>
            <a:r>
              <a:rPr lang="en-IN" dirty="0"/>
              <a:t>Types of cluster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73FA1-B669-C8A6-13D1-F92582C218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98495"/>
            <a:ext cx="8596668" cy="4642868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There are four types of cluster that can be connected with driver program.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Standalone mode.</a:t>
            </a:r>
          </a:p>
          <a:p>
            <a:endParaRPr lang="en-IN" dirty="0"/>
          </a:p>
          <a:p>
            <a:r>
              <a:rPr lang="en-IN" dirty="0"/>
              <a:t>YARN</a:t>
            </a:r>
          </a:p>
          <a:p>
            <a:endParaRPr lang="en-IN" dirty="0"/>
          </a:p>
          <a:p>
            <a:r>
              <a:rPr lang="en-IN" dirty="0"/>
              <a:t>Mesos</a:t>
            </a:r>
          </a:p>
          <a:p>
            <a:endParaRPr lang="en-IN" dirty="0"/>
          </a:p>
          <a:p>
            <a:r>
              <a:rPr lang="en-IN" dirty="0"/>
              <a:t>Kubernetes.	</a:t>
            </a:r>
          </a:p>
        </p:txBody>
      </p:sp>
    </p:spTree>
    <p:extLst>
      <p:ext uri="{BB962C8B-B14F-4D97-AF65-F5344CB8AC3E}">
        <p14:creationId xmlns:p14="http://schemas.microsoft.com/office/powerpoint/2010/main" val="13597116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51447-ED34-7370-BBB2-5C998395F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49624"/>
            <a:ext cx="8596668" cy="618565"/>
          </a:xfrm>
        </p:spPr>
        <p:txBody>
          <a:bodyPr>
            <a:normAutofit fontScale="90000"/>
          </a:bodyPr>
          <a:lstStyle/>
          <a:p>
            <a:r>
              <a:rPr lang="en-IN" dirty="0"/>
              <a:t>Job Scheduling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86E6CE-BC90-2CCF-6C47-292CD6FB48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138519"/>
            <a:ext cx="9883090" cy="5226422"/>
          </a:xfrm>
        </p:spPr>
        <p:txBody>
          <a:bodyPr/>
          <a:lstStyle/>
          <a:p>
            <a:r>
              <a:rPr lang="en-IN" dirty="0"/>
              <a:t>It will efficiently manage the execution of tasks.</a:t>
            </a:r>
          </a:p>
          <a:p>
            <a:endParaRPr lang="en-IN" dirty="0"/>
          </a:p>
          <a:p>
            <a:r>
              <a:rPr lang="en-IN" dirty="0"/>
              <a:t>It ensures that tasks are executed in appropriate order.</a:t>
            </a:r>
          </a:p>
          <a:p>
            <a:endParaRPr lang="en-IN" dirty="0"/>
          </a:p>
          <a:p>
            <a:r>
              <a:rPr lang="en-IN" dirty="0"/>
              <a:t>Types of Job Scheduling</a:t>
            </a:r>
          </a:p>
          <a:p>
            <a:pPr lvl="2"/>
            <a:r>
              <a:rPr lang="en-IN" dirty="0"/>
              <a:t>Scheduling across the application.</a:t>
            </a:r>
          </a:p>
          <a:p>
            <a:pPr lvl="2"/>
            <a:r>
              <a:rPr lang="en-IN" dirty="0"/>
              <a:t>Scheduling within the application.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742692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B9289-C998-7EDB-1472-4B3544CD1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60826"/>
            <a:ext cx="8596668" cy="555812"/>
          </a:xfrm>
        </p:spPr>
        <p:txBody>
          <a:bodyPr>
            <a:normAutofit fontScale="90000"/>
          </a:bodyPr>
          <a:lstStyle/>
          <a:p>
            <a:r>
              <a:rPr lang="en-IN" dirty="0"/>
              <a:t>Scheduling within the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ED6F44-B0FF-7E5E-3DFC-A37EE94C47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999" y="1030941"/>
            <a:ext cx="9036425" cy="5010421"/>
          </a:xfrm>
        </p:spPr>
        <p:txBody>
          <a:bodyPr/>
          <a:lstStyle/>
          <a:p>
            <a:r>
              <a:rPr lang="en-IN" dirty="0"/>
              <a:t>Multiple parallel jobs can run simultaneously if it is submitted from separate threads.</a:t>
            </a:r>
          </a:p>
          <a:p>
            <a:endParaRPr lang="en-IN" dirty="0"/>
          </a:p>
          <a:p>
            <a:r>
              <a:rPr lang="en-IN" dirty="0"/>
              <a:t>By default, spark scheduler runs jobs in FIFO. </a:t>
            </a:r>
          </a:p>
          <a:p>
            <a:endParaRPr lang="en-IN" dirty="0"/>
          </a:p>
          <a:p>
            <a:r>
              <a:rPr lang="en-IN" dirty="0"/>
              <a:t>Each </a:t>
            </a:r>
            <a:r>
              <a:rPr lang="en-IN" b="1" dirty="0"/>
              <a:t>job is divided into stage </a:t>
            </a:r>
            <a:r>
              <a:rPr lang="en-IN" dirty="0"/>
              <a:t>whenever the transformation(</a:t>
            </a:r>
            <a:r>
              <a:rPr lang="en-IN" dirty="0" err="1"/>
              <a:t>eg</a:t>
            </a:r>
            <a:r>
              <a:rPr lang="en-IN" dirty="0"/>
              <a:t>: map or reduce etc) is called.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1472375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911</TotalTime>
  <Words>705</Words>
  <Application>Microsoft Office PowerPoint</Application>
  <PresentationFormat>Widescreen</PresentationFormat>
  <Paragraphs>92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Trebuchet MS</vt:lpstr>
      <vt:lpstr>Wingdings 3</vt:lpstr>
      <vt:lpstr>Facet</vt:lpstr>
      <vt:lpstr>PowerPoint Presentation</vt:lpstr>
      <vt:lpstr>PowerPoint Presentation</vt:lpstr>
      <vt:lpstr>PowerPoint Presentation</vt:lpstr>
      <vt:lpstr>About architecture components</vt:lpstr>
      <vt:lpstr>Connection with driver program &amp; cluster manager</vt:lpstr>
      <vt:lpstr>Note:</vt:lpstr>
      <vt:lpstr>Types of cluster </vt:lpstr>
      <vt:lpstr>Job Scheduling</vt:lpstr>
      <vt:lpstr>Scheduling within the application</vt:lpstr>
      <vt:lpstr>MLlib</vt:lpstr>
      <vt:lpstr>Work flow of MLlib</vt:lpstr>
      <vt:lpstr>Notes: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ANTONY JEROME</dc:creator>
  <cp:lastModifiedBy>ANTONY JEROME</cp:lastModifiedBy>
  <cp:revision>26</cp:revision>
  <dcterms:created xsi:type="dcterms:W3CDTF">2023-07-07T10:34:47Z</dcterms:created>
  <dcterms:modified xsi:type="dcterms:W3CDTF">2023-07-14T07:12:36Z</dcterms:modified>
</cp:coreProperties>
</file>