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9" r:id="rId3"/>
    <p:sldId id="337" r:id="rId4"/>
    <p:sldId id="339" r:id="rId5"/>
    <p:sldId id="338" r:id="rId6"/>
    <p:sldId id="264" r:id="rId7"/>
    <p:sldId id="340" r:id="rId8"/>
    <p:sldId id="331" r:id="rId9"/>
    <p:sldId id="328" r:id="rId10"/>
    <p:sldId id="278"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tamaran" panose="020B0604020202020204" charset="0"/>
      <p:regular r:id="rId17"/>
      <p:bold r:id="rId18"/>
    </p:embeddedFont>
    <p:embeddedFont>
      <p:font typeface="Catamaran Thin"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87437" autoAdjust="0"/>
  </p:normalViewPr>
  <p:slideViewPr>
    <p:cSldViewPr snapToGrid="0">
      <p:cViewPr varScale="1">
        <p:scale>
          <a:sx n="99" d="100"/>
          <a:sy n="9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19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975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09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982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589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86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0"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69"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1032626" y="1446478"/>
            <a:ext cx="6281407" cy="99558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5400" dirty="0"/>
              <a:t>Blood Donation App</a:t>
            </a:r>
            <a:endParaRPr sz="5400" dirty="0"/>
          </a:p>
        </p:txBody>
      </p:sp>
      <p:sp>
        <p:nvSpPr>
          <p:cNvPr id="4" name="Google Shape;199;p12">
            <a:extLst>
              <a:ext uri="{FF2B5EF4-FFF2-40B4-BE49-F238E27FC236}">
                <a16:creationId xmlns:a16="http://schemas.microsoft.com/office/drawing/2014/main" id="{986AEE54-DA6E-4C4B-9402-FB163FBB0E4B}"/>
              </a:ext>
            </a:extLst>
          </p:cNvPr>
          <p:cNvSpPr txBox="1">
            <a:spLocks/>
          </p:cNvSpPr>
          <p:nvPr/>
        </p:nvSpPr>
        <p:spPr>
          <a:xfrm>
            <a:off x="1894626" y="3567331"/>
            <a:ext cx="2278704" cy="126016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pPr marR="0" rtl="0" eaLnBrk="1" fontAlgn="t" latinLnBrk="0" hangingPunct="1">
              <a:spcBef>
                <a:spcPts val="0"/>
              </a:spcBef>
              <a:spcAft>
                <a:spcPts val="0"/>
              </a:spcAft>
              <a:buClrTx/>
              <a:buSzPts val="1200"/>
            </a:pPr>
            <a:r>
              <a:rPr lang="en-US" sz="1800" dirty="0"/>
              <a:t>Bashnona Gamal</a:t>
            </a:r>
          </a:p>
          <a:p>
            <a:pPr fontAlgn="t">
              <a:spcBef>
                <a:spcPts val="0"/>
              </a:spcBef>
              <a:buClrTx/>
              <a:buSzPts val="1200"/>
            </a:pPr>
            <a:r>
              <a:rPr lang="en-US" sz="1800" dirty="0"/>
              <a:t>Antony Samir</a:t>
            </a:r>
          </a:p>
          <a:p>
            <a:pPr fontAlgn="t">
              <a:spcBef>
                <a:spcPts val="0"/>
              </a:spcBef>
              <a:buClrTx/>
              <a:buSzPts val="1200"/>
            </a:pPr>
            <a:r>
              <a:rPr lang="en-US" sz="1800" dirty="0"/>
              <a:t>Ahmed Adel</a:t>
            </a:r>
          </a:p>
          <a:p>
            <a:pPr fontAlgn="t">
              <a:spcBef>
                <a:spcPts val="0"/>
              </a:spcBef>
              <a:buClrTx/>
              <a:buSzPts val="1200"/>
            </a:pPr>
            <a:r>
              <a:rPr lang="en-US" sz="1800" dirty="0"/>
              <a:t>Omar Hossam</a:t>
            </a:r>
          </a:p>
          <a:p>
            <a:pPr fontAlgn="t">
              <a:spcBef>
                <a:spcPts val="0"/>
              </a:spcBef>
              <a:buClrTx/>
              <a:buSzPts val="1200"/>
            </a:pPr>
            <a:r>
              <a:rPr lang="en-US" sz="1800" dirty="0"/>
              <a:t>Mohamed Abdel Fatah</a:t>
            </a:r>
          </a:p>
        </p:txBody>
      </p:sp>
      <p:sp>
        <p:nvSpPr>
          <p:cNvPr id="5" name="Google Shape;199;p12">
            <a:extLst>
              <a:ext uri="{FF2B5EF4-FFF2-40B4-BE49-F238E27FC236}">
                <a16:creationId xmlns:a16="http://schemas.microsoft.com/office/drawing/2014/main" id="{9C2E78FB-9D6C-4354-BDA3-F1A4572FF2DD}"/>
              </a:ext>
            </a:extLst>
          </p:cNvPr>
          <p:cNvSpPr txBox="1">
            <a:spLocks/>
          </p:cNvSpPr>
          <p:nvPr/>
        </p:nvSpPr>
        <p:spPr>
          <a:xfrm>
            <a:off x="1825801" y="3102535"/>
            <a:ext cx="1902648" cy="368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US" sz="2400" dirty="0"/>
              <a:t>Presented By:</a:t>
            </a:r>
          </a:p>
        </p:txBody>
      </p:sp>
      <p:sp>
        <p:nvSpPr>
          <p:cNvPr id="6" name="Google Shape;199;p12">
            <a:extLst>
              <a:ext uri="{FF2B5EF4-FFF2-40B4-BE49-F238E27FC236}">
                <a16:creationId xmlns:a16="http://schemas.microsoft.com/office/drawing/2014/main" id="{ABEF229C-8C0A-4D3B-A2BA-E02812AED7FE}"/>
              </a:ext>
            </a:extLst>
          </p:cNvPr>
          <p:cNvSpPr txBox="1">
            <a:spLocks/>
          </p:cNvSpPr>
          <p:nvPr/>
        </p:nvSpPr>
        <p:spPr>
          <a:xfrm>
            <a:off x="5442567" y="3102535"/>
            <a:ext cx="1696170" cy="368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US" sz="2400" dirty="0"/>
              <a:t>Supervisors:</a:t>
            </a:r>
          </a:p>
        </p:txBody>
      </p:sp>
      <p:sp>
        <p:nvSpPr>
          <p:cNvPr id="7" name="Google Shape;199;p12">
            <a:extLst>
              <a:ext uri="{FF2B5EF4-FFF2-40B4-BE49-F238E27FC236}">
                <a16:creationId xmlns:a16="http://schemas.microsoft.com/office/drawing/2014/main" id="{D3E51200-7DD5-433F-8D03-2B33C64C9127}"/>
              </a:ext>
            </a:extLst>
          </p:cNvPr>
          <p:cNvSpPr txBox="1">
            <a:spLocks/>
          </p:cNvSpPr>
          <p:nvPr/>
        </p:nvSpPr>
        <p:spPr>
          <a:xfrm>
            <a:off x="5442567" y="3567331"/>
            <a:ext cx="2168066" cy="504046"/>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pPr marR="0" rtl="0" eaLnBrk="1" fontAlgn="t" latinLnBrk="0" hangingPunct="1">
              <a:spcBef>
                <a:spcPts val="0"/>
              </a:spcBef>
              <a:spcAft>
                <a:spcPts val="0"/>
              </a:spcAft>
              <a:buClrTx/>
              <a:buSzPts val="1200"/>
            </a:pPr>
            <a:r>
              <a:rPr lang="en-US" sz="1800" dirty="0"/>
              <a:t>Dr. Mostafa </a:t>
            </a:r>
            <a:r>
              <a:rPr lang="en-US" sz="1800" dirty="0" err="1"/>
              <a:t>Aref</a:t>
            </a:r>
            <a:endParaRPr lang="en-US" sz="1800" dirty="0"/>
          </a:p>
          <a:p>
            <a:pPr marR="0" rtl="0" eaLnBrk="1" fontAlgn="t" latinLnBrk="0" hangingPunct="1">
              <a:spcBef>
                <a:spcPts val="0"/>
              </a:spcBef>
              <a:spcAft>
                <a:spcPts val="0"/>
              </a:spcAft>
              <a:buClrTx/>
              <a:buSzPts val="1200"/>
            </a:pPr>
            <a:r>
              <a:rPr lang="en-US" sz="1800" dirty="0"/>
              <a:t>T.A. Salma</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ctrTitle" idx="4294967295"/>
          </p:nvPr>
        </p:nvSpPr>
        <p:spPr>
          <a:xfrm>
            <a:off x="2568116" y="2029579"/>
            <a:ext cx="4007767" cy="108434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solidFill>
                  <a:schemeClr val="lt1"/>
                </a:solidFill>
              </a:rPr>
              <a:t>THANKS!</a:t>
            </a:r>
            <a:endParaRPr sz="7200" dirty="0">
              <a:solidFill>
                <a:schemeClr val="lt1"/>
              </a:solidFill>
            </a:endParaRPr>
          </a:p>
        </p:txBody>
      </p:sp>
      <p:sp>
        <p:nvSpPr>
          <p:cNvPr id="506" name="Google Shape;50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Introduction</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1</a:t>
            </a:r>
            <a:endParaRPr sz="9600" b="1" dirty="0">
              <a:solidFill>
                <a:schemeClr val="lt1"/>
              </a:solidFill>
              <a:latin typeface="Catamaran"/>
              <a:ea typeface="Catamaran"/>
              <a:cs typeface="Catamaran"/>
              <a:sym typeface="Catamaran"/>
            </a:endParaRPr>
          </a:p>
        </p:txBody>
      </p:sp>
      <p:pic>
        <p:nvPicPr>
          <p:cNvPr id="8" name="Picture 7" descr="Logo, icon&#10;&#10;Description automatically generated">
            <a:extLst>
              <a:ext uri="{FF2B5EF4-FFF2-40B4-BE49-F238E27FC236}">
                <a16:creationId xmlns:a16="http://schemas.microsoft.com/office/drawing/2014/main" id="{D215E91A-E49C-4685-A5DA-0415DFD73872}"/>
              </a:ext>
            </a:extLst>
          </p:cNvPr>
          <p:cNvPicPr>
            <a:picLocks noChangeAspect="1"/>
          </p:cNvPicPr>
          <p:nvPr/>
        </p:nvPicPr>
        <p:blipFill>
          <a:blip r:embed="rId3"/>
          <a:stretch>
            <a:fillRect/>
          </a:stretch>
        </p:blipFill>
        <p:spPr>
          <a:xfrm>
            <a:off x="4889693" y="2685313"/>
            <a:ext cx="641913" cy="67486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Introduction</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dirty="0"/>
              <a:t>In the past years, the number of voluntary donors has been increased compared to blood donors that are being paid. Though there is an increase in voluntary blood donor, because of lack of information about blood donation, many people are not being able to donate blood.</a:t>
            </a:r>
            <a:r>
              <a:rPr lang="en-GB" baseline="30000" dirty="0"/>
              <a:t> </a:t>
            </a:r>
            <a:r>
              <a:rPr lang="en-GB" dirty="0"/>
              <a:t>Because of this reason, there have been continuous losses of acquirable blood from individuals who are willing to donate blood.</a:t>
            </a:r>
            <a:endParaRPr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584396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Introduction Cont.</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dirty="0"/>
              <a:t>With the rapid usage of a smartphone with series of features and faster computation process blood bank search activity can be integrated on the mobile phones for easy search of available blood from blood banks or blood donors in nearby areas in cases on emergencies without any delay.</a:t>
            </a:r>
            <a:endParaRPr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9620239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Features</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2</a:t>
            </a:r>
            <a:endParaRPr sz="9600" b="1" dirty="0">
              <a:solidFill>
                <a:schemeClr val="lt1"/>
              </a:solidFill>
              <a:latin typeface="Catamaran"/>
              <a:ea typeface="Catamaran"/>
              <a:cs typeface="Catamaran"/>
              <a:sym typeface="Catamaran"/>
            </a:endParaRPr>
          </a:p>
        </p:txBody>
      </p:sp>
      <p:pic>
        <p:nvPicPr>
          <p:cNvPr id="4" name="Picture 3" descr="Logo, icon&#10;&#10;Description automatically generated">
            <a:extLst>
              <a:ext uri="{FF2B5EF4-FFF2-40B4-BE49-F238E27FC236}">
                <a16:creationId xmlns:a16="http://schemas.microsoft.com/office/drawing/2014/main" id="{5849CF56-5E10-420F-9D56-AF5EE3ABBC99}"/>
              </a:ext>
            </a:extLst>
          </p:cNvPr>
          <p:cNvPicPr>
            <a:picLocks noChangeAspect="1"/>
          </p:cNvPicPr>
          <p:nvPr/>
        </p:nvPicPr>
        <p:blipFill>
          <a:blip r:embed="rId3"/>
          <a:stretch>
            <a:fillRect/>
          </a:stretch>
        </p:blipFill>
        <p:spPr>
          <a:xfrm>
            <a:off x="4889693" y="2685313"/>
            <a:ext cx="641913" cy="674865"/>
          </a:xfrm>
          <a:prstGeom prst="rect">
            <a:avLst/>
          </a:prstGeom>
        </p:spPr>
      </p:pic>
    </p:spTree>
    <p:extLst>
      <p:ext uri="{BB962C8B-B14F-4D97-AF65-F5344CB8AC3E}">
        <p14:creationId xmlns:p14="http://schemas.microsoft.com/office/powerpoint/2010/main" val="34684960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Features (Hospital)</a:t>
            </a:r>
            <a:endParaRPr dirty="0"/>
          </a:p>
        </p:txBody>
      </p:sp>
      <p:sp>
        <p:nvSpPr>
          <p:cNvPr id="286" name="Google Shape;286;p20"/>
          <p:cNvSpPr txBox="1">
            <a:spLocks noGrp="1"/>
          </p:cNvSpPr>
          <p:nvPr>
            <p:ph type="body" idx="1"/>
          </p:nvPr>
        </p:nvSpPr>
        <p:spPr>
          <a:xfrm>
            <a:off x="792309" y="1428083"/>
            <a:ext cx="6499644" cy="3539124"/>
          </a:xfrm>
          <a:prstGeom prst="rect">
            <a:avLst/>
          </a:prstGeom>
        </p:spPr>
        <p:txBody>
          <a:bodyPr spcFirstLastPara="1" wrap="square" lIns="0" tIns="0" rIns="0" bIns="0" anchor="t" anchorCtr="0">
            <a:noAutofit/>
          </a:bodyPr>
          <a:lstStyle/>
          <a:p>
            <a:pPr marL="285750" indent="-285750"/>
            <a:r>
              <a:rPr lang="en-GB" b="1" dirty="0"/>
              <a:t>Login (Hospital)</a:t>
            </a:r>
          </a:p>
          <a:p>
            <a:pPr marL="285750" indent="-285750"/>
            <a:r>
              <a:rPr lang="en-GB" b="1" dirty="0">
                <a:effectLst/>
              </a:rPr>
              <a:t>Hospital has a page for receiving all users who are willing to donate</a:t>
            </a:r>
            <a:r>
              <a:rPr lang="en-GB" b="1" dirty="0"/>
              <a:t>.</a:t>
            </a:r>
          </a:p>
          <a:p>
            <a:pPr marL="285750" indent="-285750"/>
            <a:r>
              <a:rPr lang="en-GB" b="1" dirty="0">
                <a:effectLst/>
              </a:rPr>
              <a:t>Hospital can specify donors by their location and blood type.</a:t>
            </a:r>
          </a:p>
          <a:p>
            <a:pPr marL="285750" indent="-285750"/>
            <a:r>
              <a:rPr lang="en-GB" b="1" dirty="0"/>
              <a:t>Hospital can get all donors related data by clicking on their names.</a:t>
            </a: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Features (Donor)</a:t>
            </a:r>
            <a:endParaRPr dirty="0"/>
          </a:p>
        </p:txBody>
      </p:sp>
      <p:sp>
        <p:nvSpPr>
          <p:cNvPr id="286" name="Google Shape;286;p20"/>
          <p:cNvSpPr txBox="1">
            <a:spLocks noGrp="1"/>
          </p:cNvSpPr>
          <p:nvPr>
            <p:ph type="body" idx="1"/>
          </p:nvPr>
        </p:nvSpPr>
        <p:spPr>
          <a:xfrm>
            <a:off x="792309" y="1428083"/>
            <a:ext cx="6499644" cy="3539124"/>
          </a:xfrm>
          <a:prstGeom prst="rect">
            <a:avLst/>
          </a:prstGeom>
        </p:spPr>
        <p:txBody>
          <a:bodyPr spcFirstLastPara="1" wrap="square" lIns="0" tIns="0" rIns="0" bIns="0" anchor="t" anchorCtr="0">
            <a:noAutofit/>
          </a:bodyPr>
          <a:lstStyle/>
          <a:p>
            <a:pPr marL="285750" indent="-285750"/>
            <a:r>
              <a:rPr lang="en-GB" b="1" dirty="0">
                <a:effectLst/>
              </a:rPr>
              <a:t>Registration (Donor)</a:t>
            </a:r>
          </a:p>
          <a:p>
            <a:pPr marL="285750" indent="-285750"/>
            <a:r>
              <a:rPr lang="en-GB" b="1" dirty="0"/>
              <a:t>P</a:t>
            </a:r>
            <a:r>
              <a:rPr lang="en-GB" b="1" dirty="0">
                <a:effectLst/>
              </a:rPr>
              <a:t>eople can donate by registering their personal and </a:t>
            </a:r>
            <a:r>
              <a:rPr lang="en-GB" b="1" dirty="0"/>
              <a:t>health information.</a:t>
            </a:r>
            <a:endParaRPr lang="en-GB" b="1" dirty="0">
              <a:effectLst/>
            </a:endParaRPr>
          </a:p>
          <a:p>
            <a:pPr marL="285750" indent="-285750"/>
            <a:r>
              <a:rPr lang="en-GB" b="1" dirty="0">
                <a:effectLst/>
              </a:rPr>
              <a:t>Donors can get more information about blood donation.</a:t>
            </a:r>
          </a:p>
          <a:p>
            <a:pPr marL="285750" indent="-285750"/>
            <a:r>
              <a:rPr lang="en-GB" b="1" dirty="0"/>
              <a:t>Donors can get hospitals location.</a:t>
            </a:r>
          </a:p>
          <a:p>
            <a:pPr marL="285750" indent="-285750"/>
            <a:r>
              <a:rPr lang="en-GB" b="1" dirty="0">
                <a:effectLst/>
              </a:rPr>
              <a:t>Donors can send email to hospital.</a:t>
            </a:r>
          </a:p>
          <a:p>
            <a:pPr marL="285750" indent="-285750"/>
            <a:r>
              <a:rPr lang="en-GB" b="1" dirty="0"/>
              <a:t>Donors can save an event to calendar.</a:t>
            </a:r>
            <a:endParaRPr lang="en-GB" b="1" dirty="0">
              <a:effectLst/>
            </a:endParaRPr>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482525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30000"/>
                <a:lumOff val="70000"/>
              </a:schemeClr>
            </a:gs>
          </a:gsLst>
          <a:lin ang="5400000" scaled="1"/>
        </a:gradFill>
        <a:effectLst/>
      </p:bgPr>
    </p:bg>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3</a:t>
            </a:r>
            <a:endParaRPr sz="9600" b="1" dirty="0">
              <a:solidFill>
                <a:schemeClr val="lt1"/>
              </a:solidFill>
              <a:latin typeface="Catamaran"/>
              <a:ea typeface="Catamaran"/>
              <a:cs typeface="Catamaran"/>
              <a:sym typeface="Catamaran"/>
            </a:endParaRPr>
          </a:p>
        </p:txBody>
      </p:sp>
      <p:pic>
        <p:nvPicPr>
          <p:cNvPr id="4" name="Picture 3" descr="Logo, icon&#10;&#10;Description automatically generated">
            <a:extLst>
              <a:ext uri="{FF2B5EF4-FFF2-40B4-BE49-F238E27FC236}">
                <a16:creationId xmlns:a16="http://schemas.microsoft.com/office/drawing/2014/main" id="{2E6E68EB-342C-44A4-AE1F-8637355FE783}"/>
              </a:ext>
            </a:extLst>
          </p:cNvPr>
          <p:cNvPicPr>
            <a:picLocks noChangeAspect="1"/>
          </p:cNvPicPr>
          <p:nvPr/>
        </p:nvPicPr>
        <p:blipFill>
          <a:blip r:embed="rId3"/>
          <a:stretch>
            <a:fillRect/>
          </a:stretch>
        </p:blipFill>
        <p:spPr>
          <a:xfrm>
            <a:off x="4889693" y="2685313"/>
            <a:ext cx="641913" cy="674865"/>
          </a:xfrm>
          <a:prstGeom prst="rect">
            <a:avLst/>
          </a:prstGeom>
        </p:spPr>
      </p:pic>
    </p:spTree>
    <p:extLst>
      <p:ext uri="{BB962C8B-B14F-4D97-AF65-F5344CB8AC3E}">
        <p14:creationId xmlns:p14="http://schemas.microsoft.com/office/powerpoint/2010/main" val="21533144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Conclusion</a:t>
            </a:r>
            <a:endParaRPr dirty="0"/>
          </a:p>
        </p:txBody>
      </p:sp>
      <p:sp>
        <p:nvSpPr>
          <p:cNvPr id="286" name="Google Shape;286;p20"/>
          <p:cNvSpPr txBox="1">
            <a:spLocks noGrp="1"/>
          </p:cNvSpPr>
          <p:nvPr>
            <p:ph type="body" idx="1"/>
          </p:nvPr>
        </p:nvSpPr>
        <p:spPr>
          <a:xfrm>
            <a:off x="792309" y="1428083"/>
            <a:ext cx="6200161" cy="3376392"/>
          </a:xfrm>
          <a:prstGeom prst="rect">
            <a:avLst/>
          </a:prstGeom>
        </p:spPr>
        <p:txBody>
          <a:bodyPr spcFirstLastPara="1" wrap="square" lIns="0" tIns="0" rIns="0" bIns="0" anchor="t" anchorCtr="0">
            <a:noAutofit/>
          </a:bodyPr>
          <a:lstStyle/>
          <a:p>
            <a:pPr marL="285750" indent="-285750"/>
            <a:r>
              <a:rPr lang="en-GB" b="1" dirty="0"/>
              <a:t>We need to help all donors to be connected to hospitals.</a:t>
            </a:r>
          </a:p>
          <a:p>
            <a:pPr marL="285750" indent="-285750"/>
            <a:r>
              <a:rPr lang="en-GB" b="1" dirty="0"/>
              <a:t>We want to achieve patients relief and obtains their health.</a:t>
            </a:r>
          </a:p>
          <a:p>
            <a:pPr marL="285750" indent="-285750"/>
            <a:r>
              <a:rPr lang="en-GB" b="1" dirty="0"/>
              <a:t>We have to collect donors data for hospital to maintain the donation process.</a:t>
            </a:r>
          </a:p>
          <a:p>
            <a:pPr marL="285750" indent="-285750"/>
            <a:endParaRPr lang="en-GB" b="1" dirty="0"/>
          </a:p>
        </p:txBody>
      </p:sp>
      <p:sp>
        <p:nvSpPr>
          <p:cNvPr id="289" name="Google Shape;2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049897946"/>
      </p:ext>
    </p:extLst>
  </p:cSld>
  <p:clrMapOvr>
    <a:masterClrMapping/>
  </p:clrMapOvr>
  <p:transition>
    <p:fade/>
  </p:transition>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301</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Catamaran</vt:lpstr>
      <vt:lpstr>Calibri</vt:lpstr>
      <vt:lpstr>Catamaran Thin</vt:lpstr>
      <vt:lpstr>Arial</vt:lpstr>
      <vt:lpstr>Dauphin template</vt:lpstr>
      <vt:lpstr>Blood Donation App</vt:lpstr>
      <vt:lpstr>Introduction</vt:lpstr>
      <vt:lpstr>Introduction</vt:lpstr>
      <vt:lpstr>Introduction Cont.</vt:lpstr>
      <vt:lpstr>Features</vt:lpstr>
      <vt:lpstr>Features (Hospital)</vt:lpstr>
      <vt:lpstr>Features (Donor)</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Bot</dc:title>
  <dc:creator>Toni</dc:creator>
  <cp:lastModifiedBy>Antony Samir Refaat</cp:lastModifiedBy>
  <cp:revision>91</cp:revision>
  <dcterms:modified xsi:type="dcterms:W3CDTF">2021-06-05T17:50:52Z</dcterms:modified>
</cp:coreProperties>
</file>