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4994" autoAdjust="0"/>
    <p:restoredTop sz="99500" autoAdjust="0"/>
  </p:normalViewPr>
  <p:slideViewPr>
    <p:cSldViewPr>
      <p:cViewPr varScale="1">
        <p:scale>
          <a:sx n="56" d="100"/>
          <a:sy n="56"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7"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9/20/2024</a:t>
            </a:fld>
            <a:endParaRPr lang="zh-CN" altLang="en-US" sz="1200">
              <a:latin typeface="Calibri" pitchFamily="0" charset="0"/>
              <a:ea typeface="等线" pitchFamily="0" charset="0"/>
              <a:cs typeface="Calibri" pitchFamily="0" charset="0"/>
            </a:endParaRPr>
          </a:p>
        </p:txBody>
      </p:sp>
      <p:sp>
        <p:nvSpPr>
          <p:cNvPr id="19"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0"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1"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36770277"/>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333928206"/>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918283787"/>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469067073"/>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532342181"/>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685955134"/>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559963219"/>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053304048"/>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375915213"/>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6336991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873389586"/>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89884296"/>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86029049"/>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7"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36"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35"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34"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3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2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2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5"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2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2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884314337"/>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62"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61"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60"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4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50"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5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5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571313841"/>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88183521"/>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93641876"/>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66532267"/>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41336704"/>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50864252"/>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70762923"/>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27093234"/>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41179870"/>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9"/>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40"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9/20/2024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064918226"/>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jp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png"/><Relationship Id="rId2" Type="http://schemas.openxmlformats.org/officeDocument/2006/relationships/slideLayout" Target="../slideLayouts/slideLayout12.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8.png"/><Relationship Id="rId2" Type="http://schemas.openxmlformats.org/officeDocument/2006/relationships/slideLayout" Target="../slideLayouts/slideLayout13.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3"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5"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2354519" y="2923631"/>
            <a:ext cx="8610599" cy="19011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 </a:t>
            </a:r>
            <a:r>
              <a:rPr lang="en-US" altLang="zh-CN" sz="2400" b="0" i="0" u="none" strike="noStrike" kern="1200" cap="none" spc="0" baseline="0">
                <a:solidFill>
                  <a:schemeClr val="tx1"/>
                </a:solidFill>
                <a:latin typeface="Calibri" pitchFamily="0" charset="0"/>
                <a:ea typeface="宋体" pitchFamily="0" charset="0"/>
                <a:cs typeface="Calibri" pitchFamily="0" charset="0"/>
              </a:rPr>
              <a:t>ANTHONY RAJ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  U/COM-CS/22/0</a:t>
            </a:r>
            <a:r>
              <a:rPr lang="en-US" altLang="zh-CN" sz="2400" b="0" i="0" u="none" strike="noStrike" kern="1200" cap="none" spc="0" baseline="0">
                <a:solidFill>
                  <a:schemeClr val="tx1"/>
                </a:solidFill>
                <a:latin typeface="Calibri" pitchFamily="0" charset="0"/>
                <a:ea typeface="宋体" pitchFamily="0" charset="0"/>
                <a:cs typeface="Calibri" pitchFamily="0" charset="0"/>
              </a:rPr>
              <a:t>5</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  B.COM (C.S)</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  Asan Memorial College of Arts and Science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756650925"/>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5295" y="140821"/>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66"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781050"/>
            <a:ext cx="457199" cy="503872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8856999" y="1343863"/>
            <a:ext cx="145304"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flipH="1" flipV="1" rot="0">
            <a:off x="7572505" y="1079230"/>
            <a:ext cx="1065104" cy="642196"/>
          </a:xfrm>
          <a:custGeom>
            <a:gdLst>
              <a:gd name="T1" fmla="*/ 0 w 21600"/>
              <a:gd name="T2" fmla="*/ -21600 h 21600"/>
              <a:gd name="T3" fmla="*/ 21600 w 21600"/>
              <a:gd name="T4" fmla="*/ 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885825" y="1955125"/>
            <a:ext cx="8593228" cy="29489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Performance Analysis using Excel</a:t>
            </a:r>
            <a:endPar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2800" b="0" i="0" u="none" strike="noStrike" kern="1200" cap="none" spc="0" baseline="0">
                <a:solidFill>
                  <a:srgbClr val="7030A0"/>
                </a:solidFill>
                <a:latin typeface="Times New Roman" pitchFamily="18" charset="0"/>
                <a:ea typeface="宋体" pitchFamily="0" charset="0"/>
                <a:cs typeface="Times New Roman" pitchFamily="18" charset="0"/>
              </a:rPr>
              <a:t>Excel to analyze employee performance by creating a performance review template, tracking performance, and analyzing the data:</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554762334"/>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4"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miter/>
          </a:ln>
        </p:spPr>
      </p:sp>
      <p:grpSp>
        <p:nvGrpSpPr>
          <p:cNvPr id="94" name="组合"/>
          <p:cNvGrpSpPr>
            <a:grpSpLocks/>
          </p:cNvGrpSpPr>
          <p:nvPr/>
        </p:nvGrpSpPr>
        <p:grpSpPr>
          <a:xfrm>
            <a:off x="7448612" y="0"/>
            <a:ext cx="4743795" cy="6858466"/>
            <a:chOff x="7448612" y="0"/>
            <a:chExt cx="4743795" cy="6858466"/>
          </a:xfrm>
        </p:grpSpPr>
        <p:sp>
          <p:nvSpPr>
            <p:cNvPr id="85"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86"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87"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88"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89"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0"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91"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2"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3"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5"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6"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7"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miter/>
          </a:ln>
        </p:spPr>
      </p:sp>
      <p:sp>
        <p:nvSpPr>
          <p:cNvPr id="98"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miter/>
          </a:ln>
        </p:spPr>
      </p:sp>
      <p:pic>
        <p:nvPicPr>
          <p:cNvPr id="99" name="图片"/>
          <p:cNvPicPr>
            <a:picLocks/>
          </p:cNvPicPr>
          <p:nvPr/>
        </p:nvPicPr>
        <p:blipFill>
          <a:blip r:embed="rId1" cstate="print"/>
          <a:stretch>
            <a:fillRect/>
          </a:stretch>
        </p:blipFill>
        <p:spPr>
          <a:xfrm rot="0">
            <a:off x="10687050" y="6134100"/>
            <a:ext cx="247649" cy="247650"/>
          </a:xfrm>
          <a:prstGeom prst="rect"/>
          <a:noFill/>
          <a:ln w="12700" cmpd="sng" cap="flat">
            <a:noFill/>
            <a:prstDash val="solid"/>
            <a:miter/>
          </a:ln>
        </p:spPr>
      </p:pic>
      <p:grpSp>
        <p:nvGrpSpPr>
          <p:cNvPr id="102" name="组合"/>
          <p:cNvGrpSpPr>
            <a:grpSpLocks/>
          </p:cNvGrpSpPr>
          <p:nvPr/>
        </p:nvGrpSpPr>
        <p:grpSpPr>
          <a:xfrm>
            <a:off x="47625" y="3819523"/>
            <a:ext cx="4124324" cy="3009897"/>
            <a:chOff x="47625" y="3819523"/>
            <a:chExt cx="4124324" cy="3009897"/>
          </a:xfrm>
        </p:grpSpPr>
        <p:pic>
          <p:nvPicPr>
            <p:cNvPr id="10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1" name="图片"/>
            <p:cNvPicPr>
              <a:picLocks/>
            </p:cNvPicPr>
            <p:nvPr/>
          </p:nvPicPr>
          <p:blipFill>
            <a:blip r:embed="rId3" cstate="print"/>
            <a:stretch>
              <a:fillRect/>
            </a:stretch>
          </p:blipFill>
          <p:spPr>
            <a:xfrm rot="0">
              <a:off x="47625" y="3819523"/>
              <a:ext cx="1733550" cy="3009897"/>
            </a:xfrm>
            <a:prstGeom prst="rect"/>
            <a:noFill/>
            <a:ln w="12700" cmpd="sng" cap="flat">
              <a:noFill/>
              <a:prstDash val="solid"/>
              <a:miter/>
            </a:ln>
          </p:spPr>
        </p:pic>
      </p:grpSp>
      <p:sp>
        <p:nvSpPr>
          <p:cNvPr id="103"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4"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5"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8487117"/>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09" name="组合"/>
          <p:cNvGrpSpPr>
            <a:grpSpLocks/>
          </p:cNvGrpSpPr>
          <p:nvPr/>
        </p:nvGrpSpPr>
        <p:grpSpPr>
          <a:xfrm>
            <a:off x="8666732" y="-76200"/>
            <a:ext cx="2762248" cy="3257550"/>
            <a:chOff x="8666732" y="-76200"/>
            <a:chExt cx="2762248" cy="3257550"/>
          </a:xfrm>
        </p:grpSpPr>
        <p:sp>
          <p:nvSpPr>
            <p:cNvPr id="106" name="曲线"/>
            <p:cNvSpPr>
              <a:spLocks/>
            </p:cNvSpPr>
            <p:nvPr/>
          </p:nvSpPr>
          <p:spPr>
            <a:xfrm rot="0">
              <a:off x="10028808" y="2352675"/>
              <a:ext cx="457198" cy="4572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42AF51"/>
            </a:solidFill>
            <a:ln cmpd="sng" cap="flat">
              <a:noFill/>
              <a:prstDash val="solid"/>
              <a:miter/>
            </a:ln>
          </p:spPr>
        </p:sp>
        <p:sp>
          <p:nvSpPr>
            <p:cNvPr id="107" name="曲线"/>
            <p:cNvSpPr>
              <a:spLocks/>
            </p:cNvSpPr>
            <p:nvPr/>
          </p:nvSpPr>
          <p:spPr>
            <a:xfrm rot="0">
              <a:off x="10028808" y="2886074"/>
              <a:ext cx="180974" cy="180975"/>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2D936B"/>
            </a:solidFill>
            <a:ln cmpd="sng" cap="flat">
              <a:noFill/>
              <a:prstDash val="solid"/>
              <a:miter/>
            </a:ln>
          </p:spPr>
        </p:sp>
        <p:pic>
          <p:nvPicPr>
            <p:cNvPr id="108" name="图片"/>
            <p:cNvPicPr>
              <a:picLocks/>
            </p:cNvPicPr>
            <p:nvPr/>
          </p:nvPicPr>
          <p:blipFill>
            <a:blip r:embed="rId1" cstate="print"/>
            <a:stretch>
              <a:fillRect/>
            </a:stretch>
          </p:blipFill>
          <p:spPr>
            <a:xfrm rot="0">
              <a:off x="8666732" y="-76200"/>
              <a:ext cx="2762248" cy="3257550"/>
            </a:xfrm>
            <a:prstGeom prst="rect"/>
            <a:noFill/>
            <a:ln w="12700" cmpd="sng" cap="flat">
              <a:noFill/>
              <a:prstDash val="solid"/>
              <a:miter/>
            </a:ln>
          </p:spPr>
        </p:pic>
      </p:grpSp>
      <p:sp>
        <p:nvSpPr>
          <p:cNvPr id="110" name="曲线"/>
          <p:cNvSpPr>
            <a:spLocks/>
          </p:cNvSpPr>
          <p:nvPr/>
        </p:nvSpPr>
        <p:spPr>
          <a:xfrm rot="0">
            <a:off x="6705600" y="752219"/>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1"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2"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13"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4" name="矩形"/>
          <p:cNvSpPr>
            <a:spLocks/>
          </p:cNvSpPr>
          <p:nvPr/>
        </p:nvSpPr>
        <p:spPr>
          <a:xfrm rot="0">
            <a:off x="770794" y="1828800"/>
            <a:ext cx="7895938" cy="17202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600" b="0" i="0" u="none" strike="noStrike" kern="1200" cap="none" spc="0" baseline="0">
                <a:solidFill>
                  <a:schemeClr val="tx1"/>
                </a:solidFill>
                <a:latin typeface="Calibri" pitchFamily="0" charset="0"/>
                <a:ea typeface="宋体" pitchFamily="0" charset="0"/>
                <a:cs typeface="Calibri" pitchFamily="0" charset="0"/>
              </a:rPr>
              <a:t>Identify the specific area of performance that is problematic, such as low productivity, high absenteeism, or poor quality of work.</a:t>
            </a:r>
            <a:endParaRPr lang="zh-CN" altLang="en-US" sz="36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137881295"/>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8" name="组合"/>
          <p:cNvGrpSpPr>
            <a:grpSpLocks/>
          </p:cNvGrpSpPr>
          <p:nvPr/>
        </p:nvGrpSpPr>
        <p:grpSpPr>
          <a:xfrm>
            <a:off x="8658225" y="2647950"/>
            <a:ext cx="3533775" cy="3810000"/>
            <a:chOff x="8658225" y="2647950"/>
            <a:chExt cx="3533775" cy="3810000"/>
          </a:xfrm>
        </p:grpSpPr>
        <p:sp>
          <p:nvSpPr>
            <p:cNvPr id="11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7"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19"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0"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1"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2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3" name="矩形"/>
          <p:cNvSpPr>
            <a:spLocks/>
          </p:cNvSpPr>
          <p:nvPr/>
        </p:nvSpPr>
        <p:spPr>
          <a:xfrm rot="0">
            <a:off x="990600" y="2133600"/>
            <a:ext cx="7924800" cy="30060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r>
              <a:rPr lang="en-US" altLang="zh-CN" sz="3200" b="0" i="0" u="none" strike="noStrike" kern="1200" cap="none" spc="0" baseline="0">
                <a:solidFill>
                  <a:srgbClr val="0D0D0D"/>
                </a:solidFill>
                <a:latin typeface="Times New Roman" pitchFamily="18" charset="0"/>
                <a:ea typeface="宋体" pitchFamily="0" charset="0"/>
                <a:cs typeface="Times New Roman" pitchFamily="18" charset="0"/>
              </a:rPr>
              <a:t>Employee performance analysis involves evaluating various metrics such as productivity, efficiency, and output quality to assess individual and team performance. By leveraging data analytics, organizations can identify top performers, areas for improvement, and potential training needs.</a:t>
            </a:r>
            <a:endParaRPr lang="zh-CN" altLang="en-US" sz="32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173730514"/>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4"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2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28" name="图片"/>
          <p:cNvPicPr>
            <a:picLocks/>
          </p:cNvPicPr>
          <p:nvPr/>
        </p:nvPicPr>
        <p:blipFill>
          <a:blip r:embed="rId1" cstate="print"/>
          <a:stretch>
            <a:fillRect/>
          </a:stretch>
        </p:blipFill>
        <p:spPr>
          <a:xfrm rot="0">
            <a:off x="66675" y="3381373"/>
            <a:ext cx="2466975" cy="3419474"/>
          </a:xfrm>
          <a:prstGeom prst="rect"/>
          <a:noFill/>
          <a:ln w="12700" cmpd="sng" cap="flat">
            <a:noFill/>
            <a:prstDash val="solid"/>
            <a:miter/>
          </a:ln>
        </p:spPr>
      </p:pic>
      <p:sp>
        <p:nvSpPr>
          <p:cNvPr id="129" name="文本框"/>
          <p:cNvSpPr>
            <a:spLocks noGrp="1"/>
          </p:cNvSpPr>
          <p:nvPr>
            <p:ph type="title"/>
          </p:nvPr>
        </p:nvSpPr>
        <p:spPr>
          <a:xfrm rot="0">
            <a:off x="739774" y="654938"/>
            <a:ext cx="8480425" cy="670696"/>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30"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31" name="矩形"/>
          <p:cNvSpPr>
            <a:spLocks/>
          </p:cNvSpPr>
          <p:nvPr/>
        </p:nvSpPr>
        <p:spPr>
          <a:xfrm rot="0">
            <a:off x="2743200" y="2354703"/>
            <a:ext cx="8534019" cy="95410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32" name="矩形"/>
          <p:cNvSpPr>
            <a:spLocks/>
          </p:cNvSpPr>
          <p:nvPr/>
        </p:nvSpPr>
        <p:spPr>
          <a:xfrm rot="0">
            <a:off x="3051110" y="2002504"/>
            <a:ext cx="6102219" cy="255454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The WOW! Factor of the iPhone was its simplicity and intuitiveness. The truth is, there is an incredible level of sophisticated technology behind that simplicity, but try explaining all that to a consumer. Even my 80-year-old dad could pick it up and start using it without an instruction manual.  On the other hand, it took me months to figure out how to get the most out of my android phone and, even today.</a:t>
            </a:r>
            <a:endParaRPr lang="zh-CN" altLang="en-US" sz="20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566396285"/>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34"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35"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36" name="矩形"/>
          <p:cNvSpPr>
            <a:spLocks/>
          </p:cNvSpPr>
          <p:nvPr/>
        </p:nvSpPr>
        <p:spPr>
          <a:xfrm rot="0">
            <a:off x="739774" y="291147"/>
            <a:ext cx="3303904"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37"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8" name="矩形"/>
          <p:cNvSpPr>
            <a:spLocks/>
          </p:cNvSpPr>
          <p:nvPr/>
        </p:nvSpPr>
        <p:spPr>
          <a:xfrm rot="0">
            <a:off x="304800" y="1250026"/>
            <a:ext cx="9524999" cy="532453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just" eaLnBrk="1" fontAlgn="auto" latinLnBrk="0" hangingPunct="1">
              <a:lnSpc>
                <a:spcPct val="100000"/>
              </a:lnSpc>
              <a:spcBef>
                <a:spcPts val="0"/>
              </a:spcBef>
              <a:spcAft>
                <a:spcPts val="0"/>
              </a:spcAft>
              <a:buNone/>
            </a:pPr>
            <a:r>
              <a:rPr lang="en-US" altLang="zh-CN" sz="2000" b="0" i="0" u="none" strike="noStrike" kern="1200" cap="none" spc="0" baseline="0">
                <a:solidFill>
                  <a:srgbClr val="000000"/>
                </a:solidFill>
                <a:latin typeface="Calibri" pitchFamily="0" charset="0"/>
                <a:ea typeface="宋体" pitchFamily="0" charset="0"/>
                <a:cs typeface="Calibri" pitchFamily="0" charset="0"/>
              </a:rPr>
              <a:t>The main objective of out project is to create an</a:t>
            </a:r>
            <a:endParaRPr lang="en-US" altLang="zh-CN" sz="2000" b="0" i="0" u="none" strike="noStrike" kern="1200" cap="none" spc="0" baseline="0">
              <a:solidFill>
                <a:srgbClr val="000000"/>
              </a:solidFill>
              <a:latin typeface="Calibri" pitchFamily="0" charset="0"/>
              <a:ea typeface="宋体" pitchFamily="0" charset="0"/>
              <a:cs typeface="Calibri" pitchFamily="0" charset="0"/>
            </a:endParaRPr>
          </a:p>
          <a:p>
            <a:pPr marL="0" indent="0" algn="just" eaLnBrk="1" fontAlgn="auto" latinLnBrk="0" hangingPunct="1">
              <a:lnSpc>
                <a:spcPct val="100000"/>
              </a:lnSpc>
              <a:spcBef>
                <a:spcPts val="0"/>
              </a:spcBef>
              <a:spcAft>
                <a:spcPts val="0"/>
              </a:spcAft>
              <a:buNone/>
            </a:pPr>
            <a:r>
              <a:rPr lang="en-US" altLang="zh-CN" sz="2000" b="0" i="0" u="none" strike="noStrike" kern="1200" cap="none" spc="0" baseline="0">
                <a:solidFill>
                  <a:srgbClr val="000000"/>
                </a:solidFill>
                <a:latin typeface="Calibri" pitchFamily="0" charset="0"/>
                <a:ea typeface="宋体" pitchFamily="0" charset="0"/>
                <a:cs typeface="Calibri" pitchFamily="0" charset="0"/>
              </a:rPr>
              <a:t>analaysis</a:t>
            </a:r>
            <a:r>
              <a:rPr lang="en-US" altLang="zh-CN" sz="2000" b="0" i="0" u="none" strike="noStrike" kern="1200" cap="none" spc="0" baseline="0">
                <a:solidFill>
                  <a:srgbClr val="000000"/>
                </a:solidFill>
                <a:latin typeface="Calibri" pitchFamily="0" charset="0"/>
                <a:ea typeface="宋体" pitchFamily="0" charset="0"/>
                <a:cs typeface="Calibri" pitchFamily="0" charset="0"/>
              </a:rPr>
              <a:t> model that makes performance</a:t>
            </a:r>
            <a:endParaRPr lang="en-US" altLang="zh-CN" sz="2000" b="0" i="0" u="none" strike="noStrike" kern="1200" cap="none" spc="0" baseline="0">
              <a:solidFill>
                <a:srgbClr val="000000"/>
              </a:solidFill>
              <a:latin typeface="Calibri" pitchFamily="0" charset="0"/>
              <a:ea typeface="宋体" pitchFamily="0" charset="0"/>
              <a:cs typeface="Calibri" pitchFamily="0" charset="0"/>
            </a:endParaRPr>
          </a:p>
          <a:p>
            <a:pPr marL="0" indent="0" algn="just" eaLnBrk="1" fontAlgn="auto" latinLnBrk="0" hangingPunct="1">
              <a:lnSpc>
                <a:spcPct val="100000"/>
              </a:lnSpc>
              <a:spcBef>
                <a:spcPts val="0"/>
              </a:spcBef>
              <a:spcAft>
                <a:spcPts val="0"/>
              </a:spcAft>
              <a:buNone/>
            </a:pPr>
            <a:r>
              <a:rPr lang="en-US" altLang="zh-CN" sz="2000" b="0" i="0" u="none" strike="noStrike" kern="1200" cap="none" spc="0" baseline="0">
                <a:solidFill>
                  <a:srgbClr val="000000"/>
                </a:solidFill>
                <a:latin typeface="Calibri" pitchFamily="0" charset="0"/>
                <a:ea typeface="宋体" pitchFamily="0" charset="0"/>
                <a:cs typeface="Calibri" pitchFamily="0" charset="0"/>
              </a:rPr>
              <a:t>management at individual employee level simpler.</a:t>
            </a:r>
            <a:endParaRPr lang="en-US" altLang="zh-CN" sz="2000" b="0" i="0" u="none" strike="noStrike" kern="1200" cap="none" spc="0" baseline="0">
              <a:solidFill>
                <a:srgbClr val="000000"/>
              </a:solidFill>
              <a:latin typeface="Calibri" pitchFamily="0" charset="0"/>
              <a:ea typeface="宋体" pitchFamily="0" charset="0"/>
              <a:cs typeface="Calibri" pitchFamily="0" charset="0"/>
            </a:endParaRPr>
          </a:p>
          <a:p>
            <a:pPr marL="0" indent="0" algn="just" eaLnBrk="1" fontAlgn="auto" latinLnBrk="0" hangingPunct="1">
              <a:lnSpc>
                <a:spcPct val="100000"/>
              </a:lnSpc>
              <a:spcBef>
                <a:spcPts val="0"/>
              </a:spcBef>
              <a:spcAft>
                <a:spcPts val="0"/>
              </a:spcAft>
              <a:buNone/>
            </a:pPr>
            <a:r>
              <a:rPr lang="en-US" altLang="zh-CN" sz="2000" b="0" i="0" u="none" strike="noStrike" kern="1200" cap="none" spc="0" baseline="0">
                <a:solidFill>
                  <a:srgbClr val="000000"/>
                </a:solidFill>
                <a:latin typeface="Calibri" pitchFamily="0" charset="0"/>
                <a:ea typeface="宋体" pitchFamily="0" charset="0"/>
                <a:cs typeface="Calibri" pitchFamily="0" charset="0"/>
              </a:rPr>
              <a:t>We aim to use the Data Mining classification</a:t>
            </a:r>
            <a:endParaRPr lang="en-US" altLang="zh-CN" sz="2000" b="0" i="0" u="none" strike="noStrike" kern="1200" cap="none" spc="0" baseline="0">
              <a:solidFill>
                <a:srgbClr val="000000"/>
              </a:solidFill>
              <a:latin typeface="Calibri" pitchFamily="0" charset="0"/>
              <a:ea typeface="宋体" pitchFamily="0" charset="0"/>
              <a:cs typeface="Calibri" pitchFamily="0" charset="0"/>
            </a:endParaRPr>
          </a:p>
          <a:p>
            <a:pPr marL="0" indent="0" algn="just" eaLnBrk="1" fontAlgn="auto" latinLnBrk="0" hangingPunct="1">
              <a:lnSpc>
                <a:spcPct val="100000"/>
              </a:lnSpc>
              <a:spcBef>
                <a:spcPts val="0"/>
              </a:spcBef>
              <a:spcAft>
                <a:spcPts val="0"/>
              </a:spcAft>
              <a:buNone/>
            </a:pPr>
            <a:r>
              <a:rPr lang="en-US" altLang="zh-CN" sz="2000" b="0" i="0" u="none" strike="noStrike" kern="1200" cap="none" spc="0" baseline="0">
                <a:solidFill>
                  <a:srgbClr val="000000"/>
                </a:solidFill>
                <a:latin typeface="Calibri" pitchFamily="0" charset="0"/>
                <a:ea typeface="宋体" pitchFamily="0" charset="0"/>
                <a:cs typeface="Calibri" pitchFamily="0" charset="0"/>
              </a:rPr>
              <a:t>technique for the extraction of knowledge</a:t>
            </a:r>
            <a:endParaRPr lang="en-US" altLang="zh-CN" sz="2000" b="0" i="0" u="none" strike="noStrike" kern="1200" cap="none" spc="0" baseline="0">
              <a:solidFill>
                <a:srgbClr val="000000"/>
              </a:solidFill>
              <a:latin typeface="Calibri" pitchFamily="0" charset="0"/>
              <a:ea typeface="宋体" pitchFamily="0" charset="0"/>
              <a:cs typeface="Calibri" pitchFamily="0" charset="0"/>
            </a:endParaRPr>
          </a:p>
          <a:p>
            <a:pPr marL="0" indent="0" algn="just" eaLnBrk="1" fontAlgn="auto" latinLnBrk="0" hangingPunct="1">
              <a:lnSpc>
                <a:spcPct val="100000"/>
              </a:lnSpc>
              <a:spcBef>
                <a:spcPts val="0"/>
              </a:spcBef>
              <a:spcAft>
                <a:spcPts val="0"/>
              </a:spcAft>
              <a:buNone/>
            </a:pPr>
            <a:r>
              <a:rPr lang="en-US" altLang="zh-CN" sz="2000" b="0" i="0" u="none" strike="noStrike" kern="1200" cap="none" spc="0" baseline="0">
                <a:solidFill>
                  <a:srgbClr val="000000"/>
                </a:solidFill>
                <a:latin typeface="Calibri" pitchFamily="0" charset="0"/>
                <a:ea typeface="宋体" pitchFamily="0" charset="0"/>
                <a:cs typeface="Calibri" pitchFamily="0" charset="0"/>
              </a:rPr>
              <a:t>significant for predicting and monitoring employee</a:t>
            </a:r>
            <a:endParaRPr lang="en-US" altLang="zh-CN" sz="2000" b="0" i="0" u="none" strike="noStrike" kern="1200" cap="none" spc="0" baseline="0">
              <a:solidFill>
                <a:srgbClr val="000000"/>
              </a:solidFill>
              <a:latin typeface="Calibri" pitchFamily="0" charset="0"/>
              <a:ea typeface="宋体" pitchFamily="0" charset="0"/>
              <a:cs typeface="Calibri" pitchFamily="0" charset="0"/>
            </a:endParaRPr>
          </a:p>
          <a:p>
            <a:pPr marL="0" indent="0" algn="just" eaLnBrk="1" fontAlgn="auto" latinLnBrk="0" hangingPunct="1">
              <a:lnSpc>
                <a:spcPct val="100000"/>
              </a:lnSpc>
              <a:spcBef>
                <a:spcPts val="0"/>
              </a:spcBef>
              <a:spcAft>
                <a:spcPts val="0"/>
              </a:spcAft>
              <a:buNone/>
            </a:pPr>
            <a:r>
              <a:rPr lang="en-US" altLang="zh-CN" sz="2000" b="0" i="0" u="none" strike="noStrike" kern="1200" cap="none" spc="0" baseline="0">
                <a:solidFill>
                  <a:srgbClr val="000000"/>
                </a:solidFill>
                <a:latin typeface="Calibri" pitchFamily="0" charset="0"/>
                <a:ea typeface="宋体" pitchFamily="0" charset="0"/>
                <a:cs typeface="Calibri" pitchFamily="0" charset="0"/>
              </a:rPr>
              <a:t>performance using previous appraisal records and</a:t>
            </a:r>
            <a:endParaRPr lang="en-US" altLang="zh-CN" sz="2000" b="0" i="0" u="none" strike="noStrike" kern="1200" cap="none" spc="0" baseline="0">
              <a:solidFill>
                <a:srgbClr val="000000"/>
              </a:solidFill>
              <a:latin typeface="Calibri" pitchFamily="0" charset="0"/>
              <a:ea typeface="宋体" pitchFamily="0" charset="0"/>
              <a:cs typeface="Calibri" pitchFamily="0" charset="0"/>
            </a:endParaRPr>
          </a:p>
          <a:p>
            <a:pPr marL="0" indent="0" algn="just" eaLnBrk="1" fontAlgn="auto" latinLnBrk="0" hangingPunct="1">
              <a:lnSpc>
                <a:spcPct val="100000"/>
              </a:lnSpc>
              <a:spcBef>
                <a:spcPts val="0"/>
              </a:spcBef>
              <a:spcAft>
                <a:spcPts val="0"/>
              </a:spcAft>
              <a:buNone/>
            </a:pPr>
            <a:r>
              <a:rPr lang="en-US" altLang="zh-CN" sz="2000" b="0" i="0" u="none" strike="noStrike" kern="1200" cap="none" spc="0" baseline="0">
                <a:solidFill>
                  <a:srgbClr val="000000"/>
                </a:solidFill>
                <a:latin typeface="Calibri" pitchFamily="0" charset="0"/>
                <a:ea typeface="宋体" pitchFamily="0" charset="0"/>
                <a:cs typeface="Calibri" pitchFamily="0" charset="0"/>
              </a:rPr>
              <a:t>other employee related data such as experience, age,</a:t>
            </a:r>
            <a:endParaRPr lang="en-US" altLang="zh-CN" sz="2000" b="0" i="0" u="none" strike="noStrike" kern="1200" cap="none" spc="0" baseline="0">
              <a:solidFill>
                <a:srgbClr val="000000"/>
              </a:solidFill>
              <a:latin typeface="Calibri" pitchFamily="0" charset="0"/>
              <a:ea typeface="宋体" pitchFamily="0" charset="0"/>
              <a:cs typeface="Calibri" pitchFamily="0" charset="0"/>
            </a:endParaRPr>
          </a:p>
          <a:p>
            <a:pPr marL="0" indent="0" algn="just" eaLnBrk="1" fontAlgn="auto" latinLnBrk="0" hangingPunct="1">
              <a:lnSpc>
                <a:spcPct val="100000"/>
              </a:lnSpc>
              <a:spcBef>
                <a:spcPts val="0"/>
              </a:spcBef>
              <a:spcAft>
                <a:spcPts val="0"/>
              </a:spcAft>
              <a:buNone/>
            </a:pPr>
            <a:r>
              <a:rPr lang="en-US" altLang="zh-CN" sz="2000" b="0" i="0" u="none" strike="noStrike" kern="1200" cap="none" spc="0" baseline="0">
                <a:solidFill>
                  <a:srgbClr val="000000"/>
                </a:solidFill>
                <a:latin typeface="Calibri" pitchFamily="0" charset="0"/>
                <a:ea typeface="宋体" pitchFamily="0" charset="0"/>
                <a:cs typeface="Calibri" pitchFamily="0" charset="0"/>
              </a:rPr>
              <a:t>academic qualification, professional training,</a:t>
            </a:r>
            <a:endParaRPr lang="en-US" altLang="zh-CN" sz="2000" b="0" i="0" u="none" strike="noStrike" kern="1200" cap="none" spc="0" baseline="0">
              <a:solidFill>
                <a:srgbClr val="000000"/>
              </a:solidFill>
              <a:latin typeface="Calibri" pitchFamily="0" charset="0"/>
              <a:ea typeface="宋体" pitchFamily="0" charset="0"/>
              <a:cs typeface="Calibri" pitchFamily="0" charset="0"/>
            </a:endParaRPr>
          </a:p>
          <a:p>
            <a:pPr marL="0" indent="0" algn="just" eaLnBrk="1" fontAlgn="auto" latinLnBrk="0" hangingPunct="1">
              <a:lnSpc>
                <a:spcPct val="100000"/>
              </a:lnSpc>
              <a:spcBef>
                <a:spcPts val="0"/>
              </a:spcBef>
              <a:spcAft>
                <a:spcPts val="0"/>
              </a:spcAft>
              <a:buNone/>
            </a:pPr>
            <a:r>
              <a:rPr lang="en-US" altLang="zh-CN" sz="2000" b="0" i="0" u="none" strike="noStrike" kern="1200" cap="none" spc="0" baseline="0">
                <a:solidFill>
                  <a:srgbClr val="000000"/>
                </a:solidFill>
                <a:latin typeface="Calibri" pitchFamily="0" charset="0"/>
                <a:ea typeface="宋体" pitchFamily="0" charset="0"/>
                <a:cs typeface="Calibri" pitchFamily="0" charset="0"/>
              </a:rPr>
              <a:t>gender and marital status. Decision tree is the main</a:t>
            </a:r>
            <a:endParaRPr lang="en-US" altLang="zh-CN" sz="2000" b="0" i="0" u="none" strike="noStrike" kern="1200" cap="none" spc="0" baseline="0">
              <a:solidFill>
                <a:srgbClr val="000000"/>
              </a:solidFill>
              <a:latin typeface="Calibri" pitchFamily="0" charset="0"/>
              <a:ea typeface="宋体" pitchFamily="0" charset="0"/>
              <a:cs typeface="Calibri" pitchFamily="0" charset="0"/>
            </a:endParaRPr>
          </a:p>
          <a:p>
            <a:pPr marL="0" indent="0" algn="just" eaLnBrk="1" fontAlgn="auto" latinLnBrk="0" hangingPunct="1">
              <a:lnSpc>
                <a:spcPct val="100000"/>
              </a:lnSpc>
              <a:spcBef>
                <a:spcPts val="0"/>
              </a:spcBef>
              <a:spcAft>
                <a:spcPts val="0"/>
              </a:spcAft>
              <a:buNone/>
            </a:pPr>
            <a:r>
              <a:rPr lang="en-US" altLang="zh-CN" sz="2000" b="0" i="0" u="none" strike="noStrike" kern="1200" cap="none" spc="0" baseline="0">
                <a:solidFill>
                  <a:srgbClr val="000000"/>
                </a:solidFill>
                <a:latin typeface="Calibri" pitchFamily="0" charset="0"/>
                <a:ea typeface="宋体" pitchFamily="0" charset="0"/>
                <a:cs typeface="Calibri" pitchFamily="0" charset="0"/>
              </a:rPr>
              <a:t>data Mining tool used to build the classification</a:t>
            </a:r>
            <a:endParaRPr lang="en-US" altLang="zh-CN" sz="2000" b="0" i="0" u="none" strike="noStrike" kern="1200" cap="none" spc="0" baseline="0">
              <a:solidFill>
                <a:srgbClr val="000000"/>
              </a:solidFill>
              <a:latin typeface="Calibri" pitchFamily="0" charset="0"/>
              <a:ea typeface="宋体" pitchFamily="0" charset="0"/>
              <a:cs typeface="Calibri" pitchFamily="0" charset="0"/>
            </a:endParaRPr>
          </a:p>
          <a:p>
            <a:pPr marL="0" indent="0" algn="just" eaLnBrk="1" fontAlgn="auto" latinLnBrk="0" hangingPunct="1">
              <a:lnSpc>
                <a:spcPct val="100000"/>
              </a:lnSpc>
              <a:spcBef>
                <a:spcPts val="0"/>
              </a:spcBef>
              <a:spcAft>
                <a:spcPts val="0"/>
              </a:spcAft>
              <a:buNone/>
            </a:pPr>
            <a:r>
              <a:rPr lang="en-US" altLang="zh-CN" sz="2000" b="0" i="0" u="none" strike="noStrike" kern="1200" cap="none" spc="0" baseline="0">
                <a:solidFill>
                  <a:srgbClr val="000000"/>
                </a:solidFill>
                <a:latin typeface="Calibri" pitchFamily="0" charset="0"/>
                <a:ea typeface="宋体" pitchFamily="0" charset="0"/>
                <a:cs typeface="Calibri" pitchFamily="0" charset="0"/>
              </a:rPr>
              <a:t>model, where several classification rules are</a:t>
            </a:r>
            <a:endParaRPr lang="en-US" altLang="zh-CN" sz="2000" b="0" i="0" u="none" strike="noStrike" kern="1200" cap="none" spc="0" baseline="0">
              <a:solidFill>
                <a:srgbClr val="000000"/>
              </a:solidFill>
              <a:latin typeface="Calibri" pitchFamily="0" charset="0"/>
              <a:ea typeface="宋体" pitchFamily="0" charset="0"/>
              <a:cs typeface="Calibri" pitchFamily="0" charset="0"/>
            </a:endParaRPr>
          </a:p>
          <a:p>
            <a:pPr marL="0" indent="0" algn="just" eaLnBrk="1" fontAlgn="auto" latinLnBrk="0" hangingPunct="1">
              <a:lnSpc>
                <a:spcPct val="100000"/>
              </a:lnSpc>
              <a:spcBef>
                <a:spcPts val="0"/>
              </a:spcBef>
              <a:spcAft>
                <a:spcPts val="0"/>
              </a:spcAft>
              <a:buNone/>
            </a:pPr>
            <a:r>
              <a:rPr lang="en-US" altLang="zh-CN" sz="2000" b="0" i="0" u="none" strike="noStrike" kern="1200" cap="none" spc="0" baseline="0">
                <a:solidFill>
                  <a:srgbClr val="000000"/>
                </a:solidFill>
                <a:latin typeface="Calibri" pitchFamily="0" charset="0"/>
                <a:ea typeface="宋体" pitchFamily="0" charset="0"/>
                <a:cs typeface="Calibri" pitchFamily="0" charset="0"/>
              </a:rPr>
              <a:t>generated. The resultant data will be used by our</a:t>
            </a:r>
            <a:endParaRPr lang="en-US" altLang="zh-CN" sz="2000" b="0" i="0" u="none" strike="noStrike" kern="1200" cap="none" spc="0" baseline="0">
              <a:solidFill>
                <a:srgbClr val="000000"/>
              </a:solidFill>
              <a:latin typeface="Calibri" pitchFamily="0" charset="0"/>
              <a:ea typeface="宋体" pitchFamily="0" charset="0"/>
              <a:cs typeface="Calibri" pitchFamily="0" charset="0"/>
            </a:endParaRPr>
          </a:p>
          <a:p>
            <a:pPr marL="0" indent="0" algn="just" eaLnBrk="1" fontAlgn="auto" latinLnBrk="0" hangingPunct="1">
              <a:lnSpc>
                <a:spcPct val="100000"/>
              </a:lnSpc>
              <a:spcBef>
                <a:spcPts val="0"/>
              </a:spcBef>
              <a:spcAft>
                <a:spcPts val="0"/>
              </a:spcAft>
              <a:buNone/>
            </a:pPr>
            <a:r>
              <a:rPr lang="en-US" altLang="zh-CN" sz="2000" b="0" i="0" u="none" strike="noStrike" kern="1200" cap="none" spc="0" baseline="0">
                <a:solidFill>
                  <a:srgbClr val="000000"/>
                </a:solidFill>
                <a:latin typeface="Calibri" pitchFamily="0" charset="0"/>
                <a:ea typeface="宋体" pitchFamily="0" charset="0"/>
                <a:cs typeface="Calibri" pitchFamily="0" charset="0"/>
              </a:rPr>
              <a:t>model to </a:t>
            </a:r>
            <a:r>
              <a:rPr lang="en-US" altLang="zh-CN" sz="2000" b="0" i="0" u="none" strike="noStrike" kern="1200" cap="none" spc="0" baseline="0">
                <a:solidFill>
                  <a:srgbClr val="000000"/>
                </a:solidFill>
                <a:latin typeface="Calibri" pitchFamily="0" charset="0"/>
                <a:ea typeface="宋体" pitchFamily="0" charset="0"/>
                <a:cs typeface="Calibri" pitchFamily="0" charset="0"/>
              </a:rPr>
              <a:t>analyse</a:t>
            </a:r>
            <a:r>
              <a:rPr lang="en-US" altLang="zh-CN" sz="2000" b="0" i="0" u="none" strike="noStrike" kern="1200" cap="none" spc="0" baseline="0">
                <a:solidFill>
                  <a:srgbClr val="000000"/>
                </a:solidFill>
                <a:latin typeface="Calibri" pitchFamily="0" charset="0"/>
                <a:ea typeface="宋体" pitchFamily="0" charset="0"/>
                <a:cs typeface="Calibri" pitchFamily="0" charset="0"/>
              </a:rPr>
              <a:t> and predict the performance levels</a:t>
            </a:r>
            <a:endParaRPr lang="en-US" altLang="zh-CN" sz="2000" b="0" i="0" u="none" strike="noStrike" kern="1200" cap="none" spc="0" baseline="0">
              <a:solidFill>
                <a:srgbClr val="000000"/>
              </a:solidFill>
              <a:latin typeface="Calibri" pitchFamily="0" charset="0"/>
              <a:ea typeface="宋体" pitchFamily="0" charset="0"/>
              <a:cs typeface="Calibri" pitchFamily="0" charset="0"/>
            </a:endParaRPr>
          </a:p>
          <a:p>
            <a:pPr marL="0" indent="0" algn="just" eaLnBrk="1" fontAlgn="auto" latinLnBrk="0" hangingPunct="1">
              <a:lnSpc>
                <a:spcPct val="100000"/>
              </a:lnSpc>
              <a:spcBef>
                <a:spcPts val="0"/>
              </a:spcBef>
              <a:spcAft>
                <a:spcPts val="0"/>
              </a:spcAft>
              <a:buNone/>
            </a:pPr>
            <a:r>
              <a:rPr lang="en-US" altLang="zh-CN" sz="2000" b="0" i="0" u="none" strike="noStrike" kern="1200" cap="none" spc="0" baseline="0">
                <a:solidFill>
                  <a:srgbClr val="000000"/>
                </a:solidFill>
                <a:latin typeface="Calibri" pitchFamily="0" charset="0"/>
                <a:ea typeface="宋体" pitchFamily="0" charset="0"/>
                <a:cs typeface="Calibri" pitchFamily="0" charset="0"/>
              </a:rPr>
              <a:t>of new individuals thus making the recruitment</a:t>
            </a:r>
            <a:endParaRPr lang="en-US" altLang="zh-CN" sz="2000" b="0" i="0" u="none" strike="noStrike" kern="1200" cap="none" spc="0" baseline="0">
              <a:solidFill>
                <a:srgbClr val="000000"/>
              </a:solidFill>
              <a:latin typeface="Calibri" pitchFamily="0" charset="0"/>
              <a:ea typeface="宋体" pitchFamily="0" charset="0"/>
              <a:cs typeface="Calibri" pitchFamily="0" charset="0"/>
            </a:endParaRPr>
          </a:p>
          <a:p>
            <a:pPr marL="0" indent="0" algn="just" eaLnBrk="1" fontAlgn="auto" latinLnBrk="0" hangingPunct="1">
              <a:lnSpc>
                <a:spcPct val="100000"/>
              </a:lnSpc>
              <a:spcBef>
                <a:spcPts val="0"/>
              </a:spcBef>
              <a:spcAft>
                <a:spcPts val="0"/>
              </a:spcAft>
              <a:buNone/>
            </a:pPr>
            <a:r>
              <a:rPr lang="en-US" altLang="zh-CN" sz="2000" b="0" i="0" u="none" strike="noStrike" kern="1200" cap="none" spc="0" baseline="0">
                <a:solidFill>
                  <a:srgbClr val="000000"/>
                </a:solidFill>
                <a:latin typeface="Calibri" pitchFamily="0" charset="0"/>
                <a:ea typeface="宋体" pitchFamily="0" charset="0"/>
                <a:cs typeface="Calibri" pitchFamily="0" charset="0"/>
              </a:rPr>
              <a:t>process simpler.</a:t>
            </a:r>
            <a:endParaRPr lang="en-US" altLang="zh-CN" sz="2000" b="0" i="0" u="none" strike="noStrike" kern="1200" cap="none" spc="0" baseline="0">
              <a:solidFill>
                <a:srgbClr val="000000"/>
              </a:solidFill>
              <a:latin typeface="Calibri" pitchFamily="0" charset="0"/>
              <a:ea typeface="宋体" pitchFamily="0" charset="0"/>
              <a:cs typeface="Calibri" pitchFamily="0" charset="0"/>
            </a:endParaRPr>
          </a:p>
          <a:p>
            <a:pPr marL="0" indent="0" algn="just">
              <a:lnSpc>
                <a:spcPct val="100000"/>
              </a:lnSpc>
              <a:spcBef>
                <a:spcPts val="0"/>
              </a:spcBef>
              <a:spcAft>
                <a:spcPts val="0"/>
              </a:spcAft>
              <a:buNone/>
            </a:pPr>
            <a:endParaRPr lang="zh-CN" altLang="en-US" sz="20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090132533"/>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9"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41"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42" name="文本框"/>
          <p:cNvSpPr>
            <a:spLocks noGrp="1"/>
          </p:cNvSpPr>
          <p:nvPr>
            <p:ph type="title"/>
          </p:nvPr>
        </p:nvSpPr>
        <p:spPr>
          <a:xfrm rot="0">
            <a:off x="755332" y="385444"/>
            <a:ext cx="2437130"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3"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8</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4" name="矩形"/>
          <p:cNvSpPr>
            <a:spLocks/>
          </p:cNvSpPr>
          <p:nvPr/>
        </p:nvSpPr>
        <p:spPr>
          <a:xfrm rot="0">
            <a:off x="533400" y="2019300"/>
            <a:ext cx="8619930" cy="13234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The final rating for employees is an outcome of the performance appraisal. This can help to detail out the compensation of the employees. An employee's competency gaps can be identified and areas of improvement in the performance can be suggested.</a:t>
            </a:r>
            <a:endParaRPr lang="zh-CN" altLang="en-US" sz="20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2021132790"/>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5"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46" name="矩形"/>
          <p:cNvSpPr>
            <a:spLocks/>
          </p:cNvSpPr>
          <p:nvPr/>
        </p:nvSpPr>
        <p:spPr>
          <a:xfrm rot="0">
            <a:off x="457200" y="1600200"/>
            <a:ext cx="8696130" cy="2862322"/>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ctr">
              <a:lnSpc>
                <a:spcPct val="100000"/>
              </a:lnSpc>
              <a:spcBef>
                <a:spcPts val="0"/>
              </a:spcBef>
              <a:spcAft>
                <a:spcPts val="0"/>
              </a:spcAft>
              <a:buNone/>
            </a:pPr>
            <a:r>
              <a:rPr lang="en-US" altLang="zh-CN" sz="3600" b="0" i="0" u="none" strike="noStrike" kern="1200" cap="none" spc="0" baseline="0">
                <a:solidFill>
                  <a:schemeClr val="tx1"/>
                </a:solidFill>
                <a:latin typeface="Calibri" pitchFamily="0" charset="0"/>
                <a:ea typeface="宋体" pitchFamily="0" charset="0"/>
                <a:cs typeface="Calibri" pitchFamily="0" charset="0"/>
              </a:rPr>
              <a:t>Employee Performance has been</a:t>
            </a:r>
            <a:endParaRPr lang="en-US" altLang="zh-CN" sz="3600" b="0" i="0" u="none" strike="noStrike" kern="1200" cap="none" spc="0" baseline="0">
              <a:solidFill>
                <a:schemeClr val="tx1"/>
              </a:solidFill>
              <a:latin typeface="Calibri" pitchFamily="0" charset="0"/>
              <a:ea typeface="宋体" pitchFamily="0" charset="0"/>
              <a:cs typeface="Calibri" pitchFamily="0" charset="0"/>
            </a:endParaRPr>
          </a:p>
          <a:p>
            <a:pPr marL="0" indent="0" algn="ctr">
              <a:lnSpc>
                <a:spcPct val="100000"/>
              </a:lnSpc>
              <a:spcBef>
                <a:spcPts val="0"/>
              </a:spcBef>
              <a:spcAft>
                <a:spcPts val="0"/>
              </a:spcAft>
              <a:buNone/>
            </a:pPr>
            <a:r>
              <a:rPr lang="en-US" altLang="zh-CN" sz="3600" b="0" i="0" u="none" strike="noStrike" kern="1200" cap="none" spc="0" baseline="0">
                <a:solidFill>
                  <a:schemeClr val="tx1"/>
                </a:solidFill>
                <a:latin typeface="Calibri" pitchFamily="0" charset="0"/>
                <a:ea typeface="宋体" pitchFamily="0" charset="0"/>
                <a:cs typeface="Calibri" pitchFamily="0" charset="0"/>
              </a:rPr>
              <a:t>implemented to cater the needs of company</a:t>
            </a:r>
            <a:endParaRPr lang="en-US" altLang="zh-CN" sz="3600" b="0" i="0" u="none" strike="noStrike" kern="1200" cap="none" spc="0" baseline="0">
              <a:solidFill>
                <a:schemeClr val="tx1"/>
              </a:solidFill>
              <a:latin typeface="Calibri" pitchFamily="0" charset="0"/>
              <a:ea typeface="宋体" pitchFamily="0" charset="0"/>
              <a:cs typeface="Calibri" pitchFamily="0" charset="0"/>
            </a:endParaRPr>
          </a:p>
          <a:p>
            <a:pPr marL="0" indent="0" algn="ctr">
              <a:lnSpc>
                <a:spcPct val="100000"/>
              </a:lnSpc>
              <a:spcBef>
                <a:spcPts val="0"/>
              </a:spcBef>
              <a:spcAft>
                <a:spcPts val="0"/>
              </a:spcAft>
              <a:buNone/>
            </a:pPr>
            <a:r>
              <a:rPr lang="en-US" altLang="zh-CN" sz="3600" b="0" i="0" u="none" strike="noStrike" kern="1200" cap="none" spc="0" baseline="0">
                <a:solidFill>
                  <a:schemeClr val="tx1"/>
                </a:solidFill>
                <a:latin typeface="Calibri" pitchFamily="0" charset="0"/>
                <a:ea typeface="宋体" pitchFamily="0" charset="0"/>
                <a:cs typeface="Calibri" pitchFamily="0" charset="0"/>
              </a:rPr>
              <a:t>employees and administrative people of the</a:t>
            </a:r>
            <a:endParaRPr lang="en-US" altLang="zh-CN" sz="3600" b="0" i="0" u="none" strike="noStrike" kern="1200" cap="none" spc="0" baseline="0">
              <a:solidFill>
                <a:schemeClr val="tx1"/>
              </a:solidFill>
              <a:latin typeface="Calibri" pitchFamily="0" charset="0"/>
              <a:ea typeface="宋体" pitchFamily="0" charset="0"/>
              <a:cs typeface="Calibri" pitchFamily="0" charset="0"/>
            </a:endParaRPr>
          </a:p>
          <a:p>
            <a:pPr marL="0" indent="0" algn="ctr">
              <a:lnSpc>
                <a:spcPct val="100000"/>
              </a:lnSpc>
              <a:spcBef>
                <a:spcPts val="0"/>
              </a:spcBef>
              <a:spcAft>
                <a:spcPts val="0"/>
              </a:spcAft>
              <a:buNone/>
            </a:pPr>
            <a:r>
              <a:rPr lang="en-US" altLang="zh-CN" sz="3600" b="0" i="0" u="none" strike="noStrike" kern="1200" cap="none" spc="0" baseline="0">
                <a:solidFill>
                  <a:schemeClr val="tx1"/>
                </a:solidFill>
                <a:latin typeface="Calibri" pitchFamily="0" charset="0"/>
                <a:ea typeface="宋体" pitchFamily="0" charset="0"/>
                <a:cs typeface="Calibri" pitchFamily="0" charset="0"/>
              </a:rPr>
              <a:t>company in submitting appraisals, evaluating</a:t>
            </a:r>
            <a:endParaRPr lang="en-US" altLang="zh-CN" sz="3600" b="0" i="0" u="none" strike="noStrike" kern="1200" cap="none" spc="0" baseline="0">
              <a:solidFill>
                <a:schemeClr val="tx1"/>
              </a:solidFill>
              <a:latin typeface="Calibri" pitchFamily="0" charset="0"/>
              <a:ea typeface="宋体" pitchFamily="0" charset="0"/>
              <a:cs typeface="Calibri" pitchFamily="0" charset="0"/>
            </a:endParaRPr>
          </a:p>
          <a:p>
            <a:pPr marL="0" indent="0" algn="ctr">
              <a:lnSpc>
                <a:spcPct val="100000"/>
              </a:lnSpc>
              <a:spcBef>
                <a:spcPts val="0"/>
              </a:spcBef>
              <a:spcAft>
                <a:spcPts val="0"/>
              </a:spcAft>
              <a:buNone/>
            </a:pPr>
            <a:r>
              <a:rPr lang="en-US" altLang="zh-CN" sz="3600" b="0" i="0" u="none" strike="noStrike" kern="1200" cap="none" spc="0" baseline="0">
                <a:solidFill>
                  <a:schemeClr val="tx1"/>
                </a:solidFill>
                <a:latin typeface="Calibri" pitchFamily="0" charset="0"/>
                <a:ea typeface="宋体" pitchFamily="0" charset="0"/>
                <a:cs typeface="Calibri" pitchFamily="0" charset="0"/>
              </a:rPr>
              <a:t>the appraisals, calculating the average ratings</a:t>
            </a:r>
            <a:endParaRPr lang="zh-CN" altLang="en-US" sz="36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728287648"/>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347</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root</cp:lastModifiedBy>
  <cp:revision>14</cp:revision>
  <dcterms:created xsi:type="dcterms:W3CDTF">2024-03-29T15:07:22Z</dcterms:created>
  <dcterms:modified xsi:type="dcterms:W3CDTF">2024-09-20T04:06:25Z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