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26ed84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26ed84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226ed847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226ed847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226ed847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226ed847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26ed84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26ed84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226ed847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226ed847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272d5629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272d5629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272d5629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272d5629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226ed84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226ed84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226ed84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226ed84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226ed847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226ed84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6699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a6699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a66994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a66994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3F3F"/>
                </a:solidFill>
              </a:rPr>
              <a:t>В наличии </a:t>
            </a:r>
            <a:r>
              <a:rPr b="1" lang="ru">
                <a:solidFill>
                  <a:srgbClr val="3F3F3F"/>
                </a:solidFill>
              </a:rPr>
              <a:t>6 файлов</a:t>
            </a:r>
            <a:r>
              <a:rPr lang="ru">
                <a:solidFill>
                  <a:srgbClr val="3F3F3F"/>
                </a:solidFill>
              </a:rPr>
              <a:t>, предоставляющие следующую информацию: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Сведения о пассажирах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Бонусные программы, карты лояльности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Перелеты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Агентства, информация об аккаунтах пользователей в Интернете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3F3F"/>
                </a:solidFill>
              </a:rPr>
              <a:t>Потенциальные проблемы: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Большой размер файлов - обработка на персональных маломощных компьютерах затруднена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Различные варианты представления одной и той же информации - представление ФИО в разных форматах, дат, информации о багаже, городов и стран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Различные форматы файлов - csv, yaml, json, pdf, tab, xml</a:t>
            </a:r>
            <a:endParaRPr>
              <a:solidFill>
                <a:srgbClr val="3F3F3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100"/>
              <a:buFont typeface="Arial"/>
              <a:buChar char="►"/>
            </a:pPr>
            <a:r>
              <a:rPr lang="ru">
                <a:solidFill>
                  <a:srgbClr val="3F3F3F"/>
                </a:solidFill>
              </a:rPr>
              <a:t>Актуальность данных - отбрасываем файл ПДФ так как он содержит не связанную с остальными файлами информацию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a66994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a66994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1a66994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1a66994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25487c8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25487c8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26ed8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26ed8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226ed84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226ed84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26ed84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26ed84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0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0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41" name="Google Shape;141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2100" lvl="1" marL="914400" rtl="0">
              <a:spcBef>
                <a:spcPts val="800"/>
              </a:spcBef>
              <a:spcAft>
                <a:spcPts val="0"/>
              </a:spcAft>
              <a:buSzPts val="1000"/>
              <a:buChar char="►"/>
              <a:defRPr/>
            </a:lvl2pPr>
            <a:lvl3pPr indent="-279400" lvl="2" marL="1371600" rtl="0">
              <a:spcBef>
                <a:spcPts val="800"/>
              </a:spcBef>
              <a:spcAft>
                <a:spcPts val="0"/>
              </a:spcAft>
              <a:buSzPts val="800"/>
              <a:buChar char="►"/>
              <a:defRPr/>
            </a:lvl3pPr>
            <a:lvl4pPr indent="-273050" lvl="3" marL="1828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797775" y="234350"/>
            <a:ext cx="6862500" cy="149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Сatch "The Russian Spies" Challenge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538025" y="3092325"/>
            <a:ext cx="1750200" cy="130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rokopenko Irina,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khmerov Ruslan,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azin Anton,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r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rechin Alexey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</a:t>
            </a:r>
            <a:r>
              <a:rPr lang="ru"/>
              <a:t>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Перелёты без бонусных программ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7" y="1567550"/>
            <a:ext cx="3991899" cy="2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813" y="1441275"/>
            <a:ext cx="1952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Гипотеза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Перелёты без бонусных программ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47" y="1567550"/>
            <a:ext cx="3991899" cy="2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325" y="1633831"/>
            <a:ext cx="3991900" cy="263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4527450"/>
            <a:ext cx="57912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97500" y="173525"/>
            <a:ext cx="5544000" cy="113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 полетов в один город + в разные города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938" y="1999100"/>
            <a:ext cx="9239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5907000" y="1725150"/>
            <a:ext cx="1508400" cy="30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z-статистика</a:t>
            </a:r>
            <a:endParaRPr b="1"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25"/>
            <a:ext cx="2227910" cy="35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775" y="1307825"/>
            <a:ext cx="2172846" cy="35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5929950" y="2794700"/>
            <a:ext cx="1853400" cy="197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Статистика </a:t>
            </a:r>
            <a:r>
              <a:rPr b="1"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по разным городам </a:t>
            </a: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малоинформативна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Гипотеза 4. У пассажира множество кратковременных остановок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4262200" y="1307850"/>
            <a:ext cx="3325200" cy="355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Поиск пассажиров, совершавших много кратковременных остановок: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более 5 рейсов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интервал менее 30 дней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Итог: получены интервалы между полетами для всех пассажиров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Вывод: обнаружено 7 подозрительных лиц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5" y="1439475"/>
            <a:ext cx="3947024" cy="30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Покупка билетов в разных агентствах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88" y="1983450"/>
            <a:ext cx="9239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29400"/>
            <a:ext cx="329931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394" y="3291150"/>
            <a:ext cx="18573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4768200" y="2714600"/>
            <a:ext cx="1508400" cy="53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Нормирующий параметр</a:t>
            </a:r>
            <a:endParaRPr b="1"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4745250" y="1709500"/>
            <a:ext cx="1508400" cy="30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z-статистика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Подозрительные совпадения маршрутов у нескольких людей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014725" y="1567550"/>
            <a:ext cx="4321800" cy="179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1" marL="914400" rtl="0" algn="l">
              <a:spcBef>
                <a:spcPts val="800"/>
              </a:spcBef>
              <a:spcAft>
                <a:spcPts val="0"/>
              </a:spcAft>
              <a:buSzPts val="1300"/>
              <a:buChar char="○"/>
            </a:pPr>
            <a:r>
              <a:rPr lang="ru" sz="1500"/>
              <a:t>Попарное сравнение множеств рейсов пассажиров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500"/>
              <a:t>Сходство - коэффициент Жаккарда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500"/>
              <a:t>Отобраны пассажиры с числом рейсов больше 25 (~ 7 500)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500"/>
              <a:t>Построение матрицы сходств рейсов 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188" y="3495088"/>
            <a:ext cx="21431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50" y="1577525"/>
            <a:ext cx="4088775" cy="2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Подозрительные совпадения маршрутов у нескольких людей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1577525"/>
            <a:ext cx="4088775" cy="2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850" y="1393313"/>
            <a:ext cx="35909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Гипотезы, на проверку которых не хватило вычислительных ресурсов</a:t>
            </a:r>
            <a:endParaRPr/>
          </a:p>
        </p:txBody>
      </p:sp>
      <p:sp>
        <p:nvSpPr>
          <p:cNvPr descr="Истрачено около 70 часов нашей жизни на интересную активность&#10;Изучено большое количество библиотек, всяких программ&#10;Для вычислений истрачено количество электроэнергии, которой хватило бы на отопление двухкомнатной квартиры&#10;Был найден шпион-impostor среди команды DataKratos&#10;" id="270" name="Google Shape;270;p35"/>
          <p:cNvSpPr txBox="1"/>
          <p:nvPr>
            <p:ph idx="1" type="body"/>
          </p:nvPr>
        </p:nvSpPr>
        <p:spPr>
          <a:xfrm>
            <a:off x="762550" y="1567550"/>
            <a:ext cx="6675300" cy="29112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ru" sz="1700"/>
              <a:t>Подозрительные совпадения маршрутов у нескольких людей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Слежка за другими пассажирами (перелёты с задержкой)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descr="Истрачено около 70 часов нашей жизни на интересную активность&#10;Изучено большое количество библиотек, всяких программ&#10;Для вычислений истрачено количество электроэнергии, которой хватило бы на отопление двухкомнатной квартиры&#10;Был найден шпион-impostor среди команды DataKratos&#10;" id="276" name="Google Shape;276;p36"/>
          <p:cNvSpPr txBox="1"/>
          <p:nvPr>
            <p:ph idx="1" type="body"/>
          </p:nvPr>
        </p:nvSpPr>
        <p:spPr>
          <a:xfrm>
            <a:off x="1297500" y="1567550"/>
            <a:ext cx="6140400" cy="29112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Проведены очистка и объединение данных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Проанализировано 161000 паспортов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Выработан</a:t>
            </a:r>
            <a:r>
              <a:rPr lang="ru"/>
              <a:t> подход к анализу данных о перелетах, полученных из различных источников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После подготовки данных было проверено несколько гипотез</a:t>
            </a:r>
            <a:r>
              <a:rPr lang="ru"/>
              <a:t> и выявлен ряд подозрительных пассажиров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Kratos </a:t>
            </a:r>
            <a:r>
              <a:rPr lang="ru"/>
              <a:t>Team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72225" y="4145800"/>
            <a:ext cx="7326000" cy="120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-Вы шпионов продаете?</a:t>
            </a:r>
            <a:b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-Нет, просто показываю</a:t>
            </a:r>
            <a:b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-Красивое</a:t>
            </a:r>
            <a:endParaRPr b="1" i="1"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ru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(с) </a:t>
            </a:r>
            <a:r>
              <a:rPr b="1" lang="ru" sz="1715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(\d,[^,]+,[^,]*,[^,]*,[^,]*,[^,]*,[^,]*,[^,]*,[^,]*,[^,]*,[^,]*,[^,]*,[^,]*,[^,]*,[^,]*,[^,]*,)([A-Z]{6})((\dPC)?)(.*)</a:t>
            </a:r>
            <a:endParaRPr b="1" i="1" sz="1715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83" name="Google Shape;283;p37"/>
          <p:cNvSpPr txBox="1"/>
          <p:nvPr/>
        </p:nvSpPr>
        <p:spPr>
          <a:xfrm>
            <a:off x="2252475" y="2248500"/>
            <a:ext cx="45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внимание!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Сatch "The Russian Spies" Challenge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55525" y="1620700"/>
            <a:ext cx="7038900" cy="178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Цель проекта</a:t>
            </a:r>
            <a:r>
              <a:rPr lang="ru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разработка метода для поиска шпионов среди пассажиров авиакомпаний.</a:t>
            </a:r>
            <a:endParaRPr>
              <a:solidFill>
                <a:srgbClr val="47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Кто является шпионом?</a:t>
            </a:r>
            <a:endParaRPr b="1">
              <a:solidFill>
                <a:srgbClr val="47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Клиенты, у которых необычная манера поведения.</a:t>
            </a:r>
            <a:endParaRPr b="1" sz="1600">
              <a:solidFill>
                <a:srgbClr val="47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25" y="3551800"/>
            <a:ext cx="1591700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138" y="3403000"/>
            <a:ext cx="1535625" cy="1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297500" y="393750"/>
            <a:ext cx="62256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</a:t>
            </a:r>
            <a:r>
              <a:rPr lang="ru"/>
              <a:t>исходных</a:t>
            </a:r>
            <a:r>
              <a:rPr lang="ru"/>
              <a:t> данных 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239400" y="1028700"/>
            <a:ext cx="5193000" cy="179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 наличии </a:t>
            </a:r>
            <a:r>
              <a:rPr b="1" lang="ru"/>
              <a:t>6 файлов</a:t>
            </a:r>
            <a:r>
              <a:rPr lang="ru"/>
              <a:t>, предоставляющие следующую информацию: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Сведения о пассажирах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Бонусные программы, карты лояльности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Перелеты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Агентства, информация об аккаунтах пользователей в Интернете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97500" y="2976100"/>
            <a:ext cx="5193000" cy="167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Потенциальные проблемы: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Большой размер файлов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Различные варианты представления одной и той же информации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Различные форматы файлов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Актуальность данных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297500" y="393750"/>
            <a:ext cx="54612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инструментария исходя из имеющихся условий и целей проекта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148950" y="1947325"/>
            <a:ext cx="5021700" cy="210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600"/>
              <a:t>Варианты</a:t>
            </a:r>
            <a:r>
              <a:rPr b="1" lang="ru" sz="1600"/>
              <a:t>:</a:t>
            </a:r>
            <a:endParaRPr b="1" sz="16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QlikView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База данных (возможно с ORM)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Python + Pandas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373700" y="393750"/>
            <a:ext cx="51174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инструменты для анализа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50" y="1307850"/>
            <a:ext cx="1959100" cy="1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223100" y="1641950"/>
            <a:ext cx="23961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Google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Pandas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numpy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matplotlib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425" y="2656612"/>
            <a:ext cx="3266248" cy="2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450" y="3101345"/>
            <a:ext cx="1043150" cy="13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преобразования данных: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связей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00" y="1536451"/>
            <a:ext cx="5391576" cy="3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преобразования данных: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форматирование и предобработка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297500" y="1567550"/>
            <a:ext cx="52464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Перевод файлов в единый формат - CSV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►"/>
            </a:pPr>
            <a:r>
              <a:rPr lang="ru"/>
              <a:t>Python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►"/>
            </a:pPr>
            <a:r>
              <a:rPr lang="ru"/>
              <a:t>C#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►"/>
            </a:pPr>
            <a:r>
              <a:rPr lang="ru"/>
              <a:t>Qlik :)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►"/>
            </a:pPr>
            <a:r>
              <a:rPr lang="ru"/>
              <a:t>Регулярки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ru"/>
              <a:t>Переименование </a:t>
            </a:r>
            <a:r>
              <a:rPr lang="ru"/>
              <a:t>колонок</a:t>
            </a:r>
            <a:r>
              <a:rPr lang="ru"/>
              <a:t> данных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преобразования данных: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соединение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63" y="1285139"/>
            <a:ext cx="6563524" cy="2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297500" y="393750"/>
            <a:ext cx="5614500" cy="9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 1. </a:t>
            </a:r>
            <a:r>
              <a:rPr lang="ru"/>
              <a:t>У совершеннолетних пассажиров много полетов без багажа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037725" y="1414025"/>
            <a:ext cx="6255300" cy="157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Поиск</a:t>
            </a:r>
            <a:r>
              <a:rPr lang="ru"/>
              <a:t> пассажиров, часто </a:t>
            </a:r>
            <a:r>
              <a:rPr lang="ru"/>
              <a:t>летающих</a:t>
            </a:r>
            <a:r>
              <a:rPr lang="ru"/>
              <a:t> без багажа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Итог: максимальное число полетов без багажа - 4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Вывод: подозрительных лиц не обнаружено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3094000"/>
            <a:ext cx="49244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