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5"/>
  </p:sldMasterIdLst>
  <p:notesMasterIdLst>
    <p:notesMasterId r:id="rId46"/>
  </p:notesMasterIdLst>
  <p:handoutMasterIdLst>
    <p:handoutMasterId r:id="rId47"/>
  </p:handoutMasterIdLst>
  <p:sldIdLst>
    <p:sldId id="256" r:id="rId6"/>
    <p:sldId id="289" r:id="rId7"/>
    <p:sldId id="352" r:id="rId8"/>
    <p:sldId id="313" r:id="rId9"/>
    <p:sldId id="334" r:id="rId10"/>
    <p:sldId id="335" r:id="rId11"/>
    <p:sldId id="336" r:id="rId12"/>
    <p:sldId id="314" r:id="rId13"/>
    <p:sldId id="321" r:id="rId14"/>
    <p:sldId id="322" r:id="rId15"/>
    <p:sldId id="355" r:id="rId16"/>
    <p:sldId id="323" r:id="rId17"/>
    <p:sldId id="324" r:id="rId18"/>
    <p:sldId id="325" r:id="rId19"/>
    <p:sldId id="312" r:id="rId20"/>
    <p:sldId id="315" r:id="rId21"/>
    <p:sldId id="353" r:id="rId22"/>
    <p:sldId id="326" r:id="rId23"/>
    <p:sldId id="327" r:id="rId24"/>
    <p:sldId id="316" r:id="rId25"/>
    <p:sldId id="328" r:id="rId26"/>
    <p:sldId id="332" r:id="rId27"/>
    <p:sldId id="333" r:id="rId28"/>
    <p:sldId id="349" r:id="rId29"/>
    <p:sldId id="337" r:id="rId30"/>
    <p:sldId id="354" r:id="rId31"/>
    <p:sldId id="343" r:id="rId32"/>
    <p:sldId id="344" r:id="rId33"/>
    <p:sldId id="358" r:id="rId34"/>
    <p:sldId id="347" r:id="rId35"/>
    <p:sldId id="345" r:id="rId36"/>
    <p:sldId id="346" r:id="rId37"/>
    <p:sldId id="340" r:id="rId38"/>
    <p:sldId id="341" r:id="rId39"/>
    <p:sldId id="342" r:id="rId40"/>
    <p:sldId id="357" r:id="rId41"/>
    <p:sldId id="350" r:id="rId42"/>
    <p:sldId id="356" r:id="rId43"/>
    <p:sldId id="351" r:id="rId44"/>
    <p:sldId id="307" r:id="rId45"/>
  </p:sldIdLst>
  <p:sldSz cx="9144000" cy="6858000" type="screen4x3"/>
  <p:notesSz cx="6805613" cy="99441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orient="horz" pos="4100">
          <p15:clr>
            <a:srgbClr val="A4A3A4"/>
          </p15:clr>
        </p15:guide>
        <p15:guide id="3" orient="horz" pos="913">
          <p15:clr>
            <a:srgbClr val="A4A3A4"/>
          </p15:clr>
        </p15:guide>
        <p15:guide id="4" orient="horz" pos="4025">
          <p15:clr>
            <a:srgbClr val="A4A3A4"/>
          </p15:clr>
        </p15:guide>
        <p15:guide id="5" orient="horz" pos="1114">
          <p15:clr>
            <a:srgbClr val="A4A3A4"/>
          </p15:clr>
        </p15:guide>
        <p15:guide id="6" pos="2923">
          <p15:clr>
            <a:srgbClr val="A4A3A4"/>
          </p15:clr>
        </p15:guide>
        <p15:guide id="7" pos="586">
          <p15:clr>
            <a:srgbClr val="A4A3A4"/>
          </p15:clr>
        </p15:guide>
        <p15:guide id="8" pos="5535">
          <p15:clr>
            <a:srgbClr val="A4A3A4"/>
          </p15:clr>
        </p15:guide>
        <p15:guide id="9" pos="225">
          <p15:clr>
            <a:srgbClr val="A4A3A4"/>
          </p15:clr>
        </p15:guide>
        <p15:guide id="10" pos="676">
          <p15:clr>
            <a:srgbClr val="A4A3A4"/>
          </p15:clr>
        </p15:guide>
        <p15:guide id="11" pos="1035">
          <p15:clr>
            <a:srgbClr val="A4A3A4"/>
          </p15:clr>
        </p15:guide>
        <p15:guide id="12" pos="1127">
          <p15:clr>
            <a:srgbClr val="A4A3A4"/>
          </p15:clr>
        </p15:guide>
        <p15:guide id="13" pos="1486">
          <p15:clr>
            <a:srgbClr val="A4A3A4"/>
          </p15:clr>
        </p15:guide>
        <p15:guide id="14" pos="1575">
          <p15:clr>
            <a:srgbClr val="A4A3A4"/>
          </p15:clr>
        </p15:guide>
        <p15:guide id="15" pos="1936">
          <p15:clr>
            <a:srgbClr val="A4A3A4"/>
          </p15:clr>
        </p15:guide>
        <p15:guide id="16" pos="2023">
          <p15:clr>
            <a:srgbClr val="A4A3A4"/>
          </p15:clr>
        </p15:guide>
        <p15:guide id="17" pos="2386">
          <p15:clr>
            <a:srgbClr val="A4A3A4"/>
          </p15:clr>
        </p15:guide>
        <p15:guide id="18" pos="2474">
          <p15:clr>
            <a:srgbClr val="A4A3A4"/>
          </p15:clr>
        </p15:guide>
        <p15:guide id="19" pos="2836">
          <p15:clr>
            <a:srgbClr val="A4A3A4"/>
          </p15:clr>
        </p15:guide>
        <p15:guide id="20" pos="3286">
          <p15:clr>
            <a:srgbClr val="A4A3A4"/>
          </p15:clr>
        </p15:guide>
        <p15:guide id="21" pos="3376">
          <p15:clr>
            <a:srgbClr val="A4A3A4"/>
          </p15:clr>
        </p15:guide>
        <p15:guide id="22" pos="3735">
          <p15:clr>
            <a:srgbClr val="A4A3A4"/>
          </p15:clr>
        </p15:guide>
        <p15:guide id="23" pos="3824">
          <p15:clr>
            <a:srgbClr val="A4A3A4"/>
          </p15:clr>
        </p15:guide>
        <p15:guide id="24" pos="4185">
          <p15:clr>
            <a:srgbClr val="A4A3A4"/>
          </p15:clr>
        </p15:guide>
        <p15:guide id="25" pos="4272">
          <p15:clr>
            <a:srgbClr val="A4A3A4"/>
          </p15:clr>
        </p15:guide>
        <p15:guide id="26" pos="4722">
          <p15:clr>
            <a:srgbClr val="A4A3A4"/>
          </p15:clr>
        </p15:guide>
        <p15:guide id="27" pos="4634">
          <p15:clr>
            <a:srgbClr val="A4A3A4"/>
          </p15:clr>
        </p15:guide>
        <p15:guide id="28" pos="5085">
          <p15:clr>
            <a:srgbClr val="A4A3A4"/>
          </p15:clr>
        </p15:guide>
        <p15:guide id="29" pos="5172">
          <p15:clr>
            <a:srgbClr val="A4A3A4"/>
          </p15:clr>
        </p15:guide>
        <p15:guide id="30" orient="horz" pos="10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D38F"/>
    <a:srgbClr val="880096"/>
    <a:srgbClr val="01FF96"/>
    <a:srgbClr val="09C989"/>
    <a:srgbClr val="FF9E00"/>
    <a:srgbClr val="AD30BA"/>
    <a:srgbClr val="B544C1"/>
    <a:srgbClr val="B24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2406" autoAdjust="0"/>
  </p:normalViewPr>
  <p:slideViewPr>
    <p:cSldViewPr>
      <p:cViewPr varScale="1">
        <p:scale>
          <a:sx n="80" d="100"/>
          <a:sy n="80" d="100"/>
        </p:scale>
        <p:origin x="1920" y="90"/>
      </p:cViewPr>
      <p:guideLst>
        <p:guide orient="horz" pos="255"/>
        <p:guide orient="horz" pos="4100"/>
        <p:guide orient="horz" pos="913"/>
        <p:guide orient="horz" pos="4025"/>
        <p:guide orient="horz" pos="1114"/>
        <p:guide pos="2923"/>
        <p:guide pos="586"/>
        <p:guide pos="5535"/>
        <p:guide pos="225"/>
        <p:guide pos="676"/>
        <p:guide pos="1035"/>
        <p:guide pos="1127"/>
        <p:guide pos="1486"/>
        <p:guide pos="1575"/>
        <p:guide pos="1936"/>
        <p:guide pos="2023"/>
        <p:guide pos="2386"/>
        <p:guide pos="2474"/>
        <p:guide pos="2836"/>
        <p:guide pos="3286"/>
        <p:guide pos="3376"/>
        <p:guide pos="3735"/>
        <p:guide pos="3824"/>
        <p:guide pos="4185"/>
        <p:guide pos="4272"/>
        <p:guide pos="4722"/>
        <p:guide pos="4634"/>
        <p:guide pos="5085"/>
        <p:guide pos="5172"/>
        <p:guide orient="horz" pos="10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gs" Target="tags/tag1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DDB02-0845-44FF-9BC9-B1519508E8EA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C94CF-8DFE-44FE-8CFB-06323E656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38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49CC6-7B68-479F-A317-1D8FA8CDD18F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D72EB-2885-43FA-8F0A-E4B4AC174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20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[DESIGN]</a:t>
            </a:r>
            <a:r>
              <a:rPr lang="en-US" baseline="0" dirty="0" smtClean="0"/>
              <a:t> – THIS SLIDE AUTOMATICALLY MOVES – YOU CAN REPLACE THE WORDS “BEING THE ADAPTIVE ENTERPRISE” WITH A SINGLE WORD FROM THIS LIST IF DESIRED.</a:t>
            </a:r>
          </a:p>
          <a:p>
            <a:r>
              <a:rPr lang="en-US" baseline="0" dirty="0" smtClean="0"/>
              <a:t>IT WOULD BE IN ALL CAPS WITH A PERIOD / FULL STOP:  PIVOT. AGILE. EVOLVE. ALERT. PROTECT. ACHIEVE. PREDICT. REFINE. REVEAL. OPTIMIZE. OUTPACE. CONNECT. FLY. FREEDOM. THE TERM ‘ADAPTIVE ENTERPRISE’ REFERS TO THE TYPE OF INSTITUION OR ORGANIZATION THAT IS </a:t>
            </a:r>
            <a:r>
              <a:rPr lang="en-US" b="1" baseline="0" dirty="0" smtClean="0"/>
              <a:t>UNENCUMBERED</a:t>
            </a:r>
            <a:r>
              <a:rPr lang="en-US" b="0" baseline="0" dirty="0" smtClean="0"/>
              <a:t> FROM THINGS LIKE IT CONSTRAINTS, BACK OFFICE MANUAL PROCESSING, ONE THAT IS AGILE &amp; FREE TO MOVE / GROW AND HAS MORE FUEL (CASH TO DO IT) BECAUSE THEY ARE THE ADAPTIVE ENTERPRISE.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THIS MESSAGE SHOULD TIE INTO EVERY PRESENTION.  IT IS OPTIONAL TO USE THE WORDS IN THE CIRLCE – YOU CAN SELECT FROM ANY ABOVE.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D72EB-2885-43FA-8F0A-E4B4AC1749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75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D72EB-2885-43FA-8F0A-E4B4AC1749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34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7789" y="441535"/>
            <a:ext cx="6119337" cy="1076400"/>
          </a:xfrm>
          <a:prstGeom prst="rect">
            <a:avLst/>
          </a:prstGeom>
        </p:spPr>
      </p:pic>
      <p:grpSp>
        <p:nvGrpSpPr>
          <p:cNvPr id="35" name="Group 34"/>
          <p:cNvGrpSpPr/>
          <p:nvPr userDrawn="1"/>
        </p:nvGrpSpPr>
        <p:grpSpPr>
          <a:xfrm>
            <a:off x="-1434540" y="2436819"/>
            <a:ext cx="6095525" cy="5854140"/>
            <a:chOff x="-1434540" y="2436819"/>
            <a:chExt cx="6095525" cy="5854140"/>
          </a:xfrm>
        </p:grpSpPr>
        <p:sp>
          <p:nvSpPr>
            <p:cNvPr id="36" name="Donut 35"/>
            <p:cNvSpPr/>
            <p:nvPr userDrawn="1"/>
          </p:nvSpPr>
          <p:spPr>
            <a:xfrm>
              <a:off x="-1434540" y="2436819"/>
              <a:ext cx="5854140" cy="5854140"/>
            </a:xfrm>
            <a:prstGeom prst="donut">
              <a:avLst>
                <a:gd name="adj" fmla="val 8786"/>
              </a:avLst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231460" y="4934364"/>
              <a:ext cx="429525" cy="429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14164" y="2867158"/>
            <a:ext cx="6705523" cy="6182658"/>
            <a:chOff x="14164" y="2867158"/>
            <a:chExt cx="6705523" cy="6182658"/>
          </a:xfrm>
        </p:grpSpPr>
        <p:sp>
          <p:nvSpPr>
            <p:cNvPr id="39" name="Donut 38"/>
            <p:cNvSpPr/>
            <p:nvPr userDrawn="1"/>
          </p:nvSpPr>
          <p:spPr>
            <a:xfrm>
              <a:off x="537029" y="2867158"/>
              <a:ext cx="6182658" cy="6182658"/>
            </a:xfrm>
            <a:prstGeom prst="donut">
              <a:avLst>
                <a:gd name="adj" fmla="val 2249"/>
              </a:avLst>
            </a:prstGeom>
            <a:solidFill>
              <a:srgbClr val="07D38F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4164" y="5805264"/>
              <a:ext cx="429525" cy="429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1044408" y="3264898"/>
            <a:ext cx="2846374" cy="2925225"/>
            <a:chOff x="1044408" y="3264898"/>
            <a:chExt cx="2846374" cy="2925225"/>
          </a:xfrm>
        </p:grpSpPr>
        <p:sp>
          <p:nvSpPr>
            <p:cNvPr id="42" name="Donut 41"/>
            <p:cNvSpPr/>
            <p:nvPr userDrawn="1"/>
          </p:nvSpPr>
          <p:spPr>
            <a:xfrm>
              <a:off x="1044408" y="3264898"/>
              <a:ext cx="2846374" cy="2846374"/>
            </a:xfrm>
            <a:prstGeom prst="donut">
              <a:avLst>
                <a:gd name="adj" fmla="val 8402"/>
              </a:avLst>
            </a:prstGeom>
            <a:solidFill>
              <a:srgbClr val="88009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2285550" y="5760598"/>
              <a:ext cx="429525" cy="429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4580"/>
            <a:ext cx="9144000" cy="450342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019858" y="3231083"/>
            <a:ext cx="2887124" cy="2906498"/>
          </a:xfrm>
          <a:prstGeom prst="ellipse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3000" baseline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Insert statement/ </a:t>
            </a:r>
            <a:br>
              <a:rPr lang="en-US" dirty="0" smtClean="0"/>
            </a:br>
            <a:r>
              <a:rPr lang="en-US" dirty="0" smtClean="0"/>
              <a:t>keyword.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3562" y="1681316"/>
            <a:ext cx="4978451" cy="394730"/>
          </a:xfrm>
        </p:spPr>
        <p:txBody>
          <a:bodyPr anchor="ctr" anchorCtr="0">
            <a:normAutofit/>
          </a:bodyPr>
          <a:lstStyle>
            <a:lvl1pPr algn="l">
              <a:defRPr sz="1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562" y="2061462"/>
            <a:ext cx="4979683" cy="37530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1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12" dur="4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decel="5200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Rot by="-21600000">
                                      <p:cBhvr>
                                        <p:cTn id="14" dur="4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4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decel="41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Rot by="21600000">
                                      <p:cBhvr>
                                        <p:cTn id="18" dur="4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3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decel="4800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21600000">
                                      <p:cBhvr>
                                        <p:cTn id="25" dur="4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2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121" y="0"/>
            <a:ext cx="836187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7789" y="441535"/>
            <a:ext cx="6119337" cy="10764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750" y="2061462"/>
            <a:ext cx="5040024" cy="37530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87582" y="3217481"/>
            <a:ext cx="2921106" cy="2940710"/>
          </a:xfrm>
          <a:prstGeom prst="ellipse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3000" baseline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Insert statement/</a:t>
            </a:r>
            <a:br>
              <a:rPr lang="en-US" dirty="0" smtClean="0"/>
            </a:br>
            <a:r>
              <a:rPr lang="en-US" dirty="0" smtClean="0"/>
              <a:t>keyword.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03561" y="1681316"/>
            <a:ext cx="5038777" cy="394730"/>
          </a:xfrm>
        </p:spPr>
        <p:txBody>
          <a:bodyPr anchor="ctr" anchorCtr="0">
            <a:normAutofit/>
          </a:bodyPr>
          <a:lstStyle>
            <a:lvl1pPr algn="l">
              <a:defRPr sz="1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85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Platinum 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858" y="3212976"/>
            <a:ext cx="4887800" cy="1944216"/>
          </a:xfrm>
        </p:spPr>
        <p:txBody>
          <a:bodyPr anchor="t"/>
          <a:lstStyle>
            <a:lvl1pPr algn="ctr">
              <a:lnSpc>
                <a:spcPct val="85000"/>
              </a:lnSpc>
              <a:spcAft>
                <a:spcPts val="0"/>
              </a:spcAft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56199" y="2535932"/>
            <a:ext cx="3035118" cy="566564"/>
          </a:xfrm>
        </p:spPr>
        <p:txBody>
          <a:bodyPr anchor="b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No.</a:t>
            </a:r>
          </a:p>
        </p:txBody>
      </p:sp>
      <p:sp>
        <p:nvSpPr>
          <p:cNvPr id="4" name="Donut 3"/>
          <p:cNvSpPr/>
          <p:nvPr userDrawn="1"/>
        </p:nvSpPr>
        <p:spPr>
          <a:xfrm>
            <a:off x="1936300" y="806211"/>
            <a:ext cx="5277300" cy="5277300"/>
          </a:xfrm>
          <a:prstGeom prst="donut">
            <a:avLst>
              <a:gd name="adj" fmla="val 4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1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olet Section Hea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onut 5"/>
          <p:cNvSpPr/>
          <p:nvPr userDrawn="1"/>
        </p:nvSpPr>
        <p:spPr>
          <a:xfrm>
            <a:off x="1936300" y="806211"/>
            <a:ext cx="5277300" cy="5277300"/>
          </a:xfrm>
          <a:prstGeom prst="donut">
            <a:avLst>
              <a:gd name="adj" fmla="val 4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29858" y="3212976"/>
            <a:ext cx="4887800" cy="1944216"/>
          </a:xfrm>
        </p:spPr>
        <p:txBody>
          <a:bodyPr anchor="t"/>
          <a:lstStyle>
            <a:lvl1pPr algn="ctr">
              <a:lnSpc>
                <a:spcPct val="85000"/>
              </a:lnSpc>
              <a:spcAft>
                <a:spcPts val="0"/>
              </a:spcAft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56199" y="2535932"/>
            <a:ext cx="3035118" cy="566564"/>
          </a:xfrm>
        </p:spPr>
        <p:txBody>
          <a:bodyPr anchor="b">
            <a:normAutofit/>
          </a:bodyPr>
          <a:lstStyle>
            <a:lvl1pPr marL="0" indent="0" algn="ctr">
              <a:buNone/>
              <a:defRPr sz="28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No.</a:t>
            </a:r>
          </a:p>
        </p:txBody>
      </p:sp>
    </p:spTree>
    <p:extLst>
      <p:ext uri="{BB962C8B-B14F-4D97-AF65-F5344CB8AC3E}">
        <p14:creationId xmlns:p14="http://schemas.microsoft.com/office/powerpoint/2010/main" val="5909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ngerine 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onut 5"/>
          <p:cNvSpPr/>
          <p:nvPr userDrawn="1"/>
        </p:nvSpPr>
        <p:spPr>
          <a:xfrm>
            <a:off x="1936300" y="806211"/>
            <a:ext cx="5277300" cy="5277300"/>
          </a:xfrm>
          <a:prstGeom prst="donut">
            <a:avLst>
              <a:gd name="adj" fmla="val 4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056199" y="2535932"/>
            <a:ext cx="3035118" cy="566564"/>
          </a:xfrm>
        </p:spPr>
        <p:txBody>
          <a:bodyPr anchor="b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No.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29858" y="3212976"/>
            <a:ext cx="4887800" cy="1944216"/>
          </a:xfrm>
        </p:spPr>
        <p:txBody>
          <a:bodyPr anchor="t"/>
          <a:lstStyle>
            <a:lvl1pPr algn="ctr">
              <a:lnSpc>
                <a:spcPct val="85000"/>
              </a:lnSpc>
              <a:spcAft>
                <a:spcPts val="0"/>
              </a:spcAft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48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urquoise 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onut 5"/>
          <p:cNvSpPr/>
          <p:nvPr userDrawn="1"/>
        </p:nvSpPr>
        <p:spPr>
          <a:xfrm>
            <a:off x="1936300" y="806211"/>
            <a:ext cx="5277300" cy="5277300"/>
          </a:xfrm>
          <a:prstGeom prst="donut">
            <a:avLst>
              <a:gd name="adj" fmla="val 4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056199" y="2535932"/>
            <a:ext cx="3035118" cy="566564"/>
          </a:xfrm>
        </p:spPr>
        <p:txBody>
          <a:bodyPr anchor="b">
            <a:normAutofit/>
          </a:bodyPr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No.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9858" y="3212976"/>
            <a:ext cx="4887800" cy="1944216"/>
          </a:xfrm>
        </p:spPr>
        <p:txBody>
          <a:bodyPr anchor="t"/>
          <a:lstStyle>
            <a:lvl1pPr algn="ctr">
              <a:lnSpc>
                <a:spcPct val="85000"/>
              </a:lnSpc>
              <a:spcAft>
                <a:spcPts val="0"/>
              </a:spcAft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09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89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70" y="265113"/>
            <a:ext cx="8650800" cy="572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5170" y="800100"/>
            <a:ext cx="8650800" cy="46206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SunGard footer copy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5170" y="1661950"/>
            <a:ext cx="8650800" cy="47277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1105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geri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389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70" y="265114"/>
            <a:ext cx="8651181" cy="572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SunGard footer copy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45170" y="1661950"/>
            <a:ext cx="8650800" cy="47277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5170" y="800100"/>
            <a:ext cx="8650800" cy="46206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34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89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70" y="265114"/>
            <a:ext cx="8651181" cy="572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SunGard footer copy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45170" y="1661950"/>
            <a:ext cx="8650800" cy="47277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5170" y="800100"/>
            <a:ext cx="8650800" cy="46206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272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tinu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89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70" y="265114"/>
            <a:ext cx="8651181" cy="572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SunGard footer copy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5170" y="1661950"/>
            <a:ext cx="8650800" cy="47277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5170" y="800100"/>
            <a:ext cx="8650800" cy="46206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7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6"/>
          <a:stretch/>
        </p:blipFill>
        <p:spPr>
          <a:xfrm>
            <a:off x="676274" y="2142"/>
            <a:ext cx="8467725" cy="6853716"/>
          </a:xfrm>
          <a:prstGeom prst="rect">
            <a:avLst/>
          </a:prstGeom>
        </p:spPr>
      </p:pic>
      <p:sp>
        <p:nvSpPr>
          <p:cNvPr id="10" name="Oval 9"/>
          <p:cNvSpPr/>
          <p:nvPr userDrawn="1"/>
        </p:nvSpPr>
        <p:spPr>
          <a:xfrm>
            <a:off x="5769274" y="3552825"/>
            <a:ext cx="1819192" cy="1819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54002" y="6443663"/>
            <a:ext cx="3986262" cy="225697"/>
          </a:xfrm>
        </p:spPr>
        <p:txBody>
          <a:bodyPr/>
          <a:lstStyle/>
          <a:p>
            <a:r>
              <a:rPr lang="en-GB" smtClean="0"/>
              <a:t>SunGard footer copy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7789" y="441535"/>
            <a:ext cx="6119337" cy="10764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02819" y="1707514"/>
            <a:ext cx="3853654" cy="158699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521165" y="3358444"/>
            <a:ext cx="2288106" cy="2303462"/>
          </a:xfrm>
          <a:prstGeom prst="ellipse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600" baseline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Keyword.</a:t>
            </a:r>
          </a:p>
        </p:txBody>
      </p:sp>
      <p:sp>
        <p:nvSpPr>
          <p:cNvPr id="5" name="Donut 4"/>
          <p:cNvSpPr/>
          <p:nvPr userDrawn="1"/>
        </p:nvSpPr>
        <p:spPr>
          <a:xfrm>
            <a:off x="5718608" y="3554540"/>
            <a:ext cx="1901392" cy="1901392"/>
          </a:xfrm>
          <a:prstGeom prst="donut">
            <a:avLst>
              <a:gd name="adj" fmla="val 238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7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4001" y="6443663"/>
            <a:ext cx="6127799" cy="225697"/>
          </a:xfrm>
        </p:spPr>
        <p:txBody>
          <a:bodyPr/>
          <a:lstStyle/>
          <a:p>
            <a:r>
              <a:rPr lang="en-GB" smtClean="0"/>
              <a:t>SunGard footer copy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6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9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7789" y="441535"/>
            <a:ext cx="6119337" cy="10764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503562" y="1697191"/>
            <a:ext cx="3407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THE ADAPTIVE ENTERPRISE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SunGard footer copy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357188" y="404813"/>
            <a:ext cx="573087" cy="5984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071130" y="404813"/>
            <a:ext cx="573087" cy="5984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785072" y="404813"/>
            <a:ext cx="573087" cy="5984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2499014" y="404813"/>
            <a:ext cx="573087" cy="5984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3212956" y="404813"/>
            <a:ext cx="573087" cy="5984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3926898" y="404813"/>
            <a:ext cx="573087" cy="5984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4640840" y="404813"/>
            <a:ext cx="573087" cy="5984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5354782" y="404813"/>
            <a:ext cx="573087" cy="5984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6068724" y="404813"/>
            <a:ext cx="573087" cy="5984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6782666" y="404813"/>
            <a:ext cx="573087" cy="5984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7496608" y="404813"/>
            <a:ext cx="573087" cy="5984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8210550" y="404813"/>
            <a:ext cx="573087" cy="5984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336825" y="31785"/>
            <a:ext cx="376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Grid for reference only</a:t>
            </a:r>
            <a:r>
              <a:rPr lang="en-GB" baseline="0" dirty="0" smtClean="0">
                <a:solidFill>
                  <a:srgbClr val="FF0000"/>
                </a:solidFill>
              </a:rPr>
              <a:t> - </a:t>
            </a:r>
            <a:r>
              <a:rPr lang="en-GB" dirty="0" smtClean="0">
                <a:solidFill>
                  <a:srgbClr val="FF0000"/>
                </a:solidFill>
              </a:rPr>
              <a:t>do not use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Ring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SunGard footer copy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102552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5170" y="1661950"/>
            <a:ext cx="8650800" cy="47277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08938" y="0"/>
            <a:ext cx="2535062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01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Grey Ring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70" y="265114"/>
            <a:ext cx="8651181" cy="10255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3167" y="2721430"/>
            <a:ext cx="4130833" cy="41365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579" y="6466032"/>
            <a:ext cx="1010653" cy="18904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5170" y="1661950"/>
            <a:ext cx="8650800" cy="47277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SunGard footer copy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5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170" y="1661950"/>
            <a:ext cx="4256980" cy="4727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882" y="1661950"/>
            <a:ext cx="4256088" cy="4727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SunGard footer copy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45170" y="265114"/>
            <a:ext cx="8651181" cy="10255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5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70" y="265114"/>
            <a:ext cx="8650800" cy="5715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SunGard footer copy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5170" y="800100"/>
            <a:ext cx="8650800" cy="46206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5170" y="1661950"/>
            <a:ext cx="8650800" cy="47277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042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 with Ring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70" y="265114"/>
            <a:ext cx="6398518" cy="572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SunGard footer copy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5170" y="800100"/>
            <a:ext cx="6398520" cy="46206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5170" y="1661950"/>
            <a:ext cx="8650800" cy="47277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08938" y="0"/>
            <a:ext cx="2535062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 with Grey Ring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70" y="265114"/>
            <a:ext cx="8650800" cy="572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3167" y="2721430"/>
            <a:ext cx="4130833" cy="41365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579" y="6466032"/>
            <a:ext cx="1010653" cy="189043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5170" y="800100"/>
            <a:ext cx="8650800" cy="46206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45170" y="1661950"/>
            <a:ext cx="8650800" cy="47277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SunGard footer copy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4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SunGard footer copy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62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170" y="265114"/>
            <a:ext cx="8651181" cy="10255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170" y="1661950"/>
            <a:ext cx="8650800" cy="472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4001" y="6443663"/>
            <a:ext cx="6127799" cy="22569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en-GB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SunGard footer copy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814" y="6443663"/>
            <a:ext cx="34559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2FE08-87EB-4D43-A9B3-DB16E07F94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453258" y="6443812"/>
            <a:ext cx="2295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4579" y="6466032"/>
            <a:ext cx="1010653" cy="1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7" r:id="rId20"/>
    <p:sldLayoutId id="2147483696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274638" algn="l" defTabSz="914400" rtl="0" eaLnBrk="1" latinLnBrk="0" hangingPunct="1">
        <a:spcBef>
          <a:spcPct val="200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8038" indent="-266700" algn="l" defTabSz="914400" rtl="0" eaLnBrk="1" latinLnBrk="0" hangingPunct="1">
        <a:spcBef>
          <a:spcPct val="200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266700" algn="l" defTabSz="914400" rtl="0" eaLnBrk="1" latinLnBrk="0" hangingPunct="1">
        <a:spcBef>
          <a:spcPct val="200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Jvum0F?p=preview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HGmj_fqPLE" TargetMode="External"/><Relationship Id="rId13" Type="http://schemas.openxmlformats.org/officeDocument/2006/relationships/hyperlink" Target="https://egghead.io/lessons/intro-to-es6-and-traceur-js" TargetMode="External"/><Relationship Id="rId3" Type="http://schemas.openxmlformats.org/officeDocument/2006/relationships/hyperlink" Target="https://www.youtube.com/watch?v=-8P8NO8X-mQ" TargetMode="External"/><Relationship Id="rId7" Type="http://schemas.openxmlformats.org/officeDocument/2006/relationships/hyperlink" Target="https://www.youtube.com/watch?v=-dMBcqwvYA0" TargetMode="External"/><Relationship Id="rId12" Type="http://schemas.openxmlformats.org/officeDocument/2006/relationships/hyperlink" Target="https://angularu.com/Video/2015sf/misko-hevery-talks-about-databinding-in-angular-2" TargetMode="External"/><Relationship Id="rId17" Type="http://schemas.openxmlformats.org/officeDocument/2006/relationships/hyperlink" Target="http://definitelytyped.org/" TargetMode="External"/><Relationship Id="rId2" Type="http://schemas.openxmlformats.org/officeDocument/2006/relationships/hyperlink" Target="https://www.youtube.com/watch?v=uD6Okha_Yj0" TargetMode="External"/><Relationship Id="rId16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YhcOeJP06Zc" TargetMode="External"/><Relationship Id="rId11" Type="http://schemas.openxmlformats.org/officeDocument/2006/relationships/hyperlink" Target="https://drive.google.com/drive/u/0/folders/0B7Ovm8bUYiUDR29iSkEyMk5pVUk" TargetMode="External"/><Relationship Id="rId5" Type="http://schemas.openxmlformats.org/officeDocument/2006/relationships/hyperlink" Target="https://www.youtube.com/watch?v=odY7fUjI1ZU" TargetMode="External"/><Relationship Id="rId15" Type="http://schemas.openxmlformats.org/officeDocument/2006/relationships/hyperlink" Target="http://www.pluralsight.com/courses/angular-typescript" TargetMode="External"/><Relationship Id="rId10" Type="http://schemas.openxmlformats.org/officeDocument/2006/relationships/hyperlink" Target="https://docs.google.com/document/d/1f-xlfLRG4q9whXhnR2wgCQkb64CdWzW9I_sKKyNbbak/edit?pli=1#heading=h.xgjl2srtytjt" TargetMode="External"/><Relationship Id="rId4" Type="http://schemas.openxmlformats.org/officeDocument/2006/relationships/hyperlink" Target="https://www.youtube.com/watch?v=9ZVvsUCIyRI" TargetMode="External"/><Relationship Id="rId9" Type="http://schemas.openxmlformats.org/officeDocument/2006/relationships/hyperlink" Target="https://angular.io/docs/js/latest/quickstart.html" TargetMode="External"/><Relationship Id="rId14" Type="http://schemas.openxmlformats.org/officeDocument/2006/relationships/hyperlink" Target="http://webcomponent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Building an angular 2.0 component using typescript and </a:t>
            </a:r>
            <a:r>
              <a:rPr lang="en-GB" dirty="0" err="1" smtClean="0"/>
              <a:t>vscode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Antony Davis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Being the adaptive enterprise.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8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24744"/>
            <a:ext cx="8650800" cy="5264944"/>
          </a:xfrm>
        </p:spPr>
        <p:txBody>
          <a:bodyPr>
            <a:normAutofit fontScale="85000" lnSpcReduction="10000"/>
          </a:bodyPr>
          <a:lstStyle/>
          <a:p>
            <a:pPr marL="0" lvl="1" indent="0">
              <a:buNone/>
            </a:pPr>
            <a:r>
              <a:rPr lang="en-GB" sz="2000" dirty="0" smtClean="0"/>
              <a:t>Motivation: Web Components</a:t>
            </a:r>
          </a:p>
          <a:p>
            <a:pPr marL="0" lvl="1" indent="0">
              <a:buNone/>
            </a:pPr>
            <a:endParaRPr lang="en-GB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Component is a building block consisting of a controller class, a view and a selector.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GB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/>
              <a:t>Angular 2 components conform to W3C Web Standards: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GB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600" dirty="0"/>
              <a:t>Custom Elements - extension of HTML through custom tags.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600" dirty="0"/>
              <a:t>HTML Imports - packaging of </a:t>
            </a:r>
            <a:r>
              <a:rPr lang="en-US" sz="1600" dirty="0" smtClean="0"/>
              <a:t>resources into </a:t>
            </a:r>
            <a:r>
              <a:rPr lang="en-US" sz="1600" dirty="0"/>
              <a:t>one </a:t>
            </a:r>
            <a:r>
              <a:rPr lang="en-US" sz="1600" dirty="0" smtClean="0"/>
              <a:t>link (HTML</a:t>
            </a:r>
            <a:r>
              <a:rPr lang="en-US" sz="1600" dirty="0"/>
              <a:t>, CSS, JS).</a:t>
            </a:r>
          </a:p>
          <a:p>
            <a:pPr marL="808038" lvl="4" indent="0">
              <a:buNone/>
            </a:pPr>
            <a:endParaRPr lang="en-US" sz="1600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600" dirty="0"/>
              <a:t>Template Element - inclusion of re-usable portions of HTML in a document.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600" dirty="0"/>
              <a:t>Shadow DOM - Enables encapsulation of </a:t>
            </a:r>
            <a:r>
              <a:rPr lang="en-US" sz="1600" dirty="0" smtClean="0"/>
              <a:t>DOM and CSS into functional, interacting trees. </a:t>
            </a:r>
            <a:endParaRPr lang="en-GB" sz="18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GB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Understood from a DOM API perspective, a Component consists of properties, event handlers and methods.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GB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The </a:t>
            </a:r>
            <a:r>
              <a:rPr lang="en-GB" sz="1800" dirty="0" smtClean="0"/>
              <a:t>DOM, particularly </a:t>
            </a:r>
            <a:r>
              <a:rPr lang="en-GB" sz="1800" dirty="0" smtClean="0"/>
              <a:t>the properties and methods belonging to DOM objects, </a:t>
            </a:r>
            <a:r>
              <a:rPr lang="en-GB" sz="1800" dirty="0" smtClean="0"/>
              <a:t>takes </a:t>
            </a:r>
            <a:r>
              <a:rPr lang="en-GB" sz="1800" dirty="0" smtClean="0"/>
              <a:t>centre stage.</a:t>
            </a:r>
          </a:p>
          <a:p>
            <a:pPr marL="266700" lvl="2" indent="0">
              <a:buNone/>
            </a:pPr>
            <a:endParaRPr lang="en-GB" sz="1800" dirty="0" smtClean="0"/>
          </a:p>
          <a:p>
            <a:pPr marL="266700" lvl="2" indent="0">
              <a:buNone/>
            </a:pPr>
            <a:r>
              <a:rPr lang="en-US" dirty="0" smtClean="0"/>
              <a:t>.</a:t>
            </a:r>
          </a:p>
          <a:p>
            <a:pPr marL="808038" lvl="4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659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24744"/>
            <a:ext cx="8650800" cy="52649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000" dirty="0" smtClean="0"/>
              <a:t>Motivation: Web Components</a:t>
            </a:r>
            <a:endParaRPr lang="en-GB" dirty="0" smtClean="0"/>
          </a:p>
          <a:p>
            <a:pPr marL="808038" lvl="4" indent="0">
              <a:buNone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The point is that the </a:t>
            </a:r>
            <a:r>
              <a:rPr lang="en-US" sz="1800" dirty="0" smtClean="0"/>
              <a:t>component are </a:t>
            </a:r>
            <a:r>
              <a:rPr lang="en-US" sz="1800" dirty="0" smtClean="0"/>
              <a:t>usable out of the box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You should be able to put it in your markup, without the need for extra functionality, styling or scripting, just like an HTML5 component (e.g. ranger slider)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Controllers and directives are essentially merged into components.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Execution context is the class part of the component so there is no scope and no need for a complicated scope hierarchy.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Instead of binding to properties on the scope, we bind directly to properties on the component (which in turn can be bound directly to </a:t>
            </a:r>
            <a:r>
              <a:rPr lang="en-US" sz="1800" dirty="0" smtClean="0"/>
              <a:t>object properties </a:t>
            </a:r>
            <a:r>
              <a:rPr lang="en-US" sz="1800" dirty="0" smtClean="0"/>
              <a:t>on the DOM).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74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24744"/>
            <a:ext cx="8650800" cy="5264944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GB" sz="2000" dirty="0" smtClean="0"/>
              <a:t>Motivation: Performance</a:t>
            </a:r>
            <a:endParaRPr lang="en-GB" dirty="0" smtClean="0"/>
          </a:p>
          <a:p>
            <a:pPr marL="266700" lvl="2" indent="0">
              <a:buNone/>
            </a:pPr>
            <a:endParaRPr lang="en-GB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Ultra Fast Change Detection (watchtower.js from Dart)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Emphasis is no longer on a </a:t>
            </a:r>
            <a:r>
              <a:rPr lang="en-US" sz="1800" dirty="0" err="1" smtClean="0"/>
              <a:t>stateful</a:t>
            </a:r>
            <a:r>
              <a:rPr lang="en-US" sz="1800" dirty="0" smtClean="0"/>
              <a:t> view, i.e. a bi-directional binding between model and view</a:t>
            </a:r>
            <a:r>
              <a:rPr lang="en-US" sz="1800" dirty="0" smtClean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Model is now always the single source of truth and view really is just a reflection of it.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Instead, there is a </a:t>
            </a:r>
            <a:r>
              <a:rPr lang="en-US" sz="1800" dirty="0" err="1" smtClean="0"/>
              <a:t>uni</a:t>
            </a:r>
            <a:r>
              <a:rPr lang="en-US" sz="1800" dirty="0" smtClean="0"/>
              <a:t>-directional, top-down flow of data, from parent to child. Angular no longer needs to keep constantly checking state</a:t>
            </a:r>
            <a:r>
              <a:rPr lang="en-US" sz="1800" dirty="0" smtClean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Y</a:t>
            </a:r>
            <a:r>
              <a:rPr lang="en-US" sz="1800" dirty="0" smtClean="0"/>
              <a:t>ou </a:t>
            </a:r>
            <a:r>
              <a:rPr lang="en-US" sz="1800" dirty="0"/>
              <a:t>forward bind using [property</a:t>
            </a:r>
            <a:r>
              <a:rPr lang="en-US" sz="1800" dirty="0" smtClean="0"/>
              <a:t>]=expression </a:t>
            </a:r>
            <a:r>
              <a:rPr lang="en-US" sz="1800" dirty="0"/>
              <a:t>and </a:t>
            </a:r>
            <a:r>
              <a:rPr lang="en-US" sz="1800" dirty="0" smtClean="0"/>
              <a:t>optionally reverse </a:t>
            </a:r>
            <a:r>
              <a:rPr lang="en-US" sz="1800" dirty="0"/>
              <a:t>bind using (event</a:t>
            </a:r>
            <a:r>
              <a:rPr lang="en-US" sz="1800" dirty="0" smtClean="0"/>
              <a:t>), e.g. (change).</a:t>
            </a:r>
            <a:endParaRPr lang="en-US" sz="1800" dirty="0"/>
          </a:p>
          <a:p>
            <a:pPr marL="541338" lvl="3" indent="0">
              <a:buNone/>
            </a:pPr>
            <a:endParaRPr lang="en-US" sz="1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No more $digest cycle (it’s now a once-off phase). Again, this means no longer having constantly to watch elements</a:t>
            </a:r>
            <a:r>
              <a:rPr lang="en-US" sz="1800" dirty="0" smtClean="0"/>
              <a:t>. No need for $</a:t>
            </a:r>
            <a:r>
              <a:rPr lang="en-US" sz="1800" dirty="0" err="1" smtClean="0"/>
              <a:t>scope.$apply</a:t>
            </a:r>
            <a:endParaRPr lang="en-US" sz="1800" dirty="0" smtClean="0"/>
          </a:p>
          <a:p>
            <a:pPr marL="541338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83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24744"/>
            <a:ext cx="8650800" cy="5112568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GB" sz="2000" dirty="0" smtClean="0"/>
              <a:t>Motivation: </a:t>
            </a:r>
            <a:r>
              <a:rPr lang="en-GB" sz="1800" dirty="0" smtClean="0"/>
              <a:t>Simplified Mental Model</a:t>
            </a:r>
          </a:p>
          <a:p>
            <a:pPr marL="541338" lvl="3" indent="0">
              <a:buNone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The syntax is much simpler with fewer rules to remember: inter alia, no more controllers, directives, scope, two-way binding.</a:t>
            </a:r>
            <a:endParaRPr lang="en-US" sz="1800" dirty="0"/>
          </a:p>
          <a:p>
            <a:pPr lvl="3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Angular 2 app is a tree of UI components with one parent/many children (</a:t>
            </a:r>
            <a:r>
              <a:rPr lang="en-US" sz="1800" dirty="0" smtClean="0"/>
              <a:t>same as DOM tree).</a:t>
            </a:r>
            <a:endParaRPr lang="en-US" sz="1800" dirty="0" smtClean="0"/>
          </a:p>
          <a:p>
            <a:pPr lvl="3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Remember the six steps needed to set up an Angular 1 app?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This has been simplified to 3: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/>
              <a:t>Create </a:t>
            </a:r>
            <a:r>
              <a:rPr lang="en-US" sz="1600" dirty="0" smtClean="0"/>
              <a:t>Component &amp; Export it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 smtClean="0"/>
              <a:t>Import classes you need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 smtClean="0"/>
              <a:t>bootstrap(</a:t>
            </a:r>
            <a:r>
              <a:rPr lang="en-US" sz="1600" dirty="0" err="1" smtClean="0"/>
              <a:t>MyApp</a:t>
            </a:r>
            <a:r>
              <a:rPr lang="en-US" sz="1600" dirty="0" smtClean="0"/>
              <a:t>) </a:t>
            </a:r>
            <a:r>
              <a:rPr lang="en-US" sz="1600" dirty="0" smtClean="0">
                <a:sym typeface="Wingdings" panose="05000000000000000000" pitchFamily="2" charset="2"/>
              </a:rPr>
              <a:t> top-level component with children coming off it.</a:t>
            </a:r>
            <a:endParaRPr lang="en-US" sz="1600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marL="541338" lvl="3" indent="0">
              <a:buNone/>
            </a:pP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3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2420888"/>
            <a:ext cx="8650800" cy="39688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Second thing is to show how to transform an Angular 1 Directive to an Angular 2 Component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hlinkClick r:id="rId2"/>
              </a:rPr>
              <a:t>http://</a:t>
            </a:r>
            <a:r>
              <a:rPr lang="en-GB" sz="2000" dirty="0" smtClean="0">
                <a:hlinkClick r:id="rId2"/>
              </a:rPr>
              <a:t>plnkr.co/edit/Jvum0F?p=preview</a:t>
            </a:r>
            <a:endParaRPr lang="en-GB" sz="20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GB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But, before doing this, need to set up our development environment</a:t>
            </a:r>
            <a:endParaRPr lang="en-US" sz="2000" dirty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marL="541338" lvl="3" indent="0">
              <a:buNone/>
            </a:pP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480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err="1" smtClean="0"/>
              <a:t>VSCode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96752"/>
            <a:ext cx="8650800" cy="5192936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GB" sz="2000" dirty="0"/>
              <a:t>Why </a:t>
            </a:r>
            <a:r>
              <a:rPr lang="en-GB" sz="2000" dirty="0" err="1" smtClean="0"/>
              <a:t>VSCode</a:t>
            </a:r>
            <a:r>
              <a:rPr lang="en-GB" sz="2000" dirty="0" smtClean="0"/>
              <a:t>?</a:t>
            </a:r>
            <a:endParaRPr lang="en-GB" sz="2000" dirty="0" smtClean="0"/>
          </a:p>
          <a:p>
            <a:pPr marL="266700" lvl="2" indent="0">
              <a:buNone/>
            </a:pPr>
            <a:endParaRPr lang="en-GB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 smtClean="0"/>
              <a:t>What is </a:t>
            </a:r>
            <a:r>
              <a:rPr lang="en-GB" sz="2000" dirty="0" err="1" smtClean="0"/>
              <a:t>TypeScript</a:t>
            </a:r>
            <a:r>
              <a:rPr lang="en-GB" sz="2000" dirty="0" smtClean="0"/>
              <a:t>?</a:t>
            </a:r>
            <a:endParaRPr lang="en-GB" sz="2000" dirty="0" smtClean="0"/>
          </a:p>
          <a:p>
            <a:pPr lvl="3">
              <a:buFont typeface="Wingdings" panose="05000000000000000000" pitchFamily="2" charset="2"/>
              <a:buChar char="§"/>
            </a:pPr>
            <a:endParaRPr lang="en-GB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 smtClean="0"/>
              <a:t>What are </a:t>
            </a:r>
            <a:r>
              <a:rPr lang="en-GB" sz="2000" dirty="0" err="1" smtClean="0"/>
              <a:t>TypeScript</a:t>
            </a:r>
            <a:r>
              <a:rPr lang="en-GB" sz="2000" dirty="0" smtClean="0"/>
              <a:t> </a:t>
            </a:r>
            <a:r>
              <a:rPr lang="en-GB" sz="2000" dirty="0"/>
              <a:t>D</a:t>
            </a:r>
            <a:r>
              <a:rPr lang="en-GB" sz="2000" dirty="0" smtClean="0"/>
              <a:t>efinition </a:t>
            </a:r>
            <a:r>
              <a:rPr lang="en-GB" sz="2000" dirty="0" smtClean="0"/>
              <a:t>Files?</a:t>
            </a:r>
            <a:endParaRPr lang="en-GB" sz="2000" dirty="0" smtClean="0"/>
          </a:p>
          <a:p>
            <a:pPr lvl="3">
              <a:buFont typeface="Wingdings" panose="05000000000000000000" pitchFamily="2" charset="2"/>
              <a:buChar char="§"/>
            </a:pPr>
            <a:endParaRPr lang="en-GB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 smtClean="0"/>
              <a:t>Setting up your project</a:t>
            </a:r>
          </a:p>
          <a:p>
            <a:pPr marL="0" lvl="1" indent="0">
              <a:buNone/>
            </a:pPr>
            <a:endParaRPr lang="en-GB" dirty="0" smtClean="0"/>
          </a:p>
          <a:p>
            <a:pPr marL="541338" lvl="3" indent="0">
              <a:buNone/>
            </a:pPr>
            <a:endParaRPr lang="en-GB" sz="1600" dirty="0" smtClean="0"/>
          </a:p>
          <a:p>
            <a:pPr lvl="3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2467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err="1" smtClean="0"/>
              <a:t>VSCode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96752"/>
            <a:ext cx="8650800" cy="519293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000" dirty="0" smtClean="0"/>
              <a:t>Why </a:t>
            </a:r>
            <a:r>
              <a:rPr lang="en-GB" sz="2000" dirty="0" err="1" smtClean="0"/>
              <a:t>VSCode</a:t>
            </a:r>
            <a:endParaRPr lang="en-GB" sz="2000" dirty="0" smtClean="0"/>
          </a:p>
          <a:p>
            <a:pPr marL="0" lvl="1" indent="0">
              <a:buNone/>
            </a:pPr>
            <a:endParaRPr lang="en-GB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Cross-platform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GB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Supports </a:t>
            </a:r>
            <a:r>
              <a:rPr lang="en-GB" sz="1800" dirty="0" err="1" smtClean="0"/>
              <a:t>TypeScript</a:t>
            </a:r>
            <a:r>
              <a:rPr lang="en-GB" sz="1800" dirty="0" smtClean="0"/>
              <a:t> (recommended by the angular team).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GB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Code completion (because of the TSDs)</a:t>
            </a:r>
          </a:p>
        </p:txBody>
      </p:sp>
    </p:spTree>
    <p:extLst>
      <p:ext uri="{BB962C8B-B14F-4D97-AF65-F5344CB8AC3E}">
        <p14:creationId xmlns:p14="http://schemas.microsoft.com/office/powerpoint/2010/main" val="224361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err="1" smtClean="0"/>
              <a:t>VSCode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96752"/>
            <a:ext cx="8650800" cy="519293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000" dirty="0" smtClean="0"/>
              <a:t>Typescript</a:t>
            </a:r>
          </a:p>
          <a:p>
            <a:pPr marL="0" lvl="1" indent="0">
              <a:buNone/>
            </a:pPr>
            <a:endParaRPr lang="en-GB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What is </a:t>
            </a:r>
            <a:r>
              <a:rPr lang="en-GB" sz="1800" dirty="0"/>
              <a:t>i</a:t>
            </a:r>
            <a:r>
              <a:rPr lang="en-GB" sz="1800" dirty="0" smtClean="0"/>
              <a:t>t?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GB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Installing</a:t>
            </a:r>
          </a:p>
        </p:txBody>
      </p:sp>
    </p:spTree>
    <p:extLst>
      <p:ext uri="{BB962C8B-B14F-4D97-AF65-F5344CB8AC3E}">
        <p14:creationId xmlns:p14="http://schemas.microsoft.com/office/powerpoint/2010/main" val="419877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err="1" smtClean="0"/>
              <a:t>VSCode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96752"/>
            <a:ext cx="8650800" cy="519293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000" dirty="0" smtClean="0"/>
              <a:t>Typescript: </a:t>
            </a:r>
            <a:r>
              <a:rPr lang="en-GB" sz="1800" dirty="0" smtClean="0"/>
              <a:t>What is </a:t>
            </a:r>
            <a:r>
              <a:rPr lang="en-GB" sz="1800" dirty="0"/>
              <a:t>i</a:t>
            </a:r>
            <a:r>
              <a:rPr lang="en-GB" sz="1800" dirty="0" smtClean="0"/>
              <a:t>t?</a:t>
            </a:r>
          </a:p>
          <a:p>
            <a:pPr lvl="2"/>
            <a:endParaRPr lang="en-GB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800" dirty="0" smtClean="0"/>
              <a:t>OOP</a:t>
            </a:r>
            <a:r>
              <a:rPr lang="en-GB" sz="1800" b="1" dirty="0" smtClean="0"/>
              <a:t> </a:t>
            </a:r>
            <a:r>
              <a:rPr lang="en-GB" sz="1800" dirty="0" smtClean="0"/>
              <a:t>JavaScript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GB" sz="1600" b="1" dirty="0" smtClean="0"/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600" dirty="0" smtClean="0"/>
              <a:t>Superset of JavaScript using static typing, compile-time checking, classes, interfaces, inheritance, </a:t>
            </a:r>
            <a:r>
              <a:rPr lang="en-GB" sz="1600" dirty="0" err="1" smtClean="0"/>
              <a:t>enums</a:t>
            </a:r>
            <a:r>
              <a:rPr lang="en-GB" sz="1600" dirty="0" smtClean="0"/>
              <a:t>, generics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GB" sz="1600" dirty="0" smtClean="0"/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600" dirty="0" smtClean="0"/>
              <a:t>Proper modules, just like java’s packages (nothing like angular modules which do not really provide full isolation, e.g. services are loaded into one bucket).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GB" sz="1600" dirty="0" smtClean="0"/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600" dirty="0" smtClean="0"/>
              <a:t>Since modules are not yet supported by the browsers, use </a:t>
            </a:r>
            <a:r>
              <a:rPr lang="en-GB" sz="1600" dirty="0" err="1" smtClean="0"/>
              <a:t>SystemJS</a:t>
            </a:r>
            <a:r>
              <a:rPr lang="en-GB" sz="1600" dirty="0" smtClean="0"/>
              <a:t> to </a:t>
            </a:r>
            <a:r>
              <a:rPr lang="en-GB" sz="1600" dirty="0" err="1" smtClean="0"/>
              <a:t>transpile</a:t>
            </a:r>
            <a:r>
              <a:rPr lang="en-GB" sz="1600" dirty="0" smtClean="0"/>
              <a:t> and load them (ES7 will do away with the need for this).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GB" sz="1600" dirty="0" smtClean="0"/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600" dirty="0" smtClean="0"/>
              <a:t>The best thing about it is auto-completion of object properties and types!</a:t>
            </a:r>
          </a:p>
          <a:p>
            <a:pPr marL="541338" lvl="3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32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err="1" smtClean="0"/>
              <a:t>VSCode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96752"/>
            <a:ext cx="8650800" cy="519293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000" dirty="0" smtClean="0"/>
              <a:t>Typescript: </a:t>
            </a:r>
            <a:r>
              <a:rPr lang="en-GB" sz="1800" dirty="0" smtClean="0"/>
              <a:t>Installing</a:t>
            </a:r>
          </a:p>
          <a:p>
            <a:pPr lvl="2"/>
            <a:endParaRPr lang="en-GB" sz="1800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600" dirty="0" err="1" smtClean="0"/>
              <a:t>npm</a:t>
            </a:r>
            <a:r>
              <a:rPr lang="en-GB" sz="1600" dirty="0" smtClean="0"/>
              <a:t> install –g typescript</a:t>
            </a:r>
          </a:p>
          <a:p>
            <a:pPr lvl="3"/>
            <a:endParaRPr lang="en-GB" dirty="0" smtClean="0"/>
          </a:p>
          <a:p>
            <a:pPr lvl="2"/>
            <a:endParaRPr lang="en-GB" dirty="0" smtClean="0"/>
          </a:p>
          <a:p>
            <a:pPr marL="541338" lvl="3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8117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sz="3200" dirty="0" smtClean="0"/>
              <a:t>Introduction</a:t>
            </a:r>
            <a:endParaRPr lang="en-GB" sz="32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980728"/>
            <a:ext cx="8650800" cy="5408960"/>
          </a:xfrm>
        </p:spPr>
        <p:txBody>
          <a:bodyPr>
            <a:normAutofit/>
          </a:bodyPr>
          <a:lstStyle/>
          <a:p>
            <a:pPr marL="266700" lvl="2" indent="0">
              <a:buNone/>
            </a:pPr>
            <a:endParaRPr lang="en-GB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 more </a:t>
            </a:r>
            <a:r>
              <a:rPr lang="en-US" dirty="0" smtClean="0"/>
              <a:t>about Angular </a:t>
            </a:r>
            <a:r>
              <a:rPr lang="en-US" dirty="0" smtClean="0"/>
              <a:t>2, specifically: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motivation behind </a:t>
            </a:r>
            <a:r>
              <a:rPr lang="en-US" dirty="0" smtClean="0"/>
              <a:t>it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 smtClean="0"/>
              <a:t>of the angular 1.x problems it aims to </a:t>
            </a:r>
            <a:r>
              <a:rPr lang="en-US" dirty="0" smtClean="0"/>
              <a:t>address.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idea behind web components &amp; </a:t>
            </a:r>
            <a:r>
              <a:rPr lang="en-US" dirty="0" smtClean="0"/>
              <a:t>how they are based on w3c standards.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 smtClean="0"/>
              <a:t>to </a:t>
            </a:r>
            <a:r>
              <a:rPr lang="en-US" dirty="0" smtClean="0"/>
              <a:t>transform </a:t>
            </a:r>
            <a:r>
              <a:rPr lang="en-US" dirty="0"/>
              <a:t>an angular 1.x controller and directive into an angular 2.0 web </a:t>
            </a:r>
            <a:r>
              <a:rPr lang="en-US" dirty="0" smtClean="0"/>
              <a:t>component.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hat an Angular 2.0 application looks like</a:t>
            </a:r>
            <a:endParaRPr lang="en-US" dirty="0"/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hanges are fundamental but necessary and something to look forward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1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err="1" smtClean="0"/>
              <a:t>VSCode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24744"/>
            <a:ext cx="8650800" cy="52649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000" dirty="0" err="1" smtClean="0"/>
              <a:t>TypeScript</a:t>
            </a:r>
            <a:r>
              <a:rPr lang="en-GB" sz="2000" dirty="0" smtClean="0"/>
              <a:t> Definition Files</a:t>
            </a:r>
          </a:p>
          <a:p>
            <a:pPr marL="0" lvl="1" indent="0">
              <a:buNone/>
            </a:pPr>
            <a:endParaRPr lang="en-GB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What are they?</a:t>
            </a:r>
            <a:endParaRPr lang="en-GB" dirty="0" smtClean="0"/>
          </a:p>
          <a:p>
            <a:pPr lvl="3"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How do you get them?</a:t>
            </a:r>
          </a:p>
          <a:p>
            <a:pPr marL="0" lvl="1" indent="0">
              <a:buNone/>
            </a:pPr>
            <a:endParaRPr lang="en-GB" dirty="0" smtClean="0"/>
          </a:p>
          <a:p>
            <a:pPr lvl="3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marL="541338" lvl="3" indent="0">
              <a:buNone/>
            </a:pPr>
            <a:endParaRPr lang="en-GB" sz="1600" dirty="0" smtClean="0"/>
          </a:p>
          <a:p>
            <a:pPr lvl="3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977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err="1" smtClean="0"/>
              <a:t>VSCode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24743"/>
            <a:ext cx="8650800" cy="518457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000" dirty="0" err="1" smtClean="0"/>
              <a:t>TypeScript</a:t>
            </a:r>
            <a:r>
              <a:rPr lang="en-GB" sz="2000" dirty="0" smtClean="0"/>
              <a:t> Definition Files: What are they?</a:t>
            </a:r>
          </a:p>
          <a:p>
            <a:pPr marL="0" lvl="1" indent="0">
              <a:buNone/>
            </a:pPr>
            <a:endParaRPr lang="en-GB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800" dirty="0" smtClean="0"/>
              <a:t>Static </a:t>
            </a:r>
            <a:r>
              <a:rPr lang="en-GB" sz="1800" dirty="0" smtClean="0"/>
              <a:t>Typing</a:t>
            </a:r>
            <a:endParaRPr lang="en-GB" sz="1800" dirty="0" smtClean="0"/>
          </a:p>
          <a:p>
            <a:pPr lvl="4">
              <a:buFont typeface="Wingdings" panose="05000000000000000000" pitchFamily="2" charset="2"/>
              <a:buChar char="§"/>
            </a:pPr>
            <a:r>
              <a:rPr lang="en-GB" dirty="0" smtClean="0"/>
              <a:t>Lots of 3</a:t>
            </a:r>
            <a:r>
              <a:rPr lang="en-GB" baseline="30000" dirty="0" smtClean="0"/>
              <a:t>rd</a:t>
            </a:r>
            <a:r>
              <a:rPr lang="en-GB" dirty="0" smtClean="0"/>
              <a:t> Party JavaScript Libraries without the concept of types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lvl="4">
              <a:buFont typeface="Wingdings" panose="05000000000000000000" pitchFamily="2" charset="2"/>
              <a:buChar char="§"/>
            </a:pPr>
            <a:r>
              <a:rPr lang="en-GB" dirty="0" err="1" smtClean="0"/>
              <a:t>TypeScript</a:t>
            </a:r>
            <a:r>
              <a:rPr lang="en-GB" dirty="0" smtClean="0"/>
              <a:t> Definition Files describe the properties &amp; functions of these external types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lvl="4">
              <a:buFont typeface="Wingdings" panose="05000000000000000000" pitchFamily="2" charset="2"/>
              <a:buChar char="§"/>
            </a:pPr>
            <a:r>
              <a:rPr lang="en-GB" dirty="0" smtClean="0"/>
              <a:t>Provides for auto-completion in the IDE (they are not deployed)</a:t>
            </a:r>
          </a:p>
          <a:p>
            <a:pPr marL="808038" lvl="4" indent="0">
              <a:buNone/>
            </a:pPr>
            <a:endParaRPr lang="en-GB" dirty="0" smtClean="0"/>
          </a:p>
          <a:p>
            <a:pPr lvl="4">
              <a:buFont typeface="Wingdings" panose="05000000000000000000" pitchFamily="2" charset="2"/>
              <a:buChar char="§"/>
            </a:pPr>
            <a:r>
              <a:rPr lang="en-GB" dirty="0" smtClean="0"/>
              <a:t>Compiler uses them for static type-checking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lvl="4">
              <a:buFont typeface="Wingdings" panose="05000000000000000000" pitchFamily="2" charset="2"/>
              <a:buChar char="§"/>
            </a:pPr>
            <a:r>
              <a:rPr lang="en-GB" dirty="0" smtClean="0"/>
              <a:t>Compile-time and runtime </a:t>
            </a:r>
            <a:r>
              <a:rPr lang="en-GB" dirty="0" smtClean="0"/>
              <a:t>errors</a:t>
            </a:r>
            <a:endParaRPr lang="en-GB" dirty="0" smtClean="0"/>
          </a:p>
          <a:p>
            <a:pPr marL="808038" lvl="4" indent="0">
              <a:buNone/>
            </a:pPr>
            <a:endParaRPr lang="en-GB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800" dirty="0" smtClean="0"/>
              <a:t>Debugging</a:t>
            </a:r>
            <a:endParaRPr lang="en-GB" sz="1800" dirty="0" smtClean="0"/>
          </a:p>
          <a:p>
            <a:pPr lvl="4">
              <a:buFont typeface="Wingdings" panose="05000000000000000000" pitchFamily="2" charset="2"/>
              <a:buChar char="§"/>
            </a:pPr>
            <a:r>
              <a:rPr lang="en-GB" dirty="0" smtClean="0"/>
              <a:t>Traceur.js creates source maps for you.</a:t>
            </a:r>
          </a:p>
          <a:p>
            <a:pPr lvl="3"/>
            <a:endParaRPr lang="en-GB" dirty="0" smtClean="0"/>
          </a:p>
          <a:p>
            <a:pPr marL="541338" lvl="3" indent="0">
              <a:buNone/>
            </a:pP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marL="541338" lvl="3" indent="0">
              <a:buNone/>
            </a:pPr>
            <a:endParaRPr lang="en-GB" sz="1600" dirty="0" smtClean="0"/>
          </a:p>
          <a:p>
            <a:pPr lvl="3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17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err="1" smtClean="0"/>
              <a:t>VSCode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24744"/>
            <a:ext cx="8650800" cy="518457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000" dirty="0" err="1" smtClean="0"/>
              <a:t>TypeScript</a:t>
            </a:r>
            <a:r>
              <a:rPr lang="en-GB" sz="2000" dirty="0" smtClean="0"/>
              <a:t> Definition Files: How do you get them?</a:t>
            </a:r>
          </a:p>
          <a:p>
            <a:pPr marL="0" lvl="1" indent="0">
              <a:buNone/>
            </a:pPr>
            <a:endParaRPr lang="en-GB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600" dirty="0" smtClean="0"/>
              <a:t>TSD or </a:t>
            </a:r>
            <a:r>
              <a:rPr lang="en-GB" dirty="0" smtClean="0"/>
              <a:t>The </a:t>
            </a:r>
            <a:r>
              <a:rPr lang="en-GB" dirty="0" err="1"/>
              <a:t>TypeScript</a:t>
            </a:r>
            <a:r>
              <a:rPr lang="en-GB" dirty="0"/>
              <a:t> Definition Manager</a:t>
            </a:r>
            <a:r>
              <a:rPr lang="en-GB" dirty="0" smtClean="0"/>
              <a:t>.</a:t>
            </a:r>
            <a:endParaRPr lang="en-GB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GB" dirty="0"/>
              <a:t>It allows you to download only the TSD’s that you want</a:t>
            </a:r>
            <a:r>
              <a:rPr lang="en-GB" dirty="0" smtClean="0"/>
              <a:t>.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GB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GB" dirty="0" err="1"/>
              <a:t>npm</a:t>
            </a:r>
            <a:r>
              <a:rPr lang="en-GB" dirty="0"/>
              <a:t> install –g </a:t>
            </a:r>
            <a:r>
              <a:rPr lang="en-GB" dirty="0" err="1" smtClean="0"/>
              <a:t>tsd</a:t>
            </a:r>
            <a:endParaRPr lang="en-GB" dirty="0" smtClean="0"/>
          </a:p>
          <a:p>
            <a:pPr lvl="4">
              <a:buFont typeface="Wingdings" panose="05000000000000000000" pitchFamily="2" charset="2"/>
              <a:buChar char="§"/>
            </a:pPr>
            <a:endParaRPr lang="en-GB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GB" dirty="0"/>
              <a:t>Then, </a:t>
            </a:r>
            <a:r>
              <a:rPr lang="en-GB" dirty="0" err="1"/>
              <a:t>tsd</a:t>
            </a:r>
            <a:r>
              <a:rPr lang="en-GB" dirty="0"/>
              <a:t> install </a:t>
            </a:r>
            <a:r>
              <a:rPr lang="en-GB" dirty="0" err="1" smtClean="0"/>
              <a:t>jquery</a:t>
            </a:r>
            <a:r>
              <a:rPr lang="en-GB" dirty="0" smtClean="0"/>
              <a:t> --save, </a:t>
            </a:r>
            <a:r>
              <a:rPr lang="en-GB" dirty="0"/>
              <a:t>angular2, kendo-all, etc</a:t>
            </a:r>
            <a:r>
              <a:rPr lang="en-GB" dirty="0" smtClean="0"/>
              <a:t>. (--save to </a:t>
            </a:r>
            <a:r>
              <a:rPr lang="en-GB" dirty="0" err="1" smtClean="0"/>
              <a:t>json</a:t>
            </a:r>
            <a:r>
              <a:rPr lang="en-GB" dirty="0" smtClean="0"/>
              <a:t> file to lock down dependencies)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lvl="4">
              <a:buFont typeface="Wingdings" panose="05000000000000000000" pitchFamily="2" charset="2"/>
              <a:buChar char="§"/>
            </a:pPr>
            <a:r>
              <a:rPr lang="en-GB" dirty="0" smtClean="0"/>
              <a:t>To find out what’s published, </a:t>
            </a:r>
            <a:r>
              <a:rPr lang="en-GB" dirty="0" err="1" smtClean="0"/>
              <a:t>tsd</a:t>
            </a:r>
            <a:r>
              <a:rPr lang="en-GB" dirty="0" smtClean="0"/>
              <a:t> query &lt;name&gt;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GB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GB" dirty="0"/>
              <a:t>Creates a </a:t>
            </a:r>
            <a:r>
              <a:rPr lang="en-GB" dirty="0" err="1"/>
              <a:t>typings</a:t>
            </a:r>
            <a:r>
              <a:rPr lang="en-GB" dirty="0"/>
              <a:t> </a:t>
            </a:r>
            <a:r>
              <a:rPr lang="en-GB" dirty="0" smtClean="0"/>
              <a:t>folder in your project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lvl="4">
              <a:buFont typeface="Wingdings" panose="05000000000000000000" pitchFamily="2" charset="2"/>
              <a:buChar char="§"/>
            </a:pPr>
            <a:r>
              <a:rPr lang="en-GB" dirty="0" smtClean="0"/>
              <a:t>Also creates a </a:t>
            </a:r>
            <a:r>
              <a:rPr lang="en-GB" dirty="0" err="1" smtClean="0"/>
              <a:t>tsd.json</a:t>
            </a:r>
            <a:r>
              <a:rPr lang="en-GB" dirty="0" smtClean="0"/>
              <a:t> file with a list of installed files. Belongs in the repository for all developers to use.</a:t>
            </a:r>
            <a:endParaRPr lang="en-GB" dirty="0"/>
          </a:p>
          <a:p>
            <a:pPr marL="541338" lvl="3" indent="0">
              <a:buNone/>
            </a:pP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marL="541338" lvl="3" indent="0">
              <a:buNone/>
            </a:pPr>
            <a:endParaRPr lang="en-GB" sz="1600" dirty="0" smtClean="0"/>
          </a:p>
          <a:p>
            <a:pPr lvl="3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7090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err="1" smtClean="0"/>
              <a:t>VSCode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24744"/>
            <a:ext cx="8650800" cy="518457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000" dirty="0" smtClean="0"/>
              <a:t>Setting up your project</a:t>
            </a:r>
          </a:p>
          <a:p>
            <a:pPr marL="0" lvl="1" indent="0">
              <a:buNone/>
            </a:pPr>
            <a:endParaRPr lang="en-GB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err="1" smtClean="0"/>
              <a:t>tsconfig.json</a:t>
            </a:r>
            <a:endParaRPr lang="en-GB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 smtClean="0"/>
              <a:t>Configures the typescript project options, particularly compiler options, e.g. target version of 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Index.html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 smtClean="0"/>
              <a:t>Every application starts with an index.html</a:t>
            </a:r>
            <a:endParaRPr lang="en-GB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/>
              <a:t>Reference your run-time JS libraries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.</a:t>
            </a:r>
            <a:r>
              <a:rPr lang="en-GB" dirty="0" err="1"/>
              <a:t>ts</a:t>
            </a:r>
            <a:r>
              <a:rPr lang="en-GB" dirty="0"/>
              <a:t> </a:t>
            </a:r>
            <a:r>
              <a:rPr lang="en-GB" dirty="0" smtClean="0"/>
              <a:t>file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 smtClean="0"/>
              <a:t>The </a:t>
            </a:r>
            <a:r>
              <a:rPr lang="en-GB" dirty="0"/>
              <a:t>typescript file that is compiled into your target ES version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/>
              <a:t>To </a:t>
            </a:r>
            <a:r>
              <a:rPr lang="en-GB" dirty="0" smtClean="0"/>
              <a:t>compile into a </a:t>
            </a:r>
            <a:r>
              <a:rPr lang="en-GB" dirty="0" err="1" smtClean="0"/>
              <a:t>javascript</a:t>
            </a:r>
            <a:r>
              <a:rPr lang="en-GB" dirty="0" smtClean="0"/>
              <a:t> file, </a:t>
            </a:r>
            <a:r>
              <a:rPr lang="en-GB" dirty="0" smtClean="0"/>
              <a:t>CTRL-SHIFT-B</a:t>
            </a:r>
            <a:endParaRPr lang="en-GB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/>
              <a:t>This creates </a:t>
            </a:r>
            <a:r>
              <a:rPr lang="en-GB" dirty="0" smtClean="0"/>
              <a:t>the task runner (</a:t>
            </a:r>
            <a:r>
              <a:rPr lang="en-GB" dirty="0" err="1" smtClean="0"/>
              <a:t>tasks.json</a:t>
            </a:r>
            <a:r>
              <a:rPr lang="en-GB" dirty="0" smtClean="0"/>
              <a:t> </a:t>
            </a:r>
            <a:r>
              <a:rPr lang="en-GB" dirty="0"/>
              <a:t>in the .</a:t>
            </a:r>
            <a:r>
              <a:rPr lang="en-GB" dirty="0" err="1"/>
              <a:t>vscode</a:t>
            </a:r>
            <a:r>
              <a:rPr lang="en-GB" dirty="0"/>
              <a:t> </a:t>
            </a:r>
            <a:r>
              <a:rPr lang="en-GB" dirty="0" smtClean="0"/>
              <a:t>folder)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 smtClean="0"/>
              <a:t>The task runner is needed to perform the build process</a:t>
            </a: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Entry </a:t>
            </a:r>
            <a:r>
              <a:rPr lang="en-GB" dirty="0"/>
              <a:t>point into the app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 err="1"/>
              <a:t>app.ts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app.js</a:t>
            </a:r>
            <a:endParaRPr lang="en-GB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/>
              <a:t>&lt;script&gt;</a:t>
            </a:r>
            <a:r>
              <a:rPr lang="en-GB" dirty="0" err="1"/>
              <a:t>System.import</a:t>
            </a:r>
            <a:r>
              <a:rPr lang="en-GB" dirty="0"/>
              <a:t>('app');&lt;/script</a:t>
            </a:r>
            <a:r>
              <a:rPr lang="en-GB" dirty="0" smtClean="0"/>
              <a:t>&gt; // </a:t>
            </a:r>
            <a:r>
              <a:rPr lang="en-GB" dirty="0" err="1" smtClean="0"/>
              <a:t>Systemjs</a:t>
            </a:r>
            <a:r>
              <a:rPr lang="en-GB" dirty="0" smtClean="0"/>
              <a:t> is an ES6 module loader</a:t>
            </a:r>
            <a:endParaRPr lang="en-GB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Running the app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/>
              <a:t>Right-click on index.html to open a console, then http-server</a:t>
            </a:r>
          </a:p>
          <a:p>
            <a:pPr lvl="1"/>
            <a:endParaRPr lang="en-GB" dirty="0" smtClean="0"/>
          </a:p>
          <a:p>
            <a:pPr marL="0" lvl="1" indent="0">
              <a:buNone/>
            </a:pPr>
            <a:endParaRPr lang="en-GB" dirty="0" smtClean="0"/>
          </a:p>
          <a:p>
            <a:pPr marL="541338" lvl="3" indent="0">
              <a:buNone/>
            </a:pP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marL="541338" lvl="3" indent="0">
              <a:buNone/>
            </a:pPr>
            <a:endParaRPr lang="en-GB" sz="1600" dirty="0" smtClean="0"/>
          </a:p>
          <a:p>
            <a:pPr lvl="3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664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2420888"/>
            <a:ext cx="8650800" cy="39688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With </a:t>
            </a:r>
            <a:r>
              <a:rPr lang="en-GB" dirty="0" smtClean="0"/>
              <a:t>development environment set up, </a:t>
            </a:r>
            <a:r>
              <a:rPr lang="en-GB" dirty="0" smtClean="0"/>
              <a:t>we’re ready to go back to transforming a directive into a component.</a:t>
            </a:r>
          </a:p>
          <a:p>
            <a:pPr marL="0" lvl="1" indent="0">
              <a:buNone/>
            </a:pPr>
            <a:endParaRPr lang="en-GB" dirty="0" smtClean="0"/>
          </a:p>
          <a:p>
            <a:pPr marL="541338" lvl="3" indent="0">
              <a:buNone/>
            </a:pP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marL="541338" lvl="3" indent="0">
              <a:buNone/>
            </a:pPr>
            <a:endParaRPr lang="en-GB" sz="1600" dirty="0" smtClean="0"/>
          </a:p>
          <a:p>
            <a:pPr lvl="3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355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836712"/>
            <a:ext cx="8650800" cy="5400600"/>
          </a:xfrm>
        </p:spPr>
        <p:txBody>
          <a:bodyPr>
            <a:normAutofit fontScale="77500" lnSpcReduction="20000"/>
          </a:bodyPr>
          <a:lstStyle/>
          <a:p>
            <a:pPr marL="0" lvl="1" indent="0">
              <a:buNone/>
            </a:pPr>
            <a:r>
              <a:rPr lang="en-GB" sz="2000" dirty="0" smtClean="0"/>
              <a:t>Transforming an Angular 1 Directive to an Angular 2 Component.</a:t>
            </a:r>
          </a:p>
          <a:p>
            <a:pPr marL="0" lvl="1" indent="0">
              <a:buNone/>
            </a:pPr>
            <a:endParaRPr lang="en-GB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We’re going to transform this Directive &amp; Controller</a:t>
            </a:r>
            <a:r>
              <a:rPr lang="en-GB" sz="2000" dirty="0" smtClean="0"/>
              <a:t>:</a:t>
            </a:r>
            <a:endParaRPr lang="en-GB" sz="2000" dirty="0" smtClean="0"/>
          </a:p>
          <a:p>
            <a:pPr marL="541338" lvl="3" indent="0">
              <a:buNone/>
            </a:pPr>
            <a:endParaRPr lang="en-GB" dirty="0"/>
          </a:p>
          <a:p>
            <a:pPr marL="541338" lvl="3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app = </a:t>
            </a:r>
            <a:r>
              <a:rPr lang="en-US" dirty="0" err="1"/>
              <a:t>angular.module</a:t>
            </a:r>
            <a:r>
              <a:rPr lang="en-US" dirty="0"/>
              <a:t>('test', []);</a:t>
            </a:r>
          </a:p>
          <a:p>
            <a:pPr marL="541338" lvl="3" indent="0">
              <a:buNone/>
            </a:pPr>
            <a:endParaRPr lang="en-US" dirty="0"/>
          </a:p>
          <a:p>
            <a:pPr marL="541338" lvl="3" indent="0">
              <a:buNone/>
            </a:pPr>
            <a:r>
              <a:rPr lang="en-US" dirty="0"/>
              <a:t>        </a:t>
            </a:r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TestCtrl</a:t>
            </a:r>
            <a:r>
              <a:rPr lang="en-US" dirty="0"/>
              <a:t>', ['$scope', function ($scope) {</a:t>
            </a:r>
          </a:p>
          <a:p>
            <a:pPr marL="541338" lvl="3" indent="0">
              <a:buNone/>
            </a:pPr>
            <a:r>
              <a:rPr lang="en-US" dirty="0"/>
              <a:t>            $</a:t>
            </a:r>
            <a:r>
              <a:rPr lang="en-US" dirty="0" err="1"/>
              <a:t>scope.cards</a:t>
            </a:r>
            <a:r>
              <a:rPr lang="en-US" dirty="0"/>
              <a:t> = [</a:t>
            </a:r>
          </a:p>
          <a:p>
            <a:pPr marL="541338" lvl="3" indent="0">
              <a:buNone/>
            </a:pPr>
            <a:r>
              <a:rPr lang="en-US" dirty="0"/>
              <a:t>                {name: 'Queen of Hearts', flipped: false},</a:t>
            </a:r>
          </a:p>
          <a:p>
            <a:pPr marL="541338" lvl="3" indent="0">
              <a:buNone/>
            </a:pPr>
            <a:r>
              <a:rPr lang="en-US" dirty="0"/>
              <a:t>                {name: 'Jack of Spades', flipped: false},</a:t>
            </a:r>
          </a:p>
          <a:p>
            <a:pPr marL="541338" lvl="3" indent="0">
              <a:buNone/>
            </a:pPr>
            <a:r>
              <a:rPr lang="en-US" dirty="0"/>
              <a:t>                {name: 'Ace of Clubs', flipped: false}</a:t>
            </a:r>
          </a:p>
          <a:p>
            <a:pPr marL="541338" lvl="3" indent="0">
              <a:buNone/>
            </a:pPr>
            <a:r>
              <a:rPr lang="en-US" dirty="0"/>
              <a:t>            ];</a:t>
            </a:r>
          </a:p>
          <a:p>
            <a:pPr marL="541338" lvl="3" indent="0">
              <a:buNone/>
            </a:pPr>
            <a:r>
              <a:rPr lang="en-US" dirty="0"/>
              <a:t>        }]);</a:t>
            </a:r>
          </a:p>
          <a:p>
            <a:pPr marL="541338" lvl="3" indent="0">
              <a:buNone/>
            </a:pPr>
            <a:endParaRPr lang="en-US" dirty="0"/>
          </a:p>
          <a:p>
            <a:pPr marL="541338" lvl="3" indent="0">
              <a:buNone/>
            </a:pPr>
            <a:r>
              <a:rPr lang="en-US" dirty="0"/>
              <a:t>        </a:t>
            </a:r>
            <a:r>
              <a:rPr lang="en-US" dirty="0" err="1"/>
              <a:t>app.directive</a:t>
            </a:r>
            <a:r>
              <a:rPr lang="en-US" dirty="0"/>
              <a:t>('card', [function() {</a:t>
            </a:r>
          </a:p>
          <a:p>
            <a:pPr marL="541338" lvl="3" indent="0">
              <a:buNone/>
            </a:pPr>
            <a:r>
              <a:rPr lang="en-US" dirty="0"/>
              <a:t>            return {</a:t>
            </a:r>
          </a:p>
          <a:p>
            <a:pPr marL="541338" lvl="3" indent="0">
              <a:buNone/>
            </a:pPr>
            <a:r>
              <a:rPr lang="en-US" dirty="0"/>
              <a:t>                replace: true,</a:t>
            </a:r>
          </a:p>
          <a:p>
            <a:pPr marL="541338" lvl="3" indent="0">
              <a:buNone/>
            </a:pPr>
            <a:r>
              <a:rPr lang="en-US" dirty="0"/>
              <a:t>                template: '&lt;div ng-click="</a:t>
            </a:r>
            <a:r>
              <a:rPr lang="en-US" dirty="0" err="1"/>
              <a:t>flipCard</a:t>
            </a:r>
            <a:r>
              <a:rPr lang="en-US" dirty="0"/>
              <a:t>()"&gt;My card. Flipped: {{ </a:t>
            </a:r>
            <a:r>
              <a:rPr lang="en-US" dirty="0" err="1"/>
              <a:t>card.flipped</a:t>
            </a:r>
            <a:r>
              <a:rPr lang="en-US" dirty="0"/>
              <a:t> }}&lt;/div</a:t>
            </a:r>
            <a:r>
              <a:rPr lang="en-US" dirty="0" smtClean="0"/>
              <a:t>&gt;‘,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541338" lvl="3" indent="0">
              <a:buNone/>
            </a:pPr>
            <a:r>
              <a:rPr lang="en-US" dirty="0"/>
              <a:t>                restrict: 'E',</a:t>
            </a:r>
          </a:p>
          <a:p>
            <a:pPr marL="541338" lvl="3" indent="0">
              <a:buNone/>
            </a:pPr>
            <a:r>
              <a:rPr lang="en-US" dirty="0"/>
              <a:t>                scope: {</a:t>
            </a:r>
          </a:p>
          <a:p>
            <a:pPr marL="541338" lvl="3" indent="0">
              <a:buNone/>
            </a:pPr>
            <a:r>
              <a:rPr lang="en-US" dirty="0"/>
              <a:t>                    card: "="</a:t>
            </a:r>
          </a:p>
          <a:p>
            <a:pPr marL="541338" lvl="3" indent="0">
              <a:buNone/>
            </a:pPr>
            <a:r>
              <a:rPr lang="en-US" dirty="0"/>
              <a:t>                },</a:t>
            </a:r>
          </a:p>
          <a:p>
            <a:pPr marL="541338" lvl="3" indent="0">
              <a:buNone/>
            </a:pPr>
            <a:r>
              <a:rPr lang="en-US" dirty="0"/>
              <a:t>                link: function(scope, </a:t>
            </a:r>
            <a:r>
              <a:rPr lang="en-US" dirty="0" err="1"/>
              <a:t>elem</a:t>
            </a:r>
            <a:r>
              <a:rPr lang="en-US" dirty="0"/>
              <a:t>, </a:t>
            </a:r>
            <a:r>
              <a:rPr lang="en-US" dirty="0" err="1"/>
              <a:t>attrs</a:t>
            </a:r>
            <a:r>
              <a:rPr lang="en-US" dirty="0"/>
              <a:t>) </a:t>
            </a:r>
            <a:r>
              <a:rPr lang="en-US" dirty="0" smtClean="0"/>
              <a:t>{ </a:t>
            </a:r>
            <a:endParaRPr lang="en-US" dirty="0" smtClean="0"/>
          </a:p>
          <a:p>
            <a:pPr marL="541338" lvl="3" indent="0">
              <a:buNone/>
            </a:pPr>
            <a:r>
              <a:rPr lang="en-US" dirty="0"/>
              <a:t>	 </a:t>
            </a:r>
            <a:r>
              <a:rPr lang="en-US" dirty="0" smtClean="0"/>
              <a:t>         // </a:t>
            </a:r>
            <a:r>
              <a:rPr lang="en-US" dirty="0"/>
              <a:t>Create a function that will be called on click via ng-click                   </a:t>
            </a:r>
            <a:endParaRPr lang="en-US" dirty="0"/>
          </a:p>
          <a:p>
            <a:pPr marL="541338" lvl="3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scope.flipCard</a:t>
            </a:r>
            <a:r>
              <a:rPr lang="en-US" dirty="0"/>
              <a:t> = function () {</a:t>
            </a:r>
          </a:p>
          <a:p>
            <a:pPr marL="541338" lvl="3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scope.card.flipped</a:t>
            </a:r>
            <a:r>
              <a:rPr lang="en-US" dirty="0"/>
              <a:t> = !</a:t>
            </a:r>
            <a:r>
              <a:rPr lang="en-US" dirty="0" err="1"/>
              <a:t>scope.card.flipped</a:t>
            </a:r>
            <a:r>
              <a:rPr lang="en-US" dirty="0"/>
              <a:t>;</a:t>
            </a:r>
          </a:p>
          <a:p>
            <a:pPr marL="541338" lvl="3" indent="0">
              <a:buNone/>
            </a:pPr>
            <a:r>
              <a:rPr lang="en-US" dirty="0"/>
              <a:t>                    }</a:t>
            </a:r>
          </a:p>
          <a:p>
            <a:pPr marL="541338" lvl="3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},}</a:t>
            </a:r>
            <a:endParaRPr lang="en-US" dirty="0"/>
          </a:p>
          <a:p>
            <a:pPr marL="541338" lvl="3" indent="0">
              <a:buNone/>
            </a:pPr>
            <a:r>
              <a:rPr lang="en-US" dirty="0"/>
              <a:t>       </a:t>
            </a:r>
            <a:r>
              <a:rPr lang="en-US" dirty="0" smtClean="0"/>
              <a:t> }]);</a:t>
            </a:r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marL="541338" lvl="3" indent="0">
              <a:buNone/>
            </a:pP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86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836712"/>
            <a:ext cx="8650800" cy="555297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000" dirty="0" smtClean="0"/>
              <a:t>Transforming an Angular 1 Directive to an Angular 2 Component.</a:t>
            </a:r>
          </a:p>
          <a:p>
            <a:pPr marL="0" lvl="1" indent="0">
              <a:buNone/>
            </a:pPr>
            <a:endParaRPr lang="en-GB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Into </a:t>
            </a:r>
            <a:r>
              <a:rPr lang="en-GB" sz="2000" dirty="0" smtClean="0"/>
              <a:t>this </a:t>
            </a:r>
            <a:r>
              <a:rPr lang="en-GB" sz="2000" smtClean="0"/>
              <a:t>Web Component</a:t>
            </a:r>
            <a:endParaRPr lang="en-GB" sz="2000" dirty="0" smtClean="0"/>
          </a:p>
          <a:p>
            <a:pPr marL="541338" lvl="3" indent="0">
              <a:buNone/>
            </a:pPr>
            <a:endParaRPr lang="en-GB" dirty="0"/>
          </a:p>
          <a:p>
            <a:pPr marL="266700" lvl="2" indent="0">
              <a:buNone/>
            </a:pPr>
            <a:r>
              <a:rPr lang="en-US" dirty="0" smtClean="0"/>
              <a:t>	@</a:t>
            </a:r>
            <a:r>
              <a:rPr lang="en-US" dirty="0"/>
              <a:t>Component({</a:t>
            </a:r>
          </a:p>
          <a:p>
            <a:pPr marL="266700" lvl="2" indent="0">
              <a:buNone/>
            </a:pPr>
            <a:r>
              <a:rPr lang="en-US" dirty="0"/>
              <a:t>		selector: </a:t>
            </a:r>
            <a:r>
              <a:rPr lang="en-US" dirty="0" smtClean="0"/>
              <a:t>“card”</a:t>
            </a:r>
            <a:endParaRPr lang="en-US" dirty="0"/>
          </a:p>
          <a:p>
            <a:pPr marL="266700" lvl="2" indent="0">
              <a:buNone/>
            </a:pPr>
            <a:r>
              <a:rPr lang="en-US" dirty="0"/>
              <a:t>	})</a:t>
            </a:r>
          </a:p>
          <a:p>
            <a:pPr marL="266700" lvl="2" indent="0">
              <a:buNone/>
            </a:pPr>
            <a:r>
              <a:rPr lang="en-US" dirty="0"/>
              <a:t>	@View({</a:t>
            </a:r>
          </a:p>
          <a:p>
            <a:pPr marL="266700" lvl="2" indent="0">
              <a:buNone/>
            </a:pPr>
            <a:r>
              <a:rPr lang="en-US" dirty="0"/>
              <a:t>		</a:t>
            </a:r>
            <a:r>
              <a:rPr lang="en-US" dirty="0" err="1"/>
              <a:t>templateUrl</a:t>
            </a:r>
            <a:r>
              <a:rPr lang="en-US" dirty="0"/>
              <a:t>: </a:t>
            </a:r>
            <a:r>
              <a:rPr lang="en-US" dirty="0" smtClean="0"/>
              <a:t>“card.html</a:t>
            </a:r>
            <a:r>
              <a:rPr lang="en-US" dirty="0"/>
              <a:t>”</a:t>
            </a:r>
          </a:p>
          <a:p>
            <a:pPr marL="266700" lvl="2" indent="0">
              <a:buNone/>
            </a:pPr>
            <a:r>
              <a:rPr lang="en-US" dirty="0"/>
              <a:t>	})</a:t>
            </a:r>
          </a:p>
          <a:p>
            <a:pPr marL="266700" lvl="2" indent="0">
              <a:buNone/>
            </a:pPr>
            <a:r>
              <a:rPr lang="en-US" dirty="0"/>
              <a:t>	class Card() {</a:t>
            </a:r>
          </a:p>
          <a:p>
            <a:pPr marL="266700" lvl="2" indent="0">
              <a:buNone/>
            </a:pPr>
            <a:r>
              <a:rPr lang="en-US" dirty="0"/>
              <a:t>		</a:t>
            </a:r>
            <a:r>
              <a:rPr lang="en-US" dirty="0" smtClean="0"/>
              <a:t>… </a:t>
            </a:r>
            <a:r>
              <a:rPr lang="en-US" dirty="0"/>
              <a:t>	</a:t>
            </a:r>
          </a:p>
          <a:p>
            <a:pPr marL="266700" lvl="2" indent="0">
              <a:buNone/>
            </a:pPr>
            <a:r>
              <a:rPr lang="en-US" dirty="0"/>
              <a:t>	}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marL="541338" lvl="3" indent="0">
              <a:buNone/>
            </a:pP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4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836711"/>
            <a:ext cx="8650800" cy="5606951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en-GB" dirty="0" smtClean="0"/>
              <a:t>Transforming an Angular 1 Directive to an Angular 2 Component</a:t>
            </a:r>
          </a:p>
          <a:p>
            <a:pPr lvl="1"/>
            <a:endParaRPr lang="en-GB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First </a:t>
            </a:r>
            <a:r>
              <a:rPr lang="en-GB" dirty="0"/>
              <a:t>r</a:t>
            </a:r>
            <a:r>
              <a:rPr lang="en-GB" dirty="0" smtClean="0"/>
              <a:t>emove </a:t>
            </a:r>
            <a:r>
              <a:rPr lang="en-GB" dirty="0" smtClean="0"/>
              <a:t>the scope. Components have completely isolated execution context by default.</a:t>
            </a:r>
          </a:p>
          <a:p>
            <a:pPr marL="541338" lvl="3" indent="0">
              <a:buNone/>
            </a:pPr>
            <a:endParaRPr lang="en-GB" dirty="0"/>
          </a:p>
          <a:p>
            <a:pPr marL="541338" lvl="3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app = </a:t>
            </a:r>
            <a:r>
              <a:rPr lang="en-US" dirty="0" err="1"/>
              <a:t>angular.module</a:t>
            </a:r>
            <a:r>
              <a:rPr lang="en-US" dirty="0"/>
              <a:t>('test', []);</a:t>
            </a:r>
          </a:p>
          <a:p>
            <a:pPr marL="541338" lvl="3" indent="0">
              <a:buNone/>
            </a:pPr>
            <a:endParaRPr lang="en-US" dirty="0"/>
          </a:p>
          <a:p>
            <a:pPr marL="541338" lvl="3" indent="0">
              <a:buNone/>
            </a:pPr>
            <a:r>
              <a:rPr lang="en-US" dirty="0"/>
              <a:t>        </a:t>
            </a:r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TestCtrl</a:t>
            </a:r>
            <a:r>
              <a:rPr lang="en-US" dirty="0"/>
              <a:t>', ['$scope', function ($scope) {</a:t>
            </a:r>
          </a:p>
          <a:p>
            <a:pPr marL="541338" lvl="3" indent="0">
              <a:buNone/>
            </a:pPr>
            <a:r>
              <a:rPr lang="en-US" dirty="0"/>
              <a:t>            $</a:t>
            </a:r>
            <a:r>
              <a:rPr lang="en-US" dirty="0" err="1"/>
              <a:t>scope.cards</a:t>
            </a:r>
            <a:r>
              <a:rPr lang="en-US" dirty="0"/>
              <a:t> = [</a:t>
            </a:r>
          </a:p>
          <a:p>
            <a:pPr marL="541338" lvl="3" indent="0">
              <a:buNone/>
            </a:pPr>
            <a:r>
              <a:rPr lang="en-US" dirty="0"/>
              <a:t>                {name: 'Queen of Hearts', flipped: false},</a:t>
            </a:r>
          </a:p>
          <a:p>
            <a:pPr marL="541338" lvl="3" indent="0">
              <a:buNone/>
            </a:pPr>
            <a:r>
              <a:rPr lang="en-US" dirty="0"/>
              <a:t>                {name: 'Jack of Spades', flipped: false},</a:t>
            </a:r>
          </a:p>
          <a:p>
            <a:pPr marL="541338" lvl="3" indent="0">
              <a:buNone/>
            </a:pPr>
            <a:r>
              <a:rPr lang="en-US" dirty="0"/>
              <a:t>                {name: 'Ace of Clubs', flipped: false}</a:t>
            </a:r>
          </a:p>
          <a:p>
            <a:pPr marL="541338" lvl="3" indent="0">
              <a:buNone/>
            </a:pPr>
            <a:r>
              <a:rPr lang="en-US" dirty="0"/>
              <a:t>            ];</a:t>
            </a:r>
          </a:p>
          <a:p>
            <a:pPr marL="541338" lvl="3" indent="0">
              <a:buNone/>
            </a:pPr>
            <a:r>
              <a:rPr lang="en-US" dirty="0"/>
              <a:t>        }]);</a:t>
            </a:r>
          </a:p>
          <a:p>
            <a:pPr marL="541338" lvl="3" indent="0">
              <a:buNone/>
            </a:pPr>
            <a:endParaRPr lang="en-US" dirty="0"/>
          </a:p>
          <a:p>
            <a:pPr marL="541338" lvl="3" indent="0">
              <a:buNone/>
            </a:pPr>
            <a:r>
              <a:rPr lang="en-US" dirty="0"/>
              <a:t>        </a:t>
            </a:r>
            <a:r>
              <a:rPr lang="en-US" dirty="0" err="1"/>
              <a:t>app.directive</a:t>
            </a:r>
            <a:r>
              <a:rPr lang="en-US" dirty="0"/>
              <a:t>('card', [function() {</a:t>
            </a:r>
          </a:p>
          <a:p>
            <a:pPr marL="541338" lvl="3" indent="0">
              <a:buNone/>
            </a:pPr>
            <a:r>
              <a:rPr lang="en-US" dirty="0"/>
              <a:t>            return {</a:t>
            </a:r>
          </a:p>
          <a:p>
            <a:pPr marL="541338" lvl="3" indent="0">
              <a:buNone/>
            </a:pPr>
            <a:r>
              <a:rPr lang="en-US" dirty="0"/>
              <a:t>                replace: true,</a:t>
            </a:r>
          </a:p>
          <a:p>
            <a:pPr marL="541338" lvl="3" indent="0">
              <a:buNone/>
            </a:pPr>
            <a:r>
              <a:rPr lang="en-US" dirty="0"/>
              <a:t>                template: '&lt;div ng-click="</a:t>
            </a:r>
            <a:r>
              <a:rPr lang="en-US" dirty="0" err="1"/>
              <a:t>flipCard</a:t>
            </a:r>
            <a:r>
              <a:rPr lang="en-US" dirty="0"/>
              <a:t>()"&gt;My card. Flipped: {{ </a:t>
            </a:r>
            <a:r>
              <a:rPr lang="en-US" dirty="0" err="1"/>
              <a:t>card.flipped</a:t>
            </a:r>
            <a:r>
              <a:rPr lang="en-US" dirty="0"/>
              <a:t> }}&lt;/div</a:t>
            </a:r>
            <a:r>
              <a:rPr lang="en-US" dirty="0" smtClean="0"/>
              <a:t>&gt;‘,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541338" lvl="3" indent="0">
              <a:buNone/>
            </a:pPr>
            <a:r>
              <a:rPr lang="en-US" dirty="0"/>
              <a:t>                restrict: 'E',</a:t>
            </a:r>
          </a:p>
          <a:p>
            <a:pPr marL="541338" lvl="3" indent="0">
              <a:buNone/>
            </a:pPr>
            <a:r>
              <a:rPr lang="en-US" dirty="0" smtClean="0"/>
              <a:t>                link</a:t>
            </a:r>
            <a:r>
              <a:rPr lang="en-US" dirty="0"/>
              <a:t>: function(scope, </a:t>
            </a:r>
            <a:r>
              <a:rPr lang="en-US" dirty="0" err="1"/>
              <a:t>elem</a:t>
            </a:r>
            <a:r>
              <a:rPr lang="en-US" dirty="0"/>
              <a:t>, </a:t>
            </a:r>
            <a:r>
              <a:rPr lang="en-US" dirty="0" err="1"/>
              <a:t>attrs</a:t>
            </a:r>
            <a:r>
              <a:rPr lang="en-US" dirty="0"/>
              <a:t>) </a:t>
            </a:r>
            <a:r>
              <a:rPr lang="en-US" dirty="0" smtClean="0"/>
              <a:t>{.</a:t>
            </a:r>
            <a:endParaRPr lang="en-US" dirty="0"/>
          </a:p>
          <a:p>
            <a:pPr marL="541338" lvl="3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scope.flipCard</a:t>
            </a:r>
            <a:r>
              <a:rPr lang="en-US" dirty="0"/>
              <a:t> = function () {</a:t>
            </a:r>
          </a:p>
          <a:p>
            <a:pPr marL="541338" lvl="3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scope.card.flipped</a:t>
            </a:r>
            <a:r>
              <a:rPr lang="en-US" dirty="0"/>
              <a:t> = !</a:t>
            </a:r>
            <a:r>
              <a:rPr lang="en-US" dirty="0" err="1"/>
              <a:t>scope.card.flipped</a:t>
            </a:r>
            <a:r>
              <a:rPr lang="en-US" dirty="0"/>
              <a:t>;</a:t>
            </a:r>
          </a:p>
          <a:p>
            <a:pPr marL="541338" lvl="3" indent="0">
              <a:buNone/>
            </a:pPr>
            <a:r>
              <a:rPr lang="en-US" dirty="0"/>
              <a:t>                    }</a:t>
            </a:r>
          </a:p>
          <a:p>
            <a:pPr marL="541338" lvl="3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},}</a:t>
            </a:r>
            <a:endParaRPr lang="en-US" dirty="0"/>
          </a:p>
          <a:p>
            <a:pPr marL="541338" lvl="3" indent="0">
              <a:buNone/>
            </a:pPr>
            <a:r>
              <a:rPr lang="en-US" dirty="0"/>
              <a:t>        }]);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marL="541338" lvl="3" indent="0">
              <a:buNone/>
            </a:pP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8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836711"/>
            <a:ext cx="8650800" cy="560695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200" dirty="0" smtClean="0"/>
              <a:t>Transforming an Angular 1 Directive to an Angular 2 Component</a:t>
            </a:r>
          </a:p>
          <a:p>
            <a:pPr lvl="1"/>
            <a:endParaRPr lang="en-GB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Next </a:t>
            </a:r>
            <a:r>
              <a:rPr lang="en-GB" dirty="0" smtClean="0"/>
              <a:t>remove </a:t>
            </a:r>
            <a:r>
              <a:rPr lang="en-GB" dirty="0" smtClean="0"/>
              <a:t>the binding type, the replace property and the link function</a:t>
            </a:r>
            <a:r>
              <a:rPr lang="en-GB" dirty="0" smtClean="0"/>
              <a:t>.</a:t>
            </a:r>
          </a:p>
          <a:p>
            <a:pPr marL="541338" lvl="3" indent="0">
              <a:buNone/>
            </a:pPr>
            <a:endParaRPr lang="en-GB" dirty="0"/>
          </a:p>
          <a:p>
            <a:pPr marL="541338" lvl="3" indent="0">
              <a:buNone/>
            </a:pPr>
            <a:endParaRPr lang="en-US" dirty="0"/>
          </a:p>
          <a:p>
            <a:pPr marL="541338" lvl="3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marL="541338" lvl="3" indent="0">
              <a:buNone/>
            </a:pP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5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836711"/>
            <a:ext cx="8650800" cy="5606951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en-GB" sz="2200" dirty="0" smtClean="0"/>
              <a:t>Transforming an Angular 1 Directive to an Angular 2 Component</a:t>
            </a:r>
          </a:p>
          <a:p>
            <a:pPr lvl="1"/>
            <a:endParaRPr lang="en-GB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This leaves us with controller (instance) data, the name of the directive, the template and one instance method.</a:t>
            </a:r>
          </a:p>
          <a:p>
            <a:pPr marL="541338" lvl="3" indent="0">
              <a:buNone/>
            </a:pPr>
            <a:endParaRPr lang="en-GB" dirty="0"/>
          </a:p>
          <a:p>
            <a:pPr marL="541338" lvl="3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app = </a:t>
            </a:r>
            <a:r>
              <a:rPr lang="en-US" dirty="0" err="1"/>
              <a:t>angular.module</a:t>
            </a:r>
            <a:r>
              <a:rPr lang="en-US" dirty="0"/>
              <a:t>('test', []);</a:t>
            </a:r>
          </a:p>
          <a:p>
            <a:pPr marL="541338" lvl="3" indent="0">
              <a:buNone/>
            </a:pPr>
            <a:endParaRPr lang="en-US" dirty="0"/>
          </a:p>
          <a:p>
            <a:pPr marL="541338" lvl="3" indent="0">
              <a:buNone/>
            </a:pPr>
            <a:r>
              <a:rPr lang="en-US" dirty="0"/>
              <a:t> </a:t>
            </a:r>
            <a:r>
              <a:rPr lang="en-US" dirty="0" err="1" smtClean="0"/>
              <a:t>app.controller</a:t>
            </a:r>
            <a:r>
              <a:rPr lang="en-US" dirty="0"/>
              <a:t>('</a:t>
            </a:r>
            <a:r>
              <a:rPr lang="en-US" dirty="0" err="1"/>
              <a:t>TestCtrl</a:t>
            </a:r>
            <a:r>
              <a:rPr lang="en-US" dirty="0"/>
              <a:t>', ['$scope', function ($scope) </a:t>
            </a:r>
            <a:r>
              <a:rPr lang="en-US" dirty="0" smtClean="0"/>
              <a:t>{ </a:t>
            </a:r>
            <a:endParaRPr lang="en-US" dirty="0"/>
          </a:p>
          <a:p>
            <a:pPr marL="541338" lvl="3" indent="0">
              <a:buNone/>
            </a:pPr>
            <a:r>
              <a:rPr lang="en-US" dirty="0"/>
              <a:t> </a:t>
            </a:r>
            <a:r>
              <a:rPr lang="en-US" dirty="0" smtClean="0"/>
              <a:t>	$</a:t>
            </a:r>
            <a:r>
              <a:rPr lang="en-US" dirty="0" err="1"/>
              <a:t>scope.cards</a:t>
            </a:r>
            <a:r>
              <a:rPr lang="en-US" dirty="0"/>
              <a:t> = [</a:t>
            </a:r>
          </a:p>
          <a:p>
            <a:pPr marL="541338" lvl="3" indent="0">
              <a:buNone/>
            </a:pPr>
            <a:r>
              <a:rPr lang="en-US" dirty="0"/>
              <a:t>                {name: 'Queen of Hearts', flipped: false},</a:t>
            </a:r>
          </a:p>
          <a:p>
            <a:pPr marL="541338" lvl="3" indent="0">
              <a:buNone/>
            </a:pPr>
            <a:r>
              <a:rPr lang="en-US" dirty="0"/>
              <a:t>                {name: 'Jack of Spades', flipped: false},</a:t>
            </a:r>
          </a:p>
          <a:p>
            <a:pPr marL="541338" lvl="3" indent="0">
              <a:buNone/>
            </a:pPr>
            <a:r>
              <a:rPr lang="en-US" dirty="0"/>
              <a:t>                {name: 'Ace of Clubs', flipped: false}</a:t>
            </a:r>
          </a:p>
          <a:p>
            <a:pPr marL="541338" lvl="3" indent="0">
              <a:buNone/>
            </a:pPr>
            <a:r>
              <a:rPr lang="en-US" dirty="0"/>
              <a:t>            ];</a:t>
            </a:r>
          </a:p>
          <a:p>
            <a:pPr marL="541338" lvl="3" indent="0">
              <a:buNone/>
            </a:pPr>
            <a:r>
              <a:rPr lang="en-US" dirty="0"/>
              <a:t>        }]);</a:t>
            </a:r>
          </a:p>
          <a:p>
            <a:pPr marL="541338" lvl="3" indent="0">
              <a:buNone/>
            </a:pPr>
            <a:endParaRPr lang="en-US" dirty="0"/>
          </a:p>
          <a:p>
            <a:pPr marL="541338" lvl="3" indent="0">
              <a:buNone/>
            </a:pPr>
            <a:r>
              <a:rPr lang="en-US" dirty="0"/>
              <a:t>        </a:t>
            </a:r>
            <a:r>
              <a:rPr lang="en-US" dirty="0" err="1"/>
              <a:t>app.directive</a:t>
            </a:r>
            <a:r>
              <a:rPr lang="en-US" dirty="0"/>
              <a:t>('card', [function() {</a:t>
            </a:r>
          </a:p>
          <a:p>
            <a:pPr marL="541338" lvl="3" indent="0">
              <a:buNone/>
            </a:pPr>
            <a:r>
              <a:rPr lang="en-US" dirty="0"/>
              <a:t>            return {</a:t>
            </a:r>
          </a:p>
          <a:p>
            <a:pPr marL="541338" lvl="3" indent="0">
              <a:buNone/>
            </a:pPr>
            <a:r>
              <a:rPr lang="en-US" dirty="0" smtClean="0"/>
              <a:t>                template: '&lt;div ng-click="</a:t>
            </a:r>
            <a:r>
              <a:rPr lang="en-US" dirty="0" err="1" smtClean="0"/>
              <a:t>flipCard</a:t>
            </a:r>
            <a:r>
              <a:rPr lang="en-US" dirty="0" smtClean="0"/>
              <a:t>()"&gt;My card. Flipped: {{ </a:t>
            </a:r>
            <a:r>
              <a:rPr lang="en-US" dirty="0" err="1" smtClean="0"/>
              <a:t>card.flipped</a:t>
            </a:r>
            <a:r>
              <a:rPr lang="en-US" dirty="0" smtClean="0"/>
              <a:t> }}&lt;/div&gt;‘,</a:t>
            </a:r>
          </a:p>
          <a:p>
            <a:pPr marL="541338" lvl="3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scope.flipCard</a:t>
            </a:r>
            <a:r>
              <a:rPr lang="en-US" dirty="0" smtClean="0"/>
              <a:t> </a:t>
            </a:r>
            <a:r>
              <a:rPr lang="en-US" dirty="0"/>
              <a:t>= function () {</a:t>
            </a:r>
          </a:p>
          <a:p>
            <a:pPr marL="541338" lvl="3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scope.card.flipped</a:t>
            </a:r>
            <a:r>
              <a:rPr lang="en-US" dirty="0"/>
              <a:t> = !</a:t>
            </a:r>
            <a:r>
              <a:rPr lang="en-US" dirty="0" err="1"/>
              <a:t>scope.card.flipped</a:t>
            </a:r>
            <a:r>
              <a:rPr lang="en-US" dirty="0"/>
              <a:t>;</a:t>
            </a:r>
          </a:p>
          <a:p>
            <a:pPr marL="541338" lvl="3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}</a:t>
            </a:r>
            <a:endParaRPr lang="en-US" dirty="0"/>
          </a:p>
          <a:p>
            <a:pPr marL="541338" lvl="3" indent="0">
              <a:buNone/>
            </a:pPr>
            <a:r>
              <a:rPr lang="en-US" dirty="0"/>
              <a:t>             </a:t>
            </a:r>
            <a:r>
              <a:rPr lang="en-US" dirty="0" smtClean="0"/>
              <a:t>}</a:t>
            </a:r>
          </a:p>
          <a:p>
            <a:pPr marL="541338" lvl="3" indent="0">
              <a:buNone/>
            </a:pPr>
            <a:r>
              <a:rPr lang="en-US" dirty="0"/>
              <a:t> </a:t>
            </a:r>
            <a:r>
              <a:rPr lang="en-US" dirty="0" smtClean="0"/>
              <a:t>      }</a:t>
            </a:r>
            <a:endParaRPr lang="en-US" dirty="0"/>
          </a:p>
          <a:p>
            <a:pPr marL="541338" lvl="3" indent="0">
              <a:buNone/>
            </a:pPr>
            <a:r>
              <a:rPr lang="en-US" dirty="0"/>
              <a:t>  </a:t>
            </a:r>
            <a:r>
              <a:rPr lang="en-US" dirty="0" smtClean="0"/>
              <a:t>}]);</a:t>
            </a:r>
            <a:endParaRPr lang="en-US" dirty="0"/>
          </a:p>
          <a:p>
            <a:pPr marL="541338" lvl="3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marL="541338" lvl="3" indent="0">
              <a:buNone/>
            </a:pP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89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sz="3200" dirty="0" smtClean="0"/>
              <a:t>Agenda</a:t>
            </a:r>
            <a:endParaRPr lang="en-GB" sz="32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980728"/>
            <a:ext cx="8650800" cy="4824536"/>
          </a:xfrm>
        </p:spPr>
        <p:txBody>
          <a:bodyPr>
            <a:normAutofit fontScale="92500" lnSpcReduction="20000"/>
          </a:bodyPr>
          <a:lstStyle/>
          <a:p>
            <a:pPr marL="266700" lvl="2" indent="0">
              <a:buNone/>
            </a:pPr>
            <a:endParaRPr lang="en-GB" sz="2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600" dirty="0" smtClean="0"/>
              <a:t>Angular </a:t>
            </a:r>
            <a:r>
              <a:rPr lang="en-GB" sz="2600" dirty="0" smtClean="0"/>
              <a:t>1.x – the problems</a:t>
            </a:r>
            <a:endParaRPr lang="en-GB" sz="26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GB" sz="2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600" dirty="0" smtClean="0"/>
              <a:t>Angular </a:t>
            </a:r>
            <a:r>
              <a:rPr lang="en-GB" sz="2600" dirty="0" smtClean="0"/>
              <a:t>2 – why?</a:t>
            </a:r>
            <a:endParaRPr lang="en-GB" sz="2600" dirty="0" smtClean="0"/>
          </a:p>
          <a:p>
            <a:pPr marL="266700" lvl="2" indent="0">
              <a:buNone/>
            </a:pPr>
            <a:endParaRPr lang="en-GB" sz="2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600" dirty="0" err="1" smtClean="0"/>
              <a:t>TypeScript</a:t>
            </a:r>
            <a:r>
              <a:rPr lang="en-GB" sz="2600" dirty="0" smtClean="0"/>
              <a:t> &amp; </a:t>
            </a:r>
            <a:r>
              <a:rPr lang="en-GB" sz="2600" dirty="0" err="1" smtClean="0"/>
              <a:t>VSCode</a:t>
            </a:r>
            <a:endParaRPr lang="en-GB" sz="2600" dirty="0" smtClean="0"/>
          </a:p>
          <a:p>
            <a:pPr marL="266700" lvl="2" indent="0">
              <a:buNone/>
            </a:pPr>
            <a:endParaRPr lang="en-GB" sz="2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600" dirty="0" smtClean="0"/>
              <a:t>Angular 1 Directive to Angular 2 Component</a:t>
            </a:r>
          </a:p>
          <a:p>
            <a:pPr marL="266700" lvl="2" indent="0">
              <a:buNone/>
            </a:pPr>
            <a:endParaRPr lang="en-GB" sz="2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600" dirty="0" smtClean="0"/>
              <a:t>Resources</a:t>
            </a:r>
          </a:p>
          <a:p>
            <a:pPr marL="266700" lvl="2" indent="0">
              <a:buNone/>
            </a:pPr>
            <a:endParaRPr lang="en-GB" sz="2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600" dirty="0" smtClean="0"/>
              <a:t>Questions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GB" sz="26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GB" sz="2600" dirty="0"/>
          </a:p>
          <a:p>
            <a:pPr lvl="2">
              <a:buFont typeface="Wingdings" panose="05000000000000000000" pitchFamily="2" charset="2"/>
              <a:buChar char="§"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10828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764704"/>
            <a:ext cx="8650800" cy="525658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000" dirty="0" smtClean="0"/>
              <a:t>Transforming an Angular 1 Directive to an Angular 2 </a:t>
            </a:r>
            <a:r>
              <a:rPr lang="en-GB" sz="2000" dirty="0" smtClean="0"/>
              <a:t>Component</a:t>
            </a:r>
            <a:endParaRPr lang="en-GB" sz="2600" dirty="0" smtClean="0"/>
          </a:p>
          <a:p>
            <a:pPr marL="266700" lvl="2" indent="0">
              <a:buNone/>
            </a:pPr>
            <a:endParaRPr lang="en-GB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Leaving aside the controller for the moment, we have:</a:t>
            </a:r>
          </a:p>
          <a:p>
            <a:pPr lvl="2"/>
            <a:endParaRPr lang="en-GB" sz="1800" dirty="0" smtClean="0"/>
          </a:p>
          <a:p>
            <a:pPr marL="541338" lvl="3" indent="0">
              <a:buNone/>
            </a:pPr>
            <a:r>
              <a:rPr lang="en-US" dirty="0"/>
              <a:t> </a:t>
            </a:r>
            <a:r>
              <a:rPr lang="en-US" dirty="0" err="1"/>
              <a:t>app.directive</a:t>
            </a:r>
            <a:r>
              <a:rPr lang="en-US" dirty="0"/>
              <a:t>('card', [function() </a:t>
            </a:r>
            <a:r>
              <a:rPr lang="en-US" dirty="0" smtClean="0"/>
              <a:t>{ </a:t>
            </a:r>
            <a:r>
              <a:rPr lang="en-US" b="1" dirty="0" smtClean="0"/>
              <a:t>// 1. The Directive’s name</a:t>
            </a:r>
            <a:endParaRPr lang="en-US" b="1" dirty="0"/>
          </a:p>
          <a:p>
            <a:pPr marL="541338" lvl="3" indent="0">
              <a:buNone/>
            </a:pPr>
            <a:r>
              <a:rPr lang="en-US" dirty="0"/>
              <a:t>            return {</a:t>
            </a:r>
          </a:p>
          <a:p>
            <a:pPr marL="541338" lvl="3" indent="0">
              <a:buNone/>
            </a:pPr>
            <a:r>
              <a:rPr lang="en-US" dirty="0"/>
              <a:t>                </a:t>
            </a:r>
            <a:r>
              <a:rPr lang="en-US" b="1" dirty="0" smtClean="0"/>
              <a:t>// 2. The Template</a:t>
            </a:r>
            <a:endParaRPr lang="en-US" dirty="0" smtClean="0"/>
          </a:p>
          <a:p>
            <a:pPr marL="541338" lvl="3" indent="0">
              <a:buNone/>
            </a:pPr>
            <a:r>
              <a:rPr lang="en-US" dirty="0"/>
              <a:t>	 </a:t>
            </a:r>
            <a:r>
              <a:rPr lang="en-US" dirty="0" smtClean="0"/>
              <a:t>       </a:t>
            </a:r>
            <a:r>
              <a:rPr lang="en-US" dirty="0" smtClean="0"/>
              <a:t>template</a:t>
            </a:r>
            <a:r>
              <a:rPr lang="en-US" dirty="0"/>
              <a:t>: '&lt;div ng-click="</a:t>
            </a:r>
            <a:r>
              <a:rPr lang="en-US" dirty="0" err="1"/>
              <a:t>flipCard</a:t>
            </a:r>
            <a:r>
              <a:rPr lang="en-US" dirty="0"/>
              <a:t>()"&gt;My card. Flipped: {{ </a:t>
            </a:r>
            <a:r>
              <a:rPr lang="en-US" dirty="0" err="1"/>
              <a:t>card.flipped</a:t>
            </a:r>
            <a:r>
              <a:rPr lang="en-US" dirty="0"/>
              <a:t> }}&lt;/div&gt;‘,</a:t>
            </a:r>
          </a:p>
          <a:p>
            <a:pPr marL="541338" lvl="3" indent="0">
              <a:buNone/>
            </a:pPr>
            <a:r>
              <a:rPr lang="en-US" dirty="0"/>
              <a:t>                </a:t>
            </a:r>
            <a:r>
              <a:rPr lang="en-US" b="1" dirty="0" smtClean="0"/>
              <a:t>// 3. One instance method</a:t>
            </a:r>
            <a:endParaRPr lang="en-US" dirty="0" smtClean="0"/>
          </a:p>
          <a:p>
            <a:pPr marL="541338" lvl="3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scope.flipCard</a:t>
            </a:r>
            <a:r>
              <a:rPr lang="en-US" dirty="0" smtClean="0"/>
              <a:t> </a:t>
            </a:r>
            <a:r>
              <a:rPr lang="en-US" dirty="0"/>
              <a:t>= function () {</a:t>
            </a:r>
          </a:p>
          <a:p>
            <a:pPr marL="541338" lvl="3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scope.card.flipped</a:t>
            </a:r>
            <a:r>
              <a:rPr lang="en-US" dirty="0"/>
              <a:t> = !</a:t>
            </a:r>
            <a:r>
              <a:rPr lang="en-US" dirty="0" err="1"/>
              <a:t>scope.card.flipped</a:t>
            </a:r>
            <a:r>
              <a:rPr lang="en-US" dirty="0"/>
              <a:t>;</a:t>
            </a:r>
          </a:p>
          <a:p>
            <a:pPr marL="541338" lvl="3" indent="0">
              <a:buNone/>
            </a:pPr>
            <a:r>
              <a:rPr lang="en-US" dirty="0"/>
              <a:t>                }</a:t>
            </a:r>
          </a:p>
          <a:p>
            <a:pPr marL="541338" lvl="3" indent="0">
              <a:buNone/>
            </a:pPr>
            <a:r>
              <a:rPr lang="en-US" dirty="0"/>
              <a:t>             }</a:t>
            </a:r>
          </a:p>
          <a:p>
            <a:pPr marL="541338" lvl="3" indent="0">
              <a:buNone/>
            </a:pPr>
            <a:r>
              <a:rPr lang="en-US" dirty="0"/>
              <a:t>   </a:t>
            </a:r>
            <a:r>
              <a:rPr lang="en-US" dirty="0" smtClean="0"/>
              <a:t>}]);</a:t>
            </a:r>
            <a:endParaRPr lang="en-GB" sz="1800" dirty="0" smtClean="0"/>
          </a:p>
          <a:p>
            <a:pPr marL="541338" lvl="3" indent="0">
              <a:buNone/>
            </a:pPr>
            <a:endParaRPr lang="en-GB" dirty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marL="541338" lvl="3" indent="0">
              <a:buNone/>
            </a:pP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095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836712"/>
            <a:ext cx="8650800" cy="555297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000" dirty="0" smtClean="0"/>
              <a:t>Transforming an Angular 1 Directive to an Angular 2 Component</a:t>
            </a:r>
          </a:p>
          <a:p>
            <a:pPr lvl="1"/>
            <a:endParaRPr lang="en-GB" sz="2600" dirty="0" smtClean="0"/>
          </a:p>
          <a:p>
            <a:pPr marL="266700" lvl="2" indent="0">
              <a:buNone/>
            </a:pPr>
            <a:endParaRPr lang="en-GB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The name can easily be re-written in ES5 as a simple Constructor function: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GB" sz="1600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600" dirty="0"/>
              <a:t>f</a:t>
            </a:r>
            <a:r>
              <a:rPr lang="en-GB" sz="1600" dirty="0" smtClean="0"/>
              <a:t>unction </a:t>
            </a:r>
            <a:r>
              <a:rPr lang="en-GB" sz="1600" dirty="0"/>
              <a:t>Card() </a:t>
            </a:r>
            <a:r>
              <a:rPr lang="en-GB" sz="1600" dirty="0" smtClean="0"/>
              <a:t>{}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GB" sz="1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We can then add the </a:t>
            </a:r>
            <a:r>
              <a:rPr lang="en-GB" sz="1800" dirty="0" err="1" smtClean="0"/>
              <a:t>flipcard</a:t>
            </a:r>
            <a:r>
              <a:rPr lang="en-GB" sz="1800" dirty="0" smtClean="0"/>
              <a:t> </a:t>
            </a:r>
            <a:r>
              <a:rPr lang="en-GB" sz="1800" dirty="0" smtClean="0"/>
              <a:t>instance method</a:t>
            </a:r>
            <a:r>
              <a:rPr lang="en-GB" sz="1800" dirty="0" smtClean="0"/>
              <a:t> </a:t>
            </a:r>
            <a:r>
              <a:rPr lang="en-GB" sz="1800" dirty="0" smtClean="0"/>
              <a:t>using the prototype property: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600" dirty="0" err="1" smtClean="0"/>
              <a:t>Card.prototype.flipCard</a:t>
            </a:r>
            <a:r>
              <a:rPr lang="en-US" sz="1600" dirty="0" smtClean="0"/>
              <a:t> </a:t>
            </a:r>
            <a:r>
              <a:rPr lang="en-US" sz="1600" dirty="0"/>
              <a:t>= function() {…}</a:t>
            </a:r>
            <a:endParaRPr lang="en-GB" sz="1600" dirty="0" smtClean="0"/>
          </a:p>
          <a:p>
            <a:pPr marL="541338" lvl="3" indent="0">
              <a:buNone/>
            </a:pPr>
            <a:endParaRPr lang="en-GB" dirty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marL="541338" lvl="3" indent="0">
              <a:buNone/>
            </a:pP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1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836712"/>
            <a:ext cx="8650800" cy="5472608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GB" dirty="0" smtClean="0"/>
              <a:t>Transforming an Angular 1 Directive to an Angular 2 Component</a:t>
            </a:r>
          </a:p>
          <a:p>
            <a:pPr marL="266700" lvl="2" indent="0">
              <a:buNone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To which you can add the selector </a:t>
            </a:r>
            <a:r>
              <a:rPr lang="en-US" sz="1600" dirty="0" smtClean="0"/>
              <a:t>(Component) &amp; </a:t>
            </a:r>
            <a:r>
              <a:rPr lang="en-US" sz="1600" dirty="0" smtClean="0"/>
              <a:t>the </a:t>
            </a:r>
            <a:r>
              <a:rPr lang="en-US" sz="1600" dirty="0" smtClean="0"/>
              <a:t>template (View) as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objects, instance data and instance methods </a:t>
            </a:r>
            <a:r>
              <a:rPr lang="en-US" sz="1600" dirty="0" smtClean="0"/>
              <a:t>in plain </a:t>
            </a:r>
            <a:r>
              <a:rPr lang="en-US" sz="1600" dirty="0" smtClean="0"/>
              <a:t>ES5:</a:t>
            </a:r>
            <a:endParaRPr lang="en-US" sz="1600" dirty="0" smtClean="0"/>
          </a:p>
          <a:p>
            <a:pPr marL="266700" lvl="2" indent="0">
              <a:buNone/>
            </a:pPr>
            <a:r>
              <a:rPr lang="en-US" dirty="0" smtClean="0"/>
              <a:t>    </a:t>
            </a:r>
          </a:p>
          <a:p>
            <a:pPr marL="266700" lvl="2" indent="0">
              <a:buNone/>
            </a:pPr>
            <a:r>
              <a:rPr lang="en-US" dirty="0"/>
              <a:t>	</a:t>
            </a:r>
            <a:r>
              <a:rPr lang="en-US" dirty="0" smtClean="0"/>
              <a:t>function Card() {}</a:t>
            </a:r>
          </a:p>
          <a:p>
            <a:pPr marL="266700" lvl="2" indent="0">
              <a:buNone/>
            </a:pPr>
            <a:r>
              <a:rPr lang="en-US" dirty="0"/>
              <a:t>	</a:t>
            </a:r>
            <a:r>
              <a:rPr lang="en-US" dirty="0" err="1" smtClean="0"/>
              <a:t>Card.annotations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[</a:t>
            </a:r>
            <a:endParaRPr lang="en-US" dirty="0" smtClean="0"/>
          </a:p>
          <a:p>
            <a:pPr marL="266700" lvl="2" indent="0">
              <a:buNone/>
            </a:pPr>
            <a:r>
              <a:rPr lang="en-US" dirty="0"/>
              <a:t>	</a:t>
            </a:r>
            <a:r>
              <a:rPr lang="en-US" dirty="0" smtClean="0"/>
              <a:t>	new </a:t>
            </a:r>
            <a:r>
              <a:rPr lang="en-US" dirty="0"/>
              <a:t>Component</a:t>
            </a:r>
            <a:r>
              <a:rPr lang="en-US" dirty="0" smtClean="0"/>
              <a:t>({</a:t>
            </a:r>
          </a:p>
          <a:p>
            <a:pPr marL="266700" lvl="2" indent="0">
              <a:buNone/>
            </a:pPr>
            <a:r>
              <a:rPr lang="en-US" dirty="0"/>
              <a:t>	</a:t>
            </a:r>
            <a:r>
              <a:rPr lang="en-US" dirty="0" smtClean="0"/>
              <a:t>		selector</a:t>
            </a:r>
            <a:r>
              <a:rPr lang="en-US" dirty="0"/>
              <a:t>: "</a:t>
            </a:r>
            <a:r>
              <a:rPr lang="en-US" dirty="0" smtClean="0"/>
              <a:t>card“ // </a:t>
            </a:r>
            <a:r>
              <a:rPr lang="en-US" b="1" dirty="0" smtClean="0"/>
              <a:t>1. The Directive name</a:t>
            </a:r>
            <a:endParaRPr lang="en-US" dirty="0"/>
          </a:p>
          <a:p>
            <a:pPr marL="266700" lvl="2" indent="0">
              <a:buNone/>
            </a:pPr>
            <a:r>
              <a:rPr lang="en-US" dirty="0" smtClean="0"/>
              <a:t>		}),</a:t>
            </a:r>
          </a:p>
          <a:p>
            <a:pPr marL="266700" lvl="2" indent="0">
              <a:buNone/>
            </a:pPr>
            <a:r>
              <a:rPr lang="en-US" dirty="0"/>
              <a:t>	</a:t>
            </a:r>
            <a:r>
              <a:rPr lang="en-US" dirty="0" smtClean="0"/>
              <a:t>	new </a:t>
            </a:r>
            <a:r>
              <a:rPr lang="en-US" dirty="0"/>
              <a:t>View({</a:t>
            </a:r>
          </a:p>
          <a:p>
            <a:pPr marL="266700" lvl="2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templateUrl</a:t>
            </a:r>
            <a:r>
              <a:rPr lang="en-US" dirty="0"/>
              <a:t>: </a:t>
            </a:r>
            <a:r>
              <a:rPr lang="en-US" dirty="0" smtClean="0"/>
              <a:t>“card.html</a:t>
            </a:r>
            <a:r>
              <a:rPr lang="en-US" dirty="0" smtClean="0"/>
              <a:t>“ // </a:t>
            </a:r>
            <a:r>
              <a:rPr lang="en-US" b="1" dirty="0" smtClean="0"/>
              <a:t>2. The Template</a:t>
            </a:r>
            <a:endParaRPr lang="en-US" dirty="0" smtClean="0"/>
          </a:p>
          <a:p>
            <a:pPr marL="266700" lvl="2" indent="0">
              <a:buNone/>
            </a:pPr>
            <a:r>
              <a:rPr lang="en-US" dirty="0"/>
              <a:t>	</a:t>
            </a:r>
            <a:r>
              <a:rPr lang="en-US" dirty="0" smtClean="0"/>
              <a:t>	})</a:t>
            </a:r>
          </a:p>
          <a:p>
            <a:pPr marL="266700" lvl="2" indent="0">
              <a:buNone/>
            </a:pPr>
            <a:r>
              <a:rPr lang="en-US" dirty="0"/>
              <a:t>	</a:t>
            </a:r>
            <a:r>
              <a:rPr lang="en-US" dirty="0" smtClean="0"/>
              <a:t>];</a:t>
            </a:r>
          </a:p>
          <a:p>
            <a:pPr marL="266700" lvl="2" indent="0">
              <a:buNone/>
            </a:pPr>
            <a:r>
              <a:rPr lang="en-US" sz="1600" dirty="0"/>
              <a:t>	</a:t>
            </a:r>
            <a:r>
              <a:rPr lang="en-US" dirty="0" err="1"/>
              <a:t>Card.prototype.flipCard</a:t>
            </a:r>
            <a:r>
              <a:rPr lang="en-US" dirty="0"/>
              <a:t> = function() </a:t>
            </a:r>
            <a:r>
              <a:rPr lang="en-US" dirty="0" smtClean="0"/>
              <a:t>{…} // </a:t>
            </a:r>
            <a:r>
              <a:rPr lang="en-US" b="1" dirty="0" smtClean="0"/>
              <a:t>3. Instance method</a:t>
            </a:r>
            <a:endParaRPr lang="en-US" dirty="0" smtClean="0"/>
          </a:p>
          <a:p>
            <a:pPr marL="266700" lvl="2" indent="0">
              <a:buNone/>
            </a:pPr>
            <a:r>
              <a:rPr lang="en-US" dirty="0"/>
              <a:t>	</a:t>
            </a:r>
            <a:r>
              <a:rPr lang="en-US" dirty="0" err="1" smtClean="0"/>
              <a:t>Card.cards</a:t>
            </a:r>
            <a:r>
              <a:rPr lang="en-US" dirty="0" smtClean="0"/>
              <a:t>  [ // </a:t>
            </a:r>
            <a:r>
              <a:rPr lang="en-US" b="1" dirty="0" smtClean="0"/>
              <a:t>4. instance data</a:t>
            </a:r>
            <a:endParaRPr lang="en-US" dirty="0"/>
          </a:p>
          <a:p>
            <a:pPr marL="266700" lvl="2" indent="0">
              <a:buNone/>
            </a:pPr>
            <a:r>
              <a:rPr lang="en-US" dirty="0"/>
              <a:t>		</a:t>
            </a:r>
            <a:r>
              <a:rPr lang="en-US" dirty="0" smtClean="0"/>
              <a:t>{</a:t>
            </a:r>
            <a:r>
              <a:rPr lang="en-US" dirty="0"/>
              <a:t>name: 'Queen of Hearts', flipped: false},</a:t>
            </a:r>
          </a:p>
          <a:p>
            <a:pPr marL="266700" lvl="2" indent="0">
              <a:buNone/>
            </a:pPr>
            <a:r>
              <a:rPr lang="en-US" dirty="0"/>
              <a:t>        		</a:t>
            </a:r>
            <a:r>
              <a:rPr lang="en-US" dirty="0" smtClean="0"/>
              <a:t>{</a:t>
            </a:r>
            <a:r>
              <a:rPr lang="en-US" dirty="0"/>
              <a:t>name: 'Jack of Spades', flipped: false},</a:t>
            </a:r>
          </a:p>
          <a:p>
            <a:pPr marL="266700" lvl="2" indent="0">
              <a:buNone/>
            </a:pPr>
            <a:r>
              <a:rPr lang="en-US" dirty="0"/>
              <a:t>        		</a:t>
            </a:r>
            <a:r>
              <a:rPr lang="en-US" dirty="0" smtClean="0"/>
              <a:t>{</a:t>
            </a:r>
            <a:r>
              <a:rPr lang="en-US" dirty="0"/>
              <a:t>name: 'Ace of Clubs', flipped: false}</a:t>
            </a:r>
          </a:p>
          <a:p>
            <a:pPr marL="266700" lvl="2" indent="0">
              <a:buNone/>
            </a:pPr>
            <a:r>
              <a:rPr lang="en-US" dirty="0"/>
              <a:t>    	</a:t>
            </a:r>
            <a:r>
              <a:rPr lang="en-US" dirty="0" smtClean="0"/>
              <a:t>];</a:t>
            </a:r>
            <a:endParaRPr lang="en-US" dirty="0"/>
          </a:p>
          <a:p>
            <a:pPr marL="266700" lvl="2" indent="0">
              <a:buNone/>
            </a:pPr>
            <a:endParaRPr lang="en-GB" dirty="0"/>
          </a:p>
          <a:p>
            <a:pPr marL="266700" lvl="2" indent="0">
              <a:buNone/>
            </a:pPr>
            <a:endParaRPr lang="en-GB" sz="1600" dirty="0" smtClean="0"/>
          </a:p>
          <a:p>
            <a:pPr marL="541338" lvl="3" indent="0">
              <a:buNone/>
            </a:pPr>
            <a:endParaRPr lang="en-GB" dirty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marL="541338" lvl="3" indent="0">
              <a:buNone/>
            </a:pP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47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836712"/>
            <a:ext cx="8650800" cy="555297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dirty="0" smtClean="0"/>
              <a:t>Transforming an Angular 1 Directive to an Angular 2 Component</a:t>
            </a:r>
          </a:p>
          <a:p>
            <a:pPr lvl="1"/>
            <a:endParaRPr lang="en-GB" sz="2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This can now be transformed to </a:t>
            </a:r>
            <a:r>
              <a:rPr lang="en-US" dirty="0" err="1" smtClean="0"/>
              <a:t>TypeScript</a:t>
            </a:r>
            <a:r>
              <a:rPr lang="en-US" dirty="0" smtClean="0"/>
              <a:t> (or ES6) as a Class:</a:t>
            </a:r>
            <a:endParaRPr lang="en-US" dirty="0" smtClean="0"/>
          </a:p>
          <a:p>
            <a:pPr marL="266700" lvl="2" indent="0">
              <a:buNone/>
            </a:pPr>
            <a:endParaRPr lang="en-US" sz="1800" dirty="0" smtClean="0"/>
          </a:p>
          <a:p>
            <a:pPr marL="266700" lvl="2" indent="0">
              <a:buNone/>
            </a:pPr>
            <a:r>
              <a:rPr lang="en-US" dirty="0" smtClean="0"/>
              <a:t>	class </a:t>
            </a:r>
            <a:r>
              <a:rPr lang="en-US" dirty="0"/>
              <a:t>Card() </a:t>
            </a:r>
            <a:r>
              <a:rPr lang="en-US" dirty="0" smtClean="0"/>
              <a:t>{ // </a:t>
            </a:r>
            <a:r>
              <a:rPr lang="en-US" b="1" dirty="0" err="1" smtClean="0"/>
              <a:t>transpiles</a:t>
            </a:r>
            <a:r>
              <a:rPr lang="en-US" b="1" dirty="0" smtClean="0"/>
              <a:t> to function Card()</a:t>
            </a:r>
            <a:endParaRPr lang="en-US" dirty="0" smtClean="0"/>
          </a:p>
          <a:p>
            <a:pPr marL="266700" lvl="2" indent="0">
              <a:buNone/>
            </a:pPr>
            <a:r>
              <a:rPr lang="en-US" dirty="0"/>
              <a:t>	</a:t>
            </a:r>
            <a:r>
              <a:rPr lang="en-US" dirty="0" smtClean="0"/>
              <a:t>	// </a:t>
            </a:r>
            <a:r>
              <a:rPr lang="en-US" b="1" dirty="0" smtClean="0"/>
              <a:t>instance data goes here</a:t>
            </a:r>
          </a:p>
          <a:p>
            <a:pPr marL="2667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// constructor should you need to pre-initialize object</a:t>
            </a:r>
            <a:endParaRPr lang="en-US" dirty="0"/>
          </a:p>
          <a:p>
            <a:pPr marL="266700" lvl="2" indent="0">
              <a:buNone/>
            </a:pPr>
            <a:r>
              <a:rPr lang="en-US" dirty="0" smtClean="0"/>
              <a:t>		constructor</a:t>
            </a:r>
            <a:r>
              <a:rPr lang="en-US" dirty="0"/>
              <a:t>() </a:t>
            </a:r>
            <a:r>
              <a:rPr lang="en-US" dirty="0" smtClean="0"/>
              <a:t>{}</a:t>
            </a:r>
          </a:p>
          <a:p>
            <a:pPr marL="266700" lvl="2" indent="0">
              <a:buNone/>
            </a:pPr>
            <a:r>
              <a:rPr lang="en-US" dirty="0"/>
              <a:t>	</a:t>
            </a:r>
            <a:r>
              <a:rPr lang="en-US" dirty="0" smtClean="0"/>
              <a:t>	// </a:t>
            </a:r>
            <a:r>
              <a:rPr lang="en-US" b="1" dirty="0" smtClean="0"/>
              <a:t>instance method</a:t>
            </a:r>
            <a:endParaRPr lang="en-US" b="1" dirty="0" smtClean="0"/>
          </a:p>
          <a:p>
            <a:pPr marL="26670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/>
              <a:t>Card.prototype.flipCard</a:t>
            </a:r>
            <a:r>
              <a:rPr lang="en-US" dirty="0"/>
              <a:t> = function() </a:t>
            </a:r>
            <a:r>
              <a:rPr lang="en-US" dirty="0" smtClean="0"/>
              <a:t>{…}</a:t>
            </a:r>
          </a:p>
          <a:p>
            <a:pPr marL="2667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// </a:t>
            </a:r>
            <a:r>
              <a:rPr lang="en-US" b="1" dirty="0" smtClean="0"/>
              <a:t>event handlers go here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266700" lvl="2" indent="0">
              <a:buNone/>
            </a:pPr>
            <a:r>
              <a:rPr lang="en-US" dirty="0" smtClean="0"/>
              <a:t>	}</a:t>
            </a:r>
          </a:p>
          <a:p>
            <a:pPr marL="266700" lvl="2" indent="0">
              <a:buNone/>
            </a:pPr>
            <a:endParaRPr lang="en-US" dirty="0" smtClean="0"/>
          </a:p>
          <a:p>
            <a:pPr marL="541338" lvl="3" indent="0">
              <a:buNone/>
            </a:pPr>
            <a:endParaRPr lang="en-GB" dirty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marL="541338" lvl="3" indent="0">
              <a:buNone/>
            </a:pP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72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836712"/>
            <a:ext cx="8650800" cy="5552976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GB" dirty="0" smtClean="0"/>
              <a:t>Transforming an Angular 1 Directive to an Angular 2 Component</a:t>
            </a:r>
          </a:p>
          <a:p>
            <a:pPr lvl="1"/>
            <a:endParaRPr lang="en-GB" sz="2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Then, instead using of cumbersome </a:t>
            </a:r>
            <a:r>
              <a:rPr lang="en-US" dirty="0" err="1" smtClean="0"/>
              <a:t>javascript</a:t>
            </a:r>
            <a:r>
              <a:rPr lang="en-US" dirty="0" smtClean="0"/>
              <a:t> objects to add the Component and the View, you use meta-data Decorators.</a:t>
            </a:r>
            <a:endParaRPr lang="en-US" dirty="0" smtClean="0"/>
          </a:p>
          <a:p>
            <a:pPr marL="266700" lvl="2" indent="0">
              <a:buNone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Decorators are nothing more than a convenient way of attaching meta-data to a class, exactly the same concept as Java annotations:</a:t>
            </a:r>
            <a:endParaRPr lang="en-US" dirty="0" smtClean="0"/>
          </a:p>
          <a:p>
            <a:pPr marL="266700" lvl="2" indent="0">
              <a:buNone/>
            </a:pPr>
            <a:endParaRPr lang="en-US" dirty="0" smtClean="0"/>
          </a:p>
          <a:p>
            <a:pPr marL="266700" lvl="2" indent="0">
              <a:buNone/>
            </a:pPr>
            <a:r>
              <a:rPr lang="en-US" dirty="0" smtClean="0"/>
              <a:t>	@</a:t>
            </a:r>
            <a:r>
              <a:rPr lang="en-US" dirty="0"/>
              <a:t>Component</a:t>
            </a:r>
            <a:r>
              <a:rPr lang="en-US" dirty="0" smtClean="0"/>
              <a:t>({</a:t>
            </a:r>
          </a:p>
          <a:p>
            <a:pPr marL="266700" lvl="2" indent="0">
              <a:buNone/>
            </a:pPr>
            <a:r>
              <a:rPr lang="en-US" dirty="0" smtClean="0"/>
              <a:t>		selector</a:t>
            </a:r>
            <a:r>
              <a:rPr lang="en-US" dirty="0"/>
              <a:t>: </a:t>
            </a:r>
            <a:r>
              <a:rPr lang="en-US" dirty="0" smtClean="0"/>
              <a:t>“card</a:t>
            </a:r>
            <a:r>
              <a:rPr lang="en-US" dirty="0" smtClean="0"/>
              <a:t>” // </a:t>
            </a:r>
            <a:r>
              <a:rPr lang="en-US" b="1" dirty="0" smtClean="0"/>
              <a:t>1. The Directive Name</a:t>
            </a:r>
            <a:endParaRPr lang="en-US" dirty="0"/>
          </a:p>
          <a:p>
            <a:pPr marL="266700" lvl="2" indent="0">
              <a:buNone/>
            </a:pPr>
            <a:r>
              <a:rPr lang="en-US" dirty="0" smtClean="0"/>
              <a:t>	})</a:t>
            </a:r>
            <a:endParaRPr lang="en-US" dirty="0"/>
          </a:p>
          <a:p>
            <a:pPr marL="266700" lvl="2" indent="0">
              <a:buNone/>
            </a:pPr>
            <a:r>
              <a:rPr lang="en-US" dirty="0" smtClean="0"/>
              <a:t>	@</a:t>
            </a:r>
            <a:r>
              <a:rPr lang="en-US" dirty="0"/>
              <a:t>View({</a:t>
            </a:r>
          </a:p>
          <a:p>
            <a:pPr marL="266700" lvl="2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templateUrl</a:t>
            </a:r>
            <a:r>
              <a:rPr lang="en-US" dirty="0"/>
              <a:t>: </a:t>
            </a:r>
            <a:r>
              <a:rPr lang="en-US" dirty="0" smtClean="0"/>
              <a:t>“card.html</a:t>
            </a:r>
            <a:r>
              <a:rPr lang="en-US" dirty="0" smtClean="0"/>
              <a:t>” // </a:t>
            </a:r>
            <a:r>
              <a:rPr lang="en-US" b="1" dirty="0" smtClean="0"/>
              <a:t>2. The Template</a:t>
            </a:r>
            <a:endParaRPr lang="en-US" dirty="0"/>
          </a:p>
          <a:p>
            <a:pPr marL="266700" lvl="2" indent="0">
              <a:buNone/>
            </a:pPr>
            <a:r>
              <a:rPr lang="en-US" dirty="0" smtClean="0"/>
              <a:t>	})</a:t>
            </a:r>
          </a:p>
          <a:p>
            <a:pPr marL="266700" lvl="2" indent="0">
              <a:buNone/>
            </a:pPr>
            <a:endParaRPr lang="en-US" dirty="0"/>
          </a:p>
          <a:p>
            <a:pPr marL="266700" lvl="2" indent="0">
              <a:buNone/>
            </a:pPr>
            <a:r>
              <a:rPr lang="en-US" dirty="0" smtClean="0"/>
              <a:t>	class </a:t>
            </a:r>
            <a:r>
              <a:rPr lang="en-US" dirty="0"/>
              <a:t>Card() {</a:t>
            </a:r>
          </a:p>
          <a:p>
            <a:pPr marL="266700" lvl="2" indent="0">
              <a:buNone/>
            </a:pPr>
            <a:r>
              <a:rPr lang="en-US" dirty="0" smtClean="0"/>
              <a:t>		</a:t>
            </a:r>
            <a:r>
              <a:rPr lang="en-US" dirty="0" smtClean="0"/>
              <a:t>// don’t need constructor as there is need for obj. set-up</a:t>
            </a:r>
            <a:endParaRPr lang="en-US" dirty="0" smtClean="0"/>
          </a:p>
          <a:p>
            <a:pPr marL="26670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Card.prototype.flipCard</a:t>
            </a:r>
            <a:r>
              <a:rPr lang="en-US" dirty="0" smtClean="0"/>
              <a:t> </a:t>
            </a:r>
            <a:r>
              <a:rPr lang="en-US" dirty="0"/>
              <a:t>= function() </a:t>
            </a:r>
            <a:r>
              <a:rPr lang="en-US" dirty="0" smtClean="0"/>
              <a:t>{…} // </a:t>
            </a:r>
            <a:r>
              <a:rPr lang="en-US" b="1" dirty="0" smtClean="0"/>
              <a:t>3. Instance method</a:t>
            </a:r>
            <a:endParaRPr lang="en-US" dirty="0"/>
          </a:p>
          <a:p>
            <a:pPr marL="266700" lvl="2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266700" lvl="2" indent="0">
              <a:buNone/>
            </a:pP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61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836711"/>
            <a:ext cx="8650800" cy="5606951"/>
          </a:xfrm>
        </p:spPr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en-GB" dirty="0" smtClean="0"/>
              <a:t>Transforming an Angular 1 Directive to an Angular 2 Component</a:t>
            </a:r>
          </a:p>
          <a:p>
            <a:pPr marL="0" lvl="1" indent="0">
              <a:buNone/>
            </a:pPr>
            <a:endParaRPr lang="en-GB" sz="2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500" dirty="0" smtClean="0"/>
              <a:t>Finally we bring the controller data back in as instance data and the prototype becomes a method:</a:t>
            </a:r>
          </a:p>
          <a:p>
            <a:pPr marL="266700" lvl="2" indent="0">
              <a:buNone/>
            </a:pPr>
            <a:endParaRPr lang="en-US" sz="1500" dirty="0" smtClean="0"/>
          </a:p>
          <a:p>
            <a:pPr marL="266700" lvl="2" indent="0">
              <a:buNone/>
            </a:pPr>
            <a:r>
              <a:rPr lang="en-US" sz="1500" dirty="0" smtClean="0"/>
              <a:t>	@</a:t>
            </a:r>
            <a:r>
              <a:rPr lang="en-US" sz="1500" dirty="0"/>
              <a:t>Component</a:t>
            </a:r>
            <a:r>
              <a:rPr lang="en-US" sz="1500" dirty="0" smtClean="0"/>
              <a:t>({</a:t>
            </a:r>
          </a:p>
          <a:p>
            <a:pPr marL="266700" lvl="2" indent="0">
              <a:buNone/>
            </a:pPr>
            <a:r>
              <a:rPr lang="en-US" sz="1500" dirty="0" smtClean="0"/>
              <a:t>		selector</a:t>
            </a:r>
            <a:r>
              <a:rPr lang="en-US" sz="1500" dirty="0"/>
              <a:t>: </a:t>
            </a:r>
            <a:r>
              <a:rPr lang="en-US" sz="1500" dirty="0" smtClean="0"/>
              <a:t>“card” // </a:t>
            </a:r>
            <a:r>
              <a:rPr lang="en-US" sz="1500" b="1" dirty="0" smtClean="0"/>
              <a:t>1. The Directive name, equivalent to Restrict</a:t>
            </a:r>
            <a:r>
              <a:rPr lang="en-US" sz="1500" b="1" dirty="0" smtClean="0"/>
              <a:t>: E</a:t>
            </a:r>
            <a:endParaRPr lang="en-US" sz="1500" b="1" dirty="0"/>
          </a:p>
          <a:p>
            <a:pPr marL="266700" lvl="2" indent="0">
              <a:buNone/>
            </a:pPr>
            <a:r>
              <a:rPr lang="en-US" sz="1500" dirty="0" smtClean="0"/>
              <a:t>	})</a:t>
            </a:r>
            <a:endParaRPr lang="en-US" sz="1500" dirty="0"/>
          </a:p>
          <a:p>
            <a:pPr marL="266700" lvl="2" indent="0">
              <a:buNone/>
            </a:pPr>
            <a:r>
              <a:rPr lang="en-US" sz="1500" dirty="0" smtClean="0"/>
              <a:t>	@</a:t>
            </a:r>
            <a:r>
              <a:rPr lang="en-US" sz="1500" dirty="0"/>
              <a:t>View({</a:t>
            </a:r>
          </a:p>
          <a:p>
            <a:pPr marL="266700" lvl="2" indent="0">
              <a:buNone/>
            </a:pPr>
            <a:r>
              <a:rPr lang="en-US" sz="1500" dirty="0" smtClean="0"/>
              <a:t>		</a:t>
            </a:r>
            <a:r>
              <a:rPr lang="en-US" sz="1500" dirty="0" err="1" smtClean="0"/>
              <a:t>templateUrl</a:t>
            </a:r>
            <a:r>
              <a:rPr lang="en-US" sz="1500" dirty="0"/>
              <a:t>: </a:t>
            </a:r>
            <a:r>
              <a:rPr lang="en-US" sz="1500" dirty="0" smtClean="0"/>
              <a:t>“card.html</a:t>
            </a:r>
            <a:r>
              <a:rPr lang="en-US" sz="1500" dirty="0" smtClean="0"/>
              <a:t>” // </a:t>
            </a:r>
            <a:r>
              <a:rPr lang="en-US" sz="1500" b="1" dirty="0" smtClean="0"/>
              <a:t>2. The Template (could be inline)</a:t>
            </a:r>
            <a:endParaRPr lang="en-US" sz="1500" dirty="0"/>
          </a:p>
          <a:p>
            <a:pPr marL="266700" lvl="2" indent="0">
              <a:buNone/>
            </a:pPr>
            <a:r>
              <a:rPr lang="en-US" sz="1500" dirty="0" smtClean="0"/>
              <a:t>	</a:t>
            </a:r>
            <a:r>
              <a:rPr lang="en-US" sz="1500" dirty="0" smtClean="0"/>
              <a:t>})</a:t>
            </a:r>
          </a:p>
          <a:p>
            <a:pPr marL="266700" lvl="2" indent="0">
              <a:buNone/>
            </a:pPr>
            <a:r>
              <a:rPr lang="en-US" sz="1500" dirty="0" smtClean="0"/>
              <a:t>               </a:t>
            </a:r>
            <a:r>
              <a:rPr lang="en-US" sz="1300" dirty="0" smtClean="0"/>
              <a:t>// </a:t>
            </a:r>
            <a:r>
              <a:rPr lang="en-US" sz="1300" b="1" dirty="0" smtClean="0"/>
              <a:t>Class is a combination of Directive methods, event handlers and Controller data. </a:t>
            </a:r>
            <a:r>
              <a:rPr lang="en-US" sz="1300" b="1" dirty="0" err="1" smtClean="0"/>
              <a:t>Transpiles</a:t>
            </a:r>
            <a:r>
              <a:rPr lang="en-US" sz="1300" b="1" dirty="0" smtClean="0"/>
              <a:t> to function Card()</a:t>
            </a:r>
            <a:endParaRPr lang="en-US" sz="1300" dirty="0"/>
          </a:p>
          <a:p>
            <a:pPr marL="266700" lvl="2" indent="0">
              <a:buNone/>
            </a:pPr>
            <a:r>
              <a:rPr lang="en-US" sz="1500" dirty="0" smtClean="0"/>
              <a:t>	class </a:t>
            </a:r>
            <a:r>
              <a:rPr lang="en-US" sz="1500" dirty="0"/>
              <a:t>Card() </a:t>
            </a:r>
            <a:r>
              <a:rPr lang="en-US" sz="1500" dirty="0" smtClean="0"/>
              <a:t>{</a:t>
            </a:r>
          </a:p>
          <a:p>
            <a:pPr marL="266700" lvl="2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		 // </a:t>
            </a:r>
            <a:r>
              <a:rPr lang="en-US" sz="1500" b="1" dirty="0" smtClean="0"/>
              <a:t>3. Instance Data from the Controller. </a:t>
            </a:r>
            <a:r>
              <a:rPr lang="en-US" sz="1500" b="1" dirty="0" err="1" smtClean="0"/>
              <a:t>Transpiles</a:t>
            </a:r>
            <a:r>
              <a:rPr lang="en-US" sz="1500" b="1" dirty="0" smtClean="0"/>
              <a:t> to </a:t>
            </a:r>
            <a:r>
              <a:rPr lang="en-US" sz="1500" b="1" dirty="0" err="1" smtClean="0"/>
              <a:t>this.cards</a:t>
            </a:r>
            <a:r>
              <a:rPr lang="en-US" sz="1500" b="1" dirty="0" smtClean="0"/>
              <a:t> in function Card()</a:t>
            </a:r>
            <a:endParaRPr lang="en-US" sz="1500" dirty="0"/>
          </a:p>
          <a:p>
            <a:pPr marL="266700" lvl="2" indent="0">
              <a:buNone/>
            </a:pPr>
            <a:r>
              <a:rPr lang="en-US" sz="1500" dirty="0" smtClean="0"/>
              <a:t>	</a:t>
            </a:r>
            <a:r>
              <a:rPr lang="en-US" sz="1500" dirty="0"/>
              <a:t>	 cards = </a:t>
            </a:r>
            <a:r>
              <a:rPr lang="en-US" sz="1500" dirty="0" smtClean="0"/>
              <a:t>[</a:t>
            </a:r>
          </a:p>
          <a:p>
            <a:pPr marL="266700" lvl="2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		{</a:t>
            </a:r>
            <a:r>
              <a:rPr lang="en-US" sz="1500" dirty="0"/>
              <a:t>name: 'Queen of Hearts', flipped: false},</a:t>
            </a:r>
          </a:p>
          <a:p>
            <a:pPr marL="266700" lvl="2" indent="0">
              <a:buNone/>
            </a:pPr>
            <a:r>
              <a:rPr lang="en-US" sz="1500" dirty="0"/>
              <a:t>        </a:t>
            </a:r>
            <a:r>
              <a:rPr lang="en-US" sz="1500" dirty="0" smtClean="0"/>
              <a:t>			{</a:t>
            </a:r>
            <a:r>
              <a:rPr lang="en-US" sz="1500" dirty="0"/>
              <a:t>name: 'Jack of Spades', flipped: false},</a:t>
            </a:r>
          </a:p>
          <a:p>
            <a:pPr marL="266700" lvl="2" indent="0">
              <a:buNone/>
            </a:pPr>
            <a:r>
              <a:rPr lang="en-US" sz="1500" dirty="0"/>
              <a:t>        </a:t>
            </a:r>
            <a:r>
              <a:rPr lang="en-US" sz="1500" dirty="0" smtClean="0"/>
              <a:t>			{</a:t>
            </a:r>
            <a:r>
              <a:rPr lang="en-US" sz="1500" dirty="0"/>
              <a:t>name: 'Ace of Clubs', flipped: false}</a:t>
            </a:r>
          </a:p>
          <a:p>
            <a:pPr marL="266700" lvl="2" indent="0">
              <a:buNone/>
            </a:pPr>
            <a:r>
              <a:rPr lang="en-US" sz="1500" dirty="0"/>
              <a:t>    </a:t>
            </a:r>
            <a:r>
              <a:rPr lang="en-US" sz="1500" dirty="0" smtClean="0"/>
              <a:t>		</a:t>
            </a:r>
            <a:r>
              <a:rPr lang="en-US" sz="1500" dirty="0" smtClean="0"/>
              <a:t>];</a:t>
            </a:r>
          </a:p>
          <a:p>
            <a:pPr marL="266700" lvl="2" indent="0">
              <a:buNone/>
            </a:pPr>
            <a:r>
              <a:rPr lang="en-US" sz="1500" dirty="0" smtClean="0"/>
              <a:t> </a:t>
            </a:r>
          </a:p>
          <a:p>
            <a:pPr marL="266700" lvl="2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                // </a:t>
            </a:r>
            <a:r>
              <a:rPr lang="en-US" sz="1500" b="1" dirty="0" smtClean="0"/>
              <a:t>4. Instance method from the Directive. </a:t>
            </a:r>
            <a:r>
              <a:rPr lang="en-US" sz="1500" b="1" dirty="0" err="1" smtClean="0"/>
              <a:t>Transpiles</a:t>
            </a:r>
            <a:r>
              <a:rPr lang="en-US" sz="1500" b="1" dirty="0" smtClean="0"/>
              <a:t> to </a:t>
            </a:r>
            <a:r>
              <a:rPr lang="en-US" sz="1500" b="1" dirty="0" err="1" smtClean="0"/>
              <a:t>Card.prototype.flipCard</a:t>
            </a:r>
            <a:endParaRPr lang="en-US" sz="1500" dirty="0" smtClean="0"/>
          </a:p>
          <a:p>
            <a:pPr marL="266700" lvl="2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	</a:t>
            </a:r>
            <a:r>
              <a:rPr lang="en-US" sz="1500" dirty="0" err="1"/>
              <a:t>flipCard</a:t>
            </a:r>
            <a:r>
              <a:rPr lang="en-US" sz="1500" dirty="0"/>
              <a:t>() </a:t>
            </a:r>
            <a:r>
              <a:rPr lang="en-US" sz="1500" dirty="0" smtClean="0"/>
              <a:t>{…} </a:t>
            </a:r>
          </a:p>
          <a:p>
            <a:pPr marL="266700" lvl="2" indent="0">
              <a:buNone/>
            </a:pPr>
            <a:endParaRPr lang="en-US" sz="1500" dirty="0" smtClean="0"/>
          </a:p>
          <a:p>
            <a:pPr marL="266700" lvl="2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                // </a:t>
            </a:r>
            <a:r>
              <a:rPr lang="en-US" sz="1500" b="1" dirty="0" smtClean="0"/>
              <a:t>5. Event handlers go here</a:t>
            </a:r>
            <a:r>
              <a:rPr lang="en-US" sz="1500" dirty="0" smtClean="0"/>
              <a:t>	</a:t>
            </a:r>
          </a:p>
          <a:p>
            <a:pPr marL="266700" lvl="2" indent="0">
              <a:buNone/>
            </a:pPr>
            <a:r>
              <a:rPr lang="en-US" sz="1500" dirty="0" smtClean="0"/>
              <a:t>	}</a:t>
            </a:r>
          </a:p>
          <a:p>
            <a:pPr marL="266700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125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836712"/>
            <a:ext cx="8650800" cy="555297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dirty="0" smtClean="0"/>
              <a:t>Transforming an Angular 1 Directive to an Angular 2 Component</a:t>
            </a:r>
          </a:p>
          <a:p>
            <a:pPr marL="0" lvl="1" indent="0">
              <a:buNone/>
            </a:pPr>
            <a:endParaRPr lang="en-GB" sz="2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And, to show you it actually working…</a:t>
            </a:r>
          </a:p>
          <a:p>
            <a:pPr marL="266700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42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764704"/>
            <a:ext cx="8650800" cy="5624984"/>
          </a:xfrm>
        </p:spPr>
        <p:txBody>
          <a:bodyPr>
            <a:normAutofit fontScale="55000" lnSpcReduction="20000"/>
          </a:bodyPr>
          <a:lstStyle/>
          <a:p>
            <a:pPr marL="0" lvl="1" indent="0">
              <a:buNone/>
            </a:pPr>
            <a:endParaRPr lang="en-GB" sz="2300" dirty="0" smtClean="0"/>
          </a:p>
          <a:p>
            <a:pPr marL="0" lvl="1" indent="0">
              <a:buNone/>
            </a:pPr>
            <a:r>
              <a:rPr lang="en-GB" sz="2300" dirty="0" smtClean="0"/>
              <a:t>Four great new things:</a:t>
            </a:r>
          </a:p>
          <a:p>
            <a:pPr marL="0" lvl="1" indent="0">
              <a:buNone/>
            </a:pPr>
            <a:endParaRPr lang="en-GB" sz="2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smtClean="0"/>
              <a:t>Events are handled like this (click</a:t>
            </a:r>
            <a:r>
              <a:rPr lang="en-US" sz="2200" dirty="0" smtClean="0"/>
              <a:t>) aka event binding</a:t>
            </a:r>
            <a:endParaRPr lang="en-US" sz="22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/>
              <a:t>The event is part of the DOM object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/>
              <a:t>If the object has an event, then you can subscribe to it, no special directive needed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/>
              <a:t>No more ng-bind, ng-class, ng-show, ng-hide, ng-</a:t>
            </a:r>
            <a:r>
              <a:rPr lang="en-US" sz="2200" dirty="0" err="1" smtClean="0"/>
              <a:t>href</a:t>
            </a:r>
            <a:r>
              <a:rPr lang="en-US" sz="2200" dirty="0" smtClean="0"/>
              <a:t>, also the many different event directives ng-blur, ng-change, ng-</a:t>
            </a:r>
            <a:r>
              <a:rPr lang="en-US" sz="2200" dirty="0" err="1" smtClean="0"/>
              <a:t>keydown</a:t>
            </a:r>
            <a:r>
              <a:rPr lang="en-US" sz="2200" dirty="0" smtClean="0"/>
              <a:t> etc.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/>
              <a:t>New events don’t need new directives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smtClean="0"/>
              <a:t>No longer binding to HTML attributes but directly to DOM Properties instead, using []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/>
              <a:t>You can also bind input values to the model using the [value] property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smtClean="0"/>
              <a:t>Reference the raw DOM object using #</a:t>
            </a:r>
          </a:p>
          <a:p>
            <a:pPr marL="266700" lvl="2" indent="0">
              <a:buNone/>
            </a:pPr>
            <a:endParaRPr lang="en-US" sz="2200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/>
              <a:t>It becomes a local variable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/>
              <a:t>You can pass the whole DOM object into event handlers and manipulate it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/>
              <a:t>Or you can just pass in a value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smtClean="0"/>
              <a:t>Code templates are simplified using *</a:t>
            </a:r>
          </a:p>
          <a:p>
            <a:pPr marL="266700" lvl="2" indent="0">
              <a:buNone/>
            </a:pPr>
            <a:endParaRPr lang="en-US" sz="2200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/>
              <a:t>*if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smtClean="0"/>
              <a:t>*for replaces ng-repeat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marL="266700" lvl="2" indent="0">
              <a:buNone/>
            </a:pPr>
            <a:endParaRPr lang="en-US" dirty="0" smtClean="0"/>
          </a:p>
          <a:p>
            <a:pPr marL="266700" lvl="2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18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980728"/>
            <a:ext cx="8650800" cy="5408960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Here </a:t>
            </a:r>
            <a:r>
              <a:rPr lang="en-US" sz="2000" dirty="0"/>
              <a:t>is an example:</a:t>
            </a:r>
          </a:p>
          <a:p>
            <a:endParaRPr lang="en-US" sz="1900" dirty="0" smtClean="0"/>
          </a:p>
          <a:p>
            <a:r>
              <a:rPr lang="en-US" sz="1900" dirty="0" smtClean="0"/>
              <a:t>&lt;</a:t>
            </a:r>
            <a:r>
              <a:rPr lang="en-US" sz="1900" dirty="0"/>
              <a:t>input #</a:t>
            </a:r>
            <a:r>
              <a:rPr lang="en-US" sz="1900" dirty="0" err="1"/>
              <a:t>newname</a:t>
            </a:r>
            <a:r>
              <a:rPr lang="en-US" sz="1900" dirty="0"/>
              <a:t> type="text</a:t>
            </a:r>
            <a:r>
              <a:rPr lang="en-US" sz="1900" dirty="0" smtClean="0"/>
              <a:t>"&gt;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       </a:t>
            </a:r>
            <a:r>
              <a:rPr lang="en-US" sz="1400" dirty="0" smtClean="0"/>
              <a:t>// </a:t>
            </a:r>
            <a:r>
              <a:rPr lang="en-US" sz="1400" dirty="0"/>
              <a:t>this is shorthand for </a:t>
            </a:r>
            <a:r>
              <a:rPr lang="en-US" sz="1400" dirty="0" err="1"/>
              <a:t>newname.value.toString</a:t>
            </a:r>
            <a:r>
              <a:rPr lang="en-US" sz="1400" dirty="0"/>
              <a:t>(), done by angular2</a:t>
            </a:r>
            <a:endParaRPr lang="en-US" sz="1400" dirty="0"/>
          </a:p>
          <a:p>
            <a:r>
              <a:rPr lang="en-US" sz="1900" dirty="0"/>
              <a:t>               </a:t>
            </a:r>
            <a:r>
              <a:rPr lang="en-US" sz="1900" dirty="0" smtClean="0"/>
              <a:t>{{</a:t>
            </a:r>
            <a:r>
              <a:rPr lang="en-US" sz="1900" dirty="0" err="1" smtClean="0"/>
              <a:t>newname.value</a:t>
            </a:r>
            <a:r>
              <a:rPr lang="en-US" sz="1900" dirty="0" smtClean="0"/>
              <a:t>}}</a:t>
            </a:r>
            <a:endParaRPr lang="en-US" sz="1400" dirty="0" smtClean="0"/>
          </a:p>
          <a:p>
            <a:r>
              <a:rPr lang="en-US" sz="1900" dirty="0" smtClean="0"/>
              <a:t>              </a:t>
            </a:r>
            <a:r>
              <a:rPr lang="en-US" sz="1400" dirty="0" smtClean="0"/>
              <a:t>// </a:t>
            </a:r>
            <a:r>
              <a:rPr lang="en-US" sz="1400" dirty="0"/>
              <a:t>you can call the input’s API from the button. Previously this would have needed a directive</a:t>
            </a:r>
            <a:endParaRPr lang="en-US" sz="1400" dirty="0" smtClean="0"/>
          </a:p>
          <a:p>
            <a:r>
              <a:rPr lang="en-US" sz="1900" dirty="0" smtClean="0"/>
              <a:t>&lt;</a:t>
            </a:r>
            <a:r>
              <a:rPr lang="en-US" sz="1900" dirty="0"/>
              <a:t>button (click</a:t>
            </a:r>
            <a:r>
              <a:rPr lang="en-US" sz="1900" dirty="0" smtClean="0"/>
              <a:t>)=“</a:t>
            </a:r>
            <a:r>
              <a:rPr lang="en-US" sz="1900" dirty="0" err="1" smtClean="0"/>
              <a:t>newname.focus</a:t>
            </a:r>
            <a:r>
              <a:rPr lang="en-US" sz="1900" dirty="0" smtClean="0"/>
              <a:t>()“  </a:t>
            </a:r>
          </a:p>
          <a:p>
            <a:r>
              <a:rPr lang="en-US" sz="1400" dirty="0" smtClean="0"/>
              <a:t>                   // </a:t>
            </a:r>
            <a:r>
              <a:rPr lang="en-US" sz="1400" dirty="0"/>
              <a:t>DOM Property, not HTML attribute</a:t>
            </a:r>
            <a:r>
              <a:rPr lang="en-US" sz="1400" dirty="0" smtClean="0"/>
              <a:t>             </a:t>
            </a:r>
            <a:endParaRPr lang="en-US" sz="1400" dirty="0" smtClean="0"/>
          </a:p>
          <a:p>
            <a:r>
              <a:rPr lang="en-US" sz="1900" dirty="0"/>
              <a:t> </a:t>
            </a:r>
            <a:r>
              <a:rPr lang="en-US" sz="1900" dirty="0" smtClean="0"/>
              <a:t>             [</a:t>
            </a:r>
            <a:r>
              <a:rPr lang="en-US" sz="1900" dirty="0"/>
              <a:t>disabled]="</a:t>
            </a:r>
            <a:r>
              <a:rPr lang="en-US" sz="1900" dirty="0" err="1"/>
              <a:t>newname.value</a:t>
            </a:r>
            <a:r>
              <a:rPr lang="en-US" sz="1900" dirty="0"/>
              <a:t>==‘Antony</a:t>
            </a:r>
            <a:r>
              <a:rPr lang="en-US" sz="1900" dirty="0" smtClean="0"/>
              <a:t>'"&gt;</a:t>
            </a:r>
            <a:endParaRPr lang="en-US" sz="1400" dirty="0"/>
          </a:p>
          <a:p>
            <a:r>
              <a:rPr lang="en-US" sz="1900" dirty="0" smtClean="0"/>
              <a:t>             Change Name</a:t>
            </a:r>
          </a:p>
          <a:p>
            <a:r>
              <a:rPr lang="en-US" sz="1900" dirty="0" smtClean="0"/>
              <a:t>&lt;</a:t>
            </a:r>
            <a:r>
              <a:rPr lang="en-US" sz="1900" dirty="0"/>
              <a:t>button&gt;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marL="266700" lvl="2" indent="0">
              <a:buNone/>
            </a:pPr>
            <a:endParaRPr lang="en-US" dirty="0" smtClean="0"/>
          </a:p>
          <a:p>
            <a:pPr marL="266700" lvl="2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14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980728"/>
            <a:ext cx="8650800" cy="5408960"/>
          </a:xfrm>
        </p:spPr>
        <p:txBody>
          <a:bodyPr>
            <a:normAutofit/>
          </a:bodyPr>
          <a:lstStyle/>
          <a:p>
            <a:pPr marL="541338" lvl="3" indent="0">
              <a:buNone/>
            </a:pPr>
            <a:r>
              <a:rPr lang="en-US" dirty="0" smtClean="0"/>
              <a:t>Angular 2</a:t>
            </a:r>
          </a:p>
          <a:p>
            <a:pPr marL="541338" lvl="3" indent="0">
              <a:buNone/>
            </a:pPr>
            <a:r>
              <a:rPr lang="en-US" dirty="0" smtClean="0"/>
              <a:t>	Video </a:t>
            </a:r>
            <a:r>
              <a:rPr lang="en-US" dirty="0" smtClean="0">
                <a:hlinkClick r:id="rId2"/>
              </a:rPr>
              <a:t>David East from the Angular Team introduces angular 2 </a:t>
            </a:r>
            <a:r>
              <a:rPr lang="en-US" dirty="0" smtClean="0"/>
              <a:t>– first 40 minutes is good</a:t>
            </a:r>
          </a:p>
          <a:p>
            <a:pPr marL="808038" lvl="4" indent="0">
              <a:buNone/>
            </a:pPr>
            <a:r>
              <a:rPr lang="en-US" dirty="0" smtClean="0"/>
              <a:t>	Video </a:t>
            </a:r>
            <a:r>
              <a:rPr lang="en-US" dirty="0" smtClean="0">
                <a:hlinkClick r:id="rId3"/>
              </a:rPr>
              <a:t>David Eames from </a:t>
            </a:r>
            <a:r>
              <a:rPr lang="en-US" dirty="0" err="1" smtClean="0">
                <a:hlinkClick r:id="rId3"/>
              </a:rPr>
              <a:t>Pluralsight</a:t>
            </a:r>
            <a:r>
              <a:rPr lang="en-US" dirty="0" smtClean="0">
                <a:hlinkClick r:id="rId3"/>
              </a:rPr>
              <a:t> introduces angular 2 </a:t>
            </a:r>
            <a:r>
              <a:rPr lang="en-US" dirty="0" smtClean="0"/>
              <a:t>– a very good intro.</a:t>
            </a:r>
          </a:p>
          <a:p>
            <a:pPr marL="808038" lvl="4" indent="0">
              <a:buNone/>
            </a:pPr>
            <a:r>
              <a:rPr lang="en-US" dirty="0"/>
              <a:t>	</a:t>
            </a:r>
            <a:r>
              <a:rPr lang="en-US" dirty="0" smtClean="0"/>
              <a:t>Video </a:t>
            </a:r>
            <a:r>
              <a:rPr lang="en-US" dirty="0" smtClean="0">
                <a:hlinkClick r:id="rId4"/>
              </a:rPr>
              <a:t>Getting Read for Angular 2.0</a:t>
            </a:r>
            <a:r>
              <a:rPr lang="en-US" dirty="0" smtClean="0"/>
              <a:t> – excellent intro by Kermit the Frog</a:t>
            </a:r>
          </a:p>
          <a:p>
            <a:pPr marL="808038" lvl="4" indent="0">
              <a:buNone/>
            </a:pPr>
            <a:r>
              <a:rPr lang="en-US" dirty="0"/>
              <a:t>	</a:t>
            </a:r>
            <a:r>
              <a:rPr lang="en-US" dirty="0" smtClean="0"/>
              <a:t>Video </a:t>
            </a:r>
            <a:r>
              <a:rPr lang="en-US" dirty="0" err="1" smtClean="0">
                <a:hlinkClick r:id="rId5"/>
              </a:rPr>
              <a:t>AngularJS</a:t>
            </a:r>
            <a:r>
              <a:rPr lang="en-US" dirty="0" smtClean="0">
                <a:hlinkClick r:id="rId5"/>
              </a:rPr>
              <a:t> 2.0 features and beyond</a:t>
            </a:r>
            <a:r>
              <a:rPr lang="en-US" dirty="0" smtClean="0"/>
              <a:t> – early days intro from Rob Eisenberg</a:t>
            </a:r>
          </a:p>
          <a:p>
            <a:pPr marL="808038" lvl="4" indent="0">
              <a:buNone/>
            </a:pPr>
            <a:r>
              <a:rPr lang="en-US" dirty="0"/>
              <a:t>	</a:t>
            </a:r>
            <a:r>
              <a:rPr lang="en-US" dirty="0" smtClean="0"/>
              <a:t>Video </a:t>
            </a:r>
            <a:r>
              <a:rPr lang="en-US" dirty="0" smtClean="0">
                <a:hlinkClick r:id="rId6"/>
              </a:rPr>
              <a:t>Writing Angular 2 Components in ES5</a:t>
            </a:r>
            <a:r>
              <a:rPr lang="en-US" dirty="0" smtClean="0"/>
              <a:t> – David East from the Angular team.</a:t>
            </a:r>
          </a:p>
          <a:p>
            <a:pPr marL="808038" lvl="4" indent="0">
              <a:buNone/>
            </a:pPr>
            <a:r>
              <a:rPr lang="en-US" dirty="0"/>
              <a:t>	</a:t>
            </a:r>
            <a:r>
              <a:rPr lang="en-US" dirty="0" smtClean="0"/>
              <a:t>Video </a:t>
            </a:r>
            <a:r>
              <a:rPr lang="en-US" dirty="0" smtClean="0">
                <a:hlinkClick r:id="rId7"/>
              </a:rPr>
              <a:t>Angular </a:t>
            </a:r>
            <a:r>
              <a:rPr lang="en-US" dirty="0" smtClean="0">
                <a:hlinkClick r:id="rId7"/>
              </a:rPr>
              <a:t>2.0 keynote speech</a:t>
            </a:r>
            <a:r>
              <a:rPr lang="en-US" dirty="0" smtClean="0"/>
              <a:t> – </a:t>
            </a:r>
            <a:r>
              <a:rPr lang="en-US" dirty="0" err="1" smtClean="0"/>
              <a:t>Misko</a:t>
            </a:r>
            <a:r>
              <a:rPr lang="en-US" dirty="0" smtClean="0"/>
              <a:t> again, a more theoretical discussion this time</a:t>
            </a:r>
            <a:r>
              <a:rPr lang="en-US" dirty="0" smtClean="0"/>
              <a:t>.</a:t>
            </a:r>
          </a:p>
          <a:p>
            <a:pPr marL="808038" lvl="4" indent="0">
              <a:buNone/>
            </a:pPr>
            <a:r>
              <a:rPr lang="en-US" dirty="0"/>
              <a:t> </a:t>
            </a:r>
            <a:r>
              <a:rPr lang="en-US" dirty="0" smtClean="0"/>
              <a:t>  Video </a:t>
            </a:r>
            <a:r>
              <a:rPr lang="en-US" dirty="0" smtClean="0">
                <a:hlinkClick r:id="rId8"/>
              </a:rPr>
              <a:t>ng </a:t>
            </a:r>
            <a:r>
              <a:rPr lang="en-US" dirty="0" err="1" smtClean="0">
                <a:hlinkClick r:id="rId8"/>
              </a:rPr>
              <a:t>conf</a:t>
            </a:r>
            <a:r>
              <a:rPr lang="en-US" dirty="0" smtClean="0">
                <a:hlinkClick r:id="rId8"/>
              </a:rPr>
              <a:t> 26 Jun 2015</a:t>
            </a:r>
            <a:r>
              <a:rPr lang="en-US" dirty="0" smtClean="0"/>
              <a:t> – most up to date angular 2 so far, includes milestones</a:t>
            </a:r>
            <a:endParaRPr lang="en-US" dirty="0"/>
          </a:p>
          <a:p>
            <a:pPr marL="541338" lvl="3" indent="0">
              <a:buNone/>
            </a:pPr>
            <a:r>
              <a:rPr lang="en-US" dirty="0"/>
              <a:t>	</a:t>
            </a:r>
            <a:r>
              <a:rPr lang="en-US" dirty="0" smtClean="0"/>
              <a:t>Web</a:t>
            </a:r>
            <a:r>
              <a:rPr lang="en-US" dirty="0" smtClean="0"/>
              <a:t> </a:t>
            </a:r>
            <a:r>
              <a:rPr lang="en-US" dirty="0" smtClean="0">
                <a:hlinkClick r:id="rId9"/>
              </a:rPr>
              <a:t>Build your own Angular 2 app</a:t>
            </a:r>
            <a:endParaRPr lang="en-US" dirty="0" smtClean="0"/>
          </a:p>
          <a:p>
            <a:pPr marL="541338" lvl="3" indent="0">
              <a:buNone/>
            </a:pPr>
            <a:r>
              <a:rPr lang="en-US" dirty="0"/>
              <a:t>	</a:t>
            </a:r>
            <a:r>
              <a:rPr lang="en-US" dirty="0" smtClean="0"/>
              <a:t>Web</a:t>
            </a:r>
            <a:r>
              <a:rPr lang="en-US" dirty="0" smtClean="0"/>
              <a:t> </a:t>
            </a:r>
            <a:r>
              <a:rPr lang="en-US" dirty="0" smtClean="0">
                <a:hlinkClick r:id="rId10"/>
              </a:rPr>
              <a:t>Angular 2’s Mental Model </a:t>
            </a:r>
            <a:r>
              <a:rPr lang="en-US" dirty="0" smtClean="0"/>
              <a:t>– </a:t>
            </a:r>
            <a:r>
              <a:rPr lang="en-US" dirty="0" err="1" smtClean="0"/>
              <a:t>Misko</a:t>
            </a:r>
            <a:r>
              <a:rPr lang="en-US" dirty="0" smtClean="0"/>
              <a:t> gives an overview of angular 2. </a:t>
            </a:r>
          </a:p>
          <a:p>
            <a:pPr marL="541338" lvl="3" indent="0">
              <a:buNone/>
            </a:pPr>
            <a:r>
              <a:rPr lang="en-US" dirty="0"/>
              <a:t>	</a:t>
            </a:r>
            <a:r>
              <a:rPr lang="en-US" dirty="0" smtClean="0"/>
              <a:t>Web</a:t>
            </a:r>
            <a:r>
              <a:rPr lang="en-US" dirty="0" smtClean="0"/>
              <a:t> </a:t>
            </a:r>
            <a:r>
              <a:rPr lang="en-US" dirty="0" smtClean="0">
                <a:hlinkClick r:id="rId11"/>
              </a:rPr>
              <a:t>Angular 2’s official working docs </a:t>
            </a:r>
            <a:r>
              <a:rPr lang="en-US" dirty="0" smtClean="0"/>
              <a:t>– tons and tons of useful stuff here</a:t>
            </a:r>
          </a:p>
          <a:p>
            <a:pPr marL="541338" lvl="3" indent="0">
              <a:buNone/>
            </a:pPr>
            <a:r>
              <a:rPr lang="en-US" dirty="0"/>
              <a:t>	</a:t>
            </a:r>
            <a:r>
              <a:rPr lang="en-US" dirty="0" smtClean="0"/>
              <a:t>Web</a:t>
            </a:r>
            <a:r>
              <a:rPr lang="en-US" dirty="0" smtClean="0"/>
              <a:t> </a:t>
            </a:r>
            <a:r>
              <a:rPr lang="en-US" dirty="0" smtClean="0">
                <a:hlinkClick r:id="rId12"/>
              </a:rPr>
              <a:t>Angular 2 data binding</a:t>
            </a:r>
            <a:r>
              <a:rPr lang="en-US" dirty="0" smtClean="0"/>
              <a:t> – recommended, also data-driven forms</a:t>
            </a:r>
          </a:p>
          <a:p>
            <a:pPr marL="541338" lvl="3" indent="0">
              <a:buNone/>
            </a:pPr>
            <a:r>
              <a:rPr lang="en-US" dirty="0" err="1" smtClean="0"/>
              <a:t>Traceur</a:t>
            </a:r>
            <a:endParaRPr lang="en-US" dirty="0" smtClean="0"/>
          </a:p>
          <a:p>
            <a:pPr marL="808038" lvl="4" indent="0">
              <a:buNone/>
            </a:pPr>
            <a:r>
              <a:rPr lang="en-US" dirty="0" smtClean="0"/>
              <a:t>Video </a:t>
            </a:r>
            <a:r>
              <a:rPr lang="en-US" dirty="0" smtClean="0">
                <a:hlinkClick r:id="rId13"/>
              </a:rPr>
              <a:t>What is </a:t>
            </a:r>
            <a:r>
              <a:rPr lang="en-US" dirty="0" err="1" smtClean="0">
                <a:hlinkClick r:id="rId13"/>
              </a:rPr>
              <a:t>traceur</a:t>
            </a:r>
            <a:r>
              <a:rPr lang="en-US" dirty="0" smtClean="0"/>
              <a:t> – short, egghead introduction to run-time </a:t>
            </a:r>
            <a:r>
              <a:rPr lang="en-US" dirty="0" err="1" smtClean="0"/>
              <a:t>transpiling</a:t>
            </a:r>
            <a:endParaRPr lang="en-US" dirty="0"/>
          </a:p>
          <a:p>
            <a:pPr marL="541338" lvl="3" indent="0">
              <a:buNone/>
            </a:pPr>
            <a:r>
              <a:rPr lang="en-US" dirty="0" err="1" smtClean="0"/>
              <a:t>WebComponents</a:t>
            </a:r>
            <a:endParaRPr lang="en-US" dirty="0" smtClean="0"/>
          </a:p>
          <a:p>
            <a:pPr marL="808038" lvl="4" indent="0">
              <a:buNone/>
            </a:pPr>
            <a:r>
              <a:rPr lang="en-US" dirty="0" smtClean="0"/>
              <a:t>Doc </a:t>
            </a:r>
            <a:r>
              <a:rPr lang="en-US" dirty="0" smtClean="0">
                <a:hlinkClick r:id="rId14"/>
              </a:rPr>
              <a:t>w3c standards</a:t>
            </a:r>
            <a:endParaRPr lang="en-US" dirty="0" smtClean="0"/>
          </a:p>
          <a:p>
            <a:pPr marL="541338" lvl="3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&amp; </a:t>
            </a:r>
            <a:r>
              <a:rPr lang="en-US" dirty="0" err="1" smtClean="0"/>
              <a:t>VSCode</a:t>
            </a:r>
            <a:endParaRPr lang="en-US" dirty="0" smtClean="0"/>
          </a:p>
          <a:p>
            <a:pPr marL="808038" lvl="4" indent="0">
              <a:buNone/>
            </a:pPr>
            <a:r>
              <a:rPr lang="en-US" dirty="0" smtClean="0"/>
              <a:t>Video </a:t>
            </a:r>
            <a:r>
              <a:rPr lang="en-US" dirty="0" err="1" smtClean="0">
                <a:hlinkClick r:id="rId15"/>
              </a:rPr>
              <a:t>PluralSight</a:t>
            </a:r>
            <a:r>
              <a:rPr lang="en-US" dirty="0" smtClean="0">
                <a:hlinkClick r:id="rId15"/>
              </a:rPr>
              <a:t> course on TS &amp; </a:t>
            </a:r>
            <a:r>
              <a:rPr lang="en-US" dirty="0" err="1" smtClean="0">
                <a:hlinkClick r:id="rId15"/>
              </a:rPr>
              <a:t>VSCode</a:t>
            </a:r>
            <a:endParaRPr lang="en-US" dirty="0" smtClean="0"/>
          </a:p>
          <a:p>
            <a:pPr marL="808038" lvl="4" indent="0">
              <a:buNone/>
            </a:pPr>
            <a:r>
              <a:rPr lang="en-US" dirty="0" smtClean="0"/>
              <a:t>Web </a:t>
            </a:r>
            <a:r>
              <a:rPr lang="en-US" dirty="0" smtClean="0">
                <a:hlinkClick r:id="rId16"/>
              </a:rPr>
              <a:t>http</a:t>
            </a:r>
            <a:r>
              <a:rPr lang="en-US" dirty="0" smtClean="0">
                <a:hlinkClick r:id="rId16"/>
              </a:rPr>
              <a:t>://www.typescriptlang.org/</a:t>
            </a:r>
            <a:endParaRPr lang="en-US" dirty="0" smtClean="0"/>
          </a:p>
          <a:p>
            <a:pPr marL="808038" lvl="4" indent="0">
              <a:buNone/>
            </a:pPr>
            <a:r>
              <a:rPr lang="en-US" dirty="0" smtClean="0"/>
              <a:t>Web </a:t>
            </a:r>
            <a:r>
              <a:rPr lang="en-US" dirty="0" smtClean="0">
                <a:hlinkClick r:id="rId17"/>
              </a:rPr>
              <a:t>http</a:t>
            </a:r>
            <a:r>
              <a:rPr lang="en-US" dirty="0" smtClean="0">
                <a:hlinkClick r:id="rId17"/>
              </a:rPr>
              <a:t>://definitelytyped.org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90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1.x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24744"/>
            <a:ext cx="8650800" cy="52649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dirty="0" smtClean="0"/>
              <a:t>The problems</a:t>
            </a:r>
          </a:p>
          <a:p>
            <a:pPr marL="0" lvl="1" indent="0">
              <a:buNone/>
            </a:pPr>
            <a:endParaRPr lang="en-GB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Ease </a:t>
            </a:r>
            <a:r>
              <a:rPr lang="en-GB" dirty="0" smtClean="0"/>
              <a:t>of </a:t>
            </a:r>
            <a:r>
              <a:rPr lang="en-GB" dirty="0" smtClean="0"/>
              <a:t>use (the mental model)</a:t>
            </a:r>
            <a:endParaRPr lang="en-GB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Directive Complexity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Current bootstrapping process </a:t>
            </a:r>
          </a:p>
        </p:txBody>
      </p:sp>
    </p:spTree>
    <p:extLst>
      <p:ext uri="{BB962C8B-B14F-4D97-AF65-F5344CB8AC3E}">
        <p14:creationId xmlns:p14="http://schemas.microsoft.com/office/powerpoint/2010/main" val="67533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Thanks.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97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1.x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24744"/>
            <a:ext cx="8650800" cy="52649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dirty="0" smtClean="0"/>
              <a:t>The </a:t>
            </a:r>
            <a:r>
              <a:rPr lang="en-GB" dirty="0" smtClean="0"/>
              <a:t>problems: Ease of use</a:t>
            </a:r>
            <a:endParaRPr lang="en-GB" dirty="0" smtClean="0"/>
          </a:p>
          <a:p>
            <a:pPr marL="0" lvl="1" indent="0">
              <a:buNone/>
            </a:pPr>
            <a:endParaRPr lang="en-GB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A steep learning curve for somebody new to the </a:t>
            </a:r>
            <a:r>
              <a:rPr lang="en-GB" dirty="0" smtClean="0"/>
              <a:t>framework:</a:t>
            </a:r>
            <a:endParaRPr lang="en-GB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 smtClean="0"/>
              <a:t>Controller, Factory, Service, Provider, Directive, Module</a:t>
            </a:r>
            <a:endParaRPr lang="en-GB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 smtClean="0"/>
              <a:t>$S</a:t>
            </a:r>
            <a:r>
              <a:rPr lang="en-GB" dirty="0" smtClean="0"/>
              <a:t>cope – root scope, parent &amp; child scope, nested scopes, isolated scope, new scopes in ng-repeat and </a:t>
            </a:r>
            <a:r>
              <a:rPr lang="en-GB" dirty="0" smtClean="0"/>
              <a:t>other framework directives, </a:t>
            </a:r>
            <a:r>
              <a:rPr lang="en-GB" dirty="0" smtClean="0"/>
              <a:t>directive scope: true which inherits prototypically, directive scope: {…} which does not inherit prototypically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 smtClean="0"/>
              <a:t>$digest cycle – the dreaded $digest already in progress error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 smtClean="0"/>
              <a:t>And these: </a:t>
            </a:r>
            <a:r>
              <a:rPr lang="en-US" dirty="0"/>
              <a:t>if (!$scope.$$phase) $</a:t>
            </a:r>
            <a:r>
              <a:rPr lang="en-US" dirty="0" err="1"/>
              <a:t>scope.$apply</a:t>
            </a:r>
            <a:r>
              <a:rPr lang="en-US" dirty="0" smtClean="0"/>
              <a:t>() + $scope</a:t>
            </a:r>
            <a:r>
              <a:rPr lang="en-US" dirty="0"/>
              <a:t>.$</a:t>
            </a:r>
            <a:r>
              <a:rPr lang="en-US" dirty="0" err="1" smtClean="0"/>
              <a:t>evalAsync</a:t>
            </a:r>
            <a:r>
              <a:rPr lang="en-US" dirty="0" smtClean="0"/>
              <a:t>()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Developers are required to have a deep understanding of all </a:t>
            </a:r>
            <a:r>
              <a:rPr lang="en-US" dirty="0" err="1" smtClean="0"/>
              <a:t>angular’s</a:t>
            </a:r>
            <a:r>
              <a:rPr lang="en-US" dirty="0" smtClean="0"/>
              <a:t> internal workings.</a:t>
            </a:r>
          </a:p>
          <a:p>
            <a:pPr marL="541338" lvl="3" indent="0">
              <a:buNone/>
            </a:pPr>
            <a:endParaRPr lang="en-GB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Other problems </a:t>
            </a:r>
            <a:r>
              <a:rPr lang="en-GB" dirty="0" smtClean="0"/>
              <a:t>include:</a:t>
            </a:r>
            <a:endParaRPr lang="en-GB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/>
              <a:t>Memory </a:t>
            </a:r>
            <a:r>
              <a:rPr lang="en-GB" dirty="0" smtClean="0"/>
              <a:t>intensive, performance-inhibiting two-way </a:t>
            </a:r>
            <a:r>
              <a:rPr lang="en-GB" dirty="0"/>
              <a:t>data </a:t>
            </a:r>
            <a:r>
              <a:rPr lang="en-GB" dirty="0" smtClean="0"/>
              <a:t>binding.</a:t>
            </a:r>
            <a:endParaRPr lang="en-GB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 smtClean="0"/>
              <a:t>Dependency Injection – inelegant solution for </a:t>
            </a:r>
            <a:r>
              <a:rPr lang="en-GB" dirty="0" err="1" smtClean="0"/>
              <a:t>minification</a:t>
            </a:r>
            <a:r>
              <a:rPr lang="en-GB" dirty="0" smtClean="0"/>
              <a:t> (using array syntax).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 smtClean="0"/>
              <a:t>Global registry of directives meaning you can’t have two directives with the same name.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 smtClean="0"/>
              <a:t>Following </a:t>
            </a:r>
            <a:r>
              <a:rPr lang="en-GB" dirty="0" smtClean="0"/>
              <a:t>on from this, no real modularisation – e.g. services are all in one bucket</a:t>
            </a:r>
            <a:endParaRPr lang="en-GB" dirty="0"/>
          </a:p>
          <a:p>
            <a:pPr lvl="2"/>
            <a:endParaRPr lang="en-GB" dirty="0" smtClean="0"/>
          </a:p>
          <a:p>
            <a:pPr marL="2667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701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1.x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24744"/>
            <a:ext cx="8650800" cy="52649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dirty="0" smtClean="0"/>
              <a:t>The </a:t>
            </a:r>
            <a:r>
              <a:rPr lang="en-GB" dirty="0" smtClean="0"/>
              <a:t>problems: Directive Complexity</a:t>
            </a:r>
            <a:endParaRPr lang="en-GB" dirty="0" smtClean="0"/>
          </a:p>
          <a:p>
            <a:pPr marL="266700" lvl="2" indent="0">
              <a:buNone/>
            </a:pPr>
            <a:endParaRPr lang="en-GB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600" dirty="0"/>
              <a:t>Controller function (pre + post)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600" dirty="0" smtClean="0"/>
              <a:t>Link </a:t>
            </a:r>
            <a:r>
              <a:rPr lang="en-GB" sz="1600" dirty="0"/>
              <a:t>function (pre + post.)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600" dirty="0" smtClean="0"/>
              <a:t>Different </a:t>
            </a:r>
            <a:r>
              <a:rPr lang="en-GB" sz="1600" dirty="0"/>
              <a:t>types of binding (2-way </a:t>
            </a:r>
            <a:r>
              <a:rPr lang="en-GB" sz="1600" dirty="0" smtClean="0"/>
              <a:t>binding =, </a:t>
            </a:r>
            <a:r>
              <a:rPr lang="en-GB" sz="1600" dirty="0" err="1"/>
              <a:t>callback</a:t>
            </a:r>
            <a:r>
              <a:rPr lang="en-GB" sz="1600" dirty="0"/>
              <a:t> </a:t>
            </a:r>
            <a:r>
              <a:rPr lang="en-GB" sz="1600" dirty="0" smtClean="0"/>
              <a:t>function </a:t>
            </a:r>
            <a:r>
              <a:rPr lang="en-GB" sz="1600" dirty="0" smtClean="0"/>
              <a:t>&amp;, </a:t>
            </a:r>
            <a:r>
              <a:rPr lang="en-GB" sz="1600" dirty="0"/>
              <a:t>Attribute </a:t>
            </a:r>
            <a:r>
              <a:rPr lang="en-GB" sz="1600" dirty="0" smtClean="0"/>
              <a:t>string @)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600" dirty="0" smtClean="0"/>
              <a:t>The </a:t>
            </a:r>
            <a:r>
              <a:rPr lang="en-GB" sz="1600" dirty="0"/>
              <a:t>directive life-cycle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600" dirty="0"/>
              <a:t>Restrict: </a:t>
            </a:r>
            <a:r>
              <a:rPr lang="en-GB" sz="1600" dirty="0" smtClean="0"/>
              <a:t>ACE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600" dirty="0" smtClean="0"/>
              <a:t>Replace</a:t>
            </a:r>
            <a:endParaRPr lang="en-GB" sz="16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600" dirty="0" err="1" smtClean="0"/>
              <a:t>Transclusion</a:t>
            </a:r>
            <a:endParaRPr lang="en-GB" sz="1600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600" dirty="0" smtClean="0"/>
              <a:t>$compile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600" dirty="0" smtClean="0"/>
              <a:t>The Directive Definition Object from which we get things like this: </a:t>
            </a:r>
            <a:r>
              <a:rPr lang="en-US" sz="1600" dirty="0" err="1"/>
              <a:t>transcludeFn</a:t>
            </a:r>
            <a:r>
              <a:rPr lang="en-US" sz="1600" dirty="0"/>
              <a:t> - A </a:t>
            </a:r>
            <a:r>
              <a:rPr lang="en-US" sz="1600" dirty="0" err="1"/>
              <a:t>transclude</a:t>
            </a:r>
            <a:r>
              <a:rPr lang="en-US" sz="1600" dirty="0"/>
              <a:t> </a:t>
            </a:r>
            <a:r>
              <a:rPr lang="en-US" sz="1600" dirty="0" smtClean="0"/>
              <a:t>linking function </a:t>
            </a:r>
            <a:r>
              <a:rPr lang="en-US" sz="1600" dirty="0"/>
              <a:t>pre-bound to the correct </a:t>
            </a:r>
            <a:r>
              <a:rPr lang="en-US" sz="1600" dirty="0" err="1" smtClean="0"/>
              <a:t>transclusion</a:t>
            </a:r>
            <a:r>
              <a:rPr lang="en-US" sz="1600" dirty="0" smtClean="0"/>
              <a:t> scope</a:t>
            </a:r>
            <a:r>
              <a:rPr lang="en-US" sz="1600" dirty="0"/>
              <a:t>. </a:t>
            </a:r>
            <a:endParaRPr lang="en-GB" sz="1600" dirty="0"/>
          </a:p>
          <a:p>
            <a:pPr marL="266700" lvl="2" indent="0">
              <a:buNone/>
            </a:pPr>
            <a:endParaRPr lang="en-GB" dirty="0" smtClean="0"/>
          </a:p>
          <a:p>
            <a:pPr marL="2667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4715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1.x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980728"/>
            <a:ext cx="8650800" cy="518457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1900" dirty="0" smtClean="0"/>
              <a:t>The </a:t>
            </a:r>
            <a:r>
              <a:rPr lang="en-GB" sz="1900" dirty="0" smtClean="0"/>
              <a:t>problems: </a:t>
            </a:r>
            <a:r>
              <a:rPr lang="en-GB" sz="1700" dirty="0" smtClean="0"/>
              <a:t>Current </a:t>
            </a:r>
            <a:r>
              <a:rPr lang="en-GB" sz="1700" dirty="0" smtClean="0"/>
              <a:t>Bootstrapping Process (compare with Angular </a:t>
            </a:r>
            <a:r>
              <a:rPr lang="en-GB" sz="1700" dirty="0" smtClean="0"/>
              <a:t>2’s)</a:t>
            </a:r>
            <a:endParaRPr lang="en-GB" dirty="0" smtClean="0"/>
          </a:p>
          <a:p>
            <a:pPr marL="0" lvl="1" indent="0">
              <a:buNone/>
            </a:pPr>
            <a:endParaRPr lang="en-GB" dirty="0"/>
          </a:p>
          <a:p>
            <a:pPr marL="541338" lvl="3" indent="0">
              <a:buNone/>
            </a:pPr>
            <a:r>
              <a:rPr lang="en-GB" sz="1600" dirty="0" smtClean="0"/>
              <a:t>1. Create </a:t>
            </a:r>
            <a:r>
              <a:rPr lang="en-GB" sz="1600" dirty="0"/>
              <a:t>your module</a:t>
            </a:r>
          </a:p>
          <a:p>
            <a:pPr marL="808038" lvl="4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app = </a:t>
            </a:r>
            <a:r>
              <a:rPr lang="en-US" sz="1600" dirty="0" err="1"/>
              <a:t>angular.module</a:t>
            </a:r>
            <a:r>
              <a:rPr lang="en-US" sz="1600" dirty="0"/>
              <a:t>('app', []);</a:t>
            </a:r>
          </a:p>
          <a:p>
            <a:pPr marL="808038" lvl="4" indent="0">
              <a:buNone/>
            </a:pPr>
            <a:endParaRPr lang="en-US" sz="1600" dirty="0"/>
          </a:p>
          <a:p>
            <a:pPr marL="541338" lvl="3" indent="0">
              <a:buNone/>
            </a:pPr>
            <a:r>
              <a:rPr lang="en-GB" sz="1600" dirty="0" smtClean="0"/>
              <a:t>2. Declare </a:t>
            </a:r>
            <a:r>
              <a:rPr lang="en-GB" sz="1600" dirty="0"/>
              <a:t>ng-app</a:t>
            </a:r>
          </a:p>
          <a:p>
            <a:pPr marL="808038" lvl="4" indent="0">
              <a:buNone/>
            </a:pPr>
            <a:r>
              <a:rPr lang="en-US" sz="1600" dirty="0"/>
              <a:t>&lt;body ng-app="app"&gt;</a:t>
            </a:r>
            <a:endParaRPr lang="en-GB" sz="1600" dirty="0"/>
          </a:p>
          <a:p>
            <a:pPr marL="533400" lvl="3" indent="0">
              <a:buNone/>
            </a:pPr>
            <a:endParaRPr lang="en-GB" sz="1600" dirty="0"/>
          </a:p>
          <a:p>
            <a:pPr marL="541338" lvl="3" indent="0">
              <a:buNone/>
            </a:pPr>
            <a:r>
              <a:rPr lang="en-GB" sz="1600" dirty="0" smtClean="0"/>
              <a:t>3. Create </a:t>
            </a:r>
            <a:r>
              <a:rPr lang="en-GB" sz="1600" dirty="0"/>
              <a:t>Controller and…</a:t>
            </a:r>
          </a:p>
          <a:p>
            <a:pPr marL="533400" lvl="3" indent="0">
              <a:buNone/>
            </a:pPr>
            <a:endParaRPr lang="en-GB" sz="1600" dirty="0"/>
          </a:p>
          <a:p>
            <a:pPr marL="541338" lvl="3" indent="0">
              <a:buNone/>
            </a:pPr>
            <a:r>
              <a:rPr lang="en-GB" sz="1600" dirty="0" smtClean="0"/>
              <a:t>4. put </a:t>
            </a:r>
            <a:r>
              <a:rPr lang="en-GB" sz="1600" dirty="0"/>
              <a:t>data on the scope</a:t>
            </a:r>
          </a:p>
          <a:p>
            <a:pPr marL="808038" lvl="4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app.controller</a:t>
            </a:r>
            <a:r>
              <a:rPr lang="en-US" sz="1600" dirty="0"/>
              <a:t>('</a:t>
            </a:r>
            <a:r>
              <a:rPr lang="en-US" sz="1600" dirty="0" err="1"/>
              <a:t>MyCtrl</a:t>
            </a:r>
            <a:r>
              <a:rPr lang="en-US" sz="1600" dirty="0"/>
              <a:t>', function($scope) </a:t>
            </a:r>
            <a:r>
              <a:rPr lang="en-US" sz="1600" dirty="0" smtClean="0"/>
              <a:t>{   $</a:t>
            </a:r>
            <a:r>
              <a:rPr lang="en-US" sz="1600" dirty="0"/>
              <a:t>scope.name</a:t>
            </a:r>
            <a:r>
              <a:rPr lang="en-US" sz="1600" dirty="0" smtClean="0"/>
              <a:t>=“Antony“   </a:t>
            </a:r>
            <a:r>
              <a:rPr lang="en" sz="1600" dirty="0" smtClean="0"/>
              <a:t>});</a:t>
            </a:r>
            <a:endParaRPr lang="en-GB" sz="1600" dirty="0"/>
          </a:p>
          <a:p>
            <a:pPr marL="533400" lvl="3" indent="0">
              <a:buNone/>
            </a:pPr>
            <a:endParaRPr lang="en-GB" sz="1600" dirty="0"/>
          </a:p>
          <a:p>
            <a:pPr marL="541338" lvl="3" indent="0">
              <a:buNone/>
            </a:pPr>
            <a:r>
              <a:rPr lang="en-GB" sz="1600" dirty="0" smtClean="0"/>
              <a:t>5. Declare </a:t>
            </a:r>
            <a:r>
              <a:rPr lang="en-GB" sz="1600" dirty="0"/>
              <a:t>the Controller using </a:t>
            </a:r>
            <a:r>
              <a:rPr lang="en-GB" sz="1600" dirty="0" smtClean="0"/>
              <a:t>ng-controller and…</a:t>
            </a:r>
            <a:endParaRPr lang="en-GB" sz="1600" dirty="0"/>
          </a:p>
          <a:p>
            <a:pPr marL="533400" lvl="3" indent="0">
              <a:buNone/>
            </a:pPr>
            <a:endParaRPr lang="en-GB" sz="1600" dirty="0"/>
          </a:p>
          <a:p>
            <a:pPr marL="541338" lvl="3" indent="0">
              <a:buNone/>
            </a:pPr>
            <a:r>
              <a:rPr lang="en-GB" sz="1600" dirty="0" smtClean="0"/>
              <a:t>6. Create </a:t>
            </a:r>
            <a:r>
              <a:rPr lang="en-GB" sz="1600" dirty="0"/>
              <a:t>Template</a:t>
            </a:r>
          </a:p>
          <a:p>
            <a:pPr marL="0" lvl="1" indent="0">
              <a:buNone/>
            </a:pPr>
            <a:r>
              <a:rPr lang="en-GB" sz="1600" dirty="0"/>
              <a:t>	</a:t>
            </a:r>
            <a:r>
              <a:rPr lang="en-US" sz="1600" dirty="0"/>
              <a:t>&lt;div ng-controller="</a:t>
            </a:r>
            <a:r>
              <a:rPr lang="en-US" sz="1600" dirty="0" err="1"/>
              <a:t>MyCtrl</a:t>
            </a:r>
            <a:r>
              <a:rPr lang="en-US" sz="1600" dirty="0" smtClean="0"/>
              <a:t>"&gt;   {{</a:t>
            </a:r>
            <a:r>
              <a:rPr lang="en-US" sz="1600" dirty="0"/>
              <a:t>name</a:t>
            </a:r>
            <a:r>
              <a:rPr lang="en-US" sz="1600" dirty="0" smtClean="0"/>
              <a:t>}}    &lt;</a:t>
            </a:r>
            <a:r>
              <a:rPr lang="en-US" sz="1600" dirty="0"/>
              <a:t>div&gt;</a:t>
            </a:r>
            <a:endParaRPr lang="en-GB" sz="1600" dirty="0"/>
          </a:p>
          <a:p>
            <a:pPr lvl="2"/>
            <a:endParaRPr lang="en-GB" dirty="0" smtClean="0"/>
          </a:p>
          <a:p>
            <a:pPr marL="2667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9399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24744"/>
            <a:ext cx="8650800" cy="526494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The motivation behind it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/>
              <a:t>Transforming an Angular 1 Directive to an Angular 2 Component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5231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Building an angular 2.0 component using typescript and </a:t>
            </a:r>
            <a:r>
              <a:rPr lang="en-GB" dirty="0" err="1"/>
              <a:t>vscode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E08-87EB-4D43-A9B3-DB16E07F946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5171" y="265114"/>
            <a:ext cx="6398517" cy="715614"/>
          </a:xfrm>
        </p:spPr>
        <p:txBody>
          <a:bodyPr/>
          <a:lstStyle/>
          <a:p>
            <a:r>
              <a:rPr lang="en-GB" dirty="0" smtClean="0"/>
              <a:t>Angular 2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45170" y="1124744"/>
            <a:ext cx="8650800" cy="52649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000" dirty="0" smtClean="0"/>
              <a:t>Motivation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Web Standards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GB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Performance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GB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Mental Model (ease of use)</a:t>
            </a:r>
          </a:p>
          <a:p>
            <a:pPr marL="2667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2859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e927d68cab0232690b8b385ab23557ced34454"/>
</p:tagLst>
</file>

<file path=ppt/theme/theme1.xml><?xml version="1.0" encoding="utf-8"?>
<a:theme xmlns:a="http://schemas.openxmlformats.org/drawingml/2006/main" name="SunGard 4:3 template">
  <a:themeElements>
    <a:clrScheme name="SunGard 2015">
      <a:dk1>
        <a:srgbClr val="5B6770"/>
      </a:dk1>
      <a:lt1>
        <a:srgbClr val="FFFFFF"/>
      </a:lt1>
      <a:dk2>
        <a:srgbClr val="A2AAAD"/>
      </a:dk2>
      <a:lt2>
        <a:srgbClr val="D0D3D4"/>
      </a:lt2>
      <a:accent1>
        <a:srgbClr val="AC4FC6"/>
      </a:accent1>
      <a:accent2>
        <a:srgbClr val="FF9E1B"/>
      </a:accent2>
      <a:accent3>
        <a:srgbClr val="4DD7A9"/>
      </a:accent3>
      <a:accent4>
        <a:srgbClr val="572C5F"/>
      </a:accent4>
      <a:accent5>
        <a:srgbClr val="8F6A2A"/>
      </a:accent5>
      <a:accent6>
        <a:srgbClr val="244C5A"/>
      </a:accent6>
      <a:hlink>
        <a:srgbClr val="5B6770"/>
      </a:hlink>
      <a:folHlink>
        <a:srgbClr val="5B677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dc1dc684-09dc-4a2a-998a-699f54883c74" ContentTypeId="0x01010014BC80611A52264C8C7C9952CFFE5E6B" PreviousValue="tru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Last_x0020_Reviewed_x0020_By xmlns="e6f75258-208c-43c0-8889-5b0dcca99c6c">
      <UserInfo>
        <DisplayName/>
        <AccountId xsi:nil="true"/>
        <AccountType/>
      </UserInfo>
    </Last_x0020_Reviewed_x0020_By>
    <AverageRating xmlns="http://schemas.microsoft.com/sharepoint/v3" xsi:nil="true"/>
    <p10821564d0c41b28a460e2d78eeca09 xmlns="e6f75258-208c-43c0-8889-5b0dcca99c6c">
      <Terms xmlns="http://schemas.microsoft.com/office/infopath/2007/PartnerControls">
        <TermInfo>
          <TermName>SunGard Confidential</TermName>
          <TermId>52b018f5-05b0-4fda-9e81-404b0882e50d</TermId>
        </TermInfo>
      </Terms>
    </p10821564d0c41b28a460e2d78eeca09>
    <e171daaf784a429885f980f924a185c8 xmlns="e6f75258-208c-43c0-8889-5b0dcca99c6c">
      <Terms xmlns="http://schemas.microsoft.com/office/infopath/2007/PartnerControls">
        <TermInfo>
          <TermName>Financial Systems</TermName>
          <TermId>997c393f-fc62-4086-938b-83787fb962c2</TermId>
        </TermInfo>
      </Terms>
    </e171daaf784a429885f980f924a185c8>
    <ffab4bc725ee4aacbf157a19d7b5f6d2 xmlns="e6f75258-208c-43c0-8889-5b0dcca99c6c">
      <Terms xmlns="http://schemas.microsoft.com/office/infopath/2007/PartnerControls">
        <TermInfo>
          <TermName>Sales Operations</TermName>
          <TermId>521683bb-8efd-43c9-af80-8cf27384cf94</TermId>
        </TermInfo>
      </Terms>
    </ffab4bc725ee4aacbf157a19d7b5f6d2>
    <RatingCount xmlns="http://schemas.microsoft.com/sharepoint/v3" xsi:nil="true"/>
    <TaxCatchAll xmlns="e6f75258-208c-43c0-8889-5b0dcca99c6c">
      <Value>61</Value>
      <Value>66</Value>
      <Value>65</Value>
    </TaxCatchAll>
    <Last_x0020_Reviewed_x0020_Date xmlns="e6f75258-208c-43c0-8889-5b0dcca99c6c" xsi:nil="true"/>
    <TaxKeywordTaxHTField xmlns="e6f75258-208c-43c0-8889-5b0dcca99c6c">
      <Terms xmlns="http://schemas.microsoft.com/office/infopath/2007/PartnerControls"/>
    </TaxKeywordTaxHTField>
    <ParentListItemID xmlns="26297d79-6054-4ce7-9db7-a3313f34e276" xsi:nil="true"/>
    <o685dc2bf8df4436889bd9a483d4823c xmlns="e6f75258-208c-43c0-8889-5b0dcca99c6c" xsi:nil="true"/>
    <g48a0350d162433d99fe4a7ed8ea2648 xmlns="e6f75258-208c-43c0-8889-5b0dcca99c6c" xsi:nil="true"/>
    <ac9cf00b069b4a38a782cae46d28d734 xmlns="e6f75258-208c-43c0-8889-5b0dcca99c6c">
      <Terms xmlns="http://schemas.microsoft.com/office/infopath/2007/PartnerControls"/>
    </ac9cf00b069b4a38a782cae46d28d734>
    <a6092e1189e94fbaaa49de54443852e1 xmlns="e6f75258-208c-43c0-8889-5b0dcca99c6c" xsi:nil="true"/>
    <c64ea89e182345ddb330f0b236396fb9 xmlns="e6f75258-208c-43c0-8889-5b0dcca99c6c">
      <Terms xmlns="http://schemas.microsoft.com/office/infopath/2007/PartnerControls"/>
    </c64ea89e182345ddb330f0b236396fb9>
    <l3581cba78bf4ca79952e27a67ebb584 xmlns="e6f75258-208c-43c0-8889-5b0dcca99c6c" xsi:nil="true"/>
    <c2c762ff9c5e4d53b53cbb4c63aeebc0 xmlns="e6f75258-208c-43c0-8889-5b0dcca99c6c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unGard Document" ma:contentTypeID="0x01010014BC80611A52264C8C7C9952CFFE5E6B00E0E9A8A34208724D8D46EEE1DE3B875D" ma:contentTypeVersion="50" ma:contentTypeDescription="" ma:contentTypeScope="" ma:versionID="7ad0ed3a45c94de0fef7690c497150a3">
  <xsd:schema xmlns:xsd="http://www.w3.org/2001/XMLSchema" xmlns:xs="http://www.w3.org/2001/XMLSchema" xmlns:p="http://schemas.microsoft.com/office/2006/metadata/properties" xmlns:ns1="http://schemas.microsoft.com/sharepoint/v3" xmlns:ns2="e6f75258-208c-43c0-8889-5b0dcca99c6c" xmlns:ns3="26297d79-6054-4ce7-9db7-a3313f34e276" targetNamespace="http://schemas.microsoft.com/office/2006/metadata/properties" ma:root="true" ma:fieldsID="b0788966e58aa29756d870355416437c" ns1:_="" ns2:_="" ns3:_="">
    <xsd:import namespace="http://schemas.microsoft.com/sharepoint/v3"/>
    <xsd:import namespace="e6f75258-208c-43c0-8889-5b0dcca99c6c"/>
    <xsd:import namespace="26297d79-6054-4ce7-9db7-a3313f34e276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c2c762ff9c5e4d53b53cbb4c63aeebc0" minOccurs="0"/>
                <xsd:element ref="ns2:p10821564d0c41b28a460e2d78eeca09" minOccurs="0"/>
                <xsd:element ref="ns2:o685dc2bf8df4436889bd9a483d4823c" minOccurs="0"/>
                <xsd:element ref="ns2:e171daaf784a429885f980f924a185c8" minOccurs="0"/>
                <xsd:element ref="ns2:a6092e1189e94fbaaa49de54443852e1" minOccurs="0"/>
                <xsd:element ref="ns2:c64ea89e182345ddb330f0b236396fb9" minOccurs="0"/>
                <xsd:element ref="ns2:g48a0350d162433d99fe4a7ed8ea2648" minOccurs="0"/>
                <xsd:element ref="ns2:ffab4bc725ee4aacbf157a19d7b5f6d2" minOccurs="0"/>
                <xsd:element ref="ns2:l3581cba78bf4ca79952e27a67ebb584" minOccurs="0"/>
                <xsd:element ref="ns2:ac9cf00b069b4a38a782cae46d28d734" minOccurs="0"/>
                <xsd:element ref="ns1:AverageRating" minOccurs="0"/>
                <xsd:element ref="ns1:RatingCount" minOccurs="0"/>
                <xsd:element ref="ns2:Last_x0020_Reviewed_x0020_By" minOccurs="0"/>
                <xsd:element ref="ns2:Last_x0020_Reviewed_x0020_Date" minOccurs="0"/>
                <xsd:element ref="ns3:ParentListItem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28" nillable="true" ma:displayName="Rating (0-5)" ma:description="Average value of all the ratings that have been submitted" ma:internalName="AverageRating" ma:readOnly="false">
      <xsd:simpleType>
        <xsd:restriction base="dms:Number"/>
      </xsd:simpleType>
    </xsd:element>
    <xsd:element name="RatingCount" ma:index="29" nillable="true" ma:displayName="Number of Ratings" ma:description="Number of ratings submitted" ma:internalName="RatingCount" ma:readOnly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75258-208c-43c0-8889-5b0dcca99c6c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readOnly="false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description="" ma:hidden="true" ma:list="{4e5e1f9b-2449-4f55-a99a-72137378d691}" ma:internalName="TaxCatchAll" ma:readOnly="false" ma:showField="CatchAllData" ma:web="6ff3098f-bb8e-43fe-8f77-bcba1cfd43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4e5e1f9b-2449-4f55-a99a-72137378d691}" ma:internalName="TaxCatchAllLabel" ma:readOnly="true" ma:showField="CatchAllDataLabel" ma:web="6ff3098f-bb8e-43fe-8f77-bcba1cfd43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2c762ff9c5e4d53b53cbb4c63aeebc0" ma:index="13" nillable="true" ma:displayName="Classification_0" ma:hidden="true" ma:internalName="c2c762ff9c5e4d53b53cbb4c63aeebc0" ma:readOnly="false">
      <xsd:simpleType>
        <xsd:restriction base="dms:Note"/>
      </xsd:simpleType>
    </xsd:element>
    <xsd:element name="p10821564d0c41b28a460e2d78eeca09" ma:index="14" ma:taxonomy="true" ma:internalName="p10821564d0c41b28a460e2d78eeca09" ma:taxonomyFieldName="Classification" ma:displayName="Classification" ma:default="60;#Internal Use Only|9274d84b-b84b-47a5-a228-754c3342cf8c" ma:fieldId="{91082156-4d0c-41b2-8a46-0e2d78eeca09}" ma:sspId="dc1dc684-09dc-4a2a-998a-699f54883c74" ma:termSetId="038a3a1d-a654-4a0a-bc65-996942e0773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685dc2bf8df4436889bd9a483d4823c" ma:index="16" nillable="true" ma:displayName="Business_0" ma:hidden="true" ma:internalName="o685dc2bf8df4436889bd9a483d4823c" ma:readOnly="false">
      <xsd:simpleType>
        <xsd:restriction base="dms:Note"/>
      </xsd:simpleType>
    </xsd:element>
    <xsd:element name="e171daaf784a429885f980f924a185c8" ma:index="17" nillable="true" ma:taxonomy="true" ma:internalName="e171daaf784a429885f980f924a185c8" ma:taxonomyFieldName="Business" ma:displayName="Business" ma:readOnly="false" ma:default="" ma:fieldId="{e171daaf-784a-4298-85f9-80f924a185c8}" ma:sspId="dc1dc684-09dc-4a2a-998a-699f54883c74" ma:termSetId="4ef12da9-376c-4f78-b01d-533099ebb4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6092e1189e94fbaaa49de54443852e1" ma:index="19" nillable="true" ma:displayName="Segment_0" ma:hidden="true" ma:internalName="a6092e1189e94fbaaa49de54443852e1" ma:readOnly="false">
      <xsd:simpleType>
        <xsd:restriction base="dms:Note"/>
      </xsd:simpleType>
    </xsd:element>
    <xsd:element name="c64ea89e182345ddb330f0b236396fb9" ma:index="20" nillable="true" ma:taxonomy="true" ma:internalName="c64ea89e182345ddb330f0b236396fb9" ma:taxonomyFieldName="Segment" ma:displayName="Segment" ma:readOnly="false" ma:default="" ma:fieldId="{c64ea89e-1823-45dd-b330-f0b236396fb9}" ma:sspId="dc1dc684-09dc-4a2a-998a-699f54883c74" ma:termSetId="e3566b58-5174-47e9-8a94-19ad400399b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48a0350d162433d99fe4a7ed8ea2648" ma:index="22" nillable="true" ma:displayName="Brand_0" ma:hidden="true" ma:internalName="g48a0350d162433d99fe4a7ed8ea2648" ma:readOnly="false">
      <xsd:simpleType>
        <xsd:restriction base="dms:Note"/>
      </xsd:simpleType>
    </xsd:element>
    <xsd:element name="ffab4bc725ee4aacbf157a19d7b5f6d2" ma:index="23" nillable="true" ma:taxonomy="true" ma:internalName="ffab4bc725ee4aacbf157a19d7b5f6d2" ma:taxonomyFieldName="Brand" ma:displayName="Brand" ma:readOnly="false" ma:default="" ma:fieldId="{ffab4bc7-25ee-4aac-bf15-7a19d7b5f6d2}" ma:sspId="dc1dc684-09dc-4a2a-998a-699f54883c74" ma:termSetId="38ed8c05-0288-4a1b-8d24-8f557216799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3581cba78bf4ca79952e27a67ebb584" ma:index="25" nillable="true" ma:displayName="Region_0" ma:hidden="true" ma:internalName="l3581cba78bf4ca79952e27a67ebb584" ma:readOnly="false">
      <xsd:simpleType>
        <xsd:restriction base="dms:Note"/>
      </xsd:simpleType>
    </xsd:element>
    <xsd:element name="ac9cf00b069b4a38a782cae46d28d734" ma:index="26" nillable="true" ma:taxonomy="true" ma:internalName="ac9cf00b069b4a38a782cae46d28d734" ma:taxonomyFieldName="Region" ma:displayName="Region" ma:readOnly="false" ma:default="" ma:fieldId="{ac9cf00b-069b-4a38-a782-cae46d28d734}" ma:sspId="dc1dc684-09dc-4a2a-998a-699f54883c74" ma:termSetId="edb9b5f6-16fa-4400-8813-4a47b8792a2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ast_x0020_Reviewed_x0020_By" ma:index="30" nillable="true" ma:displayName="Last Reviewed By" ma:list="UserInfo" ma:SharePointGroup="0" ma:internalName="Last_x0020_Reviewed_x0020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_x0020_Reviewed_x0020_Date" ma:index="31" nillable="true" ma:displayName="Last Reviewed Date" ma:format="DateOnly" ma:internalName="Last_x0020_Reviewed_x0020_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97d79-6054-4ce7-9db7-a3313f34e276" elementFormDefault="qualified">
    <xsd:import namespace="http://schemas.microsoft.com/office/2006/documentManagement/types"/>
    <xsd:import namespace="http://schemas.microsoft.com/office/infopath/2007/PartnerControls"/>
    <xsd:element name="ParentListItemID" ma:index="32" nillable="true" ma:displayName="ParentListItemID" ma:hidden="true" ma:internalName="ParentListItemID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DC5359-D040-4357-8E2A-09837155AFC8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8EBD9472-A6B9-4C69-A912-3DEF26AC3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74D3B1-508F-42E6-AF8B-4F1ABC1F5D25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e6f75258-208c-43c0-8889-5b0dcca99c6c"/>
    <ds:schemaRef ds:uri="26297d79-6054-4ce7-9db7-a3313f34e276"/>
    <ds:schemaRef ds:uri="http://schemas.microsoft.com/sharepoint/v3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8B1F0ECB-25E2-4D96-A39C-54D8010E8F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f75258-208c-43c0-8889-5b0dcca99c6c"/>
    <ds:schemaRef ds:uri="26297d79-6054-4ce7-9db7-a3313f34e2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18771</TotalTime>
  <Words>2803</Words>
  <Application>Microsoft Office PowerPoint</Application>
  <PresentationFormat>On-screen Show (4:3)</PresentationFormat>
  <Paragraphs>676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SunGard 4:3 template</vt:lpstr>
      <vt:lpstr>Building an angular 2.0 component using typescript and vscode</vt:lpstr>
      <vt:lpstr>Introduction</vt:lpstr>
      <vt:lpstr>Agenda</vt:lpstr>
      <vt:lpstr>Angular 1.x</vt:lpstr>
      <vt:lpstr>Angular 1.x</vt:lpstr>
      <vt:lpstr>Angular 1.x</vt:lpstr>
      <vt:lpstr>Angular 1.x</vt:lpstr>
      <vt:lpstr>Angular 2</vt:lpstr>
      <vt:lpstr>Angular 2</vt:lpstr>
      <vt:lpstr>Angular 2</vt:lpstr>
      <vt:lpstr>Angular 2</vt:lpstr>
      <vt:lpstr>Angular 2</vt:lpstr>
      <vt:lpstr>Angular 2</vt:lpstr>
      <vt:lpstr>Angular 2</vt:lpstr>
      <vt:lpstr>VSCode</vt:lpstr>
      <vt:lpstr>VSCode</vt:lpstr>
      <vt:lpstr>VSCode</vt:lpstr>
      <vt:lpstr>VSCode</vt:lpstr>
      <vt:lpstr>VSCode</vt:lpstr>
      <vt:lpstr>VSCode</vt:lpstr>
      <vt:lpstr>VSCode</vt:lpstr>
      <vt:lpstr>VSCode</vt:lpstr>
      <vt:lpstr>VSCode</vt:lpstr>
      <vt:lpstr>Angular 2</vt:lpstr>
      <vt:lpstr>Angular 2</vt:lpstr>
      <vt:lpstr>Angular 2</vt:lpstr>
      <vt:lpstr>Angular 2</vt:lpstr>
      <vt:lpstr>Angular 2</vt:lpstr>
      <vt:lpstr>Angular 2</vt:lpstr>
      <vt:lpstr>Angular 2</vt:lpstr>
      <vt:lpstr>Angular 2</vt:lpstr>
      <vt:lpstr>Angular 2</vt:lpstr>
      <vt:lpstr>Angular 2</vt:lpstr>
      <vt:lpstr>Angular 2</vt:lpstr>
      <vt:lpstr>Angular 2</vt:lpstr>
      <vt:lpstr>Angular 2</vt:lpstr>
      <vt:lpstr>Angular 2</vt:lpstr>
      <vt:lpstr>Angular 2</vt:lpstr>
      <vt:lpstr>Resources</vt:lpstr>
      <vt:lpstr>PowerPoint Presentation</vt:lpstr>
    </vt:vector>
  </TitlesOfParts>
  <Company>Article 10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brookm01</dc:creator>
  <cp:lastModifiedBy>Davis, Antony</cp:lastModifiedBy>
  <cp:revision>639</cp:revision>
  <dcterms:created xsi:type="dcterms:W3CDTF">2015-03-25T10:10:15Z</dcterms:created>
  <dcterms:modified xsi:type="dcterms:W3CDTF">2015-10-12T11:37:49Z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0x01010014BC80611A52264C8C7C9952CFFE5E6B00E0E9A8A34208724D8D46EEE1DE3B875D</vt:lpwstr>
  </property>
  <property fmtid="{D5CDD505-2E9C-101B-9397-08002B2CF9AE}" pid="3" name="FileLeafRef">
    <vt:lpwstr>SunGard Powerpoint Template - 4 3 ratio.pptx</vt:lpwstr>
  </property>
  <property fmtid="{D5CDD505-2E9C-101B-9397-08002B2CF9AE}" pid="4" name="TaxKeyword">
    <vt:lpwstr/>
  </property>
  <property fmtid="{D5CDD505-2E9C-101B-9397-08002B2CF9AE}" pid="5" name="Brand">
    <vt:lpwstr>66;#Sales Operations|521683bb-8efd-43c9-af80-8cf27384cf94</vt:lpwstr>
  </property>
  <property fmtid="{D5CDD505-2E9C-101B-9397-08002B2CF9AE}" pid="6" name="Business">
    <vt:lpwstr>61;#Financial Systems|997c393f-fc62-4086-938b-83787fb962c2</vt:lpwstr>
  </property>
  <property fmtid="{D5CDD505-2E9C-101B-9397-08002B2CF9AE}" pid="7" name="Classification">
    <vt:lpwstr>65;#SunGard Confidential|52b018f5-05b0-4fda-9e81-404b0882e50d</vt:lpwstr>
  </property>
  <property fmtid="{D5CDD505-2E9C-101B-9397-08002B2CF9AE}" pid="8" name="Region">
    <vt:lpwstr/>
  </property>
  <property fmtid="{D5CDD505-2E9C-101B-9397-08002B2CF9AE}" pid="9" name="Segment">
    <vt:lpwstr/>
  </property>
</Properties>
</file>