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359" r:id="rId5"/>
    <p:sldId id="403" r:id="rId6"/>
    <p:sldId id="402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55" r:id="rId59"/>
    <p:sldId id="456" r:id="rId60"/>
    <p:sldId id="325" r:id="rId61"/>
    <p:sldId id="260" r:id="rId62"/>
    <p:sldId id="326" r:id="rId63"/>
    <p:sldId id="261" r:id="rId6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574" y="-1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shutterstock.com/pt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shutterstock.com/pt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4 (referênc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11136" y="5655434"/>
            <a:ext cx="3878391" cy="457985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u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Insira aqui a referência da imagem | </a:t>
            </a:r>
            <a:r>
              <a:rPr lang="pt-BR" dirty="0" err="1" smtClean="0"/>
              <a:t>Ex</a:t>
            </a:r>
            <a:r>
              <a:rPr lang="pt-BR" dirty="0" smtClean="0"/>
              <a:t>: Imagem 1: Disponível em: </a:t>
            </a:r>
            <a:r>
              <a:rPr lang="pt-BR" dirty="0" smtClean="0">
                <a:hlinkClick r:id="rId4"/>
              </a:rPr>
              <a:t>https://www.shutterstock.com/pt/</a:t>
            </a:r>
            <a:r>
              <a:rPr lang="pt-BR" dirty="0" smtClean="0"/>
              <a:t>. Acesso em: 18 jul. 2019.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52053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dirty="0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9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 (com referênc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49786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11136" y="5590698"/>
            <a:ext cx="3878391" cy="457985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u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Insira aqui a referência da imagem | </a:t>
            </a:r>
            <a:r>
              <a:rPr lang="pt-BR" dirty="0" err="1" smtClean="0"/>
              <a:t>Ex</a:t>
            </a:r>
            <a:r>
              <a:rPr lang="pt-BR" dirty="0" smtClean="0"/>
              <a:t>: Imagem 1: Disponível em: </a:t>
            </a:r>
            <a:r>
              <a:rPr lang="pt-BR" dirty="0" smtClean="0">
                <a:hlinkClick r:id="rId4"/>
              </a:rPr>
              <a:t>https://www.shutterstock.com/pt/</a:t>
            </a:r>
            <a:r>
              <a:rPr lang="pt-BR" dirty="0" smtClean="0"/>
              <a:t>. Acesso em: 18 jul. 2019.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52053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dirty="0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69"/>
            <a:ext cx="3878391" cy="497860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3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(vertical)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9"/>
          <p:cNvSpPr>
            <a:spLocks noGrp="1"/>
          </p:cNvSpPr>
          <p:nvPr>
            <p:ph type="pic" idx="10"/>
          </p:nvPr>
        </p:nvSpPr>
        <p:spPr>
          <a:xfrm>
            <a:off x="911858" y="456707"/>
            <a:ext cx="3789615" cy="5273761"/>
          </a:xfrm>
        </p:spPr>
      </p:sp>
      <p:sp>
        <p:nvSpPr>
          <p:cNvPr id="7" name="Retângulo 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22853" y="456706"/>
            <a:ext cx="3984485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22853" y="1428658"/>
            <a:ext cx="3984485" cy="458439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11858" y="6111593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dirty="0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11858" y="5870613"/>
            <a:ext cx="3789615" cy="127839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Insira aqui a referência da imagem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5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(2 imagens com referênc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87794" y="319599"/>
            <a:ext cx="7917214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794" y="1209671"/>
            <a:ext cx="7917214" cy="207459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887794" y="3369564"/>
            <a:ext cx="3919950" cy="224138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887794" y="5720222"/>
            <a:ext cx="3919950" cy="12668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Insira aqui a referência da imagem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20"/>
          </p:nvPr>
        </p:nvSpPr>
        <p:spPr>
          <a:xfrm>
            <a:off x="4883945" y="3369564"/>
            <a:ext cx="3921064" cy="224138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77127" y="5720222"/>
            <a:ext cx="3927882" cy="12668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Insira aqui a referência da imagem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11858" y="6016343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dirty="0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(3 image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7" name="Retângulo 1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87794" y="319599"/>
            <a:ext cx="7917214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794" y="1209670"/>
            <a:ext cx="7917214" cy="292680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887795" y="5739641"/>
            <a:ext cx="2581572" cy="112967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Insira aqui a referência da imagem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11858" y="6016343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dirty="0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7"/>
          </p:nvPr>
        </p:nvSpPr>
        <p:spPr>
          <a:xfrm>
            <a:off x="887795" y="4232721"/>
            <a:ext cx="2581571" cy="14114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8"/>
          </p:nvPr>
        </p:nvSpPr>
        <p:spPr>
          <a:xfrm>
            <a:off x="3555616" y="4232721"/>
            <a:ext cx="2581571" cy="14114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29"/>
          </p:nvPr>
        </p:nvSpPr>
        <p:spPr>
          <a:xfrm>
            <a:off x="6223437" y="4232721"/>
            <a:ext cx="2581571" cy="14114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3555615" y="5739640"/>
            <a:ext cx="2581572" cy="112967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Insira aqui a referência da imagem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6223435" y="5740459"/>
            <a:ext cx="2581572" cy="112967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Insira aqui a referência da imagem</a:t>
            </a:r>
          </a:p>
        </p:txBody>
      </p:sp>
    </p:spTree>
    <p:extLst>
      <p:ext uri="{BB962C8B-B14F-4D97-AF65-F5344CB8AC3E}">
        <p14:creationId xmlns:p14="http://schemas.microsoft.com/office/powerpoint/2010/main" val="33588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Título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87" r:id="rId22"/>
    <p:sldLayoutId id="2147483667" r:id="rId23"/>
    <p:sldLayoutId id="2147483669" r:id="rId24"/>
    <p:sldLayoutId id="2147483676" r:id="rId25"/>
    <p:sldLayoutId id="2147483678" r:id="rId26"/>
    <p:sldLayoutId id="2147483677" r:id="rId27"/>
    <p:sldLayoutId id="2147483671" r:id="rId28"/>
    <p:sldLayoutId id="2147483688" r:id="rId29"/>
    <p:sldLayoutId id="2147483672" r:id="rId30"/>
    <p:sldLayoutId id="2147483679" r:id="rId31"/>
    <p:sldLayoutId id="2147483673" r:id="rId32"/>
    <p:sldLayoutId id="2147483674" r:id="rId3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v&#237;deos/Quick%20sort%20with%20Hungarian.mp4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w2D9aJRBY4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v&#237;deos/Merge%20sort%20with%20Transylvanian%20saxon.mp4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-34834" y="0"/>
            <a:ext cx="8989985" cy="6857999"/>
            <a:chOff x="-34834" y="0"/>
            <a:chExt cx="8989985" cy="6857999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/>
            <a:stretch/>
          </p:blipFill>
          <p:spPr>
            <a:xfrm>
              <a:off x="-34834" y="0"/>
              <a:ext cx="8989985" cy="6857999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1289713" y="893928"/>
              <a:ext cx="1228299" cy="156950"/>
            </a:xfrm>
            <a:prstGeom prst="rect">
              <a:avLst/>
            </a:prstGeom>
            <a:solidFill>
              <a:srgbClr val="0053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Estrutura de Dados II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8" r="20358"/>
          <a:stretch>
            <a:fillRect/>
          </a:stretch>
        </p:blipFill>
        <p:spPr>
          <a:xfrm>
            <a:off x="6296025" y="1"/>
            <a:ext cx="2847972" cy="6858000"/>
          </a:xfrm>
        </p:spPr>
      </p:pic>
    </p:spTree>
    <p:extLst>
      <p:ext uri="{BB962C8B-B14F-4D97-AF65-F5344CB8AC3E}">
        <p14:creationId xmlns:p14="http://schemas.microsoft.com/office/powerpoint/2010/main" val="5331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Mergesort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A primeira coisa que o algoritmo faz é dividir o vetor em dois a aplicar recursividade em cada uma das </a:t>
            </a:r>
            <a:r>
              <a:rPr lang="pt-BR" dirty="0" smtClean="0"/>
              <a:t>metades:</a:t>
            </a:r>
          </a:p>
          <a:p>
            <a:pPr>
              <a:defRPr/>
            </a:pPr>
            <a:endParaRPr lang="pt-BR" dirty="0">
              <a:solidFill>
                <a:srgbClr val="FF0000"/>
              </a:solidFill>
            </a:endParaRPr>
          </a:p>
          <a:p>
            <a:pPr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pt-BR" dirty="0" smtClean="0"/>
              <a:t>Cada </a:t>
            </a:r>
            <a:r>
              <a:rPr lang="pt-BR" dirty="0"/>
              <a:t>uma das chamadas ao Mergesort irá dividir novamente o vetor, recursivamente.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967038"/>
            <a:ext cx="57340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4791075"/>
            <a:ext cx="57531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4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Mergesort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processo se repete até que o cada vetor contenha apenas um </a:t>
            </a:r>
            <a:r>
              <a:rPr lang="pt-BR" dirty="0" smtClean="0"/>
              <a:t>valor.</a:t>
            </a:r>
            <a:endParaRPr lang="pt-BR" dirty="0">
              <a:solidFill>
                <a:srgbClr val="FF0000"/>
              </a:solidFill>
            </a:endParaRPr>
          </a:p>
          <a:p>
            <a:pPr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pt-BR" dirty="0"/>
              <a:t>Nesse momento não há mais chamadas recursivas e começa o retorno para a chamada original aplicando a função junta nos pares de vetores, já ordenados.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100388"/>
            <a:ext cx="5610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5224463"/>
            <a:ext cx="56673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Mergesort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E o procedimento se repete até que tenhamos apenas um vetor e o mesmo se encontrará totalmente ordenado</a:t>
            </a:r>
            <a:r>
              <a:rPr lang="pt-BR" dirty="0" smtClean="0"/>
              <a:t>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/>
              <a:t>O Mergesort foi criado em 1945 pelo matemático húngaro chamado John Von </a:t>
            </a:r>
            <a:r>
              <a:rPr lang="pt-BR" dirty="0" err="1"/>
              <a:t>Newmann</a:t>
            </a:r>
            <a:r>
              <a:rPr lang="pt-BR" dirty="0"/>
              <a:t>. Apesar de apresentar bom desempenho em vetores não muito grandes, sua implementação e ideia são complexos se comparado com o </a:t>
            </a:r>
            <a:r>
              <a:rPr lang="pt-BR" dirty="0" err="1">
                <a:solidFill>
                  <a:srgbClr val="FF0000"/>
                </a:solidFill>
              </a:rPr>
              <a:t>Bubblesort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 err="1">
                <a:solidFill>
                  <a:srgbClr val="FF0000"/>
                </a:solidFill>
              </a:rPr>
              <a:t>Selectionsort</a:t>
            </a:r>
            <a:r>
              <a:rPr lang="pt-BR" dirty="0">
                <a:solidFill>
                  <a:srgbClr val="FF0000"/>
                </a:solidFill>
              </a:rPr>
              <a:t>.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090863"/>
            <a:ext cx="56102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QUICKSORT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A segunda técnica de ordenação que veremos nesta unidade é o Quicksort.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Segundo </a:t>
            </a:r>
            <a:r>
              <a:rPr lang="pt-BR" dirty="0" err="1"/>
              <a:t>Cormen</a:t>
            </a:r>
            <a:r>
              <a:rPr lang="pt-BR" dirty="0"/>
              <a:t> (2012), esse método também é conhecido por </a:t>
            </a:r>
            <a:r>
              <a:rPr lang="pt-BR" dirty="0">
                <a:solidFill>
                  <a:srgbClr val="FF0000"/>
                </a:solidFill>
              </a:rPr>
              <a:t>classificação por troca de partição</a:t>
            </a:r>
            <a:r>
              <a:rPr lang="pt-BR" dirty="0"/>
              <a:t>. Criado em 1960 pelo cientista da computação britânico </a:t>
            </a:r>
            <a:r>
              <a:rPr lang="pt-BR" dirty="0" smtClean="0"/>
              <a:t>Sr. </a:t>
            </a:r>
            <a:r>
              <a:rPr lang="pt-BR" dirty="0"/>
              <a:t>Charles Antony Richard </a:t>
            </a:r>
            <a:r>
              <a:rPr lang="pt-BR" dirty="0" err="1"/>
              <a:t>Hoare</a:t>
            </a:r>
            <a:r>
              <a:rPr lang="pt-BR" dirty="0"/>
              <a:t>, ele é considerado o algoritmo de ordenação mais </a:t>
            </a:r>
            <a:r>
              <a:rPr lang="pt-BR" dirty="0" smtClean="0"/>
              <a:t>utilizado </a:t>
            </a:r>
            <a:r>
              <a:rPr lang="pt-BR" dirty="0"/>
              <a:t>no mundo. Sua publicação ocorreu em 1962 após uma série de refinamentos.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File:Quicksort-example.gif - Wikimedia Commo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4787900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QUICKSORT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Essa técnica também utiliza a estratégia de dividir para conquistar. O primeiro passo é escolher um elemento qualquer que será denominado de pivô. A </a:t>
            </a:r>
            <a:r>
              <a:rPr lang="pt-BR" dirty="0" smtClean="0"/>
              <a:t>partir </a:t>
            </a:r>
            <a:r>
              <a:rPr lang="pt-BR" dirty="0"/>
              <a:t>desse elemento, a lista será dividida em três </a:t>
            </a:r>
            <a:r>
              <a:rPr lang="pt-BR" dirty="0" err="1"/>
              <a:t>sublistas</a:t>
            </a:r>
            <a:r>
              <a:rPr lang="pt-BR" dirty="0"/>
              <a:t>, uma para o pivô, uma para os valores menores e outra para os valores maiores do que o próprio pivô.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45176" y="5774293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2" action="ppaction://hlinkfile"/>
              </a:rPr>
              <a:t>Dança do Quicksort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3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QUICKSORT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Isso garante que as </a:t>
            </a:r>
            <a:r>
              <a:rPr lang="pt-BR" dirty="0">
                <a:solidFill>
                  <a:srgbClr val="FF0000"/>
                </a:solidFill>
              </a:rPr>
              <a:t>chaves menores precedam as chaves maiores e que o pivô esteja na sua correta posição dentro do vetor</a:t>
            </a:r>
            <a:r>
              <a:rPr lang="pt-BR" dirty="0"/>
              <a:t>. Essa técnica é muito parecida com a árvore de busca binária. As duas </a:t>
            </a:r>
            <a:r>
              <a:rPr lang="pt-BR" dirty="0" err="1"/>
              <a:t>sublistas</a:t>
            </a:r>
            <a:r>
              <a:rPr lang="pt-BR" dirty="0"/>
              <a:t> (partições) ainda não ordenadas são chamadas de forma recursiva até que cada uma das inúmeras </a:t>
            </a:r>
            <a:r>
              <a:rPr lang="pt-BR" dirty="0" err="1"/>
              <a:t>sublistas</a:t>
            </a:r>
            <a:r>
              <a:rPr lang="pt-BR" dirty="0"/>
              <a:t> criadas tenha apenas um elemento e o vetor se encontre ordenado. 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4100" name="Picture 4" descr="Quicksort - Wikipedi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4543425"/>
            <a:ext cx="2711450" cy="207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QUICKSORT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611776" y="2076450"/>
            <a:ext cx="3569699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Programa </a:t>
            </a:r>
            <a:r>
              <a:rPr lang="pt-BR" dirty="0" smtClean="0"/>
              <a:t>apresenta </a:t>
            </a:r>
            <a:r>
              <a:rPr lang="pt-BR" dirty="0"/>
              <a:t>duas funções. A primeira é o Quicksort </a:t>
            </a:r>
            <a:r>
              <a:rPr lang="pt-BR" dirty="0" smtClean="0"/>
              <a:t>propriamente </a:t>
            </a:r>
            <a:r>
              <a:rPr lang="pt-BR" dirty="0"/>
              <a:t>dito a sua chamada recursiva. A cada iteração ele invoca a função Particiona, que vai escolher o pivô e criar duas novas listas a serem ordenadas. 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72" y="1971674"/>
            <a:ext cx="5007728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1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QUICKSORT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Esse algoritmo também se assemelha ao Mergesort. A principal diferença é que o </a:t>
            </a:r>
            <a:r>
              <a:rPr lang="pt-BR" dirty="0">
                <a:solidFill>
                  <a:srgbClr val="FF0000"/>
                </a:solidFill>
              </a:rPr>
              <a:t>Quicksort trabalha com um pivô numa posição aleatória</a:t>
            </a:r>
            <a:r>
              <a:rPr lang="pt-BR" dirty="0"/>
              <a:t> e, durante o processo de partição, o pivô já estará na sua posição final do vetor. O Mergesort divide a estrutura sempre pela metade e inicia o processo de ordenação apenas no final do processo durante o retorno da recursividade. 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5124" name="Picture 4" descr="File:Quicksort.gif - Wikimedia Commo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4717050"/>
            <a:ext cx="6575425" cy="183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QUICKSORT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Vamos fazer uma simulação do Quicksort no vetor </a:t>
            </a:r>
            <a:r>
              <a:rPr lang="pt-BR" dirty="0" err="1"/>
              <a:t>vec</a:t>
            </a:r>
            <a:r>
              <a:rPr lang="pt-BR" dirty="0"/>
              <a:t> </a:t>
            </a:r>
            <a:r>
              <a:rPr lang="pt-BR" dirty="0" smtClean="0"/>
              <a:t>desordenado:</a:t>
            </a:r>
          </a:p>
          <a:p>
            <a:pPr>
              <a:defRPr/>
            </a:pPr>
            <a:endParaRPr lang="pt-B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pt-BR" dirty="0" smtClean="0"/>
              <a:t>Qualquer </a:t>
            </a:r>
            <a:r>
              <a:rPr lang="pt-BR" dirty="0"/>
              <a:t>elemento pode ser escolhido como pivô</a:t>
            </a:r>
            <a:r>
              <a:rPr lang="pt-BR" dirty="0" smtClean="0"/>
              <a:t>. Escolhi </a:t>
            </a:r>
            <a:r>
              <a:rPr lang="pt-BR" dirty="0"/>
              <a:t>começar por </a:t>
            </a:r>
            <a:r>
              <a:rPr lang="pt-BR" dirty="0" err="1">
                <a:solidFill>
                  <a:srgbClr val="FF0000"/>
                </a:solidFill>
              </a:rPr>
              <a:t>vec</a:t>
            </a:r>
            <a:r>
              <a:rPr lang="pt-BR" dirty="0">
                <a:solidFill>
                  <a:srgbClr val="FF0000"/>
                </a:solidFill>
              </a:rPr>
              <a:t>[0]=3</a:t>
            </a:r>
            <a:r>
              <a:rPr lang="pt-BR" dirty="0"/>
              <a:t>. Vamos separar a lista agora em três partes, uma com o pivô, uma com os </a:t>
            </a:r>
            <a:r>
              <a:rPr lang="pt-BR" dirty="0" smtClean="0"/>
              <a:t>elementos </a:t>
            </a:r>
            <a:r>
              <a:rPr lang="pt-BR" dirty="0"/>
              <a:t>menores que 3 e outra com elementos maiores que 3.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828925"/>
            <a:ext cx="56007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5295900"/>
            <a:ext cx="56007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8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QUICKSORT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valor escolhido para o pivô (3) já se encontra na sua devida posição na lista, e à sua esquerda está a </a:t>
            </a:r>
            <a:r>
              <a:rPr lang="pt-BR" dirty="0" smtClean="0"/>
              <a:t>sub lista </a:t>
            </a:r>
            <a:r>
              <a:rPr lang="pt-BR" dirty="0"/>
              <a:t>com valores menores que 3 e à direita outra </a:t>
            </a:r>
            <a:r>
              <a:rPr lang="pt-BR" dirty="0" smtClean="0"/>
              <a:t>sub lista </a:t>
            </a:r>
            <a:r>
              <a:rPr lang="pt-BR" dirty="0"/>
              <a:t>com valores maiores que 3.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Aplicaremos </a:t>
            </a:r>
            <a:r>
              <a:rPr lang="pt-BR" dirty="0"/>
              <a:t>a recursividade em cada uma dessas </a:t>
            </a:r>
            <a:r>
              <a:rPr lang="pt-BR" dirty="0" smtClean="0"/>
              <a:t>sub listas</a:t>
            </a:r>
            <a:r>
              <a:rPr lang="pt-BR" dirty="0"/>
              <a:t>. Para ficar mais claro o entendimento, vamos tratar </a:t>
            </a:r>
            <a:r>
              <a:rPr lang="pt-BR" dirty="0">
                <a:solidFill>
                  <a:srgbClr val="FF0000"/>
                </a:solidFill>
              </a:rPr>
              <a:t>as duas chamadas </a:t>
            </a:r>
            <a:r>
              <a:rPr lang="pt-BR" dirty="0" smtClean="0">
                <a:solidFill>
                  <a:srgbClr val="FF0000"/>
                </a:solidFill>
              </a:rPr>
              <a:t>recursivas </a:t>
            </a:r>
            <a:r>
              <a:rPr lang="pt-BR" dirty="0">
                <a:solidFill>
                  <a:srgbClr val="FF0000"/>
                </a:solidFill>
              </a:rPr>
              <a:t>separadamente, primeiro a da </a:t>
            </a:r>
            <a:r>
              <a:rPr lang="pt-BR" dirty="0" smtClean="0">
                <a:solidFill>
                  <a:srgbClr val="FF0000"/>
                </a:solidFill>
              </a:rPr>
              <a:t>sub lista com valores menores que o pivô.</a:t>
            </a:r>
          </a:p>
        </p:txBody>
      </p:sp>
    </p:spTree>
    <p:extLst>
      <p:ext uri="{BB962C8B-B14F-4D97-AF65-F5344CB8AC3E}">
        <p14:creationId xmlns:p14="http://schemas.microsoft.com/office/powerpoint/2010/main" val="32018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Unidade 7 – </a:t>
            </a:r>
            <a:r>
              <a:rPr lang="pt-BR" dirty="0"/>
              <a:t>ALGORITMOS DE ORDENAÇÃO AVANÇADOS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Sandro T. Pinto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9569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QUICKSORT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Escolheremos nela um elemento qualquer para ser o novo pivô na recursão. Vamos pegar </a:t>
            </a:r>
            <a:r>
              <a:rPr lang="pt-BR" dirty="0" err="1"/>
              <a:t>vec</a:t>
            </a:r>
            <a:r>
              <a:rPr lang="pt-BR" dirty="0"/>
              <a:t>[0]=1.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Os </a:t>
            </a:r>
            <a:r>
              <a:rPr lang="pt-BR" dirty="0"/>
              <a:t>valores da </a:t>
            </a:r>
            <a:r>
              <a:rPr lang="pt-BR" dirty="0" smtClean="0"/>
              <a:t>sub lista </a:t>
            </a:r>
            <a:r>
              <a:rPr lang="pt-BR" dirty="0"/>
              <a:t>serão divididos novamente, ficando os </a:t>
            </a:r>
            <a:r>
              <a:rPr lang="pt-BR" dirty="0">
                <a:solidFill>
                  <a:srgbClr val="FF0000"/>
                </a:solidFill>
              </a:rPr>
              <a:t>valores menores à esquerda e os maiores à direita</a:t>
            </a:r>
            <a:r>
              <a:rPr lang="pt-BR" dirty="0"/>
              <a:t>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357688"/>
            <a:ext cx="5676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2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QUICKSORT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valor do pivô (1) já se encontra na sua devida posição na lista. </a:t>
            </a:r>
            <a:r>
              <a:rPr lang="pt-BR" dirty="0" smtClean="0"/>
              <a:t>Como </a:t>
            </a:r>
            <a:r>
              <a:rPr lang="pt-BR" dirty="0"/>
              <a:t>sobrou apenas um elemento na </a:t>
            </a:r>
            <a:r>
              <a:rPr lang="pt-BR" dirty="0" smtClean="0"/>
              <a:t>sub lista </a:t>
            </a:r>
            <a:r>
              <a:rPr lang="pt-BR" dirty="0"/>
              <a:t>(0), o mesmo já se encontra ordenado. Agora vamos tratar da recursão do outro lado do primeiro pivô. </a:t>
            </a:r>
            <a:endParaRPr lang="pt-BR" dirty="0" smtClean="0"/>
          </a:p>
          <a:p>
            <a:pPr>
              <a:defRPr/>
            </a:pPr>
            <a:r>
              <a:rPr lang="pt-BR" dirty="0"/>
              <a:t>Faremos diferente e vamos </a:t>
            </a:r>
            <a:r>
              <a:rPr lang="pt-BR" dirty="0">
                <a:solidFill>
                  <a:srgbClr val="FF0000"/>
                </a:solidFill>
              </a:rPr>
              <a:t>escolher </a:t>
            </a:r>
            <a:r>
              <a:rPr lang="pt-BR" dirty="0" err="1">
                <a:solidFill>
                  <a:srgbClr val="FF0000"/>
                </a:solidFill>
              </a:rPr>
              <a:t>vec</a:t>
            </a:r>
            <a:r>
              <a:rPr lang="pt-BR" dirty="0">
                <a:solidFill>
                  <a:srgbClr val="FF0000"/>
                </a:solidFill>
              </a:rPr>
              <a:t>[9]=30 </a:t>
            </a:r>
            <a:r>
              <a:rPr lang="pt-BR" dirty="0"/>
              <a:t>como novo pivô. Dividiremos a lista em duas </a:t>
            </a:r>
            <a:r>
              <a:rPr lang="pt-BR" dirty="0" smtClean="0"/>
              <a:t>sub listas </a:t>
            </a:r>
            <a:r>
              <a:rPr lang="pt-BR" dirty="0"/>
              <a:t>e aplicaremos novamente a recursão. Uma das listas terá apenas valores menores do que 30 e a outra apenas valores maiores.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5410200"/>
            <a:ext cx="55530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QUICKSORT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algoritmo ainda não sabe, mas a parte superior da lista já se encontra ordenada. Mesmo assim aquela parte também sofrerá recursão e em mais uma interação estará pronta. A </a:t>
            </a:r>
            <a:r>
              <a:rPr lang="pt-BR" dirty="0" smtClean="0"/>
              <a:t>sub lista </a:t>
            </a:r>
            <a:r>
              <a:rPr lang="pt-BR" dirty="0"/>
              <a:t>com os valores menores também está quase ordenada, e a quantidade de passos necessários para a finalização depende da escolha do pivô. Se for escolhido 7 ou 8, o vetor já ficará ordenado. Se for escolhido 20 ou 21, será necessário ainda mais uma iteração para encontrar o vetor original </a:t>
            </a:r>
            <a:r>
              <a:rPr lang="pt-BR" dirty="0" smtClean="0"/>
              <a:t>devidamente ordenado.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5514975"/>
            <a:ext cx="5638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4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Para compreender como o </a:t>
            </a:r>
            <a:r>
              <a:rPr lang="pt-BR" dirty="0" err="1"/>
              <a:t>Heapsort</a:t>
            </a:r>
            <a:r>
              <a:rPr lang="pt-BR" dirty="0"/>
              <a:t> realiza a ordenação de um arranjo, devemos remeter a outra estrutura de dados: </a:t>
            </a:r>
            <a:r>
              <a:rPr lang="pt-BR" dirty="0">
                <a:solidFill>
                  <a:srgbClr val="FF0000"/>
                </a:solidFill>
              </a:rPr>
              <a:t>as filas de prioridade</a:t>
            </a:r>
            <a:r>
              <a:rPr lang="pt-BR" dirty="0"/>
              <a:t>. Uma fila de </a:t>
            </a:r>
            <a:r>
              <a:rPr lang="pt-BR" dirty="0" smtClean="0"/>
              <a:t>prioridades </a:t>
            </a:r>
            <a:r>
              <a:rPr lang="pt-BR" dirty="0"/>
              <a:t>agrupa elementos de forma que cada um dos elementos pode ter maior ou menor importância para a aplicação. Em suma, nesse tipo de fila é </a:t>
            </a:r>
            <a:r>
              <a:rPr lang="pt-BR" dirty="0" smtClean="0"/>
              <a:t>possível </a:t>
            </a:r>
            <a:r>
              <a:rPr lang="pt-BR" dirty="0"/>
              <a:t>inserir elementos a qualquer instante e em qualquer posição do arranjo, de acordo com sua prioridade. Já a remoção é sempre feita no elemento de maior prioridade.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064978"/>
            <a:ext cx="3143250" cy="16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5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A implementação de uma fila de prioridades eficiente advém da estrutura de dados </a:t>
            </a:r>
            <a:r>
              <a:rPr lang="pt-BR" dirty="0" err="1" smtClean="0"/>
              <a:t>heap</a:t>
            </a:r>
            <a:r>
              <a:rPr lang="pt-BR" dirty="0" smtClean="0"/>
              <a:t>(pilha). </a:t>
            </a:r>
            <a:r>
              <a:rPr lang="pt-BR" dirty="0"/>
              <a:t>Uma </a:t>
            </a:r>
            <a:r>
              <a:rPr lang="pt-BR" dirty="0" err="1"/>
              <a:t>heap</a:t>
            </a:r>
            <a:r>
              <a:rPr lang="pt-BR" dirty="0"/>
              <a:t> permite a inserção e remoção de elementos em filas de prioridade em tempo logarítmico, o que é algo bastante eficiente. Tamanha eficiência é alcançada a partir da transformação de um vetor linear em uma </a:t>
            </a:r>
            <a:r>
              <a:rPr lang="pt-BR" dirty="0" smtClean="0">
                <a:solidFill>
                  <a:srgbClr val="FF0000"/>
                </a:solidFill>
              </a:rPr>
              <a:t>estrutura </a:t>
            </a:r>
            <a:r>
              <a:rPr lang="pt-BR" dirty="0">
                <a:solidFill>
                  <a:srgbClr val="FF0000"/>
                </a:solidFill>
              </a:rPr>
              <a:t>similar a uma árvore binária</a:t>
            </a:r>
            <a:r>
              <a:rPr lang="pt-BR" dirty="0"/>
              <a:t>. Todavia devemos lembrar que o algoritmo </a:t>
            </a:r>
            <a:r>
              <a:rPr lang="pt-BR" dirty="0" err="1"/>
              <a:t>Heapsort</a:t>
            </a:r>
            <a:r>
              <a:rPr lang="pt-BR" dirty="0"/>
              <a:t> não implementa uma fila de prioridades, ou seja, são coisas distintas.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524000" y="6143625"/>
            <a:ext cx="19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2"/>
              </a:rPr>
              <a:t>Dança do </a:t>
            </a:r>
            <a:r>
              <a:rPr lang="pt-BR" dirty="0" err="1" smtClean="0">
                <a:hlinkClick r:id="rId2"/>
              </a:rPr>
              <a:t>Heapsort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5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Podemos definir a estrutura de dados </a:t>
            </a:r>
            <a:r>
              <a:rPr lang="pt-BR" dirty="0" err="1"/>
              <a:t>heap</a:t>
            </a:r>
            <a:r>
              <a:rPr lang="pt-BR" dirty="0"/>
              <a:t> como uma árvore binária com algumas propriedades adicionais. Considere uma árvore binária com N níveis, que vão de 0 até N-1</a:t>
            </a:r>
            <a:r>
              <a:rPr lang="pt-BR" dirty="0" smtClean="0"/>
              <a:t>:</a:t>
            </a:r>
          </a:p>
          <a:p>
            <a:pPr>
              <a:defRPr/>
            </a:pPr>
            <a:r>
              <a:rPr lang="pt-BR" dirty="0"/>
              <a:t>■ A </a:t>
            </a:r>
            <a:r>
              <a:rPr lang="pt-BR" dirty="0" err="1"/>
              <a:t>heap</a:t>
            </a:r>
            <a:r>
              <a:rPr lang="pt-BR" dirty="0"/>
              <a:t> deve ser uma árvore binária eficiente, por isso é preciso que ela </a:t>
            </a:r>
            <a:r>
              <a:rPr lang="pt-BR" dirty="0">
                <a:solidFill>
                  <a:srgbClr val="FF0000"/>
                </a:solidFill>
              </a:rPr>
              <a:t>seja uma árvore completa </a:t>
            </a:r>
            <a:r>
              <a:rPr lang="pt-BR" dirty="0"/>
              <a:t>até o nível N-2. Isto é, a </a:t>
            </a:r>
            <a:r>
              <a:rPr lang="pt-BR" dirty="0" err="1"/>
              <a:t>heap</a:t>
            </a:r>
            <a:r>
              <a:rPr lang="pt-BR" dirty="0"/>
              <a:t> é, </a:t>
            </a:r>
            <a:r>
              <a:rPr lang="pt-BR" dirty="0" smtClean="0"/>
              <a:t>obrigatoriamente</a:t>
            </a:r>
            <a:r>
              <a:rPr lang="pt-BR" dirty="0"/>
              <a:t>, uma árvore binária completa até o penúltimo nível.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■ </a:t>
            </a:r>
            <a:r>
              <a:rPr lang="pt-BR" dirty="0"/>
              <a:t>Por convenção a </a:t>
            </a:r>
            <a:r>
              <a:rPr lang="pt-BR" dirty="0" err="1"/>
              <a:t>heap</a:t>
            </a:r>
            <a:r>
              <a:rPr lang="pt-BR" dirty="0"/>
              <a:t> deve fazer com que os nós do nível N-1 (último nível) estejam tão à esquerda quanto possível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■ A chave de cada nó deve ser comparada ao seu nó pai. Ou seja, o </a:t>
            </a:r>
            <a:r>
              <a:rPr lang="pt-BR" dirty="0" smtClean="0"/>
              <a:t>conteúdo </a:t>
            </a:r>
            <a:r>
              <a:rPr lang="pt-BR" dirty="0"/>
              <a:t>de nós x e y, cujas </a:t>
            </a:r>
            <a:r>
              <a:rPr lang="pt-BR" dirty="0" smtClean="0"/>
              <a:t>sub árvores </a:t>
            </a:r>
            <a:r>
              <a:rPr lang="pt-BR" dirty="0"/>
              <a:t>são enraizadas em z, devem respeitar a seguinte regra: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■ </a:t>
            </a:r>
            <a:r>
              <a:rPr lang="pt-BR" dirty="0"/>
              <a:t>No caso de uma </a:t>
            </a:r>
            <a:r>
              <a:rPr lang="pt-BR" dirty="0" err="1"/>
              <a:t>max-heap</a:t>
            </a:r>
            <a:r>
              <a:rPr lang="pt-BR" dirty="0"/>
              <a:t>, o nó raiz deve ser maior ou igual aos nós filhos x e y.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■ </a:t>
            </a:r>
            <a:r>
              <a:rPr lang="pt-BR" dirty="0"/>
              <a:t>Já em uma min-</a:t>
            </a:r>
            <a:r>
              <a:rPr lang="pt-BR" dirty="0" err="1"/>
              <a:t>heap</a:t>
            </a:r>
            <a:r>
              <a:rPr lang="pt-BR" dirty="0"/>
              <a:t>, o nó raiz deve ser menor ou igual aos nós filhos x e y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252661"/>
            <a:ext cx="6885070" cy="363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7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Tais </a:t>
            </a:r>
            <a:r>
              <a:rPr lang="pt-BR" dirty="0"/>
              <a:t>propriedades nos auxiliam a </a:t>
            </a:r>
            <a:r>
              <a:rPr lang="pt-BR" dirty="0">
                <a:solidFill>
                  <a:srgbClr val="FF0000"/>
                </a:solidFill>
              </a:rPr>
              <a:t>armazenar a </a:t>
            </a:r>
            <a:r>
              <a:rPr lang="pt-BR" dirty="0" err="1">
                <a:solidFill>
                  <a:srgbClr val="FF0000"/>
                </a:solidFill>
              </a:rPr>
              <a:t>heap</a:t>
            </a:r>
            <a:r>
              <a:rPr lang="pt-BR" dirty="0">
                <a:solidFill>
                  <a:srgbClr val="FF0000"/>
                </a:solidFill>
              </a:rPr>
              <a:t> em um vetor</a:t>
            </a:r>
            <a:r>
              <a:rPr lang="pt-BR" dirty="0"/>
              <a:t>, ao invés de ter de trabalhar com alocação dinâmica de memória. </a:t>
            </a:r>
            <a:r>
              <a:rPr lang="pt-BR" dirty="0" smtClean="0"/>
              <a:t>Apenas </a:t>
            </a:r>
            <a:r>
              <a:rPr lang="pt-BR" dirty="0"/>
              <a:t>para relembrar: se um nó pai está na posição p do vetor, então seu filho esquerdo estará na posição 2*p+1 e seu filho direito na posição 2*p+2. Dessa forma, observe como a </a:t>
            </a:r>
            <a:r>
              <a:rPr lang="pt-BR" dirty="0" err="1"/>
              <a:t>heap</a:t>
            </a:r>
            <a:r>
              <a:rPr lang="pt-BR" dirty="0"/>
              <a:t> representada </a:t>
            </a:r>
            <a:r>
              <a:rPr lang="pt-BR" dirty="0" smtClean="0"/>
              <a:t>visualmente </a:t>
            </a:r>
            <a:r>
              <a:rPr lang="pt-BR" dirty="0"/>
              <a:t>na Figura </a:t>
            </a:r>
            <a:r>
              <a:rPr lang="pt-BR" dirty="0" smtClean="0"/>
              <a:t> </a:t>
            </a:r>
            <a:r>
              <a:rPr lang="pt-BR" dirty="0"/>
              <a:t>pode ser armazenada em um vetor v.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2238375"/>
            <a:ext cx="5395912" cy="390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191651" y="2077544"/>
            <a:ext cx="5010793" cy="28527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Ordenar: processo de rearranjar um conjunto de objetos em uma ordem ascendente ou de objetos em uma ordem ascendente ou descendente.  A ordenação visa facilitar a recuperação A ordenação visa facilitar a recuperação posterior de itens do conjunto ordenado</a:t>
            </a:r>
            <a:r>
              <a:rPr lang="pt-BR" altLang="pt-BR" dirty="0"/>
              <a:t/>
            </a:r>
            <a:br>
              <a:rPr lang="pt-BR" altLang="pt-BR" dirty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pt-BR" altLang="pt-BR" dirty="0">
              <a:latin typeface="Arial" charset="0"/>
            </a:endParaRPr>
          </a:p>
          <a:p>
            <a:r>
              <a:rPr lang="pt-BR" altLang="pt-BR" sz="4800" dirty="0">
                <a:latin typeface="Arial" charset="0"/>
              </a:rPr>
              <a:t>http://www2.dcc.ufmg.br/livros/algoritmos/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247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Repare que as propriedades da </a:t>
            </a:r>
            <a:r>
              <a:rPr lang="pt-BR" dirty="0" err="1"/>
              <a:t>heap</a:t>
            </a:r>
            <a:r>
              <a:rPr lang="pt-BR" dirty="0"/>
              <a:t> garantem um fato importante: </a:t>
            </a:r>
            <a:r>
              <a:rPr lang="pt-BR" dirty="0">
                <a:solidFill>
                  <a:srgbClr val="FF0000"/>
                </a:solidFill>
              </a:rPr>
              <a:t>o maior </a:t>
            </a:r>
            <a:r>
              <a:rPr lang="pt-BR" dirty="0" smtClean="0">
                <a:solidFill>
                  <a:srgbClr val="FF0000"/>
                </a:solidFill>
              </a:rPr>
              <a:t>elemento </a:t>
            </a:r>
            <a:r>
              <a:rPr lang="pt-BR" dirty="0">
                <a:solidFill>
                  <a:srgbClr val="FF0000"/>
                </a:solidFill>
              </a:rPr>
              <a:t>entre todos sempre estará armazenado na raiz</a:t>
            </a:r>
            <a:r>
              <a:rPr lang="pt-BR" dirty="0"/>
              <a:t>, isto é, na posição inicial do vetor (v[0]). Dessa forma, podemos pensar em um algoritmo para se </a:t>
            </a:r>
            <a:r>
              <a:rPr lang="pt-BR" dirty="0" smtClean="0"/>
              <a:t>aproveitar </a:t>
            </a:r>
            <a:r>
              <a:rPr lang="pt-BR" dirty="0"/>
              <a:t>dessa característica para realizar a ordenação em um vetor. Daremos a esse algoritmo o nome de </a:t>
            </a:r>
            <a:r>
              <a:rPr lang="pt-BR" dirty="0" err="1"/>
              <a:t>Heapsort</a:t>
            </a:r>
            <a:r>
              <a:rPr lang="pt-BR" dirty="0"/>
              <a:t>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Primeiramente, precisamos garantir que o vetor esteja formatado como uma </a:t>
            </a:r>
            <a:r>
              <a:rPr lang="pt-BR" dirty="0" err="1"/>
              <a:t>heap</a:t>
            </a:r>
            <a:r>
              <a:rPr lang="pt-BR" dirty="0"/>
              <a:t>, de acordo com as fórmulas de posicionamento apresentadas anteriormente. Damos o nome de </a:t>
            </a:r>
            <a:r>
              <a:rPr lang="pt-BR" dirty="0" err="1">
                <a:solidFill>
                  <a:srgbClr val="FF0000"/>
                </a:solidFill>
              </a:rPr>
              <a:t>constroiHeap</a:t>
            </a:r>
            <a:r>
              <a:rPr lang="pt-BR" dirty="0"/>
              <a:t> ao método que realiza essa façanha (em inglês, </a:t>
            </a:r>
            <a:r>
              <a:rPr lang="pt-BR" dirty="0">
                <a:solidFill>
                  <a:srgbClr val="FF0000"/>
                </a:solidFill>
              </a:rPr>
              <a:t>Build-Max-</a:t>
            </a:r>
            <a:r>
              <a:rPr lang="pt-BR" dirty="0" err="1">
                <a:solidFill>
                  <a:srgbClr val="FF0000"/>
                </a:solidFill>
              </a:rPr>
              <a:t>Heap</a:t>
            </a:r>
            <a:r>
              <a:rPr lang="pt-BR" dirty="0"/>
              <a:t>). Além de construir uma árvore binária quase completa </a:t>
            </a:r>
            <a:r>
              <a:rPr lang="pt-BR" dirty="0" smtClean="0"/>
              <a:t>dentro </a:t>
            </a:r>
            <a:r>
              <a:rPr lang="pt-BR" dirty="0"/>
              <a:t>do vetor, o método </a:t>
            </a:r>
            <a:r>
              <a:rPr lang="pt-BR" dirty="0" err="1">
                <a:solidFill>
                  <a:srgbClr val="FF0000"/>
                </a:solidFill>
              </a:rPr>
              <a:t>constroiHeap</a:t>
            </a:r>
            <a:r>
              <a:rPr lang="pt-BR" dirty="0"/>
              <a:t> é responsável por garantir que cada nó pai seja maior ou igual aos nós filhos.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Em seguida, devemos nos concentrar nas extremidades do vetor de forma a considerar que, conforme o </a:t>
            </a:r>
            <a:r>
              <a:rPr lang="pt-BR" dirty="0" err="1"/>
              <a:t>Heapsort</a:t>
            </a:r>
            <a:r>
              <a:rPr lang="pt-BR" dirty="0"/>
              <a:t> vai sendo executado, nas partes iniciais do vetor, temos os dados da </a:t>
            </a:r>
            <a:r>
              <a:rPr lang="pt-BR" dirty="0" err="1"/>
              <a:t>heap</a:t>
            </a:r>
            <a:r>
              <a:rPr lang="pt-BR" dirty="0"/>
              <a:t>, e nas partes finais do vetor, temos o arranjo </a:t>
            </a:r>
            <a:r>
              <a:rPr lang="pt-BR" dirty="0" smtClean="0"/>
              <a:t>ordenado</a:t>
            </a:r>
            <a:r>
              <a:rPr lang="pt-BR" dirty="0"/>
              <a:t>. Em suma, durante o processo de ordenação, dividimos o vetor </a:t>
            </a:r>
            <a:r>
              <a:rPr lang="pt-BR" dirty="0" smtClean="0"/>
              <a:t>logicamente </a:t>
            </a:r>
            <a:r>
              <a:rPr lang="pt-BR" dirty="0"/>
              <a:t>em duas porções: </a:t>
            </a:r>
            <a:r>
              <a:rPr lang="pt-BR" dirty="0">
                <a:solidFill>
                  <a:srgbClr val="FF0000"/>
                </a:solidFill>
              </a:rPr>
              <a:t>a </a:t>
            </a:r>
            <a:r>
              <a:rPr lang="pt-BR" dirty="0" err="1">
                <a:solidFill>
                  <a:srgbClr val="FF0000"/>
                </a:solidFill>
              </a:rPr>
              <a:t>heap</a:t>
            </a:r>
            <a:r>
              <a:rPr lang="pt-BR" dirty="0">
                <a:solidFill>
                  <a:srgbClr val="FF0000"/>
                </a:solidFill>
              </a:rPr>
              <a:t> e a porção ordenada do vetor</a:t>
            </a:r>
            <a:r>
              <a:rPr lang="pt-BR" dirty="0" smtClean="0"/>
              <a:t>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Uma vez que o vetor desordenado foi transformado em </a:t>
            </a:r>
            <a:r>
              <a:rPr lang="pt-BR" dirty="0" err="1"/>
              <a:t>heap</a:t>
            </a:r>
            <a:r>
              <a:rPr lang="pt-BR" dirty="0"/>
              <a:t>, podemos dar sequência. Na primeira posição do vetor (raiz da </a:t>
            </a:r>
            <a:r>
              <a:rPr lang="pt-BR" dirty="0" err="1"/>
              <a:t>heap</a:t>
            </a:r>
            <a:r>
              <a:rPr lang="pt-BR" dirty="0"/>
              <a:t>), temos o maior elemento de todos. Se nossa intenção é ordenar o vetor em ordem não-decrescente (de modo geral, crescente), podemos simplesmente </a:t>
            </a:r>
            <a:r>
              <a:rPr lang="pt-BR" dirty="0">
                <a:solidFill>
                  <a:srgbClr val="FF0000"/>
                </a:solidFill>
              </a:rPr>
              <a:t>trocar o maior elemento da raiz pelo elemento que se encontra ao final da </a:t>
            </a:r>
            <a:r>
              <a:rPr lang="pt-BR" dirty="0" err="1">
                <a:solidFill>
                  <a:srgbClr val="FF0000"/>
                </a:solidFill>
              </a:rPr>
              <a:t>heap</a:t>
            </a:r>
            <a:r>
              <a:rPr lang="pt-BR" dirty="0">
                <a:solidFill>
                  <a:srgbClr val="FF0000"/>
                </a:solidFill>
              </a:rPr>
              <a:t>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Quando trocamos o elemento da raiz da </a:t>
            </a:r>
            <a:r>
              <a:rPr lang="pt-BR" dirty="0" err="1"/>
              <a:t>heap</a:t>
            </a:r>
            <a:r>
              <a:rPr lang="pt-BR" dirty="0"/>
              <a:t> com o elemento do final do vetor, estamos posicionando o maior elemento em sua posição ordenada final. Nesse instante, devemos desconsiderar tal elemento como um nó da </a:t>
            </a:r>
            <a:r>
              <a:rPr lang="pt-BR" dirty="0" err="1"/>
              <a:t>heap</a:t>
            </a:r>
            <a:r>
              <a:rPr lang="pt-BR" dirty="0"/>
              <a:t> de forma que, agora, ele passe a pertencer à porção ordenada do vetor. 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Observe como o nó 80, raiz do vetor v da </a:t>
            </a:r>
            <a:r>
              <a:rPr lang="pt-BR" dirty="0" smtClean="0"/>
              <a:t>Figura à esquerda, </a:t>
            </a:r>
            <a:r>
              <a:rPr lang="pt-BR" dirty="0"/>
              <a:t>foi trocado com o nó de chave igual a 13, resultando na </a:t>
            </a:r>
            <a:r>
              <a:rPr lang="pt-BR" dirty="0" smtClean="0"/>
              <a:t>Figura à direita.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154861"/>
            <a:ext cx="4216873" cy="320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6" y="3303375"/>
            <a:ext cx="4212534" cy="305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1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Observe que o elemento 80, de fato, é o maior de todos e, após a troca, foi </a:t>
            </a:r>
            <a:r>
              <a:rPr lang="pt-BR" dirty="0" smtClean="0"/>
              <a:t>posicionado </a:t>
            </a:r>
            <a:r>
              <a:rPr lang="pt-BR" dirty="0"/>
              <a:t>no último índice de v. Assim, o 80 já se encontra ordenado em sua posição final. Todavia, após a troca, nossa árvore perdeu a propriedade de </a:t>
            </a:r>
            <a:r>
              <a:rPr lang="pt-BR" dirty="0" err="1"/>
              <a:t>heap</a:t>
            </a:r>
            <a:r>
              <a:rPr lang="pt-BR" dirty="0"/>
              <a:t>, pois a raiz 13 não é maior que seus filhos, quebrando as regras. Dessa forma, precisamos consertar a </a:t>
            </a:r>
            <a:r>
              <a:rPr lang="pt-BR" dirty="0" err="1"/>
              <a:t>heap</a:t>
            </a:r>
            <a:r>
              <a:rPr lang="pt-BR" dirty="0"/>
              <a:t>, fazendo com que a nova raiz “escorregue” até uma posição que restaure nossa árvore binária para ser enquadrada enquanto uma </a:t>
            </a:r>
            <a:r>
              <a:rPr lang="pt-BR" dirty="0" err="1"/>
              <a:t>heap</a:t>
            </a:r>
            <a:r>
              <a:rPr lang="pt-BR" dirty="0"/>
              <a:t>. Fazemos isso por meio do método que chamamos de </a:t>
            </a:r>
            <a:r>
              <a:rPr lang="pt-BR" dirty="0" err="1">
                <a:solidFill>
                  <a:srgbClr val="FF0000"/>
                </a:solidFill>
              </a:rPr>
              <a:t>heapifica</a:t>
            </a:r>
            <a:r>
              <a:rPr lang="pt-BR" dirty="0"/>
              <a:t> (em inglês, </a:t>
            </a:r>
            <a:r>
              <a:rPr lang="pt-BR" dirty="0" err="1">
                <a:solidFill>
                  <a:srgbClr val="FF0000"/>
                </a:solidFill>
              </a:rPr>
              <a:t>heapify</a:t>
            </a:r>
            <a:r>
              <a:rPr lang="pt-BR" dirty="0"/>
              <a:t>).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4" y="2066924"/>
            <a:ext cx="5495925" cy="4030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2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método </a:t>
            </a:r>
            <a:r>
              <a:rPr lang="pt-BR" dirty="0" err="1">
                <a:solidFill>
                  <a:srgbClr val="FF0000"/>
                </a:solidFill>
              </a:rPr>
              <a:t>heapifica</a:t>
            </a:r>
            <a:r>
              <a:rPr lang="pt-BR" dirty="0"/>
              <a:t>, quando invocado, vai comparando um nó pai aos </a:t>
            </a:r>
            <a:r>
              <a:rPr lang="pt-BR" dirty="0" smtClean="0"/>
              <a:t>respectivos </a:t>
            </a:r>
            <a:r>
              <a:rPr lang="pt-BR" dirty="0"/>
              <a:t>nós filhos. Caso algum dos filhos seja maior que o nó pai, então realizamos a troca entre o maior filho e o pai, de forma que, após essa operação, o nó pai seja, de fato, maior ou igual aos nós filhos para manter a propriedade da </a:t>
            </a:r>
            <a:r>
              <a:rPr lang="pt-BR" dirty="0" err="1"/>
              <a:t>heap</a:t>
            </a:r>
            <a:r>
              <a:rPr lang="pt-BR" dirty="0"/>
              <a:t>. Todavia essa troca pode fazer com que o novo nó filho quebre as propriedades de </a:t>
            </a:r>
            <a:r>
              <a:rPr lang="pt-BR" dirty="0" err="1"/>
              <a:t>heap</a:t>
            </a:r>
            <a:r>
              <a:rPr lang="pt-BR" dirty="0"/>
              <a:t>, isto é, o nó filho, recém trocado, pode ter novos filhos que não se categorizam enquanto </a:t>
            </a:r>
            <a:r>
              <a:rPr lang="pt-BR" dirty="0" err="1"/>
              <a:t>heap</a:t>
            </a:r>
            <a:r>
              <a:rPr lang="pt-BR" dirty="0"/>
              <a:t>. 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Por isso, é preciso invocar o método </a:t>
            </a:r>
            <a:r>
              <a:rPr lang="pt-BR" dirty="0" err="1"/>
              <a:t>heapifica</a:t>
            </a:r>
            <a:r>
              <a:rPr lang="pt-BR" dirty="0"/>
              <a:t> recursivamente, até que todos os nós necessários sejam corrigidos. Observe o passo a passo </a:t>
            </a:r>
            <a:r>
              <a:rPr lang="pt-BR" dirty="0" smtClean="0"/>
              <a:t>executado </a:t>
            </a:r>
            <a:r>
              <a:rPr lang="pt-BR" dirty="0"/>
              <a:t>em método </a:t>
            </a:r>
            <a:r>
              <a:rPr lang="pt-BR" dirty="0" err="1" smtClean="0"/>
              <a:t>heapifica</a:t>
            </a:r>
            <a:r>
              <a:rPr lang="pt-BR" dirty="0"/>
              <a:t>: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3429000"/>
            <a:ext cx="40290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/>
              <a:t>ALGORITMOS DE ORDENAÇÃO </a:t>
            </a:r>
            <a:r>
              <a:rPr lang="pt-BR" dirty="0" smtClean="0"/>
              <a:t>AVANÇADOS - Introdução</a:t>
            </a:r>
            <a:endParaRPr lang="pt-BR" dirty="0"/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Na </a:t>
            </a:r>
            <a:r>
              <a:rPr lang="pt-BR" dirty="0" smtClean="0"/>
              <a:t>aula </a:t>
            </a:r>
            <a:r>
              <a:rPr lang="pt-BR" dirty="0"/>
              <a:t>anterior, estudamos quatro algoritmos de ordenação. Os dois </a:t>
            </a:r>
            <a:r>
              <a:rPr lang="pt-BR" dirty="0" smtClean="0"/>
              <a:t>primeiros</a:t>
            </a:r>
            <a:r>
              <a:rPr lang="pt-BR" dirty="0"/>
              <a:t>, </a:t>
            </a:r>
            <a:r>
              <a:rPr lang="pt-BR" dirty="0" err="1">
                <a:solidFill>
                  <a:srgbClr val="FF0000"/>
                </a:solidFill>
              </a:rPr>
              <a:t>Bubblesort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 </a:t>
            </a:r>
            <a:r>
              <a:rPr lang="pt-BR" dirty="0" err="1">
                <a:solidFill>
                  <a:srgbClr val="FF0000"/>
                </a:solidFill>
              </a:rPr>
              <a:t>Selectionsort</a:t>
            </a:r>
            <a:r>
              <a:rPr lang="pt-BR" dirty="0"/>
              <a:t>, eram de implementação mais simplificada. O terceiro, </a:t>
            </a:r>
            <a:r>
              <a:rPr lang="pt-BR" dirty="0" err="1">
                <a:solidFill>
                  <a:srgbClr val="FF0000"/>
                </a:solidFill>
              </a:rPr>
              <a:t>Insertionsort</a:t>
            </a:r>
            <a:r>
              <a:rPr lang="pt-BR" dirty="0">
                <a:solidFill>
                  <a:srgbClr val="FF0000"/>
                </a:solidFill>
              </a:rPr>
              <a:t>,</a:t>
            </a:r>
            <a:r>
              <a:rPr lang="pt-BR" dirty="0"/>
              <a:t> ligeiramente mais complexo, utiliza um </a:t>
            </a:r>
            <a:r>
              <a:rPr lang="pt-BR" dirty="0">
                <a:solidFill>
                  <a:srgbClr val="0070C0"/>
                </a:solidFill>
              </a:rPr>
              <a:t>laço de </a:t>
            </a:r>
            <a:r>
              <a:rPr lang="pt-BR" dirty="0" smtClean="0">
                <a:solidFill>
                  <a:srgbClr val="0070C0"/>
                </a:solidFill>
              </a:rPr>
              <a:t>repetição </a:t>
            </a:r>
            <a:r>
              <a:rPr lang="pt-BR" dirty="0"/>
              <a:t>interno para tentar otimizar a </a:t>
            </a:r>
            <a:r>
              <a:rPr lang="pt-BR" dirty="0" smtClean="0"/>
              <a:t>ordenação e finalmente o </a:t>
            </a:r>
            <a:r>
              <a:rPr lang="pt-BR" dirty="0" err="1">
                <a:solidFill>
                  <a:srgbClr val="FF0000"/>
                </a:solidFill>
              </a:rPr>
              <a:t>Shellsort</a:t>
            </a:r>
            <a:r>
              <a:rPr lang="pt-BR" dirty="0"/>
              <a:t>, </a:t>
            </a:r>
            <a:r>
              <a:rPr lang="pt-BR" dirty="0" smtClean="0"/>
              <a:t>que se </a:t>
            </a:r>
            <a:r>
              <a:rPr lang="pt-BR" dirty="0"/>
              <a:t>apropria do </a:t>
            </a:r>
            <a:r>
              <a:rPr lang="pt-BR" dirty="0" err="1"/>
              <a:t>Insertionsort</a:t>
            </a:r>
            <a:r>
              <a:rPr lang="pt-BR" dirty="0"/>
              <a:t> para realizar a ordenação de um vetor considerando o conceito de gaps</a:t>
            </a:r>
            <a:r>
              <a:rPr lang="pt-BR" dirty="0" smtClean="0"/>
              <a:t>.</a:t>
            </a:r>
          </a:p>
        </p:txBody>
      </p:sp>
      <p:pic>
        <p:nvPicPr>
          <p:cNvPr id="1028" name="Picture 4" descr="Preciso estudar sempre: Bolhas no tanque - O algoritmo Bubble Sor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4673600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357438"/>
            <a:ext cx="43243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262188"/>
            <a:ext cx="40576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6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Nas Figuras podemos </a:t>
            </a:r>
            <a:r>
              <a:rPr lang="pt-BR" dirty="0"/>
              <a:t>notar como o método </a:t>
            </a:r>
            <a:r>
              <a:rPr lang="pt-BR" dirty="0" err="1"/>
              <a:t>heapifica</a:t>
            </a:r>
            <a:r>
              <a:rPr lang="pt-BR" dirty="0"/>
              <a:t> troca a raiz de uma </a:t>
            </a:r>
            <a:r>
              <a:rPr lang="pt-BR" dirty="0" smtClean="0">
                <a:solidFill>
                  <a:srgbClr val="FF0000"/>
                </a:solidFill>
              </a:rPr>
              <a:t>sub árvore </a:t>
            </a:r>
            <a:r>
              <a:rPr lang="pt-BR" dirty="0">
                <a:solidFill>
                  <a:srgbClr val="FF0000"/>
                </a:solidFill>
              </a:rPr>
              <a:t>com seu maior filho</a:t>
            </a:r>
            <a:r>
              <a:rPr lang="pt-BR" dirty="0"/>
              <a:t>, à medida em que é executado. Para cada nó trocado, invoca-se o método recursivamente, até que a propriedade de </a:t>
            </a:r>
            <a:r>
              <a:rPr lang="pt-BR" dirty="0" err="1"/>
              <a:t>heap</a:t>
            </a:r>
            <a:r>
              <a:rPr lang="pt-BR" dirty="0"/>
              <a:t> seja </a:t>
            </a:r>
            <a:r>
              <a:rPr lang="pt-BR" dirty="0" smtClean="0"/>
              <a:t>garantida </a:t>
            </a:r>
            <a:r>
              <a:rPr lang="pt-BR" dirty="0"/>
              <a:t>a todos os nós envolvidos no processo. Além disso, podemos observar que, ao final, temos novamente uma </a:t>
            </a:r>
            <a:r>
              <a:rPr lang="pt-BR" dirty="0" err="1"/>
              <a:t>heap</a:t>
            </a:r>
            <a:r>
              <a:rPr lang="pt-BR" dirty="0"/>
              <a:t> na qual o maior entre todos os elementos se encontra na raiz. 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Agora</a:t>
            </a:r>
            <a:r>
              <a:rPr lang="pt-BR" dirty="0"/>
              <a:t>, o nó, cuja chave é igual a 75, encontra-se na raiz. Assim, repetimos o processo realizado anteriormente, no qual a raiz da </a:t>
            </a:r>
            <a:r>
              <a:rPr lang="pt-BR" dirty="0" err="1"/>
              <a:t>heap</a:t>
            </a:r>
            <a:r>
              <a:rPr lang="pt-BR" dirty="0"/>
              <a:t> era trocada com o “último” elemento do vetor. Por último elemento, entenda a última posição da porção desordenada do vetor, ou seja, a última posição da </a:t>
            </a:r>
            <a:r>
              <a:rPr lang="pt-BR" dirty="0" err="1"/>
              <a:t>heap</a:t>
            </a:r>
            <a:r>
              <a:rPr lang="pt-BR" dirty="0" smtClean="0"/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Nesse caso, vamos trocar o 75 com o 13, fazendo com que o 75 se encaixe em sua posição ordenada final, de acordo com o que podemos visualizar na </a:t>
            </a:r>
            <a:r>
              <a:rPr lang="pt-BR" dirty="0" smtClean="0"/>
              <a:t>Figura.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64" y="3362325"/>
            <a:ext cx="3971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A partir daqui, podemos perceber que, repetindo todo o processo descrito até aqui, o </a:t>
            </a:r>
            <a:r>
              <a:rPr lang="pt-BR" dirty="0" err="1">
                <a:solidFill>
                  <a:srgbClr val="FF0000"/>
                </a:solidFill>
              </a:rPr>
              <a:t>Heapsort</a:t>
            </a:r>
            <a:r>
              <a:rPr lang="pt-BR" dirty="0">
                <a:solidFill>
                  <a:srgbClr val="FF0000"/>
                </a:solidFill>
              </a:rPr>
              <a:t> posiciona os maiores elementos ao final do arranjo</a:t>
            </a:r>
            <a:r>
              <a:rPr lang="pt-BR" dirty="0"/>
              <a:t>, de maneira ordenada. Na Figura </a:t>
            </a:r>
            <a:r>
              <a:rPr lang="pt-BR" dirty="0" smtClean="0"/>
              <a:t>anterior foi possível perceber </a:t>
            </a:r>
            <a:r>
              <a:rPr lang="pt-BR" dirty="0"/>
              <a:t>que o valor 75 é o segundo maior entre todos os elementos de v e, corretamente, está alocado à </a:t>
            </a:r>
            <a:r>
              <a:rPr lang="pt-BR" dirty="0" smtClean="0"/>
              <a:t>penúltima </a:t>
            </a:r>
            <a:r>
              <a:rPr lang="pt-BR" dirty="0"/>
              <a:t>posição do vetor. 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962150"/>
            <a:ext cx="40005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1862137"/>
            <a:ext cx="36099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6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Em fim, foi apresentado diversos </a:t>
            </a:r>
            <a:r>
              <a:rPr lang="pt-BR" dirty="0"/>
              <a:t>algoritmos de </a:t>
            </a:r>
            <a:r>
              <a:rPr lang="pt-BR" dirty="0" smtClean="0"/>
              <a:t>ordenação. Os </a:t>
            </a:r>
            <a:r>
              <a:rPr lang="pt-BR" dirty="0"/>
              <a:t>processos de pesquisa e ordenação </a:t>
            </a:r>
            <a:r>
              <a:rPr lang="pt-BR" dirty="0">
                <a:solidFill>
                  <a:srgbClr val="FF0000"/>
                </a:solidFill>
              </a:rPr>
              <a:t>são duas das operações mais utilizadas na computação</a:t>
            </a:r>
            <a:r>
              <a:rPr lang="pt-BR" dirty="0"/>
              <a:t>.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Agora </a:t>
            </a:r>
            <a:r>
              <a:rPr lang="pt-BR" dirty="0"/>
              <a:t>faremos algumas comparações e análise de desempenho dentre seis </a:t>
            </a:r>
            <a:r>
              <a:rPr lang="pt-BR" dirty="0" smtClean="0"/>
              <a:t>técnicas. </a:t>
            </a:r>
          </a:p>
          <a:p>
            <a:pPr>
              <a:defRPr/>
            </a:pPr>
            <a:r>
              <a:rPr lang="pt-BR" dirty="0" smtClean="0"/>
              <a:t>Para </a:t>
            </a:r>
            <a:r>
              <a:rPr lang="pt-BR" dirty="0"/>
              <a:t>o nosso exercício de raciocínio, vamos definir o </a:t>
            </a:r>
            <a:r>
              <a:rPr lang="pt-BR" dirty="0">
                <a:solidFill>
                  <a:srgbClr val="FF0000"/>
                </a:solidFill>
              </a:rPr>
              <a:t>esforço </a:t>
            </a:r>
            <a:r>
              <a:rPr lang="pt-BR" dirty="0" smtClean="0">
                <a:solidFill>
                  <a:srgbClr val="FF0000"/>
                </a:solidFill>
              </a:rPr>
              <a:t>computacional</a:t>
            </a:r>
            <a:r>
              <a:rPr lang="pt-BR" dirty="0"/>
              <a:t>. Nessa análise, estaremos considerando como esforço computacional a </a:t>
            </a:r>
            <a:r>
              <a:rPr lang="pt-BR" b="1" dirty="0">
                <a:solidFill>
                  <a:srgbClr val="FF0000"/>
                </a:solidFill>
              </a:rPr>
              <a:t>quantidade de vezes que o laço mais interno de um algoritmo é repetido ou a quantidade de vezes que uma chamada recursiva é realizada.</a:t>
            </a:r>
          </a:p>
        </p:txBody>
      </p:sp>
    </p:spTree>
    <p:extLst>
      <p:ext uri="{BB962C8B-B14F-4D97-AF65-F5344CB8AC3E}">
        <p14:creationId xmlns:p14="http://schemas.microsoft.com/office/powerpoint/2010/main" val="13345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Em todas as funções de ordenação descritas </a:t>
            </a:r>
            <a:r>
              <a:rPr lang="pt-BR" dirty="0" smtClean="0"/>
              <a:t>foi </a:t>
            </a:r>
            <a:r>
              <a:rPr lang="pt-BR" dirty="0"/>
              <a:t>incluída uma variável chamada </a:t>
            </a:r>
            <a:r>
              <a:rPr lang="pt-BR" b="1" dirty="0" err="1">
                <a:solidFill>
                  <a:srgbClr val="FF0000"/>
                </a:solidFill>
              </a:rPr>
              <a:t>qtd</a:t>
            </a:r>
            <a:r>
              <a:rPr lang="pt-BR" dirty="0"/>
              <a:t>. Ela será responsável por contar o esforço computacional aplicado na ordenação de cada um dos </a:t>
            </a:r>
            <a:r>
              <a:rPr lang="pt-BR" dirty="0" smtClean="0"/>
              <a:t>vetores.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A primeira leva de dados será obtido por meio da execução dos seis </a:t>
            </a:r>
            <a:r>
              <a:rPr lang="pt-BR" dirty="0" smtClean="0"/>
              <a:t>algoritmos </a:t>
            </a:r>
            <a:r>
              <a:rPr lang="pt-BR" dirty="0"/>
              <a:t>em quatro vetores de dez posições mostrados na </a:t>
            </a:r>
            <a:r>
              <a:rPr lang="pt-BR" dirty="0" smtClean="0"/>
              <a:t>Figura. </a:t>
            </a:r>
            <a:endParaRPr lang="pt-BR" dirty="0"/>
          </a:p>
          <a:p>
            <a:pPr marL="457200" indent="-457200">
              <a:lnSpc>
                <a:spcPct val="150000"/>
              </a:lnSpc>
              <a:buAutoNum type="alphaLcParenR"/>
              <a:defRPr/>
            </a:pPr>
            <a:r>
              <a:rPr lang="pt-BR" dirty="0" smtClean="0"/>
              <a:t>terá </a:t>
            </a:r>
            <a:r>
              <a:rPr lang="pt-BR" dirty="0"/>
              <a:t>uma ordenação totalmente aleatória</a:t>
            </a:r>
            <a:r>
              <a:rPr lang="pt-BR" dirty="0" smtClean="0"/>
              <a:t>; </a:t>
            </a:r>
          </a:p>
          <a:p>
            <a:pPr marL="457200" indent="-457200">
              <a:lnSpc>
                <a:spcPct val="150000"/>
              </a:lnSpc>
              <a:buAutoNum type="alphaLcParenR"/>
              <a:defRPr/>
            </a:pPr>
            <a:r>
              <a:rPr lang="pt-BR" dirty="0" smtClean="0"/>
              <a:t>trará </a:t>
            </a:r>
            <a:r>
              <a:rPr lang="pt-BR" dirty="0"/>
              <a:t>um vetor parcialmente </a:t>
            </a:r>
            <a:r>
              <a:rPr lang="pt-BR" dirty="0" smtClean="0"/>
              <a:t>ordenado;</a:t>
            </a:r>
          </a:p>
          <a:p>
            <a:pPr marL="457200" indent="-457200">
              <a:lnSpc>
                <a:spcPct val="150000"/>
              </a:lnSpc>
              <a:buAutoNum type="alphaLcParenR"/>
              <a:defRPr/>
            </a:pPr>
            <a:r>
              <a:rPr lang="pt-BR" dirty="0" smtClean="0"/>
              <a:t>é </a:t>
            </a:r>
            <a:r>
              <a:rPr lang="pt-BR" dirty="0"/>
              <a:t>um vetor totalmente ordenado; </a:t>
            </a:r>
            <a:endParaRPr lang="pt-BR" dirty="0" smtClean="0"/>
          </a:p>
          <a:p>
            <a:pPr marL="457200" indent="-457200">
              <a:lnSpc>
                <a:spcPct val="150000"/>
              </a:lnSpc>
              <a:buAutoNum type="alphaLcParenR"/>
              <a:defRPr/>
            </a:pPr>
            <a:r>
              <a:rPr lang="pt-BR" dirty="0" smtClean="0"/>
              <a:t>um </a:t>
            </a:r>
            <a:r>
              <a:rPr lang="pt-BR" dirty="0"/>
              <a:t>vetor ordenado de forma inversa. 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3762375"/>
            <a:ext cx="4638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4467225"/>
            <a:ext cx="4695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5119688"/>
            <a:ext cx="47053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5919787"/>
            <a:ext cx="47339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2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Na primeira bateria de </a:t>
            </a:r>
            <a:r>
              <a:rPr lang="pt-BR" dirty="0" smtClean="0"/>
              <a:t>testes, observou-se </a:t>
            </a:r>
            <a:r>
              <a:rPr lang="pt-BR" dirty="0"/>
              <a:t>que o </a:t>
            </a:r>
            <a:r>
              <a:rPr lang="pt-BR" dirty="0" err="1"/>
              <a:t>Bubblesort</a:t>
            </a:r>
            <a:r>
              <a:rPr lang="pt-BR" dirty="0"/>
              <a:t> e o </a:t>
            </a:r>
            <a:r>
              <a:rPr lang="pt-BR" dirty="0" err="1"/>
              <a:t>Selectionsort</a:t>
            </a:r>
            <a:r>
              <a:rPr lang="pt-BR" dirty="0"/>
              <a:t> obtiveram o mesmo desempenho. Ambos executam o laço interno até o final, independentemente da situação do vetor em cada passagem. O </a:t>
            </a:r>
            <a:r>
              <a:rPr lang="pt-BR" dirty="0" err="1"/>
              <a:t>Shellsort</a:t>
            </a:r>
            <a:r>
              <a:rPr lang="pt-BR" dirty="0"/>
              <a:t> usou metade do esforço que o </a:t>
            </a:r>
            <a:r>
              <a:rPr lang="pt-BR" dirty="0" err="1"/>
              <a:t>Insertionsort</a:t>
            </a:r>
            <a:r>
              <a:rPr lang="pt-BR" dirty="0"/>
              <a:t>, o que é muito interessante, pois </a:t>
            </a:r>
            <a:r>
              <a:rPr lang="pt-BR" dirty="0" smtClean="0"/>
              <a:t>sabemos </a:t>
            </a:r>
            <a:r>
              <a:rPr lang="pt-BR" dirty="0"/>
              <a:t>que o </a:t>
            </a:r>
            <a:r>
              <a:rPr lang="pt-BR" dirty="0" err="1"/>
              <a:t>Shellsort</a:t>
            </a:r>
            <a:r>
              <a:rPr lang="pt-BR" dirty="0"/>
              <a:t> faz várias chamadas do </a:t>
            </a:r>
            <a:r>
              <a:rPr lang="pt-BR" dirty="0" err="1"/>
              <a:t>Insertionsort</a:t>
            </a:r>
            <a:r>
              <a:rPr lang="pt-BR" dirty="0"/>
              <a:t> durante a sua execução.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4667250"/>
            <a:ext cx="4143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/>
              <a:t>ALGORITMOS DE ORDENAÇÃO AVANÇADOS</a:t>
            </a:r>
            <a:r>
              <a:rPr lang="pt-BR" dirty="0" smtClean="0"/>
              <a:t>- Introdução</a:t>
            </a:r>
            <a:endParaRPr lang="pt-BR" dirty="0"/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Nesta aula </a:t>
            </a:r>
            <a:r>
              <a:rPr lang="pt-BR" dirty="0"/>
              <a:t>veremos mais três técnicas de ordenação, sua complexidade será </a:t>
            </a:r>
            <a:r>
              <a:rPr lang="pt-BR" dirty="0" smtClean="0"/>
              <a:t>crescente</a:t>
            </a:r>
            <a:r>
              <a:rPr lang="pt-BR" dirty="0"/>
              <a:t>, assim com o seu desempenho.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Ordenação </a:t>
            </a:r>
            <a:r>
              <a:rPr lang="pt-BR" dirty="0"/>
              <a:t>por Mergesort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Ordenação </a:t>
            </a:r>
            <a:r>
              <a:rPr lang="pt-BR" dirty="0"/>
              <a:t>por Quicksort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Ordenação </a:t>
            </a:r>
            <a:r>
              <a:rPr lang="pt-BR" dirty="0"/>
              <a:t>por </a:t>
            </a:r>
            <a:r>
              <a:rPr lang="pt-BR" dirty="0" err="1"/>
              <a:t>Heapsort</a:t>
            </a:r>
            <a:endParaRPr lang="pt-BR" dirty="0" smtClean="0"/>
          </a:p>
        </p:txBody>
      </p:sp>
      <p:sp>
        <p:nvSpPr>
          <p:cNvPr id="2" name="Retângulo 1"/>
          <p:cNvSpPr/>
          <p:nvPr/>
        </p:nvSpPr>
        <p:spPr>
          <a:xfrm>
            <a:off x="5429084" y="2990850"/>
            <a:ext cx="3238836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Mergesort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686776" y="4577060"/>
            <a:ext cx="2885726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pt-BR" sz="5400" dirty="0"/>
              <a:t>Quicksort</a:t>
            </a:r>
            <a:endParaRPr lang="pt-B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02399" y="4577060"/>
            <a:ext cx="28150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Heapsort</a:t>
            </a:r>
            <a:endParaRPr lang="pt-B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8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A segunda bateria de testes foi realizada </a:t>
            </a:r>
            <a:r>
              <a:rPr lang="pt-BR" dirty="0">
                <a:solidFill>
                  <a:srgbClr val="FF0000"/>
                </a:solidFill>
              </a:rPr>
              <a:t>com dados parcialmente </a:t>
            </a:r>
            <a:r>
              <a:rPr lang="pt-BR" dirty="0" smtClean="0">
                <a:solidFill>
                  <a:srgbClr val="FF0000"/>
                </a:solidFill>
              </a:rPr>
              <a:t>ordenados</a:t>
            </a:r>
            <a:r>
              <a:rPr lang="pt-BR" dirty="0" smtClean="0"/>
              <a:t>. </a:t>
            </a:r>
            <a:r>
              <a:rPr lang="pt-BR" dirty="0"/>
              <a:t>Tanto o </a:t>
            </a:r>
            <a:r>
              <a:rPr lang="pt-BR" dirty="0" err="1"/>
              <a:t>Shellsort</a:t>
            </a:r>
            <a:r>
              <a:rPr lang="pt-BR" dirty="0"/>
              <a:t> com o </a:t>
            </a:r>
            <a:r>
              <a:rPr lang="pt-BR" dirty="0" err="1"/>
              <a:t>Insertionsort</a:t>
            </a:r>
            <a:r>
              <a:rPr lang="pt-BR" dirty="0"/>
              <a:t> apresentam desempenho </a:t>
            </a:r>
            <a:r>
              <a:rPr lang="pt-BR" dirty="0" smtClean="0"/>
              <a:t>superior </a:t>
            </a:r>
            <a:r>
              <a:rPr lang="pt-BR" dirty="0"/>
              <a:t>aos demais. O </a:t>
            </a:r>
            <a:r>
              <a:rPr lang="pt-BR" dirty="0" err="1"/>
              <a:t>Bubblesort</a:t>
            </a:r>
            <a:r>
              <a:rPr lang="pt-BR" dirty="0"/>
              <a:t> e o </a:t>
            </a:r>
            <a:r>
              <a:rPr lang="pt-BR" dirty="0" err="1"/>
              <a:t>Selectionsort</a:t>
            </a:r>
            <a:r>
              <a:rPr lang="pt-BR" dirty="0"/>
              <a:t> foram realizados com o mesmo esforço do teste anterior.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51" y="4248150"/>
            <a:ext cx="4191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3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resultado é ainda mais impressionante com os dados totalmente </a:t>
            </a:r>
            <a:r>
              <a:rPr lang="pt-BR" dirty="0" smtClean="0"/>
              <a:t>ordenados. </a:t>
            </a:r>
            <a:r>
              <a:rPr lang="pt-BR" dirty="0"/>
              <a:t>Tanto o </a:t>
            </a:r>
            <a:r>
              <a:rPr lang="pt-BR" dirty="0" err="1"/>
              <a:t>Insertionsort</a:t>
            </a:r>
            <a:r>
              <a:rPr lang="pt-BR" dirty="0"/>
              <a:t> como o </a:t>
            </a:r>
            <a:r>
              <a:rPr lang="pt-BR" dirty="0" err="1"/>
              <a:t>Shellsort</a:t>
            </a:r>
            <a:r>
              <a:rPr lang="pt-BR" dirty="0"/>
              <a:t> fazem apenas uma única </a:t>
            </a:r>
            <a:r>
              <a:rPr lang="pt-BR" dirty="0" smtClean="0"/>
              <a:t>passagem </a:t>
            </a:r>
            <a:r>
              <a:rPr lang="pt-BR" dirty="0"/>
              <a:t>pelo vetor de dados sem realizar nenhuma troca. Você deve ter percebido que o </a:t>
            </a:r>
            <a:r>
              <a:rPr lang="pt-BR" dirty="0" err="1"/>
              <a:t>Bubblesort</a:t>
            </a:r>
            <a:r>
              <a:rPr lang="pt-BR" dirty="0"/>
              <a:t> e o </a:t>
            </a:r>
            <a:r>
              <a:rPr lang="pt-BR" dirty="0" err="1"/>
              <a:t>Selectionsort</a:t>
            </a:r>
            <a:r>
              <a:rPr lang="pt-BR" dirty="0"/>
              <a:t> apresentam sempre o mesmo desempenho, independente da forma como os dados estão </a:t>
            </a:r>
            <a:r>
              <a:rPr lang="pt-BR" dirty="0" smtClean="0"/>
              <a:t>armazenados.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4467225"/>
            <a:ext cx="4314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5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último teste traz o vetor com os </a:t>
            </a:r>
            <a:r>
              <a:rPr lang="pt-BR" dirty="0">
                <a:solidFill>
                  <a:srgbClr val="FF0000"/>
                </a:solidFill>
              </a:rPr>
              <a:t>dados ordenados de forma decrescente</a:t>
            </a:r>
            <a:r>
              <a:rPr lang="pt-BR" dirty="0"/>
              <a:t> </a:t>
            </a:r>
            <a:r>
              <a:rPr lang="pt-BR" dirty="0" smtClean="0"/>
              <a:t>, </a:t>
            </a:r>
            <a:r>
              <a:rPr lang="pt-BR" dirty="0"/>
              <a:t>nesse momento vemos novamente a superioridade do </a:t>
            </a:r>
            <a:r>
              <a:rPr lang="pt-BR" dirty="0" err="1"/>
              <a:t>Shellsort</a:t>
            </a:r>
            <a:r>
              <a:rPr lang="pt-BR" dirty="0"/>
              <a:t> em relação ao seu parente próximo, </a:t>
            </a:r>
            <a:r>
              <a:rPr lang="pt-BR" dirty="0" err="1" smtClean="0"/>
              <a:t>Insertionsort</a:t>
            </a:r>
            <a:r>
              <a:rPr lang="pt-BR" dirty="0" smtClean="0"/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4105275"/>
            <a:ext cx="42481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0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Quicksort, teve um desempenho bem variado, mostrando-se muito eficiente em alguns casos e de desempenho médio em outros.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Vamos agora “engrossar um pouco o caldo”. Escolhemos vetores pequenos com tamanho 10 para que </a:t>
            </a:r>
            <a:r>
              <a:rPr lang="pt-BR" dirty="0" smtClean="0"/>
              <a:t>possamos reproduzir </a:t>
            </a:r>
            <a:r>
              <a:rPr lang="pt-BR" dirty="0"/>
              <a:t>o teste com os mesmos valores no seu computador. Agora vamos fazer uma nova bateria um pouco mais ousada. 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A </a:t>
            </a:r>
            <a:r>
              <a:rPr lang="pt-BR" dirty="0"/>
              <a:t>Figura </a:t>
            </a:r>
            <a:r>
              <a:rPr lang="pt-BR" dirty="0" smtClean="0"/>
              <a:t>traz </a:t>
            </a:r>
            <a:r>
              <a:rPr lang="pt-BR" dirty="0"/>
              <a:t>uma relação de massas de dados maiores. Usaremos o nosso </a:t>
            </a:r>
            <a:r>
              <a:rPr lang="pt-BR" dirty="0" smtClean="0"/>
              <a:t>programa </a:t>
            </a:r>
            <a:r>
              <a:rPr lang="pt-BR" dirty="0"/>
              <a:t>de ambiente de testes para gerar vetores aleatórios nas quantidades descritas e, aplicaremos cada um dos algoritmos e mediremos os seus respectivos </a:t>
            </a:r>
            <a:r>
              <a:rPr lang="pt-BR" dirty="0" smtClean="0"/>
              <a:t>esforços.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4252913"/>
            <a:ext cx="5464499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1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Analisando os dados </a:t>
            </a:r>
            <a:r>
              <a:rPr lang="pt-BR" dirty="0" smtClean="0"/>
              <a:t>anteriores podemos </a:t>
            </a:r>
            <a:r>
              <a:rPr lang="pt-BR" dirty="0"/>
              <a:t>fazer diversas conclusões. A primeira é que os algoritmos </a:t>
            </a:r>
            <a:r>
              <a:rPr lang="pt-BR" dirty="0" err="1"/>
              <a:t>Bubblesort</a:t>
            </a:r>
            <a:r>
              <a:rPr lang="pt-BR" dirty="0"/>
              <a:t> e </a:t>
            </a:r>
            <a:r>
              <a:rPr lang="pt-BR" dirty="0" err="1"/>
              <a:t>Selectionsort</a:t>
            </a:r>
            <a:r>
              <a:rPr lang="pt-BR" dirty="0"/>
              <a:t> são os mais lentos e têm o seu consumo computacional exponencial. Quanto maior a massa de dados, maior a quantidade de esforço necessário para a </a:t>
            </a:r>
            <a:r>
              <a:rPr lang="pt-BR" dirty="0" smtClean="0"/>
              <a:t>ordenação.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4276725"/>
            <a:ext cx="42576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0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</a:t>
            </a:r>
            <a:r>
              <a:rPr lang="pt-BR" dirty="0" err="1"/>
              <a:t>Shellsort</a:t>
            </a:r>
            <a:r>
              <a:rPr lang="pt-BR" dirty="0"/>
              <a:t> mostra desempenho superior ao do </a:t>
            </a:r>
            <a:r>
              <a:rPr lang="pt-BR" dirty="0" err="1"/>
              <a:t>Insertionsort</a:t>
            </a:r>
            <a:r>
              <a:rPr lang="pt-BR" dirty="0"/>
              <a:t> mesmo que o </a:t>
            </a:r>
            <a:r>
              <a:rPr lang="pt-BR" dirty="0" err="1"/>
              <a:t>primeiro</a:t>
            </a:r>
            <a:r>
              <a:rPr lang="pt-BR" dirty="0"/>
              <a:t> faça inúmeras chamadas ao segundo durante o seu funcionamento. 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76663"/>
            <a:ext cx="41719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8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Quicksort, que se mostrou mediano nos vetores de dez posições, obteve o melhor desempenho em todos os testes com grandes quantidades de dados. O Mergesort, que também utiliza o conceito de dividir para conquistar, não é tão rápido quanto o Quicksort, mas tem desempenho superior aos outros métodos de ordenação aqui apresentados. 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533900"/>
            <a:ext cx="42100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HEAPSORT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Quando é preciso ordenar um pequeno volume de dados, você pode se dar ao luxo de fazer rapidamente implementações mais simples, porque o tempo de execução é tão pequeno que compensa o tempo economizado na hora </a:t>
            </a:r>
            <a:r>
              <a:rPr lang="pt-BR"/>
              <a:t>de </a:t>
            </a:r>
            <a:r>
              <a:rPr lang="pt-BR" smtClean="0"/>
              <a:t>codificar </a:t>
            </a:r>
            <a:r>
              <a:rPr lang="pt-BR" dirty="0"/>
              <a:t>um método mais complexo.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Já </a:t>
            </a:r>
            <a:r>
              <a:rPr lang="pt-BR" dirty="0"/>
              <a:t>para o caso de estarmos ordenando índices de arquivos grandes, como o usado no sistema operacional para localizar arquivos, ou por bancos de dados para aperfeiçoar a busca em suas tabelas, a implementação de algoritmos mais rápidos se torna crucial. 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Mergesort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A técnica de ordenação </a:t>
            </a:r>
            <a:r>
              <a:rPr lang="pt-BR" dirty="0">
                <a:solidFill>
                  <a:srgbClr val="FF0000"/>
                </a:solidFill>
              </a:rPr>
              <a:t>Mergesort </a:t>
            </a:r>
            <a:r>
              <a:rPr lang="pt-BR" dirty="0"/>
              <a:t>utiliza um conceito conhecido por </a:t>
            </a:r>
            <a:r>
              <a:rPr lang="pt-BR" dirty="0">
                <a:solidFill>
                  <a:srgbClr val="FF0000"/>
                </a:solidFill>
              </a:rPr>
              <a:t>dividir para conquistar</a:t>
            </a:r>
            <a:r>
              <a:rPr lang="pt-BR" dirty="0"/>
              <a:t>. Esse conceito sugere que um problema complexo possa ser </a:t>
            </a:r>
            <a:r>
              <a:rPr lang="pt-BR" dirty="0" smtClean="0"/>
              <a:t>dividido </a:t>
            </a:r>
            <a:r>
              <a:rPr lang="pt-BR" dirty="0"/>
              <a:t>em dois problemas menores, e cada um desses sejam divididos novamente em partes menores ainda, até que se encontre uma parte pequena e simples </a:t>
            </a:r>
            <a:r>
              <a:rPr lang="pt-BR" dirty="0" smtClean="0"/>
              <a:t>suficiente </a:t>
            </a:r>
            <a:r>
              <a:rPr lang="pt-BR" dirty="0"/>
              <a:t>para que seja resolvido.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Merge sort - Wikipedi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4362450"/>
            <a:ext cx="3746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 Algoritmo Merge Sort - akira - ciência da computaçã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01" y="4514849"/>
            <a:ext cx="2133526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pic>
        <p:nvPicPr>
          <p:cNvPr id="20485" name="Picture 5" descr="Perguntas e Respostas aos principais erros ao emitir uma nota fiscal 4.00 |  Blog Ativasof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08" y="1845733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 smtClean="0"/>
              <a:t>Referências:</a:t>
            </a:r>
          </a:p>
          <a:p>
            <a:endParaRPr lang="pt-BR" altLang="pt-BR" dirty="0"/>
          </a:p>
          <a:p>
            <a:r>
              <a:rPr lang="pt-BR" altLang="pt-BR" dirty="0" smtClean="0"/>
              <a:t>SZWARCFITER</a:t>
            </a:r>
            <a:r>
              <a:rPr lang="pt-BR" altLang="pt-BR" dirty="0"/>
              <a:t>, Jayme Luiz; MARKENZON, Lilian. Estruturas de dados e seus algoritmos. 2ed. Rio de Janeiro: LTC, 1994. 320p.</a:t>
            </a:r>
          </a:p>
          <a:p>
            <a:r>
              <a:rPr lang="pt-BR" altLang="pt-BR" dirty="0"/>
              <a:t>TENENBAUM, Aaron M.; LANGSAM, </a:t>
            </a:r>
            <a:r>
              <a:rPr lang="pt-BR" altLang="pt-BR" dirty="0" err="1"/>
              <a:t>Yedidyah</a:t>
            </a:r>
            <a:r>
              <a:rPr lang="pt-BR" altLang="pt-BR" dirty="0"/>
              <a:t>; AUGENSTEIN, </a:t>
            </a:r>
            <a:r>
              <a:rPr lang="pt-BR" altLang="pt-BR" dirty="0" err="1"/>
              <a:t>Moshé</a:t>
            </a:r>
            <a:r>
              <a:rPr lang="pt-BR" altLang="pt-BR" dirty="0"/>
              <a:t> J.. Estruturas de dados usando C. São Paulo: Makron Books, 1995. 884p.</a:t>
            </a:r>
          </a:p>
          <a:p>
            <a:r>
              <a:rPr lang="pt-BR" altLang="pt-BR" dirty="0"/>
              <a:t>VELOSO, Paulo et al.. Estruturas de dados. Rio de Janeiro: Campus, 2001. 228p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Estrutura de Dados II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Atividades - unidade 7</a:t>
            </a:r>
            <a:endParaRPr lang="pt-BR" dirty="0"/>
          </a:p>
        </p:txBody>
      </p:sp>
      <p:pic>
        <p:nvPicPr>
          <p:cNvPr id="21506" name="Picture 2" descr="Senta que lá vem história | lopestrova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41" y="1569508"/>
            <a:ext cx="3070225" cy="416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1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Mergesort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1145176" y="2066925"/>
            <a:ext cx="7896751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algoritmo </a:t>
            </a:r>
            <a:r>
              <a:rPr lang="pt-BR" dirty="0">
                <a:solidFill>
                  <a:srgbClr val="FF0000"/>
                </a:solidFill>
              </a:rPr>
              <a:t>Mergesort</a:t>
            </a:r>
            <a:r>
              <a:rPr lang="pt-BR" dirty="0"/>
              <a:t> faz isso de forma </a:t>
            </a:r>
            <a:r>
              <a:rPr lang="pt-BR" dirty="0" smtClean="0"/>
              <a:t>recursiva(repetida). </a:t>
            </a:r>
            <a:r>
              <a:rPr lang="pt-BR" dirty="0"/>
              <a:t>Assim que o vetor é dividido, cada uma das metades é passada como parâmetro a uma nova chamada da função Mergesort. Essa recursividade desce até o ponto em que o vetor tem apenas um único valor. Nesse momento, inicia-se o retorno da recursividade, e os vetores unitários são comparados e unidos já ordenados.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45176" y="5964793"/>
            <a:ext cx="17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2" action="ppaction://hlinkfile"/>
              </a:rPr>
              <a:t>Dança Mergesort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Mergesort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697502" y="2066925"/>
            <a:ext cx="3807824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O Programa </a:t>
            </a:r>
            <a:r>
              <a:rPr lang="pt-BR" dirty="0" smtClean="0"/>
              <a:t>traz </a:t>
            </a:r>
            <a:r>
              <a:rPr lang="pt-BR" dirty="0"/>
              <a:t>uma implementação em linguagem C da técnica de ordenação Mergesort.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A </a:t>
            </a:r>
            <a:r>
              <a:rPr lang="pt-BR" dirty="0"/>
              <a:t>primeira função é bem simples e mostra a recursividade da técnica. Ela recebe como parâmetro o vetor </a:t>
            </a:r>
            <a:r>
              <a:rPr lang="pt-BR" dirty="0" err="1">
                <a:solidFill>
                  <a:srgbClr val="FF0000"/>
                </a:solidFill>
              </a:rPr>
              <a:t>vec</a:t>
            </a:r>
            <a:r>
              <a:rPr lang="pt-BR" dirty="0"/>
              <a:t> a ser ordenado, o tamanho </a:t>
            </a:r>
            <a:r>
              <a:rPr lang="pt-BR" dirty="0" err="1">
                <a:solidFill>
                  <a:srgbClr val="FF0000"/>
                </a:solidFill>
              </a:rPr>
              <a:t>tam</a:t>
            </a:r>
            <a:r>
              <a:rPr lang="pt-BR" dirty="0"/>
              <a:t> do vetor e uma variável </a:t>
            </a:r>
            <a:r>
              <a:rPr lang="pt-BR" dirty="0" err="1">
                <a:solidFill>
                  <a:srgbClr val="FF0000"/>
                </a:solidFill>
              </a:rPr>
              <a:t>qtd</a:t>
            </a:r>
            <a:r>
              <a:rPr lang="pt-BR" dirty="0"/>
              <a:t> inteira usada pra medir o esforço </a:t>
            </a:r>
            <a:r>
              <a:rPr lang="pt-BR" dirty="0" smtClean="0"/>
              <a:t>computacional </a:t>
            </a:r>
            <a:r>
              <a:rPr lang="pt-BR" dirty="0"/>
              <a:t>do algoritmo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66900"/>
            <a:ext cx="44005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0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unidade 7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Técnicas de Ordenação - </a:t>
            </a:r>
            <a:r>
              <a:rPr lang="pt-BR" dirty="0"/>
              <a:t>Mergesort </a:t>
            </a:r>
          </a:p>
        </p:txBody>
      </p:sp>
      <p:sp>
        <p:nvSpPr>
          <p:cNvPr id="20" name="Espaço Reservado para Texto 11"/>
          <p:cNvSpPr txBox="1">
            <a:spLocks/>
          </p:cNvSpPr>
          <p:nvPr/>
        </p:nvSpPr>
        <p:spPr>
          <a:xfrm>
            <a:off x="754651" y="2000250"/>
            <a:ext cx="4846049" cy="4076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Se o tamanho do vetor for maior do que um, o programa procura o meio do vetor e aplica a recursão duas vezes, uma para o início até a metade do vetor atual e outra da metade até o final do vetor.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Depois </a:t>
            </a:r>
            <a:r>
              <a:rPr lang="pt-BR" dirty="0"/>
              <a:t>que o vetor for transformado em partes unitárias, a recursividade volta chamando a função junta. Ela irá verificar o valor das partes antes de </a:t>
            </a:r>
            <a:r>
              <a:rPr lang="pt-BR" dirty="0" smtClean="0"/>
              <a:t>realizar </a:t>
            </a:r>
            <a:r>
              <a:rPr lang="pt-BR" dirty="0"/>
              <a:t>a junção de forma ordenada.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185737"/>
            <a:ext cx="3152775" cy="64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8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5142</TotalTime>
  <Words>3664</Words>
  <Application>Microsoft Office PowerPoint</Application>
  <PresentationFormat>Apresentação na tela (4:3)</PresentationFormat>
  <Paragraphs>214</Paragraphs>
  <Slides>63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4" baseType="lpstr">
      <vt:lpstr>Tema do Office</vt:lpstr>
      <vt:lpstr>Estrutura de Dados II</vt:lpstr>
      <vt:lpstr>Unidade 7 – ALGORITMOS DE ORDENAÇÃO AVANÇADOS</vt:lpstr>
      <vt:lpstr>Ordenar: processo de rearranjar um conjunto de objetos em uma ordem ascendente ou de objetos em uma ordem ascendente ou descendente.  A ordenação visa facilitar a recuperação A ordenação visa facilitar a recuperação posterior de itens do conjunto ordenado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Prof. Sandro</cp:lastModifiedBy>
  <cp:revision>300</cp:revision>
  <dcterms:created xsi:type="dcterms:W3CDTF">2019-02-06T19:28:48Z</dcterms:created>
  <dcterms:modified xsi:type="dcterms:W3CDTF">2021-11-11T14:57:31Z</dcterms:modified>
</cp:coreProperties>
</file>