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369" r:id="rId2"/>
    <p:sldId id="598" r:id="rId3"/>
    <p:sldId id="641" r:id="rId4"/>
    <p:sldId id="642" r:id="rId5"/>
    <p:sldId id="643" r:id="rId6"/>
    <p:sldId id="644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504" r:id="rId16"/>
    <p:sldId id="645" r:id="rId17"/>
    <p:sldId id="640" r:id="rId18"/>
  </p:sldIdLst>
  <p:sldSz cx="9144000" cy="6858000" type="screen4x3"/>
  <p:notesSz cx="6807200" cy="99393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FF505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FF"/>
    <a:srgbClr val="003399"/>
    <a:srgbClr val="777777"/>
    <a:srgbClr val="B2B2B2"/>
    <a:srgbClr val="FFFF00"/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5" autoAdjust="0"/>
    <p:restoredTop sz="72472" autoAdjust="0"/>
  </p:normalViewPr>
  <p:slideViewPr>
    <p:cSldViewPr>
      <p:cViewPr varScale="1">
        <p:scale>
          <a:sx n="83" d="100"/>
          <a:sy n="83" d="100"/>
        </p:scale>
        <p:origin x="18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6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14" y="-7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5" name="Rectangle 13">
            <a:extLst>
              <a:ext uri="{FF2B5EF4-FFF2-40B4-BE49-F238E27FC236}">
                <a16:creationId xmlns:a16="http://schemas.microsoft.com/office/drawing/2014/main" id="{5702E9B5-CCD6-4B3F-B848-8EBC78FC09E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558" tIns="49280" rIns="98558" bIns="49280" numCol="1" anchor="b" anchorCtr="0" compatLnSpc="1">
            <a:prstTxWarp prst="textNoShape">
              <a:avLst/>
            </a:prstTxWarp>
          </a:bodyPr>
          <a:lstStyle>
            <a:lvl1pPr algn="r" defTabSz="985838">
              <a:defRPr sz="1200" b="1">
                <a:solidFill>
                  <a:schemeClr val="tx1"/>
                </a:solidFill>
              </a:defRPr>
            </a:lvl1pPr>
          </a:lstStyle>
          <a:p>
            <a:fld id="{ED3428AF-790E-49CC-84CF-0D0613DD88DA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A65ED915-D5EE-49BB-A903-44D1F461D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9275763"/>
            <a:ext cx="39973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58" tIns="49280" rIns="98558" bIns="49280">
            <a:spAutoFit/>
          </a:bodyPr>
          <a:lstStyle>
            <a:lvl1pPr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1pPr>
            <a:lvl2pPr marL="784225" indent="-301625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2pPr>
            <a:lvl3pPr marL="12065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3pPr>
            <a:lvl4pPr marL="16891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4pPr>
            <a:lvl5pPr marL="21717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5pPr>
            <a:lvl6pPr marL="26289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6pPr>
            <a:lvl7pPr marL="30861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7pPr>
            <a:lvl8pPr marL="35433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8pPr>
            <a:lvl9pPr marL="40005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800" b="1" i="1">
                <a:solidFill>
                  <a:schemeClr val="tx1"/>
                </a:solidFill>
              </a:rPr>
              <a:t>SENAI - Londrina</a:t>
            </a:r>
          </a:p>
        </p:txBody>
      </p:sp>
      <p:sp>
        <p:nvSpPr>
          <p:cNvPr id="219140" name="Line 15">
            <a:extLst>
              <a:ext uri="{FF2B5EF4-FFF2-40B4-BE49-F238E27FC236}">
                <a16:creationId xmlns:a16="http://schemas.microsoft.com/office/drawing/2014/main" id="{6B5C0730-5064-45A4-BF12-F1AA8DCBF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275763"/>
            <a:ext cx="680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340" tIns="44170" rIns="88340" bIns="44170"/>
          <a:lstStyle/>
          <a:p>
            <a:endParaRPr lang="pt-BR"/>
          </a:p>
        </p:txBody>
      </p:sp>
      <p:pic>
        <p:nvPicPr>
          <p:cNvPr id="219141" name="Picture 16" descr="senai_Logo nova">
            <a:extLst>
              <a:ext uri="{FF2B5EF4-FFF2-40B4-BE49-F238E27FC236}">
                <a16:creationId xmlns:a16="http://schemas.microsoft.com/office/drawing/2014/main" id="{12934320-3879-421D-97B5-370678F2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73050"/>
            <a:ext cx="94297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Text Box 17">
            <a:extLst>
              <a:ext uri="{FF2B5EF4-FFF2-40B4-BE49-F238E27FC236}">
                <a16:creationId xmlns:a16="http://schemas.microsoft.com/office/drawing/2014/main" id="{B405DB26-E30E-4047-989B-30689C22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423863"/>
            <a:ext cx="73818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558" tIns="49280" rIns="98558" bIns="49280">
            <a:spAutoFit/>
          </a:bodyPr>
          <a:lstStyle>
            <a:lvl1pPr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1pPr>
            <a:lvl2pPr marL="784225" indent="-301625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2pPr>
            <a:lvl3pPr marL="12065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3pPr>
            <a:lvl4pPr marL="16891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4pPr>
            <a:lvl5pPr marL="21717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5pPr>
            <a:lvl6pPr marL="26289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6pPr>
            <a:lvl7pPr marL="30861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7pPr>
            <a:lvl8pPr marL="35433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8pPr>
            <a:lvl9pPr marL="40005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800" b="1" i="1">
                <a:solidFill>
                  <a:srgbClr val="339933"/>
                </a:solidFill>
              </a:rPr>
              <a:t>LONDRINA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F23C753D-EEFE-4993-B1B3-C9056908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249238"/>
            <a:ext cx="13033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558" tIns="49280" rIns="98558" bIns="49280">
            <a:spAutoFit/>
          </a:bodyPr>
          <a:lstStyle>
            <a:lvl1pPr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1pPr>
            <a:lvl2pPr marL="784225" indent="-301625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2pPr>
            <a:lvl3pPr marL="12065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3pPr>
            <a:lvl4pPr marL="16891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4pPr>
            <a:lvl5pPr marL="2171700" indent="-241300" defTabSz="1020763" eaLnBrk="0" hangingPunct="0">
              <a:defRPr>
                <a:solidFill>
                  <a:srgbClr val="FF5050"/>
                </a:solidFill>
                <a:latin typeface="Arial" charset="0"/>
              </a:defRPr>
            </a:lvl5pPr>
            <a:lvl6pPr marL="26289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6pPr>
            <a:lvl7pPr marL="30861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7pPr>
            <a:lvl8pPr marL="35433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8pPr>
            <a:lvl9pPr marL="4000500" indent="-241300" defTabSz="1020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800" b="1" i="1">
                <a:solidFill>
                  <a:schemeClr val="tx1"/>
                </a:solidFill>
              </a:rPr>
              <a:t>MBA e Pós Graduação</a:t>
            </a:r>
          </a:p>
        </p:txBody>
      </p:sp>
      <p:sp>
        <p:nvSpPr>
          <p:cNvPr id="219144" name="Line 19">
            <a:extLst>
              <a:ext uri="{FF2B5EF4-FFF2-40B4-BE49-F238E27FC236}">
                <a16:creationId xmlns:a16="http://schemas.microsoft.com/office/drawing/2014/main" id="{EB79E031-922F-4113-8123-70A4A5DA9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44538"/>
            <a:ext cx="680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340" tIns="44170" rIns="88340" bIns="4417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ED23524-29A6-443A-9AD0-64E6E69E12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4" tIns="46617" rIns="93234" bIns="46617" numCol="1" anchor="t" anchorCtr="0" compatLnSpc="1">
            <a:prstTxWarp prst="textNoShape">
              <a:avLst/>
            </a:prstTxWarp>
          </a:bodyPr>
          <a:lstStyle>
            <a:lvl1pPr defTabSz="93248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8634D21-2B64-439E-BD64-3EFC68C286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4" tIns="46617" rIns="93234" bIns="46617" numCol="1" anchor="t" anchorCtr="0" compatLnSpc="1">
            <a:prstTxWarp prst="textNoShape">
              <a:avLst/>
            </a:prstTxWarp>
          </a:bodyPr>
          <a:lstStyle>
            <a:lvl1pPr algn="r" defTabSz="93248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C18CAA2-2C5D-43E4-A8F6-AE3ACA8DB0FC}" type="datetimeFigureOut">
              <a:rPr lang="pt-BR"/>
              <a:pPr>
                <a:defRPr/>
              </a:pPr>
              <a:t>08/09/2021</a:t>
            </a:fld>
            <a:endParaRPr lang="pt-BR"/>
          </a:p>
        </p:txBody>
      </p:sp>
      <p:sp>
        <p:nvSpPr>
          <p:cNvPr id="203780" name="Rectangle 4">
            <a:extLst>
              <a:ext uri="{FF2B5EF4-FFF2-40B4-BE49-F238E27FC236}">
                <a16:creationId xmlns:a16="http://schemas.microsoft.com/office/drawing/2014/main" id="{31C4F3BC-CD08-4618-9CC4-49E070B07B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80500922-ACBF-447E-B1FF-28CD689094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51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4" tIns="46617" rIns="93234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2ADEB6CF-6A06-4DB8-95CD-79405E0D7A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4" tIns="46617" rIns="93234" bIns="46617" numCol="1" anchor="b" anchorCtr="0" compatLnSpc="1">
            <a:prstTxWarp prst="textNoShape">
              <a:avLst/>
            </a:prstTxWarp>
          </a:bodyPr>
          <a:lstStyle>
            <a:lvl1pPr defTabSz="93248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D0C2CB1C-E2F5-46F2-9A4B-70B028996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4" tIns="46617" rIns="93234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solidFill>
                  <a:schemeClr val="tx1"/>
                </a:solidFill>
              </a:defRPr>
            </a:lvl1pPr>
          </a:lstStyle>
          <a:p>
            <a:fld id="{F49FD6E8-784A-432B-AE4C-F094807770E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FEF554D4-6ACF-4875-8F0C-B18613FCC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7550" indent="-274638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3313" indent="-220663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4638" indent="-220663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7550" indent="-220663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4750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01950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9150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6350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A4CC7-B633-43BE-91F4-8A9E6B598998}" type="slidenum">
              <a:rPr lang="pt-BR" altLang="pt-BR" sz="1300"/>
              <a:pPr eaLnBrk="1" hangingPunct="1">
                <a:spcBef>
                  <a:spcPct val="0"/>
                </a:spcBef>
              </a:pPr>
              <a:t>1</a:t>
            </a:fld>
            <a:endParaRPr lang="pt-BR" altLang="pt-BR" sz="1300"/>
          </a:p>
        </p:txBody>
      </p:sp>
      <p:sp>
        <p:nvSpPr>
          <p:cNvPr id="204803" name="Rectangle 7">
            <a:extLst>
              <a:ext uri="{FF2B5EF4-FFF2-40B4-BE49-F238E27FC236}">
                <a16:creationId xmlns:a16="http://schemas.microsoft.com/office/drawing/2014/main" id="{6AAD4F6E-6CC0-4D4B-AA41-0E62A1AF82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34" tIns="46617" rIns="93234" bIns="46617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3E7E3B-40C3-4ABB-A9AD-0BE041C11AF1}" type="slidenum">
              <a:rPr lang="pt-BR" altLang="pt-BR" sz="1300"/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z="1300"/>
          </a:p>
        </p:txBody>
      </p:sp>
      <p:sp>
        <p:nvSpPr>
          <p:cNvPr id="204804" name="Rectangle 2">
            <a:extLst>
              <a:ext uri="{FF2B5EF4-FFF2-40B4-BE49-F238E27FC236}">
                <a16:creationId xmlns:a16="http://schemas.microsoft.com/office/drawing/2014/main" id="{87124F4E-6928-4B61-B63F-56E90F118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5" name="Rectangle 3">
            <a:extLst>
              <a:ext uri="{FF2B5EF4-FFF2-40B4-BE49-F238E27FC236}">
                <a16:creationId xmlns:a16="http://schemas.microsoft.com/office/drawing/2014/main" id="{29303797-1F60-4E0B-BB44-96E41925D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4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179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94475" y="1573213"/>
            <a:ext cx="2143125" cy="459105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5100" y="1573213"/>
            <a:ext cx="6276975" cy="459105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470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165100" y="1573213"/>
            <a:ext cx="8572500" cy="45910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74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1071546"/>
            <a:ext cx="8572500" cy="738187"/>
          </a:xfrm>
        </p:spPr>
        <p:txBody>
          <a:bodyPr/>
          <a:lstStyle>
            <a:lvl1pPr>
              <a:defRPr sz="2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500" y="1928802"/>
            <a:ext cx="8596342" cy="42354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700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249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1000108"/>
            <a:ext cx="8572500" cy="738187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4282" y="1928802"/>
            <a:ext cx="4038600" cy="3624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7686" y="1928802"/>
            <a:ext cx="4038600" cy="3624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39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2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1000108"/>
            <a:ext cx="8572500" cy="738187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049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5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703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27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2F373E7-13A0-469E-9D72-6367CBC18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573213"/>
            <a:ext cx="8572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estilo do título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C3D76F2E-146D-435C-A5FD-43CCF89F7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2540000"/>
            <a:ext cx="82296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7A908BAA-DF0E-4E75-84FD-22D65190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6453188"/>
            <a:ext cx="7570787" cy="328612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rgbClr val="FF5050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2000" b="1" i="1" dirty="0">
                <a:solidFill>
                  <a:srgbClr val="FFFFFF"/>
                </a:solidFill>
              </a:rPr>
              <a:t>Processos de Negócios</a:t>
            </a:r>
          </a:p>
        </p:txBody>
      </p:sp>
      <p:sp>
        <p:nvSpPr>
          <p:cNvPr id="1029" name="AutoShape 7">
            <a:extLst>
              <a:ext uri="{FF2B5EF4-FFF2-40B4-BE49-F238E27FC236}">
                <a16:creationId xmlns:a16="http://schemas.microsoft.com/office/drawing/2014/main" id="{8155FD8B-A532-4E25-BD55-23FF8B538E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65100" y="-387350"/>
            <a:ext cx="9490075" cy="1397000"/>
          </a:xfrm>
          <a:prstGeom prst="wave">
            <a:avLst>
              <a:gd name="adj1" fmla="val 13005"/>
              <a:gd name="adj2" fmla="val -79"/>
            </a:avLst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rgbClr val="FF5050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6EBC4F7-6734-4B67-A620-BB8773606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107950"/>
            <a:ext cx="26654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FF5050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FF5050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5050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 i="1" dirty="0">
                <a:solidFill>
                  <a:schemeClr val="tx1"/>
                </a:solidFill>
              </a:rPr>
              <a:t>Curso ADS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B6B6442-E88D-4E77-A61D-BFD7FBA4A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3638"/>
            <a:ext cx="2857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.ufpe.br/~gta/rup-vc/" TargetMode="External"/><Relationship Id="rId2" Type="http://schemas.openxmlformats.org/officeDocument/2006/relationships/hyperlink" Target="https://www.tjse.jus.br/portaldamulher/arquivos/documentos/fluxogramas/fluxograma-vdfj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ro.com/welcomeonboard/bzA0RGhHZFdVSUJDRnAxNGhYMlZ2TFl3NTd1ckU3WHkxQ21VZFhxcmpnZ2R0MTJFZkJaSmFnb0ZIZnBLZGZHMnwzMDc0NDU3MzYyMDUwMzc3MDE0?invite_link_id=53931551453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namize.com.br/blog/customer-journey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212991F-61DF-4392-ABB5-4F0FDE40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5038"/>
            <a:ext cx="9144000" cy="2519362"/>
          </a:xfrm>
          <a:prstGeom prst="rect">
            <a:avLst/>
          </a:prstGeom>
          <a:solidFill>
            <a:schemeClr val="accent2">
              <a:lumMod val="75000"/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solidFill>
                <a:srgbClr val="FF5050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563B383E-DC58-44AE-A3DC-AD4DC3D92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19725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2400" i="1" dirty="0">
                <a:latin typeface="Arial Black" panose="020B0A04020102020204" pitchFamily="34" charset="0"/>
              </a:rPr>
              <a:t>Docente Prof. EDENILSON RODRIGUES BURITY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FF4D8B80-53F7-4E4F-A9BB-E76CBF21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755775"/>
            <a:ext cx="8501062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80000"/>
              </a:spcBef>
              <a:spcAft>
                <a:spcPct val="60000"/>
              </a:spcAft>
              <a:buFontTx/>
              <a:buNone/>
            </a:pPr>
            <a:endParaRPr lang="pt-BR" altLang="pt-BR" i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pt-BR" altLang="pt-BR" i="1" dirty="0">
                <a:solidFill>
                  <a:schemeClr val="bg1"/>
                </a:solidFill>
                <a:latin typeface="Arial Black" panose="020B0A04020102020204" pitchFamily="34" charset="0"/>
              </a:rPr>
              <a:t>Disciplina: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6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Processos de Negócios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000" b="1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i="1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1AD397-4AE3-4DAE-9A67-536438D6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38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3DBC7C-4F3D-4CC3-AAE4-69A3653D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38" y="908720"/>
            <a:ext cx="9144000" cy="27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C10A25-B2E2-4395-AF16-95EB5EC4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40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39FF8C-6FD5-414F-A553-3C404B04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63"/>
            <a:ext cx="9144000" cy="39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531C45-78BB-49EB-99E1-6DF0CD05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32"/>
            <a:ext cx="9144000" cy="24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8E3EDA84-4EAD-40C5-839E-50C4C60473F6}"/>
              </a:ext>
            </a:extLst>
          </p:cNvPr>
          <p:cNvSpPr txBox="1">
            <a:spLocks/>
          </p:cNvSpPr>
          <p:nvPr/>
        </p:nvSpPr>
        <p:spPr bwMode="auto">
          <a:xfrm>
            <a:off x="165100" y="692150"/>
            <a:ext cx="8728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b="1" i="1" dirty="0"/>
              <a:t>Referências</a:t>
            </a:r>
          </a:p>
        </p:txBody>
      </p:sp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EC501E92-6192-4EC5-8570-1F2D0DA790E3}"/>
              </a:ext>
            </a:extLst>
          </p:cNvPr>
          <p:cNvSpPr txBox="1">
            <a:spLocks/>
          </p:cNvSpPr>
          <p:nvPr/>
        </p:nvSpPr>
        <p:spPr bwMode="auto">
          <a:xfrm>
            <a:off x="190500" y="1628775"/>
            <a:ext cx="87026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Fluxograma. 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Disponível em: 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https://www.tjse.jus.br/portaldamulher/arquivos/documentos/fluxogramas/fluxograma-vdfj.pdf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. Acesso: 08 set. 2021.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800" b="1" dirty="0">
                <a:solidFill>
                  <a:schemeClr val="tx2"/>
                </a:solidFill>
                <a:latin typeface="Segoe UI" panose="020B0502040204020203" pitchFamily="34" charset="0"/>
              </a:rPr>
              <a:t>RUP. Disponível em: </a:t>
            </a: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  <a:hlinkClick r:id="rId3"/>
              </a:rPr>
              <a:t>https://www.cin.ufpe.br/~gta/</a:t>
            </a:r>
            <a:r>
              <a:rPr lang="pt-BR" altLang="pt-BR" sz="1800" dirty="0" err="1">
                <a:solidFill>
                  <a:schemeClr val="tx2"/>
                </a:solidFill>
                <a:latin typeface="Segoe UI" panose="020B0502040204020203" pitchFamily="34" charset="0"/>
                <a:hlinkClick r:id="rId3"/>
              </a:rPr>
              <a:t>rup-vc</a:t>
            </a: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  <a:hlinkClick r:id="rId3"/>
              </a:rPr>
              <a:t>/</a:t>
            </a: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</a:rPr>
              <a:t>. Acesso: 08 set 2021.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</a:rPr>
              <a:t>Board (</a:t>
            </a:r>
            <a:r>
              <a:rPr lang="pt-BR" altLang="pt-BR" sz="1800" dirty="0" err="1">
                <a:solidFill>
                  <a:schemeClr val="tx2"/>
                </a:solidFill>
                <a:latin typeface="Segoe UI" panose="020B0502040204020203" pitchFamily="34" charset="0"/>
              </a:rPr>
              <a:t>Customer</a:t>
            </a: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pt-BR" altLang="pt-BR" sz="1800" dirty="0" err="1">
                <a:solidFill>
                  <a:schemeClr val="tx2"/>
                </a:solidFill>
                <a:latin typeface="Segoe UI" panose="020B0502040204020203" pitchFamily="34" charset="0"/>
              </a:rPr>
              <a:t>Jorney</a:t>
            </a: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</a:rPr>
              <a:t>). Disponível em: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https://miro.com/welcomeonboard/bzA0RGhHZFdVSUJDRnAxNGhYMlZ2TFl3NTd1ckU3WHkxQ21VZFhxcmpnZ2R0MTJFZkJaSmFnb0ZIZnBLZGZHMnwzMDc0NDU3MzYyMDUwMzc3MDE0?invite_link_id=539315514534</a:t>
            </a:r>
            <a:endParaRPr lang="pt-BR" altLang="pt-BR" sz="18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BR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8E3EDA84-4EAD-40C5-839E-50C4C60473F6}"/>
              </a:ext>
            </a:extLst>
          </p:cNvPr>
          <p:cNvSpPr txBox="1">
            <a:spLocks/>
          </p:cNvSpPr>
          <p:nvPr/>
        </p:nvSpPr>
        <p:spPr bwMode="auto">
          <a:xfrm>
            <a:off x="165100" y="692150"/>
            <a:ext cx="8728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b="1" i="1" dirty="0"/>
              <a:t>Referências</a:t>
            </a:r>
          </a:p>
        </p:txBody>
      </p:sp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EC501E92-6192-4EC5-8570-1F2D0DA790E3}"/>
              </a:ext>
            </a:extLst>
          </p:cNvPr>
          <p:cNvSpPr txBox="1">
            <a:spLocks/>
          </p:cNvSpPr>
          <p:nvPr/>
        </p:nvSpPr>
        <p:spPr bwMode="auto">
          <a:xfrm>
            <a:off x="190500" y="1628775"/>
            <a:ext cx="87026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Customer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Journey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Disponível em: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https://www.dinamize.com.br/blog/customer-journey/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Acesso em 08 set. 2021.</a:t>
            </a:r>
            <a:endParaRPr lang="pt-BR" alt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8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C721390B-9D4A-4918-BB15-E3C0732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r>
              <a:rPr lang="pt-BR" altLang="pt-BR" sz="3200" dirty="0"/>
              <a:t>Atividade 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B3F88-BABF-4C94-89D6-FBAFA68A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3992563"/>
            <a:ext cx="7045796" cy="2171700"/>
          </a:xfrm>
        </p:spPr>
        <p:txBody>
          <a:bodyPr/>
          <a:lstStyle/>
          <a:p>
            <a:pPr>
              <a:defRPr/>
            </a:pPr>
            <a:r>
              <a:rPr lang="pt-BR" dirty="0"/>
              <a:t>Com base nas dores mapeadas na jornada do cliente. Proponha um fluxo do </a:t>
            </a:r>
            <a:r>
              <a:rPr lang="pt-BR"/>
              <a:t>processo “TO BE”?</a:t>
            </a:r>
            <a:endParaRPr lang="pt-BR" dirty="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FDC64DBD-35D1-4359-B12E-ADBC6619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1916113"/>
            <a:ext cx="22002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Processo de negócios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7344816" cy="34563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Entender os problemas atuais na organização de destino e identificar os potenciais de aprimoramento. 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Avaliar o impacto da alteração organizacional.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Assegurar que os clientes, usuários, desenvolvedores e outros parceiros tenham uma compreensão comum da organização.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Derivar os requisitos do sistema de software necessários para suportar a organização de destino.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Entender como um sistema de software a ser implementado se ajusta à organização.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[RUP, 2006]</a:t>
            </a:r>
          </a:p>
          <a:p>
            <a:pPr marL="0" indent="0" algn="l">
              <a:buNone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alt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Processo de negócios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7344816" cy="34563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necessário modelar o negócio para localizar os problemas;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Identificar as oportunidades para aprimoramento.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 organização saudável é capaz de se adaptar as alterações dos drivers de negócio a medida que eles ocorrem!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[RUP, 2006]</a:t>
            </a:r>
          </a:p>
          <a:p>
            <a:pPr marL="0" indent="0" algn="l">
              <a:buNone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9511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2" y="1000108"/>
            <a:ext cx="8572500" cy="738187"/>
          </a:xfrm>
        </p:spPr>
        <p:txBody>
          <a:bodyPr wrap="square" anchor="ctr">
            <a:normAutofit fontScale="90000"/>
          </a:bodyPr>
          <a:lstStyle/>
          <a:p>
            <a:pPr eaLnBrk="1" hangingPunct="1"/>
            <a:r>
              <a:rPr lang="pt-BR" altLang="pt-BR" dirty="0"/>
              <a:t>Processo de </a:t>
            </a:r>
            <a:br>
              <a:rPr lang="pt-BR" altLang="pt-BR" dirty="0"/>
            </a:br>
            <a:r>
              <a:rPr lang="pt-BR" altLang="pt-BR" dirty="0"/>
              <a:t>negócios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282" y="6093296"/>
            <a:ext cx="4038600" cy="323865"/>
          </a:xfrm>
        </p:spPr>
        <p:txBody>
          <a:bodyPr wrap="square" anchor="t"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r>
              <a:rPr lang="pt-BR" dirty="0"/>
              <a:t>[RUP, 2006]</a:t>
            </a:r>
          </a:p>
          <a:p>
            <a:pPr marL="0" indent="0">
              <a:buNone/>
            </a:pPr>
            <a:endParaRPr lang="pt-BR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EC905C-4BCF-46AD-A241-C7C28C1B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4" y="1044731"/>
            <a:ext cx="6008546" cy="5813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8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2" y="1000108"/>
            <a:ext cx="8572500" cy="738187"/>
          </a:xfrm>
        </p:spPr>
        <p:txBody>
          <a:bodyPr wrap="square" anchor="ctr">
            <a:normAutofit fontScale="90000"/>
          </a:bodyPr>
          <a:lstStyle/>
          <a:p>
            <a:pPr eaLnBrk="1" hangingPunct="1"/>
            <a:r>
              <a:rPr lang="pt-BR" altLang="pt-BR" dirty="0"/>
              <a:t>Processo de </a:t>
            </a:r>
            <a:br>
              <a:rPr lang="pt-BR" altLang="pt-BR" dirty="0"/>
            </a:br>
            <a:r>
              <a:rPr lang="pt-BR" altLang="pt-BR" dirty="0"/>
              <a:t>negócios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282" y="6093296"/>
            <a:ext cx="4038600" cy="323865"/>
          </a:xfrm>
        </p:spPr>
        <p:txBody>
          <a:bodyPr wrap="square" anchor="t"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r>
              <a:rPr lang="pt-BR" dirty="0"/>
              <a:t>[RUP, 2006]</a:t>
            </a:r>
          </a:p>
          <a:p>
            <a:pPr marL="0" indent="0">
              <a:buNone/>
            </a:pPr>
            <a:endParaRPr lang="pt-BR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B46A6E-7028-4BC4-9A82-56FCA680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41" y="0"/>
            <a:ext cx="416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7344816" cy="34563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ar a jornada do cliente: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or que o cliente entra no meu site?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nunca realiza uma compra?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É possível identificar e prever os próximos passos do seu consumidor através de uma mapa;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5738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7344816" cy="34563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ar a jornada do cliente: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or que o cliente entra no meu site?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nunca realiza uma compra?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É possível identificar e prever os próximos passos do seu consumidor através de uma mapa;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alt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6E8A22-6740-45D2-B6D5-BCC6E70E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29" y="908720"/>
            <a:ext cx="9144000" cy="40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1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73B635E3-6CA8-430F-BF51-4D9803D3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7344816" cy="34563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ar a jornada do cliente: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or que o cliente entra no meu site?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nunca realiza uma compra?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É possível identificar e prever os próximos passos do seu consumidor através de uma mapa;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alt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F57088-6351-4610-91A2-C3AEB49D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7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FF16B04-0AFE-4897-8517-3A097FC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071563"/>
            <a:ext cx="8572500" cy="738187"/>
          </a:xfrm>
        </p:spPr>
        <p:txBody>
          <a:bodyPr/>
          <a:lstStyle/>
          <a:p>
            <a:pPr eaLnBrk="1" hangingPunct="1"/>
            <a:r>
              <a:rPr lang="pt-BR" altLang="pt-BR" sz="3200" dirty="0" err="1"/>
              <a:t>Customer</a:t>
            </a:r>
            <a:r>
              <a:rPr lang="pt-BR" altLang="pt-BR" sz="3200" dirty="0"/>
              <a:t> Journey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3044C2-3CF6-4F41-8724-BD642F63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27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819"/>
      </p:ext>
    </p:extLst>
  </p:cSld>
  <p:clrMapOvr>
    <a:masterClrMapping/>
  </p:clrMapOvr>
</p:sld>
</file>

<file path=ppt/theme/theme1.xml><?xml version="1.0" encoding="utf-8"?>
<a:theme xmlns:a="http://schemas.openxmlformats.org/drawingml/2006/main" name="Que tipo de empresa">
  <a:themeElements>
    <a:clrScheme name="Que tipo de empre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e tipo de empre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>
            <a:alpha val="52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FF505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>
            <a:alpha val="52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FF505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e tipo de empre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 tipo de empre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 tipo de empre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 tipo de empre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 tipo de empre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 tipo de empre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 tipo de empre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 Estrategia Empresarial_Modelo novo</Template>
  <TotalTime>21234</TotalTime>
  <Words>415</Words>
  <Application>Microsoft Office PowerPoint</Application>
  <PresentationFormat>Apresentação na tela (4:3)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</vt:lpstr>
      <vt:lpstr>Arial Black</vt:lpstr>
      <vt:lpstr>Segoe UI</vt:lpstr>
      <vt:lpstr>Que tipo de empresa</vt:lpstr>
      <vt:lpstr>Apresentação do PowerPoint</vt:lpstr>
      <vt:lpstr>Processo de negócios</vt:lpstr>
      <vt:lpstr>Processo de negócios</vt:lpstr>
      <vt:lpstr>Processo de  negócios</vt:lpstr>
      <vt:lpstr>Processo de  negócios</vt:lpstr>
      <vt:lpstr>Customer Journey</vt:lpstr>
      <vt:lpstr>Customer Journey</vt:lpstr>
      <vt:lpstr>Customer Journey</vt:lpstr>
      <vt:lpstr>Customer Journey</vt:lpstr>
      <vt:lpstr>Customer Journey</vt:lpstr>
      <vt:lpstr>Customer Journey</vt:lpstr>
      <vt:lpstr>Customer Journey</vt:lpstr>
      <vt:lpstr>Customer Journey</vt:lpstr>
      <vt:lpstr>Customer Journey</vt:lpstr>
      <vt:lpstr>Apresentação do PowerPoint</vt:lpstr>
      <vt:lpstr>Apresentação do PowerPoint</vt:lpstr>
      <vt:lpstr>Atividade 1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mario1514</dc:creator>
  <cp:lastModifiedBy>Edenilson Burity</cp:lastModifiedBy>
  <cp:revision>299</cp:revision>
  <cp:lastPrinted>2013-10-19T10:38:44Z</cp:lastPrinted>
  <dcterms:created xsi:type="dcterms:W3CDTF">2006-11-27T18:36:34Z</dcterms:created>
  <dcterms:modified xsi:type="dcterms:W3CDTF">2021-09-08T18:03:15Z</dcterms:modified>
</cp:coreProperties>
</file>