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3382"/>
    <a:srgbClr val="00B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9F813C-4606-4BE5-AA15-408FB856E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230DE2-C6C2-40FA-AC3D-EDC7060B7A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5A5018-07BD-4C7C-AE7E-D85244CF9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7D04F-0AF8-418B-A937-B95921929EE6}" type="datetimeFigureOut">
              <a:rPr lang="pt-BR" smtClean="0"/>
              <a:t>17/09/2021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AC8A49-D766-45F2-AD40-12F6B68F2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67A804-BBB7-4AC0-9D73-621E1AAD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4B3B8-69DA-4D12-A0F1-2F0626492E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928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E755E7-B882-4754-90FE-A1F31A02F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A0159B3-06BE-43DA-82C3-DF05284DB3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B24F0E-7667-4D5E-A52B-B5C80BC32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7D04F-0AF8-418B-A937-B95921929EE6}" type="datetimeFigureOut">
              <a:rPr lang="pt-BR" smtClean="0"/>
              <a:t>17/09/2021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D21B7D-4461-4EE4-952E-3BA2FF7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68A81D-0B1C-47FE-9C74-EC64127D6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4B3B8-69DA-4D12-A0F1-2F0626492E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4408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AF02B95-2F30-43B9-8A8C-EDBF253D37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21DEC88-BFE9-4E3F-BCBA-914E1EB31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1B8AEA-E61B-4256-ABB7-CA5E18417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7D04F-0AF8-418B-A937-B95921929EE6}" type="datetimeFigureOut">
              <a:rPr lang="pt-BR" smtClean="0"/>
              <a:t>17/09/2021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2A48B7-07AC-473A-8B95-9FC88D79F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CC0C5D-D21C-4931-8212-8A248DFB0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4B3B8-69DA-4D12-A0F1-2F0626492E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7782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38985C-AC6B-4FC4-98A8-7EEFCB267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078BA9-A9E6-4B5D-A7DC-ED95B136E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DC2E59-36F7-4E52-9544-EA3A86646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7D04F-0AF8-418B-A937-B95921929EE6}" type="datetimeFigureOut">
              <a:rPr lang="pt-BR" smtClean="0"/>
              <a:t>17/09/2021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F69E45-F479-4771-9B59-2A8D2A80F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5B9554-95F4-4922-BB3F-1D7BFDD25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4B3B8-69DA-4D12-A0F1-2F0626492E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135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E97336-A5FF-4EF5-A4B8-975D258C4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9F2FD7-7A26-4B2D-A94F-69FD8F6D3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4696AB-B83F-4A67-9204-D70C6E53E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7D04F-0AF8-418B-A937-B95921929EE6}" type="datetimeFigureOut">
              <a:rPr lang="pt-BR" smtClean="0"/>
              <a:t>17/09/2021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EBF4EF-411E-4B08-8396-C2917D60B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A95F94-AB10-4C17-8A2B-6990DAF43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4B3B8-69DA-4D12-A0F1-2F0626492E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0429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BC4BF9-A384-45DC-AD22-77B407A12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87F1B0-C695-4FB2-B0CC-29A9DDC276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AD5BBC0-A785-4103-BEF1-F31319286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1C0EB9A-F3CA-4D50-97DF-98EE8868C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7D04F-0AF8-418B-A937-B95921929EE6}" type="datetimeFigureOut">
              <a:rPr lang="pt-BR" smtClean="0"/>
              <a:t>17/09/2021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052C88C-E9DA-4CC8-B1CD-98FE175A6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F186113-A377-4B93-B6DA-7C9195EDE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4B3B8-69DA-4D12-A0F1-2F0626492E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9326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06CC1A-D084-4BD2-8D47-501FAD10C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447A1F0-51D4-4951-AEAE-F1DBDA835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A12812B-7478-4646-AB32-2F50C8CB5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011A89C-570A-4E38-88F5-15EAA40AD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6B66755-5176-4284-90DA-B289FF52D7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0F36101-59F8-4441-9EB1-61EA00473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7D04F-0AF8-418B-A937-B95921929EE6}" type="datetimeFigureOut">
              <a:rPr lang="pt-BR" smtClean="0"/>
              <a:t>17/09/2021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40E90CA-312A-424C-969A-AA280BE58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4987646-ACE3-483B-A1C7-42BFD2F1B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4B3B8-69DA-4D12-A0F1-2F0626492E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3356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088B86-2E46-4E73-A6CE-F2C71CF0F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1158201-F6FE-48F3-BF32-76B4B1ED3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7D04F-0AF8-418B-A937-B95921929EE6}" type="datetimeFigureOut">
              <a:rPr lang="pt-BR" smtClean="0"/>
              <a:t>17/09/2021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364FBD4-887A-4D14-ADAE-41721A93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59EFF8A-CFDF-49D9-9CBF-6758790AF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4B3B8-69DA-4D12-A0F1-2F0626492E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7001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304ED79-D603-448D-811F-FA448A618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7D04F-0AF8-418B-A937-B95921929EE6}" type="datetimeFigureOut">
              <a:rPr lang="pt-BR" smtClean="0"/>
              <a:t>17/09/2021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6F5E926-915D-4D59-9BC1-B9FC2AAE3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DAB0C68-E4CE-42F7-9651-0AAD1404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4B3B8-69DA-4D12-A0F1-2F0626492E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603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44C856-06A3-4CB0-BD15-999721586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75E98A-85B2-4FEC-97EC-7A6A61907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C7DFC39-9078-43AB-8AC0-68CCC8D53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7AB066-7B0F-4519-AF96-A031D1A68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7D04F-0AF8-418B-A937-B95921929EE6}" type="datetimeFigureOut">
              <a:rPr lang="pt-BR" smtClean="0"/>
              <a:t>17/09/2021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EEE1DBC-7BC6-4588-9FF1-C672F5F3F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026BAF6-C2A0-40F8-9ED5-DD605701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4B3B8-69DA-4D12-A0F1-2F0626492E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3257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02F00E-6106-4F4B-B52D-B1580D6E1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716DA85-42EC-4702-A5E9-0A33508D2F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D485B76-0BA9-481E-8FCE-45D873E128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90B161E-B656-456D-B3EE-3B8439247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7D04F-0AF8-418B-A937-B95921929EE6}" type="datetimeFigureOut">
              <a:rPr lang="pt-BR" smtClean="0"/>
              <a:t>17/09/2021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7430C9E-C0D1-4085-BCB5-686617B47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350D7A2-B98D-462D-9BF6-22B62B9F6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4B3B8-69DA-4D12-A0F1-2F0626492E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7717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50F60FD-E822-4018-BFE9-35A09F7F5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C7DF805-A0C1-4345-A163-A60C62A04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FF1E68-1B84-492C-B00A-FA71BB09A7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7D04F-0AF8-418B-A937-B95921929EE6}" type="datetimeFigureOut">
              <a:rPr lang="pt-BR" smtClean="0"/>
              <a:t>17/09/2021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6A7C99-185B-40CC-B8F1-120665620A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407B61-13F4-49C5-AD2A-5602C886C9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4B3B8-69DA-4D12-A0F1-2F0626492E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430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3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tângulo 29">
            <a:extLst>
              <a:ext uri="{FF2B5EF4-FFF2-40B4-BE49-F238E27FC236}">
                <a16:creationId xmlns:a16="http://schemas.microsoft.com/office/drawing/2014/main" id="{A4B2ADF9-0583-4112-BE67-C18F6BDE2241}"/>
              </a:ext>
            </a:extLst>
          </p:cNvPr>
          <p:cNvSpPr/>
          <p:nvPr/>
        </p:nvSpPr>
        <p:spPr>
          <a:xfrm>
            <a:off x="3238500" y="2952750"/>
            <a:ext cx="1790700" cy="628650"/>
          </a:xfrm>
          <a:prstGeom prst="rect">
            <a:avLst/>
          </a:prstGeom>
          <a:solidFill>
            <a:srgbClr val="1B3382"/>
          </a:solidFill>
          <a:ln>
            <a:solidFill>
              <a:srgbClr val="1B33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C0836E2-535B-4159-B3BB-9D3BCFC790C2}"/>
              </a:ext>
            </a:extLst>
          </p:cNvPr>
          <p:cNvSpPr/>
          <p:nvPr/>
        </p:nvSpPr>
        <p:spPr>
          <a:xfrm>
            <a:off x="0" y="-1"/>
            <a:ext cx="12192000" cy="11763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964BA6A-C564-411D-8A0C-CBF8BDF17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9199" y="-263627"/>
            <a:ext cx="1465143" cy="1703588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50545DCD-AAF2-4E7D-B207-94252B854089}"/>
              </a:ext>
            </a:extLst>
          </p:cNvPr>
          <p:cNvSpPr txBox="1"/>
          <p:nvPr/>
        </p:nvSpPr>
        <p:spPr>
          <a:xfrm>
            <a:off x="0" y="0"/>
            <a:ext cx="5572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1B3382"/>
                </a:solidFill>
              </a:rPr>
              <a:t>ALUNO:</a:t>
            </a:r>
            <a:r>
              <a:rPr lang="pt-BR" dirty="0">
                <a:solidFill>
                  <a:srgbClr val="1B3382"/>
                </a:solidFill>
              </a:rPr>
              <a:t> </a:t>
            </a:r>
            <a:r>
              <a:rPr lang="pt-BR" dirty="0"/>
              <a:t>Antony Fernando Ribas Rocha Silva</a:t>
            </a:r>
          </a:p>
          <a:p>
            <a:r>
              <a:rPr lang="pt-BR" b="1" dirty="0">
                <a:solidFill>
                  <a:srgbClr val="1B3382"/>
                </a:solidFill>
              </a:rPr>
              <a:t>ORIENTADOR:</a:t>
            </a:r>
            <a:r>
              <a:rPr lang="pt-BR" dirty="0">
                <a:solidFill>
                  <a:srgbClr val="1B3382"/>
                </a:solidFill>
              </a:rPr>
              <a:t> </a:t>
            </a:r>
            <a:r>
              <a:rPr lang="pt-BR" dirty="0"/>
              <a:t>Professor Wesley</a:t>
            </a:r>
          </a:p>
          <a:p>
            <a:r>
              <a:rPr lang="pt-BR" b="1" dirty="0">
                <a:solidFill>
                  <a:srgbClr val="1B3382"/>
                </a:solidFill>
              </a:rPr>
              <a:t>MATÉRIA:</a:t>
            </a:r>
            <a:r>
              <a:rPr lang="pt-BR" dirty="0"/>
              <a:t> Lógica de Programação</a:t>
            </a:r>
          </a:p>
          <a:p>
            <a:r>
              <a:rPr lang="pt-BR" b="1" dirty="0">
                <a:solidFill>
                  <a:srgbClr val="1B3382"/>
                </a:solidFill>
              </a:rPr>
              <a:t>ESCOLA: </a:t>
            </a:r>
            <a:r>
              <a:rPr lang="pt-BR" dirty="0"/>
              <a:t>Senac Lapa Tito / Instituto Proa</a:t>
            </a:r>
            <a:endParaRPr lang="pt-BR" b="1" dirty="0">
              <a:solidFill>
                <a:srgbClr val="1B3382"/>
              </a:solidFill>
            </a:endParaRP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B37AC5B6-2A3A-4E1C-8C35-3564CCA85E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045" y="2058983"/>
            <a:ext cx="6341905" cy="3720584"/>
          </a:xfrm>
          <a:prstGeom prst="rect">
            <a:avLst/>
          </a:prstGeom>
        </p:spPr>
      </p:pic>
      <p:sp>
        <p:nvSpPr>
          <p:cNvPr id="26" name="Retângulo 25">
            <a:extLst>
              <a:ext uri="{FF2B5EF4-FFF2-40B4-BE49-F238E27FC236}">
                <a16:creationId xmlns:a16="http://schemas.microsoft.com/office/drawing/2014/main" id="{F0BE861D-146D-4F25-8BC8-0E85BFDFB97F}"/>
              </a:ext>
            </a:extLst>
          </p:cNvPr>
          <p:cNvSpPr/>
          <p:nvPr/>
        </p:nvSpPr>
        <p:spPr>
          <a:xfrm>
            <a:off x="3086100" y="2800350"/>
            <a:ext cx="1790700" cy="628650"/>
          </a:xfrm>
          <a:prstGeom prst="rect">
            <a:avLst/>
          </a:prstGeom>
          <a:solidFill>
            <a:srgbClr val="1B3382"/>
          </a:solidFill>
          <a:ln>
            <a:solidFill>
              <a:srgbClr val="1B33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1175A09E-4B9B-4747-B88B-8F88F4F07A4A}"/>
              </a:ext>
            </a:extLst>
          </p:cNvPr>
          <p:cNvSpPr txBox="1"/>
          <p:nvPr/>
        </p:nvSpPr>
        <p:spPr>
          <a:xfrm>
            <a:off x="3019425" y="2653010"/>
            <a:ext cx="2009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HTML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541B93D-E1E9-49EF-9BF3-64EC5DA38677}"/>
              </a:ext>
            </a:extLst>
          </p:cNvPr>
          <p:cNvSpPr/>
          <p:nvPr/>
        </p:nvSpPr>
        <p:spPr>
          <a:xfrm>
            <a:off x="5200649" y="1943100"/>
            <a:ext cx="1790700" cy="628650"/>
          </a:xfrm>
          <a:prstGeom prst="rect">
            <a:avLst/>
          </a:prstGeom>
          <a:solidFill>
            <a:srgbClr val="1B3382"/>
          </a:solidFill>
          <a:ln>
            <a:solidFill>
              <a:srgbClr val="1B33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B09AB60E-1A84-4EF4-B7B1-A2870AC9F268}"/>
              </a:ext>
            </a:extLst>
          </p:cNvPr>
          <p:cNvSpPr/>
          <p:nvPr/>
        </p:nvSpPr>
        <p:spPr>
          <a:xfrm>
            <a:off x="7391400" y="2669258"/>
            <a:ext cx="1790700" cy="628650"/>
          </a:xfrm>
          <a:prstGeom prst="rect">
            <a:avLst/>
          </a:prstGeom>
          <a:solidFill>
            <a:srgbClr val="1B3382"/>
          </a:solidFill>
          <a:ln>
            <a:solidFill>
              <a:srgbClr val="1B33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A41E4B11-83D8-4BAF-BF32-AE3CFC3E3F45}"/>
              </a:ext>
            </a:extLst>
          </p:cNvPr>
          <p:cNvSpPr txBox="1"/>
          <p:nvPr/>
        </p:nvSpPr>
        <p:spPr>
          <a:xfrm>
            <a:off x="4334091" y="2198569"/>
            <a:ext cx="35238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JAVA SCRIPT</a:t>
            </a:r>
            <a:endParaRPr lang="pt-BR" sz="40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1B9ACBC9-0133-4E38-BE61-B47F43438E63}"/>
              </a:ext>
            </a:extLst>
          </p:cNvPr>
          <p:cNvSpPr txBox="1"/>
          <p:nvPr/>
        </p:nvSpPr>
        <p:spPr>
          <a:xfrm>
            <a:off x="7628981" y="2653010"/>
            <a:ext cx="11427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CSS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FA30A1EB-69C5-402A-BA7C-7C6BF8415E6A}"/>
              </a:ext>
            </a:extLst>
          </p:cNvPr>
          <p:cNvSpPr txBox="1"/>
          <p:nvPr/>
        </p:nvSpPr>
        <p:spPr>
          <a:xfrm>
            <a:off x="2889963" y="5991161"/>
            <a:ext cx="6412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</a:rPr>
              <a:t>LINGUAGEM DE PROGRAMAÇÃO</a:t>
            </a:r>
          </a:p>
        </p:txBody>
      </p:sp>
    </p:spTree>
    <p:extLst>
      <p:ext uri="{BB962C8B-B14F-4D97-AF65-F5344CB8AC3E}">
        <p14:creationId xmlns:p14="http://schemas.microsoft.com/office/powerpoint/2010/main" val="2600460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3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C32A1F0-E46C-4CBD-A2D9-616FAB7FFDDC}"/>
              </a:ext>
            </a:extLst>
          </p:cNvPr>
          <p:cNvSpPr txBox="1"/>
          <p:nvPr/>
        </p:nvSpPr>
        <p:spPr>
          <a:xfrm>
            <a:off x="4424362" y="1098709"/>
            <a:ext cx="7610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u="sng" dirty="0">
                <a:solidFill>
                  <a:schemeClr val="bg1"/>
                </a:solidFill>
              </a:rPr>
              <a:t>O QUE É LINGUAGEM DE PROGRAMAÇÃO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37B7372-7470-4713-ACFC-6BCB19930B7B}"/>
              </a:ext>
            </a:extLst>
          </p:cNvPr>
          <p:cNvSpPr txBox="1"/>
          <p:nvPr/>
        </p:nvSpPr>
        <p:spPr>
          <a:xfrm>
            <a:off x="4552949" y="2825769"/>
            <a:ext cx="7010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 linguagem de programação é um método padronizado, formado por um conjunto de regras sintáticas e semânticas, de implementação de um código fonte - que pode ser compilado e transformado em um programa de computador, ou usado como script interpretado - que informará instruções de processamento ao computador.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81AFA23-5B2B-4501-A912-0F43BDC030E8}"/>
              </a:ext>
            </a:extLst>
          </p:cNvPr>
          <p:cNvSpPr/>
          <p:nvPr/>
        </p:nvSpPr>
        <p:spPr>
          <a:xfrm>
            <a:off x="0" y="0"/>
            <a:ext cx="359092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Gráfico 5" descr="Programador">
            <a:extLst>
              <a:ext uri="{FF2B5EF4-FFF2-40B4-BE49-F238E27FC236}">
                <a16:creationId xmlns:a16="http://schemas.microsoft.com/office/drawing/2014/main" id="{D464A88F-D0AE-44EE-B180-30B6AC7EA3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9576" y="2047875"/>
            <a:ext cx="2762249" cy="276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320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3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C32A1F0-E46C-4CBD-A2D9-616FAB7FFDDC}"/>
              </a:ext>
            </a:extLst>
          </p:cNvPr>
          <p:cNvSpPr txBox="1"/>
          <p:nvPr/>
        </p:nvSpPr>
        <p:spPr>
          <a:xfrm>
            <a:off x="3924299" y="1241584"/>
            <a:ext cx="9015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u="sng" dirty="0">
                <a:solidFill>
                  <a:schemeClr val="bg1"/>
                </a:solidFill>
              </a:rPr>
              <a:t>PARA</a:t>
            </a:r>
            <a:r>
              <a:rPr lang="pt-BR" sz="2000" b="1" u="sng" dirty="0">
                <a:solidFill>
                  <a:schemeClr val="bg1"/>
                </a:solidFill>
              </a:rPr>
              <a:t> </a:t>
            </a:r>
            <a:r>
              <a:rPr lang="pt-BR" sz="2800" b="1" u="sng" dirty="0">
                <a:solidFill>
                  <a:schemeClr val="bg1"/>
                </a:solidFill>
              </a:rPr>
              <a:t>QUE SERVE A LINGUAGEM DE PROGRAMAÇÃO 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37B7372-7470-4713-ACFC-6BCB19930B7B}"/>
              </a:ext>
            </a:extLst>
          </p:cNvPr>
          <p:cNvSpPr txBox="1"/>
          <p:nvPr/>
        </p:nvSpPr>
        <p:spPr>
          <a:xfrm>
            <a:off x="4552949" y="2825769"/>
            <a:ext cx="7010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Em geral, uma </a:t>
            </a:r>
            <a:r>
              <a:rPr lang="pt-B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linguagem de programação</a:t>
            </a:r>
            <a:r>
              <a:rPr lang="pt-BR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é usada para programar. No entanto, cada um tem um escopo e forma de comunicação diferente. Em resumo, o idioma de baixo nível permite a comunicação interna da máquina e cada instrução tem seu código de operação exclusivo.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81AFA23-5B2B-4501-A912-0F43BDC030E8}"/>
              </a:ext>
            </a:extLst>
          </p:cNvPr>
          <p:cNvSpPr/>
          <p:nvPr/>
        </p:nvSpPr>
        <p:spPr>
          <a:xfrm>
            <a:off x="0" y="0"/>
            <a:ext cx="359092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Gráfico 5" descr="Programador">
            <a:extLst>
              <a:ext uri="{FF2B5EF4-FFF2-40B4-BE49-F238E27FC236}">
                <a16:creationId xmlns:a16="http://schemas.microsoft.com/office/drawing/2014/main" id="{D464A88F-D0AE-44EE-B180-30B6AC7EA3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9576" y="2047875"/>
            <a:ext cx="2762249" cy="276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104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3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C32A1F0-E46C-4CBD-A2D9-616FAB7FFDDC}"/>
              </a:ext>
            </a:extLst>
          </p:cNvPr>
          <p:cNvSpPr txBox="1"/>
          <p:nvPr/>
        </p:nvSpPr>
        <p:spPr>
          <a:xfrm>
            <a:off x="4424362" y="1098709"/>
            <a:ext cx="7610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u="sng">
                <a:solidFill>
                  <a:schemeClr val="bg1"/>
                </a:solidFill>
              </a:rPr>
              <a:t>HTML</a:t>
            </a:r>
            <a:endParaRPr lang="pt-BR" sz="3200" b="1" u="sng" dirty="0">
              <a:solidFill>
                <a:schemeClr val="bg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37B7372-7470-4713-ACFC-6BCB19930B7B}"/>
              </a:ext>
            </a:extLst>
          </p:cNvPr>
          <p:cNvSpPr txBox="1"/>
          <p:nvPr/>
        </p:nvSpPr>
        <p:spPr>
          <a:xfrm>
            <a:off x="4552949" y="2825769"/>
            <a:ext cx="7010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HTML abreviação para a expressão inglesa </a:t>
            </a:r>
            <a:r>
              <a:rPr lang="pt-BR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HyperText</a:t>
            </a:r>
            <a:r>
              <a:rPr lang="pt-BR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Markup </a:t>
            </a:r>
            <a:r>
              <a:rPr lang="pt-BR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Language</a:t>
            </a:r>
            <a:r>
              <a:rPr lang="pt-BR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que significa: "Linguagem de Marcação de Hipertexto" é uma linguagem de marcação utilizada na construção de páginas na Web. Documentos HTML podem ser interpretados por navegadores. A tecnologia é fruto da junção entre os padrões </a:t>
            </a:r>
            <a:r>
              <a:rPr lang="pt-BR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HyTime</a:t>
            </a:r>
            <a:r>
              <a:rPr lang="pt-BR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e SGML</a:t>
            </a:r>
            <a:r>
              <a:rPr lang="pt-BR" sz="2400" b="0" i="0" dirty="0">
                <a:solidFill>
                  <a:srgbClr val="1B3382"/>
                </a:solidFill>
                <a:effectLst/>
                <a:latin typeface="arial" panose="020B0604020202020204" pitchFamily="34" charset="0"/>
              </a:rPr>
              <a:t>.</a:t>
            </a:r>
            <a:endParaRPr lang="pt-BR" sz="2400" dirty="0">
              <a:solidFill>
                <a:srgbClr val="1B3382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81AFA23-5B2B-4501-A912-0F43BDC030E8}"/>
              </a:ext>
            </a:extLst>
          </p:cNvPr>
          <p:cNvSpPr/>
          <p:nvPr/>
        </p:nvSpPr>
        <p:spPr>
          <a:xfrm>
            <a:off x="0" y="0"/>
            <a:ext cx="359092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90B527C-F1F8-4140-A5E7-5566AC09E2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4320" y="1369218"/>
            <a:ext cx="4119563" cy="411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1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3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C32A1F0-E46C-4CBD-A2D9-616FAB7FFDDC}"/>
              </a:ext>
            </a:extLst>
          </p:cNvPr>
          <p:cNvSpPr txBox="1"/>
          <p:nvPr/>
        </p:nvSpPr>
        <p:spPr>
          <a:xfrm>
            <a:off x="4424362" y="1098709"/>
            <a:ext cx="7610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u="sng">
                <a:solidFill>
                  <a:schemeClr val="bg1"/>
                </a:solidFill>
              </a:rPr>
              <a:t>CSS</a:t>
            </a:r>
            <a:endParaRPr lang="pt-BR" sz="3200" b="1" u="sng" dirty="0">
              <a:solidFill>
                <a:schemeClr val="bg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37B7372-7470-4713-ACFC-6BCB19930B7B}"/>
              </a:ext>
            </a:extLst>
          </p:cNvPr>
          <p:cNvSpPr txBox="1"/>
          <p:nvPr/>
        </p:nvSpPr>
        <p:spPr>
          <a:xfrm>
            <a:off x="4552949" y="2825769"/>
            <a:ext cx="7010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Cascading</a:t>
            </a:r>
            <a:r>
              <a:rPr lang="pt-BR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Style</a:t>
            </a:r>
            <a:r>
              <a:rPr lang="pt-BR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Sheets</a:t>
            </a:r>
            <a:r>
              <a:rPr lang="pt-BR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é um mecanismo para adicionar estilo a um documento web. O código CSS pode ser aplicado diretamente nas </a:t>
            </a:r>
            <a:r>
              <a:rPr lang="pt-BR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tags</a:t>
            </a:r>
            <a:r>
              <a:rPr lang="pt-BR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ou ficar contido dentro das </a:t>
            </a:r>
            <a:r>
              <a:rPr lang="pt-BR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tags</a:t>
            </a:r>
            <a:r>
              <a:rPr lang="pt-BR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&lt;</a:t>
            </a:r>
            <a:r>
              <a:rPr lang="pt-BR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style</a:t>
            </a:r>
            <a:r>
              <a:rPr lang="pt-BR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&gt;. Também é possível, em vez de colocar a formatação dentro do documento, criar um link para um arquivo CSS que contém os estilos.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81AFA23-5B2B-4501-A912-0F43BDC030E8}"/>
              </a:ext>
            </a:extLst>
          </p:cNvPr>
          <p:cNvSpPr/>
          <p:nvPr/>
        </p:nvSpPr>
        <p:spPr>
          <a:xfrm>
            <a:off x="0" y="0"/>
            <a:ext cx="359092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90B527C-F1F8-4140-A5E7-5566AC09E2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5486" y="1369218"/>
            <a:ext cx="2919950" cy="411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34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3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C32A1F0-E46C-4CBD-A2D9-616FAB7FFDDC}"/>
              </a:ext>
            </a:extLst>
          </p:cNvPr>
          <p:cNvSpPr txBox="1"/>
          <p:nvPr/>
        </p:nvSpPr>
        <p:spPr>
          <a:xfrm>
            <a:off x="4424362" y="1098709"/>
            <a:ext cx="7610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u="sng" dirty="0">
                <a:solidFill>
                  <a:schemeClr val="bg1"/>
                </a:solidFill>
              </a:rPr>
              <a:t>LINGUAGEM JAVA SCRIPT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37B7372-7470-4713-ACFC-6BCB19930B7B}"/>
              </a:ext>
            </a:extLst>
          </p:cNvPr>
          <p:cNvSpPr txBox="1"/>
          <p:nvPr/>
        </p:nvSpPr>
        <p:spPr>
          <a:xfrm>
            <a:off x="4552949" y="2825769"/>
            <a:ext cx="7010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JavaScript</a:t>
            </a:r>
            <a:r>
              <a:rPr lang="pt-BR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é uma linguagem de programação interpretada estruturada, de script em alto nível com tipagem dinâmica fraca e </a:t>
            </a:r>
            <a:r>
              <a:rPr lang="pt-BR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multiparadigma</a:t>
            </a:r>
            <a:r>
              <a:rPr lang="pt-BR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Juntamente com HTML e CSS, o </a:t>
            </a:r>
            <a:r>
              <a:rPr lang="pt-BR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JavaScript</a:t>
            </a:r>
            <a:r>
              <a:rPr lang="pt-BR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é uma das três principais tecnologias da World </a:t>
            </a:r>
            <a:r>
              <a:rPr lang="pt-BR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Wide</a:t>
            </a:r>
            <a:r>
              <a:rPr lang="pt-BR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Web.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81AFA23-5B2B-4501-A912-0F43BDC030E8}"/>
              </a:ext>
            </a:extLst>
          </p:cNvPr>
          <p:cNvSpPr/>
          <p:nvPr/>
        </p:nvSpPr>
        <p:spPr>
          <a:xfrm>
            <a:off x="0" y="0"/>
            <a:ext cx="359092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90B527C-F1F8-4140-A5E7-5566AC09E2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68027" y="1356649"/>
            <a:ext cx="4144701" cy="414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3497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306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Antony Fernando</dc:creator>
  <cp:lastModifiedBy>Antony Fernando</cp:lastModifiedBy>
  <cp:revision>4</cp:revision>
  <dcterms:created xsi:type="dcterms:W3CDTF">2021-09-07T22:14:36Z</dcterms:created>
  <dcterms:modified xsi:type="dcterms:W3CDTF">2021-09-17T17:28:54Z</dcterms:modified>
</cp:coreProperties>
</file>