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trail One" panose="020B0604020202020204" charset="0"/>
      <p:regular r:id="rId19"/>
    </p:embeddedFont>
    <p:embeddedFont>
      <p:font typeface="Heebo Bold Bold" panose="020B0604020202020204" charset="-79"/>
      <p:regular r:id="rId20"/>
    </p:embeddedFont>
    <p:embeddedFont>
      <p:font typeface="Heebo Regular" panose="020B0604020202020204" charset="-79"/>
      <p:regular r:id="rId21"/>
    </p:embeddedFont>
    <p:embeddedFont>
      <p:font typeface="Heebo Regular Bold" panose="020B0604020202020204" charset="-79"/>
      <p:regular r:id="rId22"/>
    </p:embeddedFont>
    <p:embeddedFont>
      <p:font typeface="Open Sans Extra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4622" autoAdjust="0"/>
  </p:normalViewPr>
  <p:slideViewPr>
    <p:cSldViewPr>
      <p:cViewPr varScale="1">
        <p:scale>
          <a:sx n="45" d="100"/>
          <a:sy n="45" d="100"/>
        </p:scale>
        <p:origin x="5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y Fernando" userId="c59589e407608e66" providerId="LiveId" clId="{B2A451CA-FA4A-4266-805B-E7553818B0A7}"/>
    <pc:docChg chg="modSld">
      <pc:chgData name="Antony Fernando" userId="c59589e407608e66" providerId="LiveId" clId="{B2A451CA-FA4A-4266-805B-E7553818B0A7}" dt="2022-05-18T19:41:17.411" v="34" actId="1036"/>
      <pc:docMkLst>
        <pc:docMk/>
      </pc:docMkLst>
      <pc:sldChg chg="modSp mod">
        <pc:chgData name="Antony Fernando" userId="c59589e407608e66" providerId="LiveId" clId="{B2A451CA-FA4A-4266-805B-E7553818B0A7}" dt="2022-05-18T19:30:58.859" v="3" actId="404"/>
        <pc:sldMkLst>
          <pc:docMk/>
          <pc:sldMk cId="0" sldId="257"/>
        </pc:sldMkLst>
        <pc:spChg chg="mod">
          <ac:chgData name="Antony Fernando" userId="c59589e407608e66" providerId="LiveId" clId="{B2A451CA-FA4A-4266-805B-E7553818B0A7}" dt="2022-05-18T19:30:38.143" v="0" actId="113"/>
          <ac:spMkLst>
            <pc:docMk/>
            <pc:sldMk cId="0" sldId="257"/>
            <ac:spMk id="4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0:45.537" v="1" actId="404"/>
          <ac:spMkLst>
            <pc:docMk/>
            <pc:sldMk cId="0" sldId="257"/>
            <ac:spMk id="14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0:50.809" v="2" actId="404"/>
          <ac:spMkLst>
            <pc:docMk/>
            <pc:sldMk cId="0" sldId="257"/>
            <ac:spMk id="21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0:58.859" v="3" actId="404"/>
          <ac:spMkLst>
            <pc:docMk/>
            <pc:sldMk cId="0" sldId="257"/>
            <ac:spMk id="31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40:28.324" v="30" actId="404"/>
        <pc:sldMkLst>
          <pc:docMk/>
          <pc:sldMk cId="0" sldId="258"/>
        </pc:sldMkLst>
        <pc:spChg chg="mod">
          <ac:chgData name="Antony Fernando" userId="c59589e407608e66" providerId="LiveId" clId="{B2A451CA-FA4A-4266-805B-E7553818B0A7}" dt="2022-05-18T19:40:07.139" v="28" actId="14100"/>
          <ac:spMkLst>
            <pc:docMk/>
            <pc:sldMk cId="0" sldId="258"/>
            <ac:spMk id="12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1:30.798" v="5" actId="14100"/>
          <ac:spMkLst>
            <pc:docMk/>
            <pc:sldMk cId="0" sldId="258"/>
            <ac:spMk id="18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1:23.364" v="4" actId="14100"/>
          <ac:spMkLst>
            <pc:docMk/>
            <pc:sldMk cId="0" sldId="258"/>
            <ac:spMk id="23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40:28.324" v="30" actId="404"/>
          <ac:spMkLst>
            <pc:docMk/>
            <pc:sldMk cId="0" sldId="258"/>
            <ac:spMk id="35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1:38.964" v="6" actId="404"/>
          <ac:spMkLst>
            <pc:docMk/>
            <pc:sldMk cId="0" sldId="258"/>
            <ac:spMk id="36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1:42.954" v="7" actId="404"/>
          <ac:spMkLst>
            <pc:docMk/>
            <pc:sldMk cId="0" sldId="258"/>
            <ac:spMk id="43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1:46.378" v="8" actId="404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Antony Fernando" userId="c59589e407608e66" providerId="LiveId" clId="{B2A451CA-FA4A-4266-805B-E7553818B0A7}" dt="2022-05-18T19:40:17.281" v="29" actId="1076"/>
          <ac:picMkLst>
            <pc:docMk/>
            <pc:sldMk cId="0" sldId="258"/>
            <ac:picMk id="6" creationId="{00000000-0000-0000-0000-000000000000}"/>
          </ac:picMkLst>
        </pc:picChg>
      </pc:sldChg>
      <pc:sldChg chg="modSp mod">
        <pc:chgData name="Antony Fernando" userId="c59589e407608e66" providerId="LiveId" clId="{B2A451CA-FA4A-4266-805B-E7553818B0A7}" dt="2022-05-18T19:36:57.088" v="15" actId="404"/>
        <pc:sldMkLst>
          <pc:docMk/>
          <pc:sldMk cId="0" sldId="259"/>
        </pc:sldMkLst>
        <pc:spChg chg="mod">
          <ac:chgData name="Antony Fernando" userId="c59589e407608e66" providerId="LiveId" clId="{B2A451CA-FA4A-4266-805B-E7553818B0A7}" dt="2022-05-18T19:36:57.088" v="15" actId="404"/>
          <ac:spMkLst>
            <pc:docMk/>
            <pc:sldMk cId="0" sldId="259"/>
            <ac:spMk id="29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32:23.482" v="14" actId="14100"/>
        <pc:sldMkLst>
          <pc:docMk/>
          <pc:sldMk cId="0" sldId="261"/>
        </pc:sldMkLst>
        <pc:spChg chg="mod">
          <ac:chgData name="Antony Fernando" userId="c59589e407608e66" providerId="LiveId" clId="{B2A451CA-FA4A-4266-805B-E7553818B0A7}" dt="2022-05-18T19:32:23.482" v="14" actId="14100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39:45.467" v="27" actId="14100"/>
        <pc:sldMkLst>
          <pc:docMk/>
          <pc:sldMk cId="0" sldId="262"/>
        </pc:sldMkLst>
        <pc:spChg chg="mod">
          <ac:chgData name="Antony Fernando" userId="c59589e407608e66" providerId="LiveId" clId="{B2A451CA-FA4A-4266-805B-E7553818B0A7}" dt="2022-05-18T19:39:45.467" v="27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7:36.299" v="17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2:11.355" v="11" actId="404"/>
          <ac:spMkLst>
            <pc:docMk/>
            <pc:sldMk cId="0" sldId="262"/>
            <ac:spMk id="8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37:48.487" v="19" actId="20577"/>
        <pc:sldMkLst>
          <pc:docMk/>
          <pc:sldMk cId="0" sldId="263"/>
        </pc:sldMkLst>
        <pc:spChg chg="mod">
          <ac:chgData name="Antony Fernando" userId="c59589e407608e66" providerId="LiveId" clId="{B2A451CA-FA4A-4266-805B-E7553818B0A7}" dt="2022-05-18T19:32:19.314" v="13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7:48.487" v="19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2:15.881" v="12" actId="404"/>
          <ac:spMkLst>
            <pc:docMk/>
            <pc:sldMk cId="0" sldId="263"/>
            <ac:spMk id="8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38:11.430" v="20" actId="404"/>
        <pc:sldMkLst>
          <pc:docMk/>
          <pc:sldMk cId="0" sldId="264"/>
        </pc:sldMkLst>
        <pc:spChg chg="mod">
          <ac:chgData name="Antony Fernando" userId="c59589e407608e66" providerId="LiveId" clId="{B2A451CA-FA4A-4266-805B-E7553818B0A7}" dt="2022-05-18T19:38:11.430" v="20" actId="404"/>
          <ac:spMkLst>
            <pc:docMk/>
            <pc:sldMk cId="0" sldId="264"/>
            <ac:spMk id="8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41:17.411" v="34" actId="1036"/>
        <pc:sldMkLst>
          <pc:docMk/>
          <pc:sldMk cId="0" sldId="265"/>
        </pc:sldMkLst>
        <pc:spChg chg="mod">
          <ac:chgData name="Antony Fernando" userId="c59589e407608e66" providerId="LiveId" clId="{B2A451CA-FA4A-4266-805B-E7553818B0A7}" dt="2022-05-18T19:41:17.411" v="34" actId="10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8:29.030" v="21" actId="404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39:10.094" v="25" actId="1076"/>
        <pc:sldMkLst>
          <pc:docMk/>
          <pc:sldMk cId="0" sldId="266"/>
        </pc:sldMkLst>
        <pc:spChg chg="mod">
          <ac:chgData name="Antony Fernando" userId="c59589e407608e66" providerId="LiveId" clId="{B2A451CA-FA4A-4266-805B-E7553818B0A7}" dt="2022-05-18T19:39:10.094" v="25" actId="1076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Antony Fernando" userId="c59589e407608e66" providerId="LiveId" clId="{B2A451CA-FA4A-4266-805B-E7553818B0A7}" dt="2022-05-18T19:39:35.016" v="26" actId="1076"/>
        <pc:sldMkLst>
          <pc:docMk/>
          <pc:sldMk cId="0" sldId="267"/>
        </pc:sldMkLst>
        <pc:spChg chg="mod">
          <ac:chgData name="Antony Fernando" userId="c59589e407608e66" providerId="LiveId" clId="{B2A451CA-FA4A-4266-805B-E7553818B0A7}" dt="2022-05-18T19:39:35.016" v="26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9:35.016" v="26" actId="1076"/>
          <ac:spMkLst>
            <pc:docMk/>
            <pc:sldMk cId="0" sldId="267"/>
            <ac:spMk id="6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9:35.016" v="26" actId="1076"/>
          <ac:spMkLst>
            <pc:docMk/>
            <pc:sldMk cId="0" sldId="267"/>
            <ac:spMk id="7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9:35.016" v="26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9:35.016" v="26" actId="1076"/>
          <ac:spMkLst>
            <pc:docMk/>
            <pc:sldMk cId="0" sldId="267"/>
            <ac:spMk id="9" creationId="{00000000-0000-0000-0000-000000000000}"/>
          </ac:spMkLst>
        </pc:spChg>
        <pc:spChg chg="mod">
          <ac:chgData name="Antony Fernando" userId="c59589e407608e66" providerId="LiveId" clId="{B2A451CA-FA4A-4266-805B-E7553818B0A7}" dt="2022-05-18T19:39:35.016" v="26" actId="1076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Antony Fernando" userId="c59589e407608e66" providerId="LiveId" clId="{B2A451CA-FA4A-4266-805B-E7553818B0A7}" dt="2022-05-18T19:39:35.016" v="26" actId="1076"/>
          <ac:grpSpMkLst>
            <pc:docMk/>
            <pc:sldMk cId="0" sldId="267"/>
            <ac:grpSpMk id="4" creationId="{00000000-0000-0000-0000-000000000000}"/>
          </ac:grpSpMkLst>
        </pc:grpChg>
        <pc:picChg chg="mod">
          <ac:chgData name="Antony Fernando" userId="c59589e407608e66" providerId="LiveId" clId="{B2A451CA-FA4A-4266-805B-E7553818B0A7}" dt="2022-05-18T19:39:35.016" v="26" actId="1076"/>
          <ac:picMkLst>
            <pc:docMk/>
            <pc:sldMk cId="0" sldId="267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0551" y="2847872"/>
            <a:ext cx="13146897" cy="4591255"/>
            <a:chOff x="0" y="0"/>
            <a:chExt cx="4796024" cy="1674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96024" cy="1674902"/>
            </a:xfrm>
            <a:custGeom>
              <a:avLst/>
              <a:gdLst/>
              <a:ahLst/>
              <a:cxnLst/>
              <a:rect l="l" t="t" r="r" b="b"/>
              <a:pathLst>
                <a:path w="4796024" h="1674902">
                  <a:moveTo>
                    <a:pt x="0" y="0"/>
                  </a:moveTo>
                  <a:lnTo>
                    <a:pt x="0" y="1674902"/>
                  </a:lnTo>
                  <a:lnTo>
                    <a:pt x="4796024" y="1674902"/>
                  </a:lnTo>
                  <a:lnTo>
                    <a:pt x="4796024" y="0"/>
                  </a:lnTo>
                  <a:lnTo>
                    <a:pt x="0" y="0"/>
                  </a:lnTo>
                  <a:close/>
                  <a:moveTo>
                    <a:pt x="4735064" y="1613942"/>
                  </a:moveTo>
                  <a:lnTo>
                    <a:pt x="59690" y="1613942"/>
                  </a:lnTo>
                  <a:lnTo>
                    <a:pt x="59690" y="59690"/>
                  </a:lnTo>
                  <a:lnTo>
                    <a:pt x="4735064" y="59690"/>
                  </a:lnTo>
                  <a:lnTo>
                    <a:pt x="4735064" y="1613942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410944" y="3389686"/>
            <a:ext cx="1091053" cy="188112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501997" y="5594874"/>
            <a:ext cx="2554624" cy="408686"/>
            <a:chOff x="0" y="0"/>
            <a:chExt cx="952626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956470" y="3579956"/>
            <a:ext cx="4426645" cy="210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2343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77463" y="4463518"/>
            <a:ext cx="1948414" cy="80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</a:pPr>
            <a:r>
              <a:rPr lang="en-US" sz="4737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98297" y="6402988"/>
            <a:ext cx="7491407" cy="49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2880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463" y="3816106"/>
            <a:ext cx="2171342" cy="80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</a:pPr>
            <a:r>
              <a:rPr lang="en-US" sz="4737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7037"/>
            <a:ext cx="4991100" cy="154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Ameaças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881187"/>
            <a:ext cx="13295979" cy="284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1292" lvl="1" indent="-585646">
              <a:lnSpc>
                <a:spcPts val="7595"/>
              </a:lnSpc>
              <a:buFont typeface="Arial"/>
              <a:buChar char="•"/>
            </a:pPr>
            <a:r>
              <a:rPr lang="en-US" sz="5425">
                <a:solidFill>
                  <a:srgbClr val="FFFFFF"/>
                </a:solidFill>
                <a:latin typeface="Contrail One"/>
              </a:rPr>
              <a:t>Competição Agressiva;</a:t>
            </a:r>
          </a:p>
          <a:p>
            <a:pPr marL="1171292" lvl="1" indent="-585646">
              <a:lnSpc>
                <a:spcPts val="7595"/>
              </a:lnSpc>
              <a:buFont typeface="Arial"/>
              <a:buChar char="•"/>
            </a:pPr>
            <a:r>
              <a:rPr lang="en-US" sz="5425">
                <a:solidFill>
                  <a:srgbClr val="FFFFFF"/>
                </a:solidFill>
                <a:latin typeface="Contrail One"/>
              </a:rPr>
              <a:t>Mudança de preferência dos consumidores;</a:t>
            </a:r>
          </a:p>
          <a:p>
            <a:pPr marL="1171292" lvl="1" indent="-585646">
              <a:lnSpc>
                <a:spcPts val="7595"/>
              </a:lnSpc>
              <a:buFont typeface="Arial"/>
              <a:buChar char="•"/>
            </a:pPr>
            <a:r>
              <a:rPr lang="en-US" sz="5425">
                <a:solidFill>
                  <a:srgbClr val="FFFFFF"/>
                </a:solidFill>
                <a:latin typeface="Contrail One"/>
              </a:rPr>
              <a:t>Aumento nos custos dos recursos.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08704" y="1028700"/>
            <a:ext cx="517985" cy="89307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226689" y="2075629"/>
            <a:ext cx="1212826" cy="194027"/>
            <a:chOff x="0" y="0"/>
            <a:chExt cx="952626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967697" y="1108259"/>
            <a:ext cx="2101582" cy="100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4"/>
              </a:lnSpc>
            </a:pPr>
            <a:r>
              <a:rPr lang="en-US" sz="5860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4168" y="1545630"/>
            <a:ext cx="925024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phone</a:t>
            </a:r>
            <a:endParaRPr lang="en-US" sz="2249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702700" y="2457845"/>
            <a:ext cx="3556600" cy="23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</a:pPr>
            <a:r>
              <a:rPr lang="en-US" sz="1367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24168" y="1238267"/>
            <a:ext cx="1030861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249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253" y="3560855"/>
            <a:ext cx="15469493" cy="316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Alguma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 </a:t>
            </a: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Dúvida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 do </a:t>
            </a: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Nosso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 </a:t>
            </a: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Produto</a:t>
            </a:r>
            <a:endParaRPr lang="en-US" sz="9000" dirty="0">
              <a:solidFill>
                <a:srgbClr val="64E688"/>
              </a:solidFill>
              <a:latin typeface="Contrail One"/>
            </a:endParaRPr>
          </a:p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ou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 da </a:t>
            </a: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Matriz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 Swot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6051" y="6903174"/>
            <a:ext cx="10741909" cy="575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8">
                <a:solidFill>
                  <a:srgbClr val="FFFFFF"/>
                </a:solidFill>
                <a:latin typeface="Contrail One"/>
              </a:rPr>
              <a:t>© ENERGY SOLAR PHONE TEM TODOS OS DIREITOS RESERVADOS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709057" y="2198110"/>
            <a:ext cx="1402286" cy="241773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111343" y="5032350"/>
            <a:ext cx="3283356" cy="525268"/>
            <a:chOff x="0" y="0"/>
            <a:chExt cx="952626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410200" y="2443909"/>
            <a:ext cx="5689391" cy="269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10"/>
              </a:lnSpc>
            </a:pPr>
            <a:r>
              <a:rPr lang="en-US" sz="15864" dirty="0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06748" y="3586385"/>
            <a:ext cx="2504219" cy="102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4"/>
              </a:lnSpc>
            </a:pPr>
            <a:r>
              <a:rPr lang="en-US" sz="6089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92802" y="6087290"/>
            <a:ext cx="9628406" cy="61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3"/>
              </a:lnSpc>
            </a:pPr>
            <a:r>
              <a:rPr lang="en-US" sz="3702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06748" y="2754292"/>
            <a:ext cx="2790739" cy="102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4"/>
              </a:lnSpc>
            </a:pPr>
            <a:r>
              <a:rPr lang="en-US" sz="6089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36051" y="7703274"/>
            <a:ext cx="10741909" cy="575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8">
                <a:solidFill>
                  <a:srgbClr val="FFFFFF"/>
                </a:solidFill>
                <a:latin typeface="Contrail One"/>
              </a:rPr>
              <a:t>Antony, Gabriele, Matheus e Thais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3414903" cy="1731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14903" cy="1731500"/>
            </a:xfrm>
            <a:custGeom>
              <a:avLst/>
              <a:gdLst/>
              <a:ahLst/>
              <a:cxnLst/>
              <a:rect l="l" t="t" r="r" b="b"/>
              <a:pathLst>
                <a:path w="3414903" h="1731500">
                  <a:moveTo>
                    <a:pt x="0" y="0"/>
                  </a:moveTo>
                  <a:lnTo>
                    <a:pt x="0" y="1731500"/>
                  </a:lnTo>
                  <a:lnTo>
                    <a:pt x="3414903" y="1731500"/>
                  </a:lnTo>
                  <a:lnTo>
                    <a:pt x="3414903" y="0"/>
                  </a:lnTo>
                  <a:lnTo>
                    <a:pt x="0" y="0"/>
                  </a:lnTo>
                  <a:close/>
                  <a:moveTo>
                    <a:pt x="3353943" y="1670540"/>
                  </a:moveTo>
                  <a:lnTo>
                    <a:pt x="59690" y="1670540"/>
                  </a:lnTo>
                  <a:lnTo>
                    <a:pt x="59690" y="59690"/>
                  </a:lnTo>
                  <a:lnTo>
                    <a:pt x="3353943" y="59690"/>
                  </a:lnTo>
                  <a:lnTo>
                    <a:pt x="3353943" y="167054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67538" y="1780674"/>
            <a:ext cx="7376462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9167" b="1" dirty="0">
                <a:solidFill>
                  <a:srgbClr val="64E688"/>
                </a:solidFill>
                <a:latin typeface="Heebo Bold Bold"/>
              </a:rPr>
              <a:t>Technology</a:t>
            </a:r>
            <a:r>
              <a:rPr lang="en-US" sz="9167" b="1" dirty="0">
                <a:solidFill>
                  <a:srgbClr val="64E688"/>
                </a:solidFill>
                <a:latin typeface="Arimo"/>
              </a:rPr>
              <a:t> &amp;</a:t>
            </a:r>
          </a:p>
          <a:p>
            <a:pPr>
              <a:lnSpc>
                <a:spcPts val="11000"/>
              </a:lnSpc>
            </a:pPr>
            <a:r>
              <a:rPr lang="en-US" sz="9167" b="1" dirty="0">
                <a:solidFill>
                  <a:srgbClr val="64E688"/>
                </a:solidFill>
                <a:latin typeface="Arimo"/>
              </a:rPr>
              <a:t>Sustainable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4275248"/>
            <a:ext cx="952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endParaRPr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9221483" y="2692891"/>
            <a:ext cx="4750105" cy="43582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-3153415">
            <a:off x="11721852" y="2985786"/>
            <a:ext cx="4269" cy="69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 rot="-3153415">
            <a:off x="14358471" y="3528781"/>
            <a:ext cx="4269" cy="69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endParaRPr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79160" y="5122973"/>
            <a:ext cx="1002594" cy="172861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781753" y="7149372"/>
            <a:ext cx="2347503" cy="375551"/>
            <a:chOff x="0" y="0"/>
            <a:chExt cx="952626" cy="152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280457" y="5307085"/>
            <a:ext cx="4067747" cy="1921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9"/>
              </a:lnSpc>
            </a:pPr>
            <a:r>
              <a:rPr lang="en-US" sz="11342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67332" y="6111545"/>
            <a:ext cx="1790443" cy="740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4"/>
              </a:lnSpc>
            </a:pPr>
            <a:r>
              <a:rPr lang="en-US" sz="4353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67538" y="7896858"/>
            <a:ext cx="6884028" cy="44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2400" dirty="0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67332" y="5516623"/>
            <a:ext cx="1995297" cy="740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4"/>
              </a:lnSpc>
            </a:pPr>
            <a:r>
              <a:rPr lang="en-US" sz="4353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82545">
            <a:off x="9707623" y="5434401"/>
            <a:ext cx="588831" cy="1015226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 rot="-3082545">
            <a:off x="10546135" y="5558023"/>
            <a:ext cx="1378707" cy="220564"/>
            <a:chOff x="0" y="0"/>
            <a:chExt cx="952626" cy="152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19" name="TextBox 19"/>
          <p:cNvSpPr txBox="1"/>
          <p:nvPr/>
        </p:nvSpPr>
        <p:spPr>
          <a:xfrm rot="-3082545">
            <a:off x="9681902" y="4546436"/>
            <a:ext cx="2389019" cy="1129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26"/>
              </a:lnSpc>
            </a:pPr>
            <a:r>
              <a:rPr lang="en-US" sz="6661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20" name="TextBox 20"/>
          <p:cNvSpPr txBox="1"/>
          <p:nvPr/>
        </p:nvSpPr>
        <p:spPr>
          <a:xfrm rot="-3082545">
            <a:off x="11420699" y="3759671"/>
            <a:ext cx="1051541" cy="43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21" name="TextBox 21"/>
          <p:cNvSpPr txBox="1"/>
          <p:nvPr/>
        </p:nvSpPr>
        <p:spPr>
          <a:xfrm rot="-3082545">
            <a:off x="10033435" y="5245258"/>
            <a:ext cx="4043043" cy="26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6"/>
              </a:lnSpc>
            </a:pPr>
            <a:r>
              <a:rPr lang="en-US" sz="1554" dirty="0">
                <a:solidFill>
                  <a:srgbClr val="FFFFFF"/>
                </a:solidFill>
                <a:latin typeface="Contrail One"/>
              </a:rPr>
              <a:t>O CARREGADOR </a:t>
            </a:r>
            <a:r>
              <a:rPr lang="en-US" sz="1400" dirty="0">
                <a:solidFill>
                  <a:srgbClr val="FFFFFF"/>
                </a:solidFill>
                <a:latin typeface="Contrail One"/>
              </a:rPr>
              <a:t>PORTATIL</a:t>
            </a:r>
            <a:r>
              <a:rPr lang="en-US" sz="1554" dirty="0">
                <a:solidFill>
                  <a:srgbClr val="FFFFFF"/>
                </a:solidFill>
                <a:latin typeface="Contrail One"/>
              </a:rPr>
              <a:t> SUSTENTÁVEL DO SMARTPHONE</a:t>
            </a:r>
          </a:p>
        </p:txBody>
      </p:sp>
      <p:sp>
        <p:nvSpPr>
          <p:cNvPr id="22" name="TextBox 22"/>
          <p:cNvSpPr txBox="1"/>
          <p:nvPr/>
        </p:nvSpPr>
        <p:spPr>
          <a:xfrm rot="-3082545">
            <a:off x="11125121" y="3494573"/>
            <a:ext cx="1171853" cy="43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2049464" y="3210079"/>
            <a:ext cx="4750105" cy="435822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 rot="-3153415">
            <a:off x="14549834" y="3502973"/>
            <a:ext cx="4269" cy="69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 rot="-3153415">
            <a:off x="17186452" y="4045969"/>
            <a:ext cx="4269" cy="69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endParaRPr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82545">
            <a:off x="12535604" y="5951588"/>
            <a:ext cx="588831" cy="101522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 rot="-3082545">
            <a:off x="13374116" y="6075211"/>
            <a:ext cx="1378707" cy="220564"/>
            <a:chOff x="0" y="0"/>
            <a:chExt cx="952626" cy="152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29" name="TextBox 29"/>
          <p:cNvSpPr txBox="1"/>
          <p:nvPr/>
        </p:nvSpPr>
        <p:spPr>
          <a:xfrm rot="-3082545">
            <a:off x="12509884" y="5063623"/>
            <a:ext cx="2389019" cy="1129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26"/>
              </a:lnSpc>
            </a:pPr>
            <a:r>
              <a:rPr lang="en-US" sz="6661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30" name="TextBox 30"/>
          <p:cNvSpPr txBox="1"/>
          <p:nvPr/>
        </p:nvSpPr>
        <p:spPr>
          <a:xfrm rot="-3082545">
            <a:off x="14248681" y="4276859"/>
            <a:ext cx="1051541" cy="43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31" name="TextBox 31"/>
          <p:cNvSpPr txBox="1"/>
          <p:nvPr/>
        </p:nvSpPr>
        <p:spPr>
          <a:xfrm rot="-3082545">
            <a:off x="12861417" y="5762446"/>
            <a:ext cx="4043043" cy="26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6"/>
              </a:lnSpc>
            </a:pPr>
            <a:r>
              <a:rPr lang="en-US" sz="1554" dirty="0">
                <a:solidFill>
                  <a:srgbClr val="FFFFFF"/>
                </a:solidFill>
                <a:latin typeface="Contrail One"/>
              </a:rPr>
              <a:t>O CARREGADOR PORTATIL SUSTENTÁVEL DO </a:t>
            </a:r>
            <a:r>
              <a:rPr lang="en-US" sz="1400" dirty="0">
                <a:solidFill>
                  <a:srgbClr val="FFFFFF"/>
                </a:solidFill>
                <a:latin typeface="Contrail One"/>
              </a:rPr>
              <a:t>SMARTPHONE</a:t>
            </a:r>
            <a:endParaRPr lang="en-US" sz="1554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32" name="TextBox 32"/>
          <p:cNvSpPr txBox="1"/>
          <p:nvPr/>
        </p:nvSpPr>
        <p:spPr>
          <a:xfrm rot="-3082545">
            <a:off x="13953102" y="4011761"/>
            <a:ext cx="1171853" cy="43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56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979238" y="3119562"/>
            <a:ext cx="5061196" cy="0"/>
          </a:xfrm>
          <a:prstGeom prst="line">
            <a:avLst/>
          </a:prstGeom>
          <a:ln w="114300" cap="flat">
            <a:solidFill>
              <a:srgbClr val="64E68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334041" y="3081047"/>
            <a:ext cx="5061196" cy="0"/>
          </a:xfrm>
          <a:prstGeom prst="line">
            <a:avLst/>
          </a:prstGeom>
          <a:ln w="114300" cap="flat">
            <a:solidFill>
              <a:srgbClr val="64E688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7667266" y="1929237"/>
            <a:ext cx="3158968" cy="228594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-810925">
            <a:off x="10507037" y="2595203"/>
            <a:ext cx="1760" cy="291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8"/>
              </a:lnSpc>
            </a:pPr>
            <a:endParaRPr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15114" r="15880"/>
          <a:stretch>
            <a:fillRect/>
          </a:stretch>
        </p:blipFill>
        <p:spPr>
          <a:xfrm rot="-10800000">
            <a:off x="14135524" y="5994043"/>
            <a:ext cx="2625867" cy="380533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95882" y="4347740"/>
            <a:ext cx="4256008" cy="1686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4857">
                <a:solidFill>
                  <a:srgbClr val="64E688"/>
                </a:solidFill>
                <a:latin typeface="Contrail One"/>
              </a:rPr>
              <a:t>2 CABOS USB </a:t>
            </a:r>
          </a:p>
          <a:p>
            <a:pPr algn="ctr">
              <a:lnSpc>
                <a:spcPts val="6799"/>
              </a:lnSpc>
            </a:pPr>
            <a:r>
              <a:rPr lang="en-US" sz="4857">
                <a:solidFill>
                  <a:srgbClr val="64E688"/>
                </a:solidFill>
                <a:latin typeface="Contrail One"/>
              </a:rPr>
              <a:t>1 ANDROID E 1 IOS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3136149">
            <a:off x="4821117" y="6402792"/>
            <a:ext cx="3504190" cy="321509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-5417266">
            <a:off x="5996798" y="6641097"/>
            <a:ext cx="2986" cy="47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</a:pPr>
            <a:endParaRPr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3136149">
            <a:off x="6571618" y="6402792"/>
            <a:ext cx="3504190" cy="321509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 rot="-5417266">
            <a:off x="7700466" y="6798666"/>
            <a:ext cx="3149" cy="510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5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5840778" y="4498799"/>
            <a:ext cx="3238201" cy="1495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41"/>
              </a:lnSpc>
            </a:pPr>
            <a:r>
              <a:rPr lang="en-US" sz="4315" dirty="0">
                <a:solidFill>
                  <a:srgbClr val="64E688"/>
                </a:solidFill>
                <a:latin typeface="Contrail One"/>
              </a:rPr>
              <a:t>2 BATERIAS </a:t>
            </a:r>
          </a:p>
          <a:p>
            <a:pPr algn="ctr">
              <a:lnSpc>
                <a:spcPts val="6041"/>
              </a:lnSpc>
            </a:pPr>
            <a:r>
              <a:rPr lang="en-US" sz="4315" dirty="0">
                <a:solidFill>
                  <a:srgbClr val="64E688"/>
                </a:solidFill>
                <a:latin typeface="Contrail One"/>
              </a:rPr>
              <a:t>RECARREGAVEIS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1612000">
            <a:off x="790324" y="5741869"/>
            <a:ext cx="4595219" cy="459521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1612000">
            <a:off x="1298531" y="5905657"/>
            <a:ext cx="2902375" cy="884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 rot="-26691">
            <a:off x="4073514" y="5836612"/>
            <a:ext cx="2214" cy="35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623363" y="4498799"/>
            <a:ext cx="2929139" cy="725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7"/>
              </a:lnSpc>
            </a:pPr>
            <a:r>
              <a:rPr lang="en-US" sz="4198">
                <a:solidFill>
                  <a:srgbClr val="64E688"/>
                </a:solidFill>
                <a:latin typeface="Contrail One"/>
              </a:rPr>
              <a:t>1 CARREGADOR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rcRect l="25983" t="5999" r="24298" b="6074"/>
          <a:stretch>
            <a:fillRect/>
          </a:stretch>
        </p:blipFill>
        <p:spPr>
          <a:xfrm rot="-10800000">
            <a:off x="10334041" y="5798997"/>
            <a:ext cx="2500858" cy="442268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513533" y="4489274"/>
            <a:ext cx="1988095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95"/>
              </a:lnSpc>
            </a:pPr>
            <a:r>
              <a:rPr lang="en-US" sz="4854" dirty="0">
                <a:solidFill>
                  <a:srgbClr val="64E688"/>
                </a:solidFill>
                <a:latin typeface="Contrail One"/>
              </a:rPr>
              <a:t>1 PLACA</a:t>
            </a:r>
          </a:p>
          <a:p>
            <a:pPr algn="ctr">
              <a:lnSpc>
                <a:spcPts val="6795"/>
              </a:lnSpc>
            </a:pPr>
            <a:r>
              <a:rPr lang="en-US" sz="4854" dirty="0">
                <a:solidFill>
                  <a:srgbClr val="64E688"/>
                </a:solidFill>
                <a:latin typeface="Contrail One"/>
              </a:rPr>
              <a:t>SOLAR</a:t>
            </a:r>
          </a:p>
        </p:txBody>
      </p:sp>
      <p:sp>
        <p:nvSpPr>
          <p:cNvPr id="19" name="AutoShape 19"/>
          <p:cNvSpPr/>
          <p:nvPr/>
        </p:nvSpPr>
        <p:spPr>
          <a:xfrm rot="5400000">
            <a:off x="11050878" y="3652034"/>
            <a:ext cx="1067185" cy="0"/>
          </a:xfrm>
          <a:prstGeom prst="line">
            <a:avLst/>
          </a:prstGeom>
          <a:ln w="114300" cap="flat">
            <a:solidFill>
              <a:srgbClr val="64E688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AutoShape 20"/>
          <p:cNvSpPr/>
          <p:nvPr/>
        </p:nvSpPr>
        <p:spPr>
          <a:xfrm rot="5400000">
            <a:off x="6821835" y="3652034"/>
            <a:ext cx="1067185" cy="0"/>
          </a:xfrm>
          <a:prstGeom prst="line">
            <a:avLst/>
          </a:prstGeom>
          <a:ln w="114300" cap="flat">
            <a:solidFill>
              <a:srgbClr val="64E688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AutoShape 21"/>
          <p:cNvSpPr/>
          <p:nvPr/>
        </p:nvSpPr>
        <p:spPr>
          <a:xfrm rot="5400000">
            <a:off x="14790294" y="3652034"/>
            <a:ext cx="1067185" cy="0"/>
          </a:xfrm>
          <a:prstGeom prst="line">
            <a:avLst/>
          </a:prstGeom>
          <a:ln w="114300" cap="flat">
            <a:solidFill>
              <a:srgbClr val="64E688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AutoShape 22"/>
          <p:cNvSpPr/>
          <p:nvPr/>
        </p:nvSpPr>
        <p:spPr>
          <a:xfrm rot="5400000">
            <a:off x="2504655" y="3652034"/>
            <a:ext cx="1067185" cy="0"/>
          </a:xfrm>
          <a:prstGeom prst="line">
            <a:avLst/>
          </a:prstGeom>
          <a:ln w="114300" cap="flat">
            <a:solidFill>
              <a:srgbClr val="64E688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TextBox 23"/>
          <p:cNvSpPr txBox="1"/>
          <p:nvPr/>
        </p:nvSpPr>
        <p:spPr>
          <a:xfrm>
            <a:off x="5980113" y="180975"/>
            <a:ext cx="6222901" cy="154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64E688"/>
                </a:solidFill>
                <a:latin typeface="Contrail One"/>
              </a:rPr>
              <a:t>NA CAIXA VEM: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851012">
            <a:off x="9093519" y="3001022"/>
            <a:ext cx="216456" cy="3732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 rot="-851012">
            <a:off x="9370360" y="3341018"/>
            <a:ext cx="506817" cy="81080"/>
            <a:chOff x="0" y="0"/>
            <a:chExt cx="952626" cy="152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27" name="TextBox 27"/>
          <p:cNvSpPr txBox="1"/>
          <p:nvPr/>
        </p:nvSpPr>
        <p:spPr>
          <a:xfrm rot="-851012">
            <a:off x="9202991" y="2928963"/>
            <a:ext cx="878210" cy="41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8"/>
              </a:lnSpc>
            </a:pPr>
            <a:r>
              <a:rPr lang="en-US" sz="2448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28" name="TextBox 28"/>
          <p:cNvSpPr txBox="1"/>
          <p:nvPr/>
        </p:nvSpPr>
        <p:spPr>
          <a:xfrm rot="-851012">
            <a:off x="10014615" y="2962969"/>
            <a:ext cx="386550" cy="16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5"/>
              </a:lnSpc>
            </a:pPr>
            <a:r>
              <a:rPr lang="en-US" sz="939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29" name="TextBox 29"/>
          <p:cNvSpPr txBox="1"/>
          <p:nvPr/>
        </p:nvSpPr>
        <p:spPr>
          <a:xfrm rot="-851012">
            <a:off x="9183592" y="3422253"/>
            <a:ext cx="1486234" cy="10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571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30" name="TextBox 30"/>
          <p:cNvSpPr txBox="1"/>
          <p:nvPr/>
        </p:nvSpPr>
        <p:spPr>
          <a:xfrm rot="-851012">
            <a:off x="9982469" y="2833025"/>
            <a:ext cx="430777" cy="16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5"/>
              </a:lnSpc>
            </a:pPr>
            <a:r>
              <a:rPr lang="en-US" sz="939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2130348" y="6142746"/>
            <a:ext cx="282597" cy="487235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412945" y="6713918"/>
            <a:ext cx="661680" cy="105855"/>
            <a:chOff x="0" y="0"/>
            <a:chExt cx="952626" cy="152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2271647" y="6196555"/>
            <a:ext cx="1146558" cy="53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5"/>
              </a:lnSpc>
            </a:pPr>
            <a:r>
              <a:rPr lang="en-US" sz="3197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339036" y="6426503"/>
            <a:ext cx="504664" cy="2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7"/>
              </a:lnSpc>
            </a:pPr>
            <a:r>
              <a:rPr lang="en-US" sz="1200" dirty="0">
                <a:solidFill>
                  <a:srgbClr val="FFFFFF"/>
                </a:solidFill>
                <a:latin typeface="Open Sans Extra Bold"/>
              </a:rPr>
              <a:t>phone</a:t>
            </a:r>
            <a:endParaRPr lang="en-US" sz="1227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127073" y="6928507"/>
            <a:ext cx="1940370" cy="1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"/>
              </a:lnSpc>
            </a:pPr>
            <a:r>
              <a:rPr lang="en-US" sz="746" dirty="0">
                <a:solidFill>
                  <a:srgbClr val="FFFFFF"/>
                </a:solidFill>
                <a:latin typeface="Contrail One"/>
              </a:rPr>
              <a:t>O CARREGADOR PORTATIL SUSTENTÁVEL DO </a:t>
            </a:r>
            <a:r>
              <a:rPr lang="en-US" sz="600" dirty="0">
                <a:solidFill>
                  <a:srgbClr val="FFFFFF"/>
                </a:solidFill>
                <a:latin typeface="Contrail One"/>
              </a:rPr>
              <a:t>SMARTPHONE</a:t>
            </a:r>
            <a:endParaRPr lang="en-US" sz="746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339036" y="6258815"/>
            <a:ext cx="562405" cy="2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7"/>
              </a:lnSpc>
            </a:pPr>
            <a:r>
              <a:rPr lang="en-US" sz="1227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5400000">
            <a:off x="6052768" y="9009248"/>
            <a:ext cx="417898" cy="720514"/>
          </a:xfrm>
          <a:prstGeom prst="rect">
            <a:avLst/>
          </a:prstGeom>
        </p:spPr>
      </p:pic>
      <p:grpSp>
        <p:nvGrpSpPr>
          <p:cNvPr id="39" name="Group 39"/>
          <p:cNvGrpSpPr/>
          <p:nvPr/>
        </p:nvGrpSpPr>
        <p:grpSpPr>
          <a:xfrm rot="-5400000">
            <a:off x="6335126" y="8593048"/>
            <a:ext cx="978480" cy="156536"/>
            <a:chOff x="0" y="0"/>
            <a:chExt cx="952626" cy="1524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41" name="TextBox 41"/>
          <p:cNvSpPr txBox="1"/>
          <p:nvPr/>
        </p:nvSpPr>
        <p:spPr>
          <a:xfrm rot="-5400000">
            <a:off x="5527005" y="8117289"/>
            <a:ext cx="1695507" cy="808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8"/>
              </a:lnSpc>
            </a:pPr>
            <a:r>
              <a:rPr lang="en-US" sz="4727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42" name="TextBox 42"/>
          <p:cNvSpPr txBox="1"/>
          <p:nvPr/>
        </p:nvSpPr>
        <p:spPr>
          <a:xfrm rot="-5400000">
            <a:off x="6098180" y="7267274"/>
            <a:ext cx="746287" cy="301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1814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43" name="TextBox 43"/>
          <p:cNvSpPr txBox="1"/>
          <p:nvPr/>
        </p:nvSpPr>
        <p:spPr>
          <a:xfrm rot="-5400000">
            <a:off x="5717023" y="8055359"/>
            <a:ext cx="2869381" cy="18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4"/>
              </a:lnSpc>
            </a:pPr>
            <a:r>
              <a:rPr lang="en-US" sz="1103" dirty="0">
                <a:solidFill>
                  <a:srgbClr val="FFFFFF"/>
                </a:solidFill>
                <a:latin typeface="Contrail One"/>
              </a:rPr>
              <a:t>O CARREGADOR PORTATIL SUSTENTÁVEL DO </a:t>
            </a:r>
            <a:r>
              <a:rPr lang="en-US" sz="1100" dirty="0">
                <a:solidFill>
                  <a:srgbClr val="FFFFFF"/>
                </a:solidFill>
                <a:latin typeface="Contrail One"/>
              </a:rPr>
              <a:t>SMARTPHONE</a:t>
            </a:r>
            <a:endParaRPr lang="en-US" sz="1103" dirty="0">
              <a:solidFill>
                <a:srgbClr val="FFFFFF"/>
              </a:solidFill>
              <a:latin typeface="Contrail One"/>
            </a:endParaRPr>
          </a:p>
        </p:txBody>
      </p:sp>
      <p:sp>
        <p:nvSpPr>
          <p:cNvPr id="44" name="TextBox 44"/>
          <p:cNvSpPr txBox="1"/>
          <p:nvPr/>
        </p:nvSpPr>
        <p:spPr>
          <a:xfrm rot="-5400000">
            <a:off x="5807512" y="7224582"/>
            <a:ext cx="831674" cy="301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1814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5400000">
            <a:off x="7795902" y="9004404"/>
            <a:ext cx="417898" cy="720514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 rot="-5400000">
            <a:off x="8078260" y="8588204"/>
            <a:ext cx="978480" cy="156536"/>
            <a:chOff x="0" y="0"/>
            <a:chExt cx="952626" cy="152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48" name="TextBox 48"/>
          <p:cNvSpPr txBox="1"/>
          <p:nvPr/>
        </p:nvSpPr>
        <p:spPr>
          <a:xfrm rot="-5400000">
            <a:off x="7270139" y="8112444"/>
            <a:ext cx="1695507" cy="808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8"/>
              </a:lnSpc>
            </a:pPr>
            <a:r>
              <a:rPr lang="en-US" sz="4727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49" name="TextBox 49"/>
          <p:cNvSpPr txBox="1"/>
          <p:nvPr/>
        </p:nvSpPr>
        <p:spPr>
          <a:xfrm rot="-5400000">
            <a:off x="7841314" y="7262430"/>
            <a:ext cx="746287" cy="301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1814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50" name="TextBox 50"/>
          <p:cNvSpPr txBox="1"/>
          <p:nvPr/>
        </p:nvSpPr>
        <p:spPr>
          <a:xfrm rot="-5400000">
            <a:off x="7460157" y="8050515"/>
            <a:ext cx="2869381" cy="18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4"/>
              </a:lnSpc>
            </a:pPr>
            <a:r>
              <a:rPr lang="en-US" sz="1103" dirty="0">
                <a:solidFill>
                  <a:srgbClr val="FFFFFF"/>
                </a:solidFill>
                <a:latin typeface="Contrail One"/>
              </a:rPr>
              <a:t>O CARREGADOR PORTATIL </a:t>
            </a:r>
            <a:r>
              <a:rPr lang="en-US" sz="1100" dirty="0">
                <a:solidFill>
                  <a:srgbClr val="FFFFFF"/>
                </a:solidFill>
                <a:latin typeface="Contrail One"/>
              </a:rPr>
              <a:t>SUSTENTÁVEL</a:t>
            </a:r>
            <a:r>
              <a:rPr lang="en-US" sz="1103" dirty="0">
                <a:solidFill>
                  <a:srgbClr val="FFFFFF"/>
                </a:solidFill>
                <a:latin typeface="Contrail One"/>
              </a:rPr>
              <a:t> DO SMARTPHONE</a:t>
            </a:r>
          </a:p>
        </p:txBody>
      </p:sp>
      <p:sp>
        <p:nvSpPr>
          <p:cNvPr id="51" name="TextBox 51"/>
          <p:cNvSpPr txBox="1"/>
          <p:nvPr/>
        </p:nvSpPr>
        <p:spPr>
          <a:xfrm rot="-5400000">
            <a:off x="7550646" y="7219738"/>
            <a:ext cx="831674" cy="301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1814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47826" y="1855305"/>
            <a:ext cx="6611474" cy="661147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76986">
            <a:off x="10382614" y="2236104"/>
            <a:ext cx="4113260" cy="41132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876986">
            <a:off x="10955026" y="2363897"/>
            <a:ext cx="2597966" cy="79146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12552" r="15880"/>
          <a:stretch>
            <a:fillRect/>
          </a:stretch>
        </p:blipFill>
        <p:spPr>
          <a:xfrm rot="-5400000">
            <a:off x="13673322" y="4565110"/>
            <a:ext cx="2526863" cy="353075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l="25983" t="5999" r="24298" b="6074"/>
          <a:stretch>
            <a:fillRect/>
          </a:stretch>
        </p:blipFill>
        <p:spPr>
          <a:xfrm rot="-5400000">
            <a:off x="11430656" y="5725070"/>
            <a:ext cx="1814620" cy="320909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238294">
            <a:off x="13351659" y="2602988"/>
            <a:ext cx="2068" cy="34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5"/>
              </a:lnSpc>
            </a:pPr>
            <a:endParaRPr/>
          </a:p>
        </p:txBody>
      </p:sp>
      <p:grpSp>
        <p:nvGrpSpPr>
          <p:cNvPr id="9" name="Group 9"/>
          <p:cNvGrpSpPr/>
          <p:nvPr/>
        </p:nvGrpSpPr>
        <p:grpSpPr>
          <a:xfrm>
            <a:off x="379580" y="1906842"/>
            <a:ext cx="9887084" cy="6614491"/>
            <a:chOff x="0" y="0"/>
            <a:chExt cx="13182779" cy="881932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13182779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0"/>
                </a:lnSpc>
              </a:pPr>
              <a:r>
                <a:rPr lang="en-US" sz="4400">
                  <a:solidFill>
                    <a:srgbClr val="FFFFFF"/>
                  </a:solidFill>
                  <a:latin typeface="Contrail One"/>
                </a:rPr>
                <a:t>Bateria, Carregador, Cabo USB e Placa Solar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40490"/>
              <a:ext cx="13182779" cy="5878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099"/>
                </a:lnSpc>
              </a:pPr>
              <a:r>
                <a:rPr lang="en-US" sz="3399">
                  <a:solidFill>
                    <a:srgbClr val="FFFFFF"/>
                  </a:solidFill>
                  <a:latin typeface="Heebo Regular Bold"/>
                </a:rPr>
                <a:t>MODO DE USAR: </a:t>
              </a:r>
              <a:r>
                <a:rPr lang="en-US" sz="3399">
                  <a:solidFill>
                    <a:srgbClr val="FFFFFF"/>
                  </a:solidFill>
                  <a:latin typeface="Heebo Regular"/>
                </a:rPr>
                <a:t>Para carregar as duas pilhas, basta colocar elas dentro do carregador nas indicações + e - indicadas nas baterias e no carregador.</a:t>
              </a:r>
            </a:p>
            <a:p>
              <a:pPr algn="just">
                <a:lnSpc>
                  <a:spcPts val="5099"/>
                </a:lnSpc>
              </a:pPr>
              <a:r>
                <a:rPr lang="en-US" sz="3399">
                  <a:solidFill>
                    <a:srgbClr val="FFFFFF"/>
                  </a:solidFill>
                  <a:latin typeface="Heebo Regular"/>
                </a:rPr>
                <a:t>Em seguida, conectar o cabo USB no carregador e na placa solar e a expor em local com luminosidade solar.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7723623">
            <a:off x="10980184" y="3592252"/>
            <a:ext cx="2277314" cy="208943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 rot="5322961">
            <a:off x="12537807" y="5079699"/>
            <a:ext cx="2047" cy="34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 rot="5322961">
            <a:off x="11388809" y="5667419"/>
            <a:ext cx="2047" cy="34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endParaRPr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393831">
            <a:off x="12253126" y="3515165"/>
            <a:ext cx="282300" cy="48672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5393831">
            <a:off x="11684548" y="4177979"/>
            <a:ext cx="660985" cy="105744"/>
            <a:chOff x="0" y="0"/>
            <a:chExt cx="952626" cy="152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18" name="TextBox 18"/>
          <p:cNvSpPr txBox="1"/>
          <p:nvPr/>
        </p:nvSpPr>
        <p:spPr>
          <a:xfrm rot="5393831">
            <a:off x="11742664" y="4061271"/>
            <a:ext cx="1145353" cy="53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1"/>
              </a:lnSpc>
            </a:pPr>
            <a:r>
              <a:rPr lang="en-US" sz="3193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19" name="TextBox 19"/>
          <p:cNvSpPr txBox="1"/>
          <p:nvPr/>
        </p:nvSpPr>
        <p:spPr>
          <a:xfrm rot="5393831">
            <a:off x="12002854" y="4975323"/>
            <a:ext cx="504134" cy="203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6"/>
              </a:lnSpc>
            </a:pPr>
            <a:r>
              <a:rPr lang="en-US" sz="1225" dirty="0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20" name="TextBox 20"/>
          <p:cNvSpPr txBox="1"/>
          <p:nvPr/>
        </p:nvSpPr>
        <p:spPr>
          <a:xfrm rot="5393831">
            <a:off x="10823706" y="4522956"/>
            <a:ext cx="1938331" cy="12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"/>
              </a:lnSpc>
            </a:pPr>
            <a:r>
              <a:rPr lang="en-US" sz="745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21" name="TextBox 21"/>
          <p:cNvSpPr txBox="1"/>
          <p:nvPr/>
        </p:nvSpPr>
        <p:spPr>
          <a:xfrm rot="5393831">
            <a:off x="12141577" y="5003863"/>
            <a:ext cx="561814" cy="203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6"/>
              </a:lnSpc>
            </a:pPr>
            <a:r>
              <a:rPr lang="en-US" sz="1225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7723623">
            <a:off x="11998733" y="3582177"/>
            <a:ext cx="2277314" cy="2089435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 rot="5322961">
            <a:off x="13556356" y="5069624"/>
            <a:ext cx="2047" cy="34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 rot="5322961">
            <a:off x="12407358" y="5657344"/>
            <a:ext cx="2047" cy="34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7"/>
              </a:lnSpc>
            </a:pPr>
            <a:endParaRPr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393831">
            <a:off x="13271675" y="3505090"/>
            <a:ext cx="282300" cy="486723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5393831">
            <a:off x="12703097" y="4167904"/>
            <a:ext cx="660985" cy="105744"/>
            <a:chOff x="0" y="0"/>
            <a:chExt cx="952626" cy="152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28" name="TextBox 28"/>
          <p:cNvSpPr txBox="1"/>
          <p:nvPr/>
        </p:nvSpPr>
        <p:spPr>
          <a:xfrm rot="5393831">
            <a:off x="12761213" y="4051196"/>
            <a:ext cx="1145353" cy="53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1"/>
              </a:lnSpc>
            </a:pPr>
            <a:r>
              <a:rPr lang="en-US" sz="3193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29" name="TextBox 29"/>
          <p:cNvSpPr txBox="1"/>
          <p:nvPr/>
        </p:nvSpPr>
        <p:spPr>
          <a:xfrm rot="5393831">
            <a:off x="13021403" y="4965248"/>
            <a:ext cx="504134" cy="203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6"/>
              </a:lnSpc>
            </a:pPr>
            <a:r>
              <a:rPr lang="en-US" sz="1200" dirty="0">
                <a:solidFill>
                  <a:srgbClr val="FFFFFF"/>
                </a:solidFill>
                <a:latin typeface="Open Sans Extra Bold"/>
              </a:rPr>
              <a:t>phone</a:t>
            </a:r>
            <a:endParaRPr lang="en-US" sz="1225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0" name="TextBox 30"/>
          <p:cNvSpPr txBox="1"/>
          <p:nvPr/>
        </p:nvSpPr>
        <p:spPr>
          <a:xfrm rot="5393831">
            <a:off x="11842255" y="4512881"/>
            <a:ext cx="1938331" cy="12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"/>
              </a:lnSpc>
            </a:pPr>
            <a:r>
              <a:rPr lang="en-US" sz="745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31" name="TextBox 31"/>
          <p:cNvSpPr txBox="1"/>
          <p:nvPr/>
        </p:nvSpPr>
        <p:spPr>
          <a:xfrm rot="5393831">
            <a:off x="13160126" y="4993788"/>
            <a:ext cx="561814" cy="203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6"/>
              </a:lnSpc>
            </a:pPr>
            <a:r>
              <a:rPr lang="en-US" sz="1225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613320" y="2489498"/>
            <a:ext cx="285286" cy="491872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1898605" y="3066105"/>
            <a:ext cx="667976" cy="106862"/>
            <a:chOff x="0" y="0"/>
            <a:chExt cx="952626" cy="1524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1755962" y="2534839"/>
            <a:ext cx="1157468" cy="55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8"/>
              </a:lnSpc>
            </a:pPr>
            <a:r>
              <a:rPr lang="en-US" sz="3227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833509" y="2776137"/>
            <a:ext cx="509466" cy="20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4"/>
              </a:lnSpc>
            </a:pPr>
            <a:r>
              <a:rPr lang="en-US" sz="1238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610013" y="3282827"/>
            <a:ext cx="1958834" cy="123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4"/>
              </a:lnSpc>
            </a:pPr>
            <a:r>
              <a:rPr lang="en-US" sz="753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33509" y="2606853"/>
            <a:ext cx="567757" cy="20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4"/>
              </a:lnSpc>
            </a:pPr>
            <a:r>
              <a:rPr lang="en-US" sz="1238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47826" y="1855305"/>
            <a:ext cx="6611474" cy="661147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2200" r="15880" b="33224"/>
          <a:stretch>
            <a:fillRect/>
          </a:stretch>
        </p:blipFill>
        <p:spPr>
          <a:xfrm>
            <a:off x="12960378" y="6082447"/>
            <a:ext cx="2260096" cy="20984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31160" r="31526"/>
          <a:stretch>
            <a:fillRect/>
          </a:stretch>
        </p:blipFill>
        <p:spPr>
          <a:xfrm>
            <a:off x="13719286" y="2141190"/>
            <a:ext cx="2489485" cy="44501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3094810">
            <a:off x="12113763" y="4226581"/>
            <a:ext cx="2441711" cy="22402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-5458604">
            <a:off x="12893219" y="4508304"/>
            <a:ext cx="2194" cy="354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2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482554" y="1871942"/>
            <a:ext cx="9887084" cy="4309441"/>
            <a:chOff x="0" y="0"/>
            <a:chExt cx="13182779" cy="5745921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3182779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Contrail One"/>
                </a:rPr>
                <a:t>Bateria, Cabo USB e Smartphone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70690"/>
              <a:ext cx="13182779" cy="2475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099"/>
                </a:lnSpc>
              </a:pPr>
              <a:r>
                <a:rPr lang="en-US" sz="3399">
                  <a:solidFill>
                    <a:srgbClr val="FFFFFF"/>
                  </a:solidFill>
                  <a:latin typeface="Heebo Regular Bold"/>
                </a:rPr>
                <a:t>MODO DE USAR: </a:t>
              </a:r>
              <a:r>
                <a:rPr lang="en-US" sz="3399">
                  <a:solidFill>
                    <a:srgbClr val="FFFFFF"/>
                  </a:solidFill>
                  <a:latin typeface="Heebo Regular"/>
                </a:rPr>
                <a:t>Para carregar o celular, basta conectar o cabo USB no seu smartphone e na bateria.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12986725" y="6031854"/>
            <a:ext cx="279347" cy="48163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-5400000">
            <a:off x="13175469" y="5753642"/>
            <a:ext cx="654072" cy="104638"/>
            <a:chOff x="0" y="0"/>
            <a:chExt cx="952626" cy="152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14" name="TextBox 14"/>
          <p:cNvSpPr txBox="1"/>
          <p:nvPr/>
        </p:nvSpPr>
        <p:spPr>
          <a:xfrm rot="-5400000">
            <a:off x="12633772" y="5434114"/>
            <a:ext cx="1133374" cy="543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60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15" name="TextBox 15"/>
          <p:cNvSpPr txBox="1"/>
          <p:nvPr/>
        </p:nvSpPr>
        <p:spPr>
          <a:xfrm rot="-5400000">
            <a:off x="13017106" y="4867444"/>
            <a:ext cx="498861" cy="201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8"/>
              </a:lnSpc>
            </a:pPr>
            <a:r>
              <a:rPr lang="en-US" sz="1213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16" name="TextBox 16"/>
          <p:cNvSpPr txBox="1"/>
          <p:nvPr/>
        </p:nvSpPr>
        <p:spPr>
          <a:xfrm rot="-5400000">
            <a:off x="12759135" y="5391061"/>
            <a:ext cx="1918059" cy="130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"/>
              </a:lnSpc>
            </a:pPr>
            <a:r>
              <a:rPr lang="en-US" sz="737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7" name="TextBox 17"/>
          <p:cNvSpPr txBox="1"/>
          <p:nvPr/>
        </p:nvSpPr>
        <p:spPr>
          <a:xfrm rot="-5400000">
            <a:off x="12822807" y="4838906"/>
            <a:ext cx="555939" cy="201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8"/>
              </a:lnSpc>
            </a:pPr>
            <a:r>
              <a:rPr lang="en-US" sz="1213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0551" y="2847872"/>
            <a:ext cx="13146897" cy="4591255"/>
            <a:chOff x="0" y="0"/>
            <a:chExt cx="4796024" cy="1674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96024" cy="1674902"/>
            </a:xfrm>
            <a:custGeom>
              <a:avLst/>
              <a:gdLst/>
              <a:ahLst/>
              <a:cxnLst/>
              <a:rect l="l" t="t" r="r" b="b"/>
              <a:pathLst>
                <a:path w="4796024" h="1674902">
                  <a:moveTo>
                    <a:pt x="0" y="0"/>
                  </a:moveTo>
                  <a:lnTo>
                    <a:pt x="0" y="1674902"/>
                  </a:lnTo>
                  <a:lnTo>
                    <a:pt x="4796024" y="1674902"/>
                  </a:lnTo>
                  <a:lnTo>
                    <a:pt x="4796024" y="0"/>
                  </a:lnTo>
                  <a:lnTo>
                    <a:pt x="0" y="0"/>
                  </a:lnTo>
                  <a:close/>
                  <a:moveTo>
                    <a:pt x="4735064" y="1613942"/>
                  </a:moveTo>
                  <a:lnTo>
                    <a:pt x="59690" y="1613942"/>
                  </a:lnTo>
                  <a:lnTo>
                    <a:pt x="59690" y="59690"/>
                  </a:lnTo>
                  <a:lnTo>
                    <a:pt x="4735064" y="59690"/>
                  </a:lnTo>
                  <a:lnTo>
                    <a:pt x="4735064" y="1613942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374085" y="1546428"/>
            <a:ext cx="5651792" cy="154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64E688"/>
                </a:solidFill>
                <a:latin typeface="Contrail One"/>
              </a:rPr>
              <a:t>MATRIZ SWOT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410944" y="3389686"/>
            <a:ext cx="1091053" cy="188112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501997" y="5594874"/>
            <a:ext cx="2554624" cy="408686"/>
            <a:chOff x="0" y="0"/>
            <a:chExt cx="952626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956470" y="3579956"/>
            <a:ext cx="4426645" cy="210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2343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463" y="4463518"/>
            <a:ext cx="1948414" cy="80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</a:pPr>
            <a:r>
              <a:rPr lang="en-US" sz="4737">
                <a:solidFill>
                  <a:srgbClr val="FFFFFF"/>
                </a:solidFill>
                <a:latin typeface="Open Sans Extra Bold"/>
              </a:rPr>
              <a:t>phone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98297" y="6402988"/>
            <a:ext cx="7491407" cy="49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2880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77463" y="3816106"/>
            <a:ext cx="2171342" cy="80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</a:pPr>
            <a:r>
              <a:rPr lang="en-US" sz="4737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99" y="866775"/>
            <a:ext cx="3550597" cy="154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Forças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3892559"/>
            <a:ext cx="12938997" cy="3857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68730" lvl="1" indent="-685800" algn="just">
              <a:lnSpc>
                <a:spcPts val="7559"/>
              </a:lnSpc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Objeto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Pequeno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e de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facil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porte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;</a:t>
            </a:r>
          </a:p>
          <a:p>
            <a:pPr marL="1268730" lvl="1" indent="-685800">
              <a:lnSpc>
                <a:spcPts val="7559"/>
              </a:lnSpc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Sustentável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, pois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usa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energia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renovável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;</a:t>
            </a:r>
          </a:p>
          <a:p>
            <a:pPr marL="1268730" lvl="1" indent="-685800">
              <a:lnSpc>
                <a:spcPts val="7559"/>
              </a:lnSpc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Nossa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bateria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é unica.</a:t>
            </a:r>
          </a:p>
          <a:p>
            <a:pPr algn="just">
              <a:lnSpc>
                <a:spcPts val="7559"/>
              </a:lnSpc>
            </a:pPr>
            <a:endParaRPr lang="en-US" sz="5400" dirty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08704" y="1028700"/>
            <a:ext cx="517985" cy="89307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226689" y="2075629"/>
            <a:ext cx="1212826" cy="194027"/>
            <a:chOff x="0" y="0"/>
            <a:chExt cx="952626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967697" y="1108259"/>
            <a:ext cx="2101582" cy="100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4"/>
              </a:lnSpc>
            </a:pPr>
            <a:r>
              <a:rPr lang="en-US" sz="5860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4168" y="1545630"/>
            <a:ext cx="925024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phone</a:t>
            </a:r>
            <a:endParaRPr lang="en-US" sz="2249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702700" y="2457845"/>
            <a:ext cx="3556600" cy="23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</a:pPr>
            <a:r>
              <a:rPr lang="en-US" sz="1367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24168" y="1238267"/>
            <a:ext cx="1030861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249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5676900" cy="1549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64E688"/>
                </a:solidFill>
                <a:latin typeface="Contrail One"/>
              </a:rPr>
              <a:t>Fraquezas</a:t>
            </a:r>
            <a:r>
              <a:rPr lang="en-US" sz="9000" dirty="0">
                <a:solidFill>
                  <a:srgbClr val="64E688"/>
                </a:solidFill>
                <a:latin typeface="Contrail One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640580"/>
            <a:ext cx="14577456" cy="9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65860" lvl="1" indent="-582930" algn="ctr">
              <a:lnSpc>
                <a:spcPts val="7559"/>
              </a:lnSpc>
              <a:buFont typeface="Arial"/>
              <a:buChar char="•"/>
            </a:pPr>
            <a:r>
              <a:rPr lang="en-US" sz="5400" dirty="0">
                <a:solidFill>
                  <a:srgbClr val="FFFFFF"/>
                </a:solidFill>
                <a:latin typeface="Contrail One"/>
              </a:rPr>
              <a:t>Sem a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exposição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solar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ele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não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fornece</a:t>
            </a:r>
            <a:r>
              <a:rPr lang="en-US" sz="5400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Contrail One"/>
              </a:rPr>
              <a:t>energia</a:t>
            </a:r>
            <a:endParaRPr lang="en-US" sz="5400" dirty="0">
              <a:solidFill>
                <a:srgbClr val="FFFFFF"/>
              </a:solidFill>
              <a:latin typeface="Contrail One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08704" y="1028700"/>
            <a:ext cx="517985" cy="89307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226689" y="2075629"/>
            <a:ext cx="1212826" cy="194027"/>
            <a:chOff x="0" y="0"/>
            <a:chExt cx="952626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967697" y="1108259"/>
            <a:ext cx="2101582" cy="100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4"/>
              </a:lnSpc>
            </a:pPr>
            <a:r>
              <a:rPr lang="en-US" sz="5860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4168" y="1545630"/>
            <a:ext cx="925024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phone</a:t>
            </a:r>
            <a:endParaRPr lang="en-US" sz="2249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702700" y="2457845"/>
            <a:ext cx="3556600" cy="23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</a:pPr>
            <a:r>
              <a:rPr lang="en-US" sz="1367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24168" y="1238267"/>
            <a:ext cx="1030861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249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716210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4E688"/>
                </a:solidFill>
                <a:latin typeface="Contrail One"/>
              </a:rPr>
              <a:t>Oportunidades: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1" y="4184483"/>
            <a:ext cx="15820492" cy="406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27656" lvl="1" indent="-613828" algn="just">
              <a:lnSpc>
                <a:spcPts val="7960"/>
              </a:lnSpc>
              <a:buFont typeface="Arial"/>
              <a:buChar char="•"/>
            </a:pP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Inédito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no mercado;</a:t>
            </a:r>
          </a:p>
          <a:p>
            <a:pPr marL="1227656" lvl="1" indent="-613828" algn="just">
              <a:lnSpc>
                <a:spcPts val="7960"/>
              </a:lnSpc>
              <a:buFont typeface="Arial"/>
              <a:buChar char="•"/>
            </a:pP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Não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tem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competidores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no mercado;</a:t>
            </a:r>
          </a:p>
          <a:p>
            <a:pPr marL="1227656" lvl="1" indent="-613828" algn="just">
              <a:lnSpc>
                <a:spcPts val="7960"/>
              </a:lnSpc>
              <a:buFont typeface="Arial"/>
              <a:buChar char="•"/>
            </a:pP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Apostar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em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Tecnologia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e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Sustentabilidade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é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apostar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 no </a:t>
            </a:r>
            <a:r>
              <a:rPr lang="en-US" sz="5686" dirty="0" err="1">
                <a:solidFill>
                  <a:srgbClr val="FFFFFF"/>
                </a:solidFill>
                <a:latin typeface="Contrail One"/>
              </a:rPr>
              <a:t>futuro</a:t>
            </a:r>
            <a:r>
              <a:rPr lang="en-US" sz="5686" dirty="0">
                <a:solidFill>
                  <a:srgbClr val="FFFFFF"/>
                </a:solidFill>
                <a:latin typeface="Contrail One"/>
              </a:rPr>
              <a:t>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08704" y="1028700"/>
            <a:ext cx="517985" cy="89307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226689" y="2075629"/>
            <a:ext cx="1212826" cy="194027"/>
            <a:chOff x="0" y="0"/>
            <a:chExt cx="952626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2626" cy="152400"/>
            </a:xfrm>
            <a:custGeom>
              <a:avLst/>
              <a:gdLst/>
              <a:ahLst/>
              <a:cxnLst/>
              <a:rect l="l" t="t" r="r" b="b"/>
              <a:pathLst>
                <a:path w="952626" h="152400">
                  <a:moveTo>
                    <a:pt x="0" y="0"/>
                  </a:moveTo>
                  <a:lnTo>
                    <a:pt x="952626" y="0"/>
                  </a:lnTo>
                  <a:lnTo>
                    <a:pt x="952626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64E68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967697" y="1108259"/>
            <a:ext cx="2101582" cy="100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4"/>
              </a:lnSpc>
            </a:pPr>
            <a:r>
              <a:rPr lang="en-US" sz="5860">
                <a:solidFill>
                  <a:srgbClr val="FFFFFF"/>
                </a:solidFill>
                <a:latin typeface="Contrail One"/>
              </a:rPr>
              <a:t>SOLAR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4168" y="1545630"/>
            <a:ext cx="925024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phone</a:t>
            </a:r>
            <a:endParaRPr lang="en-US" sz="2249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702700" y="2457845"/>
            <a:ext cx="3556600" cy="23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</a:pPr>
            <a:r>
              <a:rPr lang="en-US" sz="1367">
                <a:solidFill>
                  <a:srgbClr val="FFFFFF"/>
                </a:solidFill>
                <a:latin typeface="Contrail One"/>
              </a:rPr>
              <a:t>O CARREGADOR PORTATIL SUSTENTÁVEL DO SMARTPHONE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24168" y="1238267"/>
            <a:ext cx="1030861" cy="37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249">
                <a:solidFill>
                  <a:srgbClr val="FFFFFF"/>
                </a:solidFill>
                <a:latin typeface="Open Sans Extra Bold"/>
              </a:rPr>
              <a:t>energy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369</Words>
  <Application>Microsoft Office PowerPoint</Application>
  <PresentationFormat>Personalizar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Heebo Bold Bold</vt:lpstr>
      <vt:lpstr>Heebo Regular</vt:lpstr>
      <vt:lpstr>Arimo</vt:lpstr>
      <vt:lpstr>Contrail One</vt:lpstr>
      <vt:lpstr>Heebo Regular Bold</vt:lpstr>
      <vt:lpstr>Calibri</vt:lpstr>
      <vt:lpstr>Open Sans Extra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information gide</dc:title>
  <cp:lastModifiedBy>Antony Fernando</cp:lastModifiedBy>
  <cp:revision>4</cp:revision>
  <dcterms:created xsi:type="dcterms:W3CDTF">2006-08-16T00:00:00Z</dcterms:created>
  <dcterms:modified xsi:type="dcterms:W3CDTF">2022-05-20T19:48:52Z</dcterms:modified>
  <dc:identifier>DAFBADFY5cU</dc:identifier>
</cp:coreProperties>
</file>