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9" r:id="rId33"/>
    <p:sldId id="287" r:id="rId34"/>
    <p:sldId id="288" r:id="rId35"/>
  </p:sldIdLst>
  <p:sldSz cx="18288000" cy="10287000"/>
  <p:notesSz cx="6858000" cy="9144000"/>
  <p:embeddedFontLst>
    <p:embeddedFont>
      <p:font typeface="Arimo" panose="020B0604020202020204" charset="0"/>
      <p:regular r:id="rId36"/>
    </p:embeddedFont>
    <p:embeddedFont>
      <p:font typeface="Arimo Bold" panose="020B0604020202020204" charset="0"/>
      <p:regular r:id="rId37"/>
    </p:embeddedFont>
    <p:embeddedFont>
      <p:font typeface="Calibri" panose="020F0502020204030204" pitchFamily="34" charset="0"/>
      <p:regular r:id="rId38"/>
      <p:bold r:id="rId39"/>
      <p:italic r:id="rId40"/>
      <p:boldItalic r:id="rId41"/>
    </p:embeddedFont>
    <p:embeddedFont>
      <p:font typeface="Contrail One" panose="020B0604020202020204" charset="0"/>
      <p:regular r:id="rId42"/>
    </p:embeddedFont>
    <p:embeddedFont>
      <p:font typeface="Montserrat Classic Bold" panose="020B0604020202020204" charset="0"/>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38" autoAdjust="0"/>
    <p:restoredTop sz="94622" autoAdjust="0"/>
  </p:normalViewPr>
  <p:slideViewPr>
    <p:cSldViewPr>
      <p:cViewPr varScale="1">
        <p:scale>
          <a:sx n="71" d="100"/>
          <a:sy n="71" d="100"/>
        </p:scale>
        <p:origin x="7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8.fntdata"/><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y Fernando" userId="c59589e407608e66" providerId="LiveId" clId="{DE59CB4C-9233-41CA-8094-4088A05C8125}"/>
    <pc:docChg chg="modSld">
      <pc:chgData name="Antony Fernando" userId="c59589e407608e66" providerId="LiveId" clId="{DE59CB4C-9233-41CA-8094-4088A05C8125}" dt="2022-05-26T15:43:15.271" v="22" actId="14100"/>
      <pc:docMkLst>
        <pc:docMk/>
      </pc:docMkLst>
      <pc:sldChg chg="modSp mod">
        <pc:chgData name="Antony Fernando" userId="c59589e407608e66" providerId="LiveId" clId="{DE59CB4C-9233-41CA-8094-4088A05C8125}" dt="2022-05-26T15:38:36.130" v="0" actId="2711"/>
        <pc:sldMkLst>
          <pc:docMk/>
          <pc:sldMk cId="0" sldId="260"/>
        </pc:sldMkLst>
        <pc:spChg chg="mod">
          <ac:chgData name="Antony Fernando" userId="c59589e407608e66" providerId="LiveId" clId="{DE59CB4C-9233-41CA-8094-4088A05C8125}" dt="2022-05-26T15:38:36.130" v="0" actId="2711"/>
          <ac:spMkLst>
            <pc:docMk/>
            <pc:sldMk cId="0" sldId="260"/>
            <ac:spMk id="10" creationId="{00000000-0000-0000-0000-000000000000}"/>
          </ac:spMkLst>
        </pc:spChg>
      </pc:sldChg>
      <pc:sldChg chg="modSp mod">
        <pc:chgData name="Antony Fernando" userId="c59589e407608e66" providerId="LiveId" clId="{DE59CB4C-9233-41CA-8094-4088A05C8125}" dt="2022-05-26T15:38:45.776" v="1" actId="14100"/>
        <pc:sldMkLst>
          <pc:docMk/>
          <pc:sldMk cId="0" sldId="261"/>
        </pc:sldMkLst>
        <pc:spChg chg="mod">
          <ac:chgData name="Antony Fernando" userId="c59589e407608e66" providerId="LiveId" clId="{DE59CB4C-9233-41CA-8094-4088A05C8125}" dt="2022-05-26T15:38:45.776" v="1" actId="14100"/>
          <ac:spMkLst>
            <pc:docMk/>
            <pc:sldMk cId="0" sldId="261"/>
            <ac:spMk id="11" creationId="{00000000-0000-0000-0000-000000000000}"/>
          </ac:spMkLst>
        </pc:spChg>
      </pc:sldChg>
      <pc:sldChg chg="modSp mod">
        <pc:chgData name="Antony Fernando" userId="c59589e407608e66" providerId="LiveId" clId="{DE59CB4C-9233-41CA-8094-4088A05C8125}" dt="2022-05-26T15:39:14.823" v="2" actId="2711"/>
        <pc:sldMkLst>
          <pc:docMk/>
          <pc:sldMk cId="0" sldId="266"/>
        </pc:sldMkLst>
        <pc:spChg chg="mod">
          <ac:chgData name="Antony Fernando" userId="c59589e407608e66" providerId="LiveId" clId="{DE59CB4C-9233-41CA-8094-4088A05C8125}" dt="2022-05-26T15:39:14.823" v="2" actId="2711"/>
          <ac:spMkLst>
            <pc:docMk/>
            <pc:sldMk cId="0" sldId="266"/>
            <ac:spMk id="10" creationId="{00000000-0000-0000-0000-000000000000}"/>
          </ac:spMkLst>
        </pc:spChg>
      </pc:sldChg>
      <pc:sldChg chg="modSp mod">
        <pc:chgData name="Antony Fernando" userId="c59589e407608e66" providerId="LiveId" clId="{DE59CB4C-9233-41CA-8094-4088A05C8125}" dt="2022-05-26T15:39:22.194" v="5" actId="1035"/>
        <pc:sldMkLst>
          <pc:docMk/>
          <pc:sldMk cId="0" sldId="267"/>
        </pc:sldMkLst>
        <pc:spChg chg="mod">
          <ac:chgData name="Antony Fernando" userId="c59589e407608e66" providerId="LiveId" clId="{DE59CB4C-9233-41CA-8094-4088A05C8125}" dt="2022-05-26T15:39:22.194" v="5" actId="1035"/>
          <ac:spMkLst>
            <pc:docMk/>
            <pc:sldMk cId="0" sldId="267"/>
            <ac:spMk id="11" creationId="{00000000-0000-0000-0000-000000000000}"/>
          </ac:spMkLst>
        </pc:spChg>
      </pc:sldChg>
      <pc:sldChg chg="modSp mod">
        <pc:chgData name="Antony Fernando" userId="c59589e407608e66" providerId="LiveId" clId="{DE59CB4C-9233-41CA-8094-4088A05C8125}" dt="2022-05-26T15:39:41.966" v="6" actId="2711"/>
        <pc:sldMkLst>
          <pc:docMk/>
          <pc:sldMk cId="0" sldId="269"/>
        </pc:sldMkLst>
        <pc:spChg chg="mod">
          <ac:chgData name="Antony Fernando" userId="c59589e407608e66" providerId="LiveId" clId="{DE59CB4C-9233-41CA-8094-4088A05C8125}" dt="2022-05-26T15:39:41.966" v="6" actId="2711"/>
          <ac:spMkLst>
            <pc:docMk/>
            <pc:sldMk cId="0" sldId="269"/>
            <ac:spMk id="10" creationId="{00000000-0000-0000-0000-000000000000}"/>
          </ac:spMkLst>
        </pc:spChg>
      </pc:sldChg>
      <pc:sldChg chg="modSp mod">
        <pc:chgData name="Antony Fernando" userId="c59589e407608e66" providerId="LiveId" clId="{DE59CB4C-9233-41CA-8094-4088A05C8125}" dt="2022-05-26T15:39:57.350" v="7" actId="2711"/>
        <pc:sldMkLst>
          <pc:docMk/>
          <pc:sldMk cId="0" sldId="270"/>
        </pc:sldMkLst>
        <pc:spChg chg="mod">
          <ac:chgData name="Antony Fernando" userId="c59589e407608e66" providerId="LiveId" clId="{DE59CB4C-9233-41CA-8094-4088A05C8125}" dt="2022-05-26T15:39:57.350" v="7" actId="2711"/>
          <ac:spMkLst>
            <pc:docMk/>
            <pc:sldMk cId="0" sldId="270"/>
            <ac:spMk id="10" creationId="{00000000-0000-0000-0000-000000000000}"/>
          </ac:spMkLst>
        </pc:spChg>
      </pc:sldChg>
      <pc:sldChg chg="modSp mod">
        <pc:chgData name="Antony Fernando" userId="c59589e407608e66" providerId="LiveId" clId="{DE59CB4C-9233-41CA-8094-4088A05C8125}" dt="2022-05-26T15:40:03.693" v="10" actId="1035"/>
        <pc:sldMkLst>
          <pc:docMk/>
          <pc:sldMk cId="0" sldId="271"/>
        </pc:sldMkLst>
        <pc:spChg chg="mod">
          <ac:chgData name="Antony Fernando" userId="c59589e407608e66" providerId="LiveId" clId="{DE59CB4C-9233-41CA-8094-4088A05C8125}" dt="2022-05-26T15:40:03.693" v="10" actId="1035"/>
          <ac:spMkLst>
            <pc:docMk/>
            <pc:sldMk cId="0" sldId="271"/>
            <ac:spMk id="11" creationId="{00000000-0000-0000-0000-000000000000}"/>
          </ac:spMkLst>
        </pc:spChg>
      </pc:sldChg>
      <pc:sldChg chg="modSp mod">
        <pc:chgData name="Antony Fernando" userId="c59589e407608e66" providerId="LiveId" clId="{DE59CB4C-9233-41CA-8094-4088A05C8125}" dt="2022-05-26T15:40:13.714" v="11" actId="2711"/>
        <pc:sldMkLst>
          <pc:docMk/>
          <pc:sldMk cId="0" sldId="273"/>
        </pc:sldMkLst>
        <pc:spChg chg="mod">
          <ac:chgData name="Antony Fernando" userId="c59589e407608e66" providerId="LiveId" clId="{DE59CB4C-9233-41CA-8094-4088A05C8125}" dt="2022-05-26T15:40:13.714" v="11" actId="2711"/>
          <ac:spMkLst>
            <pc:docMk/>
            <pc:sldMk cId="0" sldId="273"/>
            <ac:spMk id="10" creationId="{00000000-0000-0000-0000-000000000000}"/>
          </ac:spMkLst>
        </pc:spChg>
      </pc:sldChg>
      <pc:sldChg chg="addSp modSp mod">
        <pc:chgData name="Antony Fernando" userId="c59589e407608e66" providerId="LiveId" clId="{DE59CB4C-9233-41CA-8094-4088A05C8125}" dt="2022-05-26T15:42:44.470" v="19" actId="1076"/>
        <pc:sldMkLst>
          <pc:docMk/>
          <pc:sldMk cId="0" sldId="276"/>
        </pc:sldMkLst>
        <pc:spChg chg="mod">
          <ac:chgData name="Antony Fernando" userId="c59589e407608e66" providerId="LiveId" clId="{DE59CB4C-9233-41CA-8094-4088A05C8125}" dt="2022-05-26T15:40:30.332" v="12" actId="14100"/>
          <ac:spMkLst>
            <pc:docMk/>
            <pc:sldMk cId="0" sldId="276"/>
            <ac:spMk id="10" creationId="{00000000-0000-0000-0000-000000000000}"/>
          </ac:spMkLst>
        </pc:spChg>
        <pc:picChg chg="add mod">
          <ac:chgData name="Antony Fernando" userId="c59589e407608e66" providerId="LiveId" clId="{DE59CB4C-9233-41CA-8094-4088A05C8125}" dt="2022-05-26T15:41:35.523" v="14" actId="1076"/>
          <ac:picMkLst>
            <pc:docMk/>
            <pc:sldMk cId="0" sldId="276"/>
            <ac:picMk id="11" creationId="{8AE940A1-CA41-4AB6-836C-CCA6B5434E65}"/>
          </ac:picMkLst>
        </pc:picChg>
        <pc:picChg chg="add mod modCrop">
          <ac:chgData name="Antony Fernando" userId="c59589e407608e66" providerId="LiveId" clId="{DE59CB4C-9233-41CA-8094-4088A05C8125}" dt="2022-05-26T15:42:44.470" v="19" actId="1076"/>
          <ac:picMkLst>
            <pc:docMk/>
            <pc:sldMk cId="0" sldId="276"/>
            <ac:picMk id="13" creationId="{27E2B7FE-6096-480B-A4AF-76F47D507965}"/>
          </ac:picMkLst>
        </pc:picChg>
      </pc:sldChg>
      <pc:sldChg chg="modSp mod">
        <pc:chgData name="Antony Fernando" userId="c59589e407608e66" providerId="LiveId" clId="{DE59CB4C-9233-41CA-8094-4088A05C8125}" dt="2022-05-26T15:42:56.662" v="20" actId="14100"/>
        <pc:sldMkLst>
          <pc:docMk/>
          <pc:sldMk cId="0" sldId="280"/>
        </pc:sldMkLst>
        <pc:spChg chg="mod">
          <ac:chgData name="Antony Fernando" userId="c59589e407608e66" providerId="LiveId" clId="{DE59CB4C-9233-41CA-8094-4088A05C8125}" dt="2022-05-26T15:42:56.662" v="20" actId="14100"/>
          <ac:spMkLst>
            <pc:docMk/>
            <pc:sldMk cId="0" sldId="280"/>
            <ac:spMk id="11" creationId="{00000000-0000-0000-0000-000000000000}"/>
          </ac:spMkLst>
        </pc:spChg>
      </pc:sldChg>
      <pc:sldChg chg="modSp mod">
        <pc:chgData name="Antony Fernando" userId="c59589e407608e66" providerId="LiveId" clId="{DE59CB4C-9233-41CA-8094-4088A05C8125}" dt="2022-05-26T15:43:08.043" v="21" actId="14100"/>
        <pc:sldMkLst>
          <pc:docMk/>
          <pc:sldMk cId="0" sldId="285"/>
        </pc:sldMkLst>
        <pc:spChg chg="mod">
          <ac:chgData name="Antony Fernando" userId="c59589e407608e66" providerId="LiveId" clId="{DE59CB4C-9233-41CA-8094-4088A05C8125}" dt="2022-05-26T15:43:08.043" v="21" actId="14100"/>
          <ac:spMkLst>
            <pc:docMk/>
            <pc:sldMk cId="0" sldId="285"/>
            <ac:spMk id="10" creationId="{00000000-0000-0000-0000-000000000000}"/>
          </ac:spMkLst>
        </pc:spChg>
      </pc:sldChg>
      <pc:sldChg chg="modSp mod">
        <pc:chgData name="Antony Fernando" userId="c59589e407608e66" providerId="LiveId" clId="{DE59CB4C-9233-41CA-8094-4088A05C8125}" dt="2022-05-26T15:43:15.271" v="22" actId="14100"/>
        <pc:sldMkLst>
          <pc:docMk/>
          <pc:sldMk cId="0" sldId="288"/>
        </pc:sldMkLst>
        <pc:spChg chg="mod">
          <ac:chgData name="Antony Fernando" userId="c59589e407608e66" providerId="LiveId" clId="{DE59CB4C-9233-41CA-8094-4088A05C8125}" dt="2022-05-26T15:43:15.271" v="22" actId="14100"/>
          <ac:spMkLst>
            <pc:docMk/>
            <pc:sldMk cId="0" sldId="288"/>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8.sv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sv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23.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2.sv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8.sv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sv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8.sv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4.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sv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sv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8.sv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6.gif"/><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4343"/>
        </a:solidFill>
        <a:effectLst/>
      </p:bgPr>
    </p:bg>
    <p:spTree>
      <p:nvGrpSpPr>
        <p:cNvPr id="1" name=""/>
        <p:cNvGrpSpPr/>
        <p:nvPr/>
      </p:nvGrpSpPr>
      <p:grpSpPr>
        <a:xfrm>
          <a:off x="0" y="0"/>
          <a:ext cx="0" cy="0"/>
          <a:chOff x="0" y="0"/>
          <a:chExt cx="0" cy="0"/>
        </a:xfrm>
      </p:grpSpPr>
      <p:sp>
        <p:nvSpPr>
          <p:cNvPr id="2" name="AutoShape 2"/>
          <p:cNvSpPr/>
          <p:nvPr/>
        </p:nvSpPr>
        <p:spPr>
          <a:xfrm>
            <a:off x="16097250" y="0"/>
            <a:ext cx="4381500" cy="8191500"/>
          </a:xfrm>
          <a:prstGeom prst="rect">
            <a:avLst/>
          </a:prstGeom>
          <a:solidFill>
            <a:srgbClr val="202020"/>
          </a:solidFill>
        </p:spPr>
      </p:sp>
      <p:sp>
        <p:nvSpPr>
          <p:cNvPr id="3" name="AutoShape 3"/>
          <p:cNvSpPr/>
          <p:nvPr/>
        </p:nvSpPr>
        <p:spPr>
          <a:xfrm>
            <a:off x="457200" y="-495300"/>
            <a:ext cx="38100" cy="8229600"/>
          </a:xfrm>
          <a:prstGeom prst="rect">
            <a:avLst/>
          </a:prstGeom>
          <a:solidFill>
            <a:srgbClr val="202020"/>
          </a:solidFill>
        </p:spPr>
      </p:sp>
      <p:sp>
        <p:nvSpPr>
          <p:cNvPr id="4" name="AutoShape 4"/>
          <p:cNvSpPr/>
          <p:nvPr/>
        </p:nvSpPr>
        <p:spPr>
          <a:xfrm>
            <a:off x="-57150" y="4133850"/>
            <a:ext cx="1028700" cy="7010400"/>
          </a:xfrm>
          <a:prstGeom prst="rect">
            <a:avLst/>
          </a:prstGeom>
          <a:solidFill>
            <a:srgbClr val="202020"/>
          </a:solidFill>
        </p:spPr>
      </p:sp>
      <p:grpSp>
        <p:nvGrpSpPr>
          <p:cNvPr id="5" name="Group 5"/>
          <p:cNvGrpSpPr/>
          <p:nvPr/>
        </p:nvGrpSpPr>
        <p:grpSpPr>
          <a:xfrm rot="5400000">
            <a:off x="16612927" y="580728"/>
            <a:ext cx="1292746" cy="1376638"/>
            <a:chOff x="0" y="0"/>
            <a:chExt cx="1723661" cy="1835518"/>
          </a:xfrm>
        </p:grpSpPr>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0"/>
              <a:ext cx="1723661" cy="524123"/>
            </a:xfrm>
            <a:prstGeom prst="rect">
              <a:avLst/>
            </a:prstGeom>
          </p:spPr>
        </p:pic>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652935"/>
              <a:ext cx="1723661" cy="524123"/>
            </a:xfrm>
            <a:prstGeom prst="rect">
              <a:avLst/>
            </a:prstGeom>
          </p:spPr>
        </p:pic>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1311395"/>
              <a:ext cx="1723661" cy="524123"/>
            </a:xfrm>
            <a:prstGeom prst="rect">
              <a:avLst/>
            </a:prstGeom>
          </p:spPr>
        </p:pic>
      </p:grpSp>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431546" y="3063900"/>
            <a:ext cx="5507385" cy="6194400"/>
          </a:xfrm>
          <a:prstGeom prst="rect">
            <a:avLst/>
          </a:prstGeom>
        </p:spPr>
      </p:pic>
      <p:sp>
        <p:nvSpPr>
          <p:cNvPr id="10" name="TextBox 10"/>
          <p:cNvSpPr txBox="1"/>
          <p:nvPr/>
        </p:nvSpPr>
        <p:spPr>
          <a:xfrm>
            <a:off x="1519038" y="1219200"/>
            <a:ext cx="10666201" cy="2702560"/>
          </a:xfrm>
          <a:prstGeom prst="rect">
            <a:avLst/>
          </a:prstGeom>
        </p:spPr>
        <p:txBody>
          <a:bodyPr lIns="0" tIns="0" rIns="0" bIns="0" rtlCol="0" anchor="t">
            <a:spAutoFit/>
          </a:bodyPr>
          <a:lstStyle/>
          <a:p>
            <a:pPr>
              <a:lnSpc>
                <a:spcPts val="10400"/>
              </a:lnSpc>
            </a:pPr>
            <a:r>
              <a:rPr lang="en-US" sz="10400" spc="124">
                <a:solidFill>
                  <a:srgbClr val="FFFFFF"/>
                </a:solidFill>
                <a:latin typeface="Montserrat Classic Bold"/>
              </a:rPr>
              <a:t>TOPOLOGIAS DE REDES</a:t>
            </a:r>
          </a:p>
        </p:txBody>
      </p:sp>
      <p:sp>
        <p:nvSpPr>
          <p:cNvPr id="11" name="TextBox 11"/>
          <p:cNvSpPr txBox="1"/>
          <p:nvPr/>
        </p:nvSpPr>
        <p:spPr>
          <a:xfrm>
            <a:off x="1519038" y="4036060"/>
            <a:ext cx="5750123" cy="732540"/>
          </a:xfrm>
          <a:prstGeom prst="rect">
            <a:avLst/>
          </a:prstGeom>
        </p:spPr>
        <p:txBody>
          <a:bodyPr lIns="0" tIns="0" rIns="0" bIns="0" rtlCol="0" anchor="t">
            <a:spAutoFit/>
          </a:bodyPr>
          <a:lstStyle/>
          <a:p>
            <a:pPr algn="ctr">
              <a:lnSpc>
                <a:spcPts val="5590"/>
              </a:lnSpc>
              <a:spcBef>
                <a:spcPct val="0"/>
              </a:spcBef>
            </a:pPr>
            <a:r>
              <a:rPr lang="en-US" sz="5590" spc="67">
                <a:solidFill>
                  <a:srgbClr val="000000"/>
                </a:solidFill>
                <a:latin typeface="Contrail One Bold"/>
              </a:rPr>
              <a:t>Network Topologies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4343"/>
        </a:solidFill>
        <a:effectLst/>
      </p:bgPr>
    </p:bg>
    <p:spTree>
      <p:nvGrpSpPr>
        <p:cNvPr id="1" name=""/>
        <p:cNvGrpSpPr/>
        <p:nvPr/>
      </p:nvGrpSpPr>
      <p:grpSpPr>
        <a:xfrm>
          <a:off x="0" y="0"/>
          <a:ext cx="0" cy="0"/>
          <a:chOff x="0" y="0"/>
          <a:chExt cx="0" cy="0"/>
        </a:xfrm>
      </p:grpSpPr>
      <p:sp>
        <p:nvSpPr>
          <p:cNvPr id="2" name="AutoShape 2"/>
          <p:cNvSpPr/>
          <p:nvPr/>
        </p:nvSpPr>
        <p:spPr>
          <a:xfrm>
            <a:off x="495300" y="-266700"/>
            <a:ext cx="38100" cy="7467595"/>
          </a:xfrm>
          <a:prstGeom prst="rect">
            <a:avLst/>
          </a:prstGeom>
          <a:solidFill>
            <a:srgbClr val="FFFFFF"/>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37350" y="6596362"/>
            <a:ext cx="2941500" cy="2941500"/>
          </a:xfrm>
          <a:prstGeom prst="rect">
            <a:avLst/>
          </a:prstGeom>
        </p:spPr>
      </p:pic>
      <p:grpSp>
        <p:nvGrpSpPr>
          <p:cNvPr id="4" name="Group 4"/>
          <p:cNvGrpSpPr/>
          <p:nvPr/>
        </p:nvGrpSpPr>
        <p:grpSpPr>
          <a:xfrm rot="5400000">
            <a:off x="16517677" y="773502"/>
            <a:ext cx="1292746" cy="1376638"/>
            <a:chOff x="0" y="0"/>
            <a:chExt cx="1723661" cy="1835518"/>
          </a:xfrm>
        </p:grpSpPr>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723661" cy="524123"/>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652935"/>
              <a:ext cx="1723661" cy="524123"/>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311395"/>
              <a:ext cx="1723661" cy="524123"/>
            </a:xfrm>
            <a:prstGeom prst="rect">
              <a:avLst/>
            </a:prstGeom>
          </p:spPr>
        </p:pic>
      </p:grpSp>
      <p:sp>
        <p:nvSpPr>
          <p:cNvPr id="8" name="AutoShape 8"/>
          <p:cNvSpPr/>
          <p:nvPr/>
        </p:nvSpPr>
        <p:spPr>
          <a:xfrm>
            <a:off x="17354550" y="0"/>
            <a:ext cx="2247900" cy="10287000"/>
          </a:xfrm>
          <a:prstGeom prst="rect">
            <a:avLst/>
          </a:prstGeom>
          <a:solidFill>
            <a:srgbClr val="202020"/>
          </a:solidFill>
        </p:spPr>
      </p:sp>
      <p:sp>
        <p:nvSpPr>
          <p:cNvPr id="9" name="TextBox 9"/>
          <p:cNvSpPr txBox="1"/>
          <p:nvPr/>
        </p:nvSpPr>
        <p:spPr>
          <a:xfrm>
            <a:off x="1028700" y="914400"/>
            <a:ext cx="8339206" cy="1012208"/>
          </a:xfrm>
          <a:prstGeom prst="rect">
            <a:avLst/>
          </a:prstGeom>
        </p:spPr>
        <p:txBody>
          <a:bodyPr lIns="0" tIns="0" rIns="0" bIns="0" rtlCol="0" anchor="t">
            <a:spAutoFit/>
          </a:bodyPr>
          <a:lstStyle/>
          <a:p>
            <a:pPr>
              <a:lnSpc>
                <a:spcPts val="8259"/>
              </a:lnSpc>
            </a:pPr>
            <a:r>
              <a:rPr lang="en-US" sz="5899">
                <a:solidFill>
                  <a:srgbClr val="000000"/>
                </a:solidFill>
                <a:latin typeface="Contrail One"/>
              </a:rPr>
              <a:t>VANTAGENS </a:t>
            </a:r>
          </a:p>
        </p:txBody>
      </p:sp>
      <p:sp>
        <p:nvSpPr>
          <p:cNvPr id="10" name="TextBox 10"/>
          <p:cNvSpPr txBox="1"/>
          <p:nvPr/>
        </p:nvSpPr>
        <p:spPr>
          <a:xfrm>
            <a:off x="1028700" y="2031994"/>
            <a:ext cx="15447031" cy="4203700"/>
          </a:xfrm>
          <a:prstGeom prst="rect">
            <a:avLst/>
          </a:prstGeom>
        </p:spPr>
        <p:txBody>
          <a:bodyPr lIns="0" tIns="0" rIns="0" bIns="0" rtlCol="0" anchor="t">
            <a:spAutoFit/>
          </a:bodyPr>
          <a:lstStyle/>
          <a:p>
            <a:pPr algn="just">
              <a:lnSpc>
                <a:spcPts val="5599"/>
              </a:lnSpc>
            </a:pPr>
            <a:r>
              <a:rPr lang="en-US" sz="3999">
                <a:solidFill>
                  <a:srgbClr val="FFFFFF"/>
                </a:solidFill>
                <a:latin typeface="Contrail One"/>
              </a:rPr>
              <a:t>·A topologia é bastante flexível e tem a facilidade de modificação de sistema;</a:t>
            </a:r>
          </a:p>
          <a:p>
            <a:pPr algn="just">
              <a:lnSpc>
                <a:spcPts val="5599"/>
              </a:lnSpc>
            </a:pPr>
            <a:endParaRPr lang="en-US" sz="3999">
              <a:solidFill>
                <a:srgbClr val="FFFFFF"/>
              </a:solidFill>
              <a:latin typeface="Contrail One"/>
            </a:endParaRPr>
          </a:p>
          <a:p>
            <a:pPr algn="just">
              <a:lnSpc>
                <a:spcPts val="5599"/>
              </a:lnSpc>
            </a:pPr>
            <a:r>
              <a:rPr lang="en-US" sz="3999">
                <a:solidFill>
                  <a:srgbClr val="FFFFFF"/>
                </a:solidFill>
                <a:latin typeface="Contrail One"/>
              </a:rPr>
              <a:t>·Para diagnosticar problema no sistema e para manutenção é mais fácil;</a:t>
            </a:r>
          </a:p>
          <a:p>
            <a:pPr algn="just">
              <a:lnSpc>
                <a:spcPts val="5599"/>
              </a:lnSpc>
            </a:pPr>
            <a:endParaRPr lang="en-US" sz="3999">
              <a:solidFill>
                <a:srgbClr val="FFFFFF"/>
              </a:solidFill>
              <a:latin typeface="Contrail One"/>
            </a:endParaRPr>
          </a:p>
          <a:p>
            <a:pPr algn="just">
              <a:lnSpc>
                <a:spcPts val="5599"/>
              </a:lnSpc>
            </a:pPr>
            <a:r>
              <a:rPr lang="en-US" sz="3999">
                <a:solidFill>
                  <a:srgbClr val="FFFFFF"/>
                </a:solidFill>
                <a:latin typeface="Contrail One"/>
              </a:rPr>
              <a:t>·Pode ser juntada com qualquer tipo de topologia.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4343"/>
        </a:solidFill>
        <a:effectLst/>
      </p:bgPr>
    </p:bg>
    <p:spTree>
      <p:nvGrpSpPr>
        <p:cNvPr id="1" name=""/>
        <p:cNvGrpSpPr/>
        <p:nvPr/>
      </p:nvGrpSpPr>
      <p:grpSpPr>
        <a:xfrm>
          <a:off x="0" y="0"/>
          <a:ext cx="0" cy="0"/>
          <a:chOff x="0" y="0"/>
          <a:chExt cx="0" cy="0"/>
        </a:xfrm>
      </p:grpSpPr>
      <p:sp>
        <p:nvSpPr>
          <p:cNvPr id="2" name="AutoShape 2"/>
          <p:cNvSpPr/>
          <p:nvPr/>
        </p:nvSpPr>
        <p:spPr>
          <a:xfrm>
            <a:off x="495300" y="-266700"/>
            <a:ext cx="38100" cy="7467595"/>
          </a:xfrm>
          <a:prstGeom prst="rect">
            <a:avLst/>
          </a:prstGeom>
          <a:solidFill>
            <a:srgbClr val="FFFFFF"/>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37350" y="6596362"/>
            <a:ext cx="2941500" cy="2941500"/>
          </a:xfrm>
          <a:prstGeom prst="rect">
            <a:avLst/>
          </a:prstGeom>
        </p:spPr>
      </p:pic>
      <p:grpSp>
        <p:nvGrpSpPr>
          <p:cNvPr id="4" name="Group 4"/>
          <p:cNvGrpSpPr/>
          <p:nvPr/>
        </p:nvGrpSpPr>
        <p:grpSpPr>
          <a:xfrm rot="5400000">
            <a:off x="16517677" y="773502"/>
            <a:ext cx="1292746" cy="1376638"/>
            <a:chOff x="0" y="0"/>
            <a:chExt cx="1723661" cy="1835518"/>
          </a:xfrm>
        </p:grpSpPr>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723661" cy="524123"/>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652935"/>
              <a:ext cx="1723661" cy="524123"/>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311395"/>
              <a:ext cx="1723661" cy="524123"/>
            </a:xfrm>
            <a:prstGeom prst="rect">
              <a:avLst/>
            </a:prstGeom>
          </p:spPr>
        </p:pic>
      </p:grpSp>
      <p:sp>
        <p:nvSpPr>
          <p:cNvPr id="8" name="AutoShape 8"/>
          <p:cNvSpPr/>
          <p:nvPr/>
        </p:nvSpPr>
        <p:spPr>
          <a:xfrm>
            <a:off x="17354550" y="0"/>
            <a:ext cx="2247900" cy="10287000"/>
          </a:xfrm>
          <a:prstGeom prst="rect">
            <a:avLst/>
          </a:prstGeom>
          <a:solidFill>
            <a:srgbClr val="202020"/>
          </a:solidFill>
        </p:spPr>
      </p:sp>
      <p:sp>
        <p:nvSpPr>
          <p:cNvPr id="9" name="TextBox 9"/>
          <p:cNvSpPr txBox="1"/>
          <p:nvPr/>
        </p:nvSpPr>
        <p:spPr>
          <a:xfrm>
            <a:off x="1028700" y="914400"/>
            <a:ext cx="8339206" cy="1012208"/>
          </a:xfrm>
          <a:prstGeom prst="rect">
            <a:avLst/>
          </a:prstGeom>
        </p:spPr>
        <p:txBody>
          <a:bodyPr lIns="0" tIns="0" rIns="0" bIns="0" rtlCol="0" anchor="t">
            <a:spAutoFit/>
          </a:bodyPr>
          <a:lstStyle/>
          <a:p>
            <a:pPr>
              <a:lnSpc>
                <a:spcPts val="8259"/>
              </a:lnSpc>
            </a:pPr>
            <a:r>
              <a:rPr lang="en-US" sz="5899">
                <a:solidFill>
                  <a:srgbClr val="000000"/>
                </a:solidFill>
                <a:latin typeface="Contrail One"/>
              </a:rPr>
              <a:t>DESVANTAGENS</a:t>
            </a:r>
          </a:p>
        </p:txBody>
      </p:sp>
      <p:sp>
        <p:nvSpPr>
          <p:cNvPr id="10" name="TextBox 10"/>
          <p:cNvSpPr txBox="1"/>
          <p:nvPr/>
        </p:nvSpPr>
        <p:spPr>
          <a:xfrm>
            <a:off x="1028700" y="2392662"/>
            <a:ext cx="14012195" cy="4246099"/>
          </a:xfrm>
          <a:prstGeom prst="rect">
            <a:avLst/>
          </a:prstGeom>
        </p:spPr>
        <p:txBody>
          <a:bodyPr lIns="0" tIns="0" rIns="0" bIns="0" rtlCol="0" anchor="t">
            <a:spAutoFit/>
          </a:bodyPr>
          <a:lstStyle/>
          <a:p>
            <a:pPr algn="just">
              <a:lnSpc>
                <a:spcPts val="5599"/>
              </a:lnSpc>
            </a:pPr>
            <a:r>
              <a:rPr lang="en-US" sz="3999" dirty="0">
                <a:solidFill>
                  <a:srgbClr val="FFFFFF"/>
                </a:solidFill>
                <a:latin typeface="Contrail One"/>
              </a:rPr>
              <a:t>·</a:t>
            </a:r>
            <a:r>
              <a:rPr lang="en-US" sz="3999" dirty="0" err="1">
                <a:solidFill>
                  <a:srgbClr val="FFFFFF"/>
                </a:solidFill>
                <a:latin typeface="Contrail One"/>
              </a:rPr>
              <a:t>Número</a:t>
            </a:r>
            <a:r>
              <a:rPr lang="en-US" sz="3999" dirty="0">
                <a:solidFill>
                  <a:srgbClr val="FFFFFF"/>
                </a:solidFill>
                <a:latin typeface="Contrail One"/>
              </a:rPr>
              <a:t> de </a:t>
            </a:r>
            <a:r>
              <a:rPr lang="en-US" sz="3999" dirty="0" err="1">
                <a:solidFill>
                  <a:srgbClr val="FFFFFF"/>
                </a:solidFill>
                <a:latin typeface="Contrail One"/>
              </a:rPr>
              <a:t>portas</a:t>
            </a:r>
            <a:r>
              <a:rPr lang="en-US" sz="3999" dirty="0">
                <a:solidFill>
                  <a:srgbClr val="FFFFFF"/>
                </a:solidFill>
                <a:latin typeface="Contrail One"/>
              </a:rPr>
              <a:t> de um </a:t>
            </a:r>
            <a:r>
              <a:rPr lang="en-US" sz="3999" dirty="0" err="1">
                <a:solidFill>
                  <a:srgbClr val="FFFFFF"/>
                </a:solidFill>
                <a:latin typeface="Contrail One"/>
              </a:rPr>
              <a:t>concentrador</a:t>
            </a:r>
            <a:r>
              <a:rPr lang="en-US" sz="3999" dirty="0">
                <a:solidFill>
                  <a:srgbClr val="FFFFFF"/>
                </a:solidFill>
                <a:latin typeface="Contrail One"/>
              </a:rPr>
              <a:t> é </a:t>
            </a:r>
            <a:r>
              <a:rPr lang="en-US" sz="3999" dirty="0" err="1">
                <a:solidFill>
                  <a:srgbClr val="FFFFFF"/>
                </a:solidFill>
                <a:latin typeface="Contrail One"/>
              </a:rPr>
              <a:t>limitado</a:t>
            </a:r>
            <a:r>
              <a:rPr lang="en-US" sz="3999" dirty="0">
                <a:solidFill>
                  <a:srgbClr val="FFFFFF"/>
                </a:solidFill>
                <a:latin typeface="Contrail One"/>
              </a:rPr>
              <a:t>;</a:t>
            </a:r>
          </a:p>
          <a:p>
            <a:pPr algn="just">
              <a:lnSpc>
                <a:spcPts val="5599"/>
              </a:lnSpc>
            </a:pPr>
            <a:endParaRPr lang="en-US" sz="3999" dirty="0">
              <a:solidFill>
                <a:srgbClr val="FFFFFF"/>
              </a:solidFill>
              <a:latin typeface="Contrail One"/>
            </a:endParaRPr>
          </a:p>
          <a:p>
            <a:pPr algn="just">
              <a:lnSpc>
                <a:spcPts val="5599"/>
              </a:lnSpc>
            </a:pPr>
            <a:r>
              <a:rPr lang="en-US" sz="3999" dirty="0">
                <a:solidFill>
                  <a:srgbClr val="FFFFFF"/>
                </a:solidFill>
                <a:latin typeface="Contrail One" panose="020B0604020202020204" charset="0"/>
              </a:rPr>
              <a:t>·</a:t>
            </a:r>
            <a:r>
              <a:rPr lang="en-US" sz="3999" dirty="0" err="1">
                <a:solidFill>
                  <a:srgbClr val="FFFFFF"/>
                </a:solidFill>
                <a:latin typeface="Contrail One" panose="020B0604020202020204" charset="0"/>
              </a:rPr>
              <a:t>Comparando</a:t>
            </a:r>
            <a:r>
              <a:rPr lang="en-US" sz="3999" dirty="0">
                <a:solidFill>
                  <a:srgbClr val="FFFFFF"/>
                </a:solidFill>
                <a:latin typeface="Contrail One" panose="020B0604020202020204" charset="0"/>
              </a:rPr>
              <a:t> com a </a:t>
            </a:r>
            <a:r>
              <a:rPr lang="en-US" sz="3999" dirty="0" err="1">
                <a:solidFill>
                  <a:srgbClr val="FFFFFF"/>
                </a:solidFill>
                <a:latin typeface="Contrail One" panose="020B0604020202020204" charset="0"/>
              </a:rPr>
              <a:t>topologia</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barramento</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seu</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custo</a:t>
            </a:r>
            <a:r>
              <a:rPr lang="en-US" sz="3999" dirty="0">
                <a:solidFill>
                  <a:srgbClr val="FFFFFF"/>
                </a:solidFill>
                <a:latin typeface="Contrail One" panose="020B0604020202020204" charset="0"/>
              </a:rPr>
              <a:t> e </a:t>
            </a:r>
            <a:r>
              <a:rPr lang="en-US" sz="3999" dirty="0" err="1">
                <a:solidFill>
                  <a:srgbClr val="FFFFFF"/>
                </a:solidFill>
                <a:latin typeface="Contrail One" panose="020B0604020202020204" charset="0"/>
              </a:rPr>
              <a:t>mais</a:t>
            </a:r>
            <a:r>
              <a:rPr lang="en-US" sz="3999" dirty="0">
                <a:solidFill>
                  <a:srgbClr val="FFFFFF"/>
                </a:solidFill>
                <a:latin typeface="Contrail One" panose="020B0604020202020204" charset="0"/>
              </a:rPr>
              <a:t> alto;</a:t>
            </a:r>
          </a:p>
          <a:p>
            <a:pPr algn="just">
              <a:lnSpc>
                <a:spcPts val="5599"/>
              </a:lnSpc>
            </a:pPr>
            <a:endParaRPr lang="en-US" sz="3999" dirty="0">
              <a:solidFill>
                <a:srgbClr val="FFFFFF"/>
              </a:solidFill>
              <a:latin typeface="Contrail One" panose="020B0604020202020204" charset="0"/>
            </a:endParaRPr>
          </a:p>
          <a:p>
            <a:pPr algn="just">
              <a:lnSpc>
                <a:spcPts val="5599"/>
              </a:lnSpc>
            </a:pPr>
            <a:r>
              <a:rPr lang="en-US" sz="3999" dirty="0">
                <a:solidFill>
                  <a:srgbClr val="FFFFFF"/>
                </a:solidFill>
                <a:latin typeface="Contrail One" panose="020B0604020202020204" charset="0"/>
              </a:rPr>
              <a:t>·</a:t>
            </a:r>
            <a:r>
              <a:rPr lang="en-US" sz="3999" dirty="0" err="1">
                <a:solidFill>
                  <a:srgbClr val="FFFFFF"/>
                </a:solidFill>
                <a:latin typeface="Contrail One" panose="020B0604020202020204" charset="0"/>
              </a:rPr>
              <a:t>Instalação</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mais</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complicada</a:t>
            </a:r>
            <a:r>
              <a:rPr lang="en-US" sz="3999" dirty="0">
                <a:solidFill>
                  <a:srgbClr val="FFFFFF"/>
                </a:solidFill>
                <a:latin typeface="Contrail One" panose="020B0604020202020204" charset="0"/>
              </a:rPr>
              <a:t>.</a:t>
            </a:r>
          </a:p>
          <a:p>
            <a:pPr algn="just">
              <a:lnSpc>
                <a:spcPts val="5599"/>
              </a:lnSpc>
            </a:pPr>
            <a:endParaRPr lang="en-US" sz="3999" dirty="0">
              <a:solidFill>
                <a:srgbClr val="FFFFFF"/>
              </a:solidFill>
              <a:latin typeface="Arim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4343"/>
        </a:solidFill>
        <a:effectLst/>
      </p:bgPr>
    </p:bg>
    <p:spTree>
      <p:nvGrpSpPr>
        <p:cNvPr id="1" name=""/>
        <p:cNvGrpSpPr/>
        <p:nvPr/>
      </p:nvGrpSpPr>
      <p:grpSpPr>
        <a:xfrm>
          <a:off x="0" y="0"/>
          <a:ext cx="0" cy="0"/>
          <a:chOff x="0" y="0"/>
          <a:chExt cx="0" cy="0"/>
        </a:xfrm>
      </p:grpSpPr>
      <p:sp>
        <p:nvSpPr>
          <p:cNvPr id="2" name="AutoShape 2"/>
          <p:cNvSpPr/>
          <p:nvPr/>
        </p:nvSpPr>
        <p:spPr>
          <a:xfrm>
            <a:off x="15544800" y="-98071"/>
            <a:ext cx="3962400" cy="9525000"/>
          </a:xfrm>
          <a:prstGeom prst="rect">
            <a:avLst/>
          </a:prstGeom>
          <a:solidFill>
            <a:srgbClr val="F4F4F4"/>
          </a:solidFill>
        </p:spPr>
      </p:sp>
      <p:sp>
        <p:nvSpPr>
          <p:cNvPr id="3" name="AutoShape 3"/>
          <p:cNvSpPr/>
          <p:nvPr/>
        </p:nvSpPr>
        <p:spPr>
          <a:xfrm>
            <a:off x="990600" y="2400300"/>
            <a:ext cx="38100" cy="8229600"/>
          </a:xfrm>
          <a:prstGeom prst="rect">
            <a:avLst/>
          </a:prstGeom>
          <a:solidFill>
            <a:srgbClr val="FFFFFF"/>
          </a:solidFill>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038749" y="7961801"/>
            <a:ext cx="2325199" cy="2325199"/>
          </a:xfrm>
          <a:prstGeom prst="rect">
            <a:avLst/>
          </a:prstGeom>
        </p:spPr>
      </p:pic>
      <p:grpSp>
        <p:nvGrpSpPr>
          <p:cNvPr id="5" name="Group 5"/>
          <p:cNvGrpSpPr/>
          <p:nvPr/>
        </p:nvGrpSpPr>
        <p:grpSpPr>
          <a:xfrm rot="5400000">
            <a:off x="-74890" y="487266"/>
            <a:ext cx="1472663" cy="1568231"/>
            <a:chOff x="0" y="0"/>
            <a:chExt cx="1963551" cy="2090975"/>
          </a:xfrm>
        </p:grpSpPr>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963551" cy="597067"/>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743807"/>
              <a:ext cx="1963551" cy="597067"/>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493908"/>
              <a:ext cx="1963551" cy="597067"/>
            </a:xfrm>
            <a:prstGeom prst="rect">
              <a:avLst/>
            </a:prstGeom>
          </p:spPr>
        </p:pic>
      </p:grpSp>
      <p:sp>
        <p:nvSpPr>
          <p:cNvPr id="9" name="TextBox 9"/>
          <p:cNvSpPr txBox="1"/>
          <p:nvPr/>
        </p:nvSpPr>
        <p:spPr>
          <a:xfrm>
            <a:off x="1445557" y="3887470"/>
            <a:ext cx="10666201" cy="2702560"/>
          </a:xfrm>
          <a:prstGeom prst="rect">
            <a:avLst/>
          </a:prstGeom>
        </p:spPr>
        <p:txBody>
          <a:bodyPr lIns="0" tIns="0" rIns="0" bIns="0" rtlCol="0" anchor="t">
            <a:spAutoFit/>
          </a:bodyPr>
          <a:lstStyle/>
          <a:p>
            <a:pPr>
              <a:lnSpc>
                <a:spcPts val="10400"/>
              </a:lnSpc>
            </a:pPr>
            <a:r>
              <a:rPr lang="en-US" sz="10400" spc="124">
                <a:solidFill>
                  <a:srgbClr val="FFFFFF"/>
                </a:solidFill>
                <a:latin typeface="Montserrat Classic Bold"/>
              </a:rPr>
              <a:t>TOPOLOGIA</a:t>
            </a:r>
          </a:p>
          <a:p>
            <a:pPr>
              <a:lnSpc>
                <a:spcPts val="10400"/>
              </a:lnSpc>
            </a:pPr>
            <a:r>
              <a:rPr lang="en-US" sz="10400" spc="124">
                <a:solidFill>
                  <a:srgbClr val="FFFFFF"/>
                </a:solidFill>
                <a:latin typeface="Montserrat Classic Bold"/>
              </a:rPr>
              <a:t>BARRAMENTO</a:t>
            </a:r>
          </a:p>
        </p:txBody>
      </p:sp>
      <p:pic>
        <p:nvPicPr>
          <p:cNvPr id="10" name="Picture 10"/>
          <p:cNvPicPr>
            <a:picLocks noChangeAspect="1"/>
          </p:cNvPicPr>
          <p:nvPr/>
        </p:nvPicPr>
        <p:blipFill>
          <a:blip r:embed="rId6"/>
          <a:srcRect/>
          <a:stretch>
            <a:fillRect/>
          </a:stretch>
        </p:blipFill>
        <p:spPr>
          <a:xfrm>
            <a:off x="11562482" y="4174348"/>
            <a:ext cx="3982318" cy="2340752"/>
          </a:xfrm>
          <a:prstGeom prst="rect">
            <a:avLst/>
          </a:prstGeom>
        </p:spPr>
      </p:pic>
      <p:sp>
        <p:nvSpPr>
          <p:cNvPr id="11" name="TextBox 11"/>
          <p:cNvSpPr txBox="1"/>
          <p:nvPr/>
        </p:nvSpPr>
        <p:spPr>
          <a:xfrm>
            <a:off x="1219200" y="6362700"/>
            <a:ext cx="6194811" cy="1549463"/>
          </a:xfrm>
          <a:prstGeom prst="rect">
            <a:avLst/>
          </a:prstGeom>
        </p:spPr>
        <p:txBody>
          <a:bodyPr wrap="square" lIns="0" tIns="0" rIns="0" bIns="0" rtlCol="0" anchor="t">
            <a:spAutoFit/>
          </a:bodyPr>
          <a:lstStyle/>
          <a:p>
            <a:pPr algn="ctr">
              <a:lnSpc>
                <a:spcPts val="12599"/>
              </a:lnSpc>
            </a:pPr>
            <a:r>
              <a:rPr lang="en-US" sz="9000" dirty="0">
                <a:solidFill>
                  <a:srgbClr val="000000"/>
                </a:solidFill>
                <a:latin typeface="Contrail One"/>
              </a:rPr>
              <a:t>Bus Topology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4343"/>
        </a:solidFill>
        <a:effectLst/>
      </p:bgPr>
    </p:bg>
    <p:spTree>
      <p:nvGrpSpPr>
        <p:cNvPr id="1" name=""/>
        <p:cNvGrpSpPr/>
        <p:nvPr/>
      </p:nvGrpSpPr>
      <p:grpSpPr>
        <a:xfrm>
          <a:off x="0" y="0"/>
          <a:ext cx="0" cy="0"/>
          <a:chOff x="0" y="0"/>
          <a:chExt cx="0" cy="0"/>
        </a:xfrm>
      </p:grpSpPr>
      <p:sp>
        <p:nvSpPr>
          <p:cNvPr id="2" name="AutoShape 2"/>
          <p:cNvSpPr/>
          <p:nvPr/>
        </p:nvSpPr>
        <p:spPr>
          <a:xfrm>
            <a:off x="495300" y="-266700"/>
            <a:ext cx="38100" cy="7467595"/>
          </a:xfrm>
          <a:prstGeom prst="rect">
            <a:avLst/>
          </a:prstGeom>
          <a:solidFill>
            <a:srgbClr val="FFFFFF"/>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37350" y="6596362"/>
            <a:ext cx="2941500" cy="2941500"/>
          </a:xfrm>
          <a:prstGeom prst="rect">
            <a:avLst/>
          </a:prstGeom>
        </p:spPr>
      </p:pic>
      <p:grpSp>
        <p:nvGrpSpPr>
          <p:cNvPr id="4" name="Group 4"/>
          <p:cNvGrpSpPr/>
          <p:nvPr/>
        </p:nvGrpSpPr>
        <p:grpSpPr>
          <a:xfrm rot="5400000">
            <a:off x="16517677" y="773502"/>
            <a:ext cx="1292746" cy="1376638"/>
            <a:chOff x="0" y="0"/>
            <a:chExt cx="1723661" cy="1835518"/>
          </a:xfrm>
        </p:grpSpPr>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723661" cy="524123"/>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652935"/>
              <a:ext cx="1723661" cy="524123"/>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311395"/>
              <a:ext cx="1723661" cy="524123"/>
            </a:xfrm>
            <a:prstGeom prst="rect">
              <a:avLst/>
            </a:prstGeom>
          </p:spPr>
        </p:pic>
      </p:grpSp>
      <p:sp>
        <p:nvSpPr>
          <p:cNvPr id="8" name="AutoShape 8"/>
          <p:cNvSpPr/>
          <p:nvPr/>
        </p:nvSpPr>
        <p:spPr>
          <a:xfrm>
            <a:off x="17354550" y="0"/>
            <a:ext cx="2247900" cy="10287000"/>
          </a:xfrm>
          <a:prstGeom prst="rect">
            <a:avLst/>
          </a:prstGeom>
          <a:solidFill>
            <a:srgbClr val="202020"/>
          </a:solidFill>
        </p:spPr>
      </p:sp>
      <p:sp>
        <p:nvSpPr>
          <p:cNvPr id="9" name="TextBox 9"/>
          <p:cNvSpPr txBox="1"/>
          <p:nvPr/>
        </p:nvSpPr>
        <p:spPr>
          <a:xfrm>
            <a:off x="1269481" y="3003523"/>
            <a:ext cx="15206250" cy="4203753"/>
          </a:xfrm>
          <a:prstGeom prst="rect">
            <a:avLst/>
          </a:prstGeom>
        </p:spPr>
        <p:txBody>
          <a:bodyPr lIns="0" tIns="0" rIns="0" bIns="0" rtlCol="0" anchor="t">
            <a:spAutoFit/>
          </a:bodyPr>
          <a:lstStyle/>
          <a:p>
            <a:pPr algn="just">
              <a:lnSpc>
                <a:spcPts val="5597"/>
              </a:lnSpc>
            </a:pPr>
            <a:r>
              <a:rPr lang="en-US" sz="3997">
                <a:solidFill>
                  <a:srgbClr val="FFFFFF"/>
                </a:solidFill>
                <a:latin typeface="Contrail One"/>
              </a:rPr>
              <a:t>Rede em barramento é uma topologia de rede em que todos os computadores estão ligados por vários cabos em vários barramentos físicos de dados. Apesar de os dados não passarem por dentro de cada um dos nós, apenas uma máquina pode “escrever” no barramento num dado momento.</a:t>
            </a:r>
          </a:p>
          <a:p>
            <a:pPr algn="just">
              <a:lnSpc>
                <a:spcPts val="5597"/>
              </a:lnSpc>
            </a:pPr>
            <a:endParaRPr lang="en-US" sz="3997">
              <a:solidFill>
                <a:srgbClr val="FFFFFF"/>
              </a:solidFill>
              <a:latin typeface="Contrail One"/>
            </a:endParaRPr>
          </a:p>
        </p:txBody>
      </p:sp>
      <p:sp>
        <p:nvSpPr>
          <p:cNvPr id="10" name="TextBox 10"/>
          <p:cNvSpPr txBox="1"/>
          <p:nvPr/>
        </p:nvSpPr>
        <p:spPr>
          <a:xfrm>
            <a:off x="1028700" y="914400"/>
            <a:ext cx="8339206" cy="1012208"/>
          </a:xfrm>
          <a:prstGeom prst="rect">
            <a:avLst/>
          </a:prstGeom>
        </p:spPr>
        <p:txBody>
          <a:bodyPr lIns="0" tIns="0" rIns="0" bIns="0" rtlCol="0" anchor="t">
            <a:spAutoFit/>
          </a:bodyPr>
          <a:lstStyle/>
          <a:p>
            <a:pPr>
              <a:lnSpc>
                <a:spcPts val="8259"/>
              </a:lnSpc>
            </a:pPr>
            <a:r>
              <a:rPr lang="en-US" sz="5899">
                <a:solidFill>
                  <a:srgbClr val="000000"/>
                </a:solidFill>
                <a:latin typeface="Contrail One"/>
              </a:rPr>
              <a:t>TOPOLOGIA BARRAMENTO</a:t>
            </a:r>
          </a:p>
        </p:txBody>
      </p:sp>
      <p:pic>
        <p:nvPicPr>
          <p:cNvPr id="13" name="Imagem 12">
            <a:extLst>
              <a:ext uri="{FF2B5EF4-FFF2-40B4-BE49-F238E27FC236}">
                <a16:creationId xmlns:a16="http://schemas.microsoft.com/office/drawing/2014/main" id="{D39CCCC6-C287-40DC-8F4E-D448B3338F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10193" y="6347849"/>
            <a:ext cx="8124825" cy="34385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4343"/>
        </a:solidFill>
        <a:effectLst/>
      </p:bgPr>
    </p:bg>
    <p:spTree>
      <p:nvGrpSpPr>
        <p:cNvPr id="1" name=""/>
        <p:cNvGrpSpPr/>
        <p:nvPr/>
      </p:nvGrpSpPr>
      <p:grpSpPr>
        <a:xfrm>
          <a:off x="0" y="0"/>
          <a:ext cx="0" cy="0"/>
          <a:chOff x="0" y="0"/>
          <a:chExt cx="0" cy="0"/>
        </a:xfrm>
      </p:grpSpPr>
      <p:sp>
        <p:nvSpPr>
          <p:cNvPr id="2" name="AutoShape 2"/>
          <p:cNvSpPr/>
          <p:nvPr/>
        </p:nvSpPr>
        <p:spPr>
          <a:xfrm>
            <a:off x="495300" y="-266700"/>
            <a:ext cx="38100" cy="7467595"/>
          </a:xfrm>
          <a:prstGeom prst="rect">
            <a:avLst/>
          </a:prstGeom>
          <a:solidFill>
            <a:srgbClr val="FFFFFF"/>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37350" y="6596362"/>
            <a:ext cx="2941500" cy="2941500"/>
          </a:xfrm>
          <a:prstGeom prst="rect">
            <a:avLst/>
          </a:prstGeom>
        </p:spPr>
      </p:pic>
      <p:grpSp>
        <p:nvGrpSpPr>
          <p:cNvPr id="4" name="Group 4"/>
          <p:cNvGrpSpPr/>
          <p:nvPr/>
        </p:nvGrpSpPr>
        <p:grpSpPr>
          <a:xfrm rot="5400000">
            <a:off x="16517677" y="773502"/>
            <a:ext cx="1292746" cy="1376638"/>
            <a:chOff x="0" y="0"/>
            <a:chExt cx="1723661" cy="1835518"/>
          </a:xfrm>
        </p:grpSpPr>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723661" cy="524123"/>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652935"/>
              <a:ext cx="1723661" cy="524123"/>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311395"/>
              <a:ext cx="1723661" cy="524123"/>
            </a:xfrm>
            <a:prstGeom prst="rect">
              <a:avLst/>
            </a:prstGeom>
          </p:spPr>
        </p:pic>
      </p:grpSp>
      <p:sp>
        <p:nvSpPr>
          <p:cNvPr id="8" name="AutoShape 8"/>
          <p:cNvSpPr/>
          <p:nvPr/>
        </p:nvSpPr>
        <p:spPr>
          <a:xfrm>
            <a:off x="17354550" y="0"/>
            <a:ext cx="2247900" cy="10287000"/>
          </a:xfrm>
          <a:prstGeom prst="rect">
            <a:avLst/>
          </a:prstGeom>
          <a:solidFill>
            <a:srgbClr val="202020"/>
          </a:solidFill>
        </p:spPr>
      </p:sp>
      <p:sp>
        <p:nvSpPr>
          <p:cNvPr id="9" name="TextBox 9"/>
          <p:cNvSpPr txBox="1"/>
          <p:nvPr/>
        </p:nvSpPr>
        <p:spPr>
          <a:xfrm>
            <a:off x="1028700" y="914400"/>
            <a:ext cx="8339206" cy="1012208"/>
          </a:xfrm>
          <a:prstGeom prst="rect">
            <a:avLst/>
          </a:prstGeom>
        </p:spPr>
        <p:txBody>
          <a:bodyPr lIns="0" tIns="0" rIns="0" bIns="0" rtlCol="0" anchor="t">
            <a:spAutoFit/>
          </a:bodyPr>
          <a:lstStyle/>
          <a:p>
            <a:pPr>
              <a:lnSpc>
                <a:spcPts val="8259"/>
              </a:lnSpc>
            </a:pPr>
            <a:r>
              <a:rPr lang="en-US" sz="5899">
                <a:solidFill>
                  <a:srgbClr val="000000"/>
                </a:solidFill>
                <a:latin typeface="Contrail One"/>
              </a:rPr>
              <a:t>VANTAGENS </a:t>
            </a:r>
          </a:p>
        </p:txBody>
      </p:sp>
      <p:sp>
        <p:nvSpPr>
          <p:cNvPr id="10" name="TextBox 10"/>
          <p:cNvSpPr txBox="1"/>
          <p:nvPr/>
        </p:nvSpPr>
        <p:spPr>
          <a:xfrm>
            <a:off x="1028700" y="2298700"/>
            <a:ext cx="15447031" cy="5682389"/>
          </a:xfrm>
          <a:prstGeom prst="rect">
            <a:avLst/>
          </a:prstGeom>
        </p:spPr>
        <p:txBody>
          <a:bodyPr lIns="0" tIns="0" rIns="0" bIns="0" rtlCol="0" anchor="t">
            <a:spAutoFit/>
          </a:bodyPr>
          <a:lstStyle/>
          <a:p>
            <a:pPr marL="863599" lvl="1" indent="-431800" algn="just">
              <a:lnSpc>
                <a:spcPts val="5599"/>
              </a:lnSpc>
              <a:buFont typeface="Arial"/>
              <a:buChar char="•"/>
            </a:pPr>
            <a:r>
              <a:rPr lang="en-US" sz="3999" dirty="0">
                <a:solidFill>
                  <a:srgbClr val="FFFFFF"/>
                </a:solidFill>
                <a:latin typeface="Contrail One"/>
              </a:rPr>
              <a:t>É a </a:t>
            </a:r>
            <a:r>
              <a:rPr lang="en-US" sz="3999" dirty="0" err="1">
                <a:solidFill>
                  <a:srgbClr val="FFFFFF"/>
                </a:solidFill>
                <a:latin typeface="Contrail One"/>
              </a:rPr>
              <a:t>topologia</a:t>
            </a:r>
            <a:r>
              <a:rPr lang="en-US" sz="3999" dirty="0">
                <a:solidFill>
                  <a:srgbClr val="FFFFFF"/>
                </a:solidFill>
                <a:latin typeface="Contrail One"/>
              </a:rPr>
              <a:t> de rede </a:t>
            </a:r>
            <a:r>
              <a:rPr lang="en-US" sz="3999" dirty="0" err="1">
                <a:solidFill>
                  <a:srgbClr val="FFFFFF"/>
                </a:solidFill>
                <a:latin typeface="Contrail One"/>
              </a:rPr>
              <a:t>mais</a:t>
            </a:r>
            <a:r>
              <a:rPr lang="en-US" sz="3999" dirty="0">
                <a:solidFill>
                  <a:srgbClr val="FFFFFF"/>
                </a:solidFill>
                <a:latin typeface="Contrail One"/>
              </a:rPr>
              <a:t> </a:t>
            </a:r>
            <a:r>
              <a:rPr lang="en-US" sz="3999" dirty="0" err="1">
                <a:solidFill>
                  <a:srgbClr val="FFFFFF"/>
                </a:solidFill>
                <a:latin typeface="Contrail One"/>
              </a:rPr>
              <a:t>fácil</a:t>
            </a:r>
            <a:r>
              <a:rPr lang="en-US" sz="3999" dirty="0">
                <a:solidFill>
                  <a:srgbClr val="FFFFFF"/>
                </a:solidFill>
                <a:latin typeface="Contrail One"/>
              </a:rPr>
              <a:t> para </a:t>
            </a:r>
            <a:r>
              <a:rPr lang="en-US" sz="3999" dirty="0" err="1">
                <a:solidFill>
                  <a:srgbClr val="FFFFFF"/>
                </a:solidFill>
                <a:latin typeface="Contrail One"/>
              </a:rPr>
              <a:t>conectar</a:t>
            </a:r>
            <a:r>
              <a:rPr lang="en-US" sz="3999" dirty="0">
                <a:solidFill>
                  <a:srgbClr val="FFFFFF"/>
                </a:solidFill>
                <a:latin typeface="Contrail One"/>
              </a:rPr>
              <a:t> </a:t>
            </a:r>
            <a:r>
              <a:rPr lang="en-US" sz="3999" dirty="0" err="1">
                <a:solidFill>
                  <a:srgbClr val="FFFFFF"/>
                </a:solidFill>
                <a:latin typeface="Contrail One"/>
              </a:rPr>
              <a:t>periféricos</a:t>
            </a:r>
            <a:r>
              <a:rPr lang="en-US" sz="3999" dirty="0">
                <a:solidFill>
                  <a:srgbClr val="FFFFFF"/>
                </a:solidFill>
                <a:latin typeface="Contrail One"/>
              </a:rPr>
              <a:t> </a:t>
            </a:r>
            <a:r>
              <a:rPr lang="en-US" sz="3999" dirty="0" err="1">
                <a:solidFill>
                  <a:srgbClr val="FFFFFF"/>
                </a:solidFill>
                <a:latin typeface="Contrail One"/>
              </a:rPr>
              <a:t>ou</a:t>
            </a:r>
            <a:r>
              <a:rPr lang="en-US" sz="3999" dirty="0">
                <a:solidFill>
                  <a:srgbClr val="FFFFFF"/>
                </a:solidFill>
                <a:latin typeface="Contrail One"/>
              </a:rPr>
              <a:t> </a:t>
            </a:r>
            <a:r>
              <a:rPr lang="en-US" sz="3999" dirty="0" err="1">
                <a:solidFill>
                  <a:srgbClr val="FFFFFF"/>
                </a:solidFill>
                <a:latin typeface="Contrail One"/>
              </a:rPr>
              <a:t>computadores</a:t>
            </a:r>
            <a:r>
              <a:rPr lang="en-US" sz="3999" dirty="0">
                <a:solidFill>
                  <a:srgbClr val="FFFFFF"/>
                </a:solidFill>
                <a:latin typeface="Contrail One"/>
              </a:rPr>
              <a:t> de </a:t>
            </a:r>
            <a:r>
              <a:rPr lang="en-US" sz="3999" dirty="0" err="1">
                <a:solidFill>
                  <a:srgbClr val="FFFFFF"/>
                </a:solidFill>
                <a:latin typeface="Contrail One"/>
              </a:rPr>
              <a:t>maneira</a:t>
            </a:r>
            <a:r>
              <a:rPr lang="en-US" sz="3999" dirty="0">
                <a:solidFill>
                  <a:srgbClr val="FFFFFF"/>
                </a:solidFill>
                <a:latin typeface="Contrail One"/>
              </a:rPr>
              <a:t> linear;</a:t>
            </a:r>
          </a:p>
          <a:p>
            <a:pPr algn="just">
              <a:lnSpc>
                <a:spcPts val="5599"/>
              </a:lnSpc>
            </a:pPr>
            <a:endParaRPr lang="en-US" sz="3999" dirty="0">
              <a:solidFill>
                <a:srgbClr val="FFFFFF"/>
              </a:solidFill>
              <a:latin typeface="Contrail One"/>
            </a:endParaRPr>
          </a:p>
          <a:p>
            <a:pPr marL="863599" lvl="1" indent="-431800" algn="just">
              <a:lnSpc>
                <a:spcPts val="5599"/>
              </a:lnSpc>
              <a:buFont typeface="Arial"/>
              <a:buChar char="•"/>
            </a:pPr>
            <a:r>
              <a:rPr lang="en-US" sz="3999" dirty="0" err="1">
                <a:solidFill>
                  <a:srgbClr val="FFFFFF"/>
                </a:solidFill>
                <a:latin typeface="Contrail One" panose="020B0604020202020204" charset="0"/>
              </a:rPr>
              <a:t>Funciona</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muito</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bem</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quando</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existe</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uma</a:t>
            </a:r>
            <a:r>
              <a:rPr lang="en-US" sz="3999" dirty="0">
                <a:solidFill>
                  <a:srgbClr val="FFFFFF"/>
                </a:solidFill>
                <a:latin typeface="Contrail One" panose="020B0604020202020204" charset="0"/>
              </a:rPr>
              <a:t> rede </a:t>
            </a:r>
            <a:r>
              <a:rPr lang="en-US" sz="3999" dirty="0" err="1">
                <a:solidFill>
                  <a:srgbClr val="FFFFFF"/>
                </a:solidFill>
                <a:latin typeface="Contrail One" panose="020B0604020202020204" charset="0"/>
              </a:rPr>
              <a:t>pequena</a:t>
            </a:r>
            <a:r>
              <a:rPr lang="en-US" sz="3999" dirty="0">
                <a:solidFill>
                  <a:srgbClr val="FFFFFF"/>
                </a:solidFill>
                <a:latin typeface="Contrail One" panose="020B0604020202020204" charset="0"/>
              </a:rPr>
              <a:t>;</a:t>
            </a:r>
          </a:p>
          <a:p>
            <a:pPr algn="just">
              <a:lnSpc>
                <a:spcPts val="5599"/>
              </a:lnSpc>
            </a:pPr>
            <a:endParaRPr lang="en-US" sz="3999" dirty="0">
              <a:solidFill>
                <a:srgbClr val="FFFFFF"/>
              </a:solidFill>
              <a:latin typeface="Contrail One" panose="020B0604020202020204" charset="0"/>
            </a:endParaRPr>
          </a:p>
          <a:p>
            <a:pPr marL="863599" lvl="1" indent="-431800" algn="just">
              <a:lnSpc>
                <a:spcPts val="5599"/>
              </a:lnSpc>
              <a:buFont typeface="Arial"/>
              <a:buChar char="•"/>
            </a:pPr>
            <a:r>
              <a:rPr lang="en-US" sz="3999" dirty="0">
                <a:solidFill>
                  <a:srgbClr val="FFFFFF"/>
                </a:solidFill>
                <a:latin typeface="Contrail One" panose="020B0604020202020204" charset="0"/>
              </a:rPr>
              <a:t>O </a:t>
            </a:r>
            <a:r>
              <a:rPr lang="en-US" sz="3999" dirty="0" err="1">
                <a:solidFill>
                  <a:srgbClr val="FFFFFF"/>
                </a:solidFill>
                <a:latin typeface="Contrail One" panose="020B0604020202020204" charset="0"/>
              </a:rPr>
              <a:t>comprimento</a:t>
            </a:r>
            <a:r>
              <a:rPr lang="en-US" sz="3999" dirty="0">
                <a:solidFill>
                  <a:srgbClr val="FFFFFF"/>
                </a:solidFill>
                <a:latin typeface="Contrail One" panose="020B0604020202020204" charset="0"/>
              </a:rPr>
              <a:t> do </a:t>
            </a:r>
            <a:r>
              <a:rPr lang="en-US" sz="3999" dirty="0" err="1">
                <a:solidFill>
                  <a:srgbClr val="FFFFFF"/>
                </a:solidFill>
                <a:latin typeface="Contrail One" panose="020B0604020202020204" charset="0"/>
              </a:rPr>
              <a:t>cabo</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necessário</a:t>
            </a:r>
            <a:r>
              <a:rPr lang="en-US" sz="3999" dirty="0">
                <a:solidFill>
                  <a:srgbClr val="FFFFFF"/>
                </a:solidFill>
                <a:latin typeface="Contrail One" panose="020B0604020202020204" charset="0"/>
              </a:rPr>
              <a:t> é </a:t>
            </a:r>
            <a:r>
              <a:rPr lang="en-US" sz="3999" dirty="0" err="1">
                <a:solidFill>
                  <a:srgbClr val="FFFFFF"/>
                </a:solidFill>
                <a:latin typeface="Contrail One" panose="020B0604020202020204" charset="0"/>
              </a:rPr>
              <a:t>menor</a:t>
            </a:r>
            <a:r>
              <a:rPr lang="en-US" sz="3999" dirty="0">
                <a:solidFill>
                  <a:srgbClr val="FFFFFF"/>
                </a:solidFill>
                <a:latin typeface="Contrail One" panose="020B0604020202020204" charset="0"/>
              </a:rPr>
              <a:t> do que </a:t>
            </a:r>
            <a:r>
              <a:rPr lang="en-US" sz="3999" dirty="0" err="1">
                <a:solidFill>
                  <a:srgbClr val="FFFFFF"/>
                </a:solidFill>
                <a:latin typeface="Contrail One" panose="020B0604020202020204" charset="0"/>
              </a:rPr>
              <a:t>uma</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topologia</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em</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estrela</a:t>
            </a:r>
            <a:r>
              <a:rPr lang="en-US" sz="3999" dirty="0">
                <a:solidFill>
                  <a:srgbClr val="FFFFFF"/>
                </a:solidFill>
                <a:latin typeface="Contrail One" panose="020B0604020202020204" charset="0"/>
              </a:rPr>
              <a:t>.</a:t>
            </a:r>
          </a:p>
          <a:p>
            <a:pPr algn="just">
              <a:lnSpc>
                <a:spcPts val="5599"/>
              </a:lnSpc>
            </a:pPr>
            <a:endParaRPr lang="en-US" sz="3999" dirty="0">
              <a:solidFill>
                <a:srgbClr val="FFFFFF"/>
              </a:solidFill>
              <a:latin typeface="Arim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4343"/>
        </a:solidFill>
        <a:effectLst/>
      </p:bgPr>
    </p:bg>
    <p:spTree>
      <p:nvGrpSpPr>
        <p:cNvPr id="1" name=""/>
        <p:cNvGrpSpPr/>
        <p:nvPr/>
      </p:nvGrpSpPr>
      <p:grpSpPr>
        <a:xfrm>
          <a:off x="0" y="0"/>
          <a:ext cx="0" cy="0"/>
          <a:chOff x="0" y="0"/>
          <a:chExt cx="0" cy="0"/>
        </a:xfrm>
      </p:grpSpPr>
      <p:sp>
        <p:nvSpPr>
          <p:cNvPr id="2" name="AutoShape 2"/>
          <p:cNvSpPr/>
          <p:nvPr/>
        </p:nvSpPr>
        <p:spPr>
          <a:xfrm>
            <a:off x="495300" y="-266700"/>
            <a:ext cx="38100" cy="7467595"/>
          </a:xfrm>
          <a:prstGeom prst="rect">
            <a:avLst/>
          </a:prstGeom>
          <a:solidFill>
            <a:srgbClr val="FFFFFF"/>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37350" y="6596362"/>
            <a:ext cx="2941500" cy="2941500"/>
          </a:xfrm>
          <a:prstGeom prst="rect">
            <a:avLst/>
          </a:prstGeom>
        </p:spPr>
      </p:pic>
      <p:grpSp>
        <p:nvGrpSpPr>
          <p:cNvPr id="4" name="Group 4"/>
          <p:cNvGrpSpPr/>
          <p:nvPr/>
        </p:nvGrpSpPr>
        <p:grpSpPr>
          <a:xfrm rot="5400000">
            <a:off x="16517677" y="773502"/>
            <a:ext cx="1292746" cy="1376638"/>
            <a:chOff x="0" y="0"/>
            <a:chExt cx="1723661" cy="1835518"/>
          </a:xfrm>
        </p:grpSpPr>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723661" cy="524123"/>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652935"/>
              <a:ext cx="1723661" cy="524123"/>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311395"/>
              <a:ext cx="1723661" cy="524123"/>
            </a:xfrm>
            <a:prstGeom prst="rect">
              <a:avLst/>
            </a:prstGeom>
          </p:spPr>
        </p:pic>
      </p:grpSp>
      <p:sp>
        <p:nvSpPr>
          <p:cNvPr id="8" name="AutoShape 8"/>
          <p:cNvSpPr/>
          <p:nvPr/>
        </p:nvSpPr>
        <p:spPr>
          <a:xfrm>
            <a:off x="17354550" y="0"/>
            <a:ext cx="2247900" cy="10287000"/>
          </a:xfrm>
          <a:prstGeom prst="rect">
            <a:avLst/>
          </a:prstGeom>
          <a:solidFill>
            <a:srgbClr val="202020"/>
          </a:solidFill>
        </p:spPr>
      </p:sp>
      <p:sp>
        <p:nvSpPr>
          <p:cNvPr id="9" name="TextBox 9"/>
          <p:cNvSpPr txBox="1"/>
          <p:nvPr/>
        </p:nvSpPr>
        <p:spPr>
          <a:xfrm>
            <a:off x="1028700" y="914400"/>
            <a:ext cx="8339206" cy="1012208"/>
          </a:xfrm>
          <a:prstGeom prst="rect">
            <a:avLst/>
          </a:prstGeom>
        </p:spPr>
        <p:txBody>
          <a:bodyPr lIns="0" tIns="0" rIns="0" bIns="0" rtlCol="0" anchor="t">
            <a:spAutoFit/>
          </a:bodyPr>
          <a:lstStyle/>
          <a:p>
            <a:pPr>
              <a:lnSpc>
                <a:spcPts val="8259"/>
              </a:lnSpc>
            </a:pPr>
            <a:r>
              <a:rPr lang="en-US" sz="5899">
                <a:solidFill>
                  <a:srgbClr val="000000"/>
                </a:solidFill>
                <a:latin typeface="Contrail One"/>
              </a:rPr>
              <a:t>DESVANTAGENS</a:t>
            </a:r>
          </a:p>
        </p:txBody>
      </p:sp>
      <p:sp>
        <p:nvSpPr>
          <p:cNvPr id="10" name="TextBox 10"/>
          <p:cNvSpPr txBox="1"/>
          <p:nvPr/>
        </p:nvSpPr>
        <p:spPr>
          <a:xfrm>
            <a:off x="1028700" y="2392662"/>
            <a:ext cx="15863956" cy="4279377"/>
          </a:xfrm>
          <a:prstGeom prst="rect">
            <a:avLst/>
          </a:prstGeom>
        </p:spPr>
        <p:txBody>
          <a:bodyPr lIns="0" tIns="0" rIns="0" bIns="0" rtlCol="0" anchor="t">
            <a:spAutoFit/>
          </a:bodyPr>
          <a:lstStyle/>
          <a:p>
            <a:pPr marL="863599" lvl="1" indent="-431800" algn="just">
              <a:lnSpc>
                <a:spcPts val="5599"/>
              </a:lnSpc>
              <a:buFont typeface="Arial"/>
              <a:buChar char="•"/>
            </a:pPr>
            <a:r>
              <a:rPr lang="en-US" sz="3999" dirty="0">
                <a:solidFill>
                  <a:srgbClr val="FFFFFF"/>
                </a:solidFill>
                <a:latin typeface="Contrail One" panose="020B0604020202020204" charset="0"/>
              </a:rPr>
              <a:t>A </a:t>
            </a:r>
            <a:r>
              <a:rPr lang="en-US" sz="3999" dirty="0" err="1">
                <a:solidFill>
                  <a:srgbClr val="FFFFFF"/>
                </a:solidFill>
                <a:latin typeface="Contrail One" panose="020B0604020202020204" charset="0"/>
              </a:rPr>
              <a:t>topologia</a:t>
            </a:r>
            <a:r>
              <a:rPr lang="en-US" sz="3999" dirty="0">
                <a:solidFill>
                  <a:srgbClr val="FFFFFF"/>
                </a:solidFill>
                <a:latin typeface="Contrail One" panose="020B0604020202020204" charset="0"/>
              </a:rPr>
              <a:t> de </a:t>
            </a:r>
            <a:r>
              <a:rPr lang="en-US" sz="3999" dirty="0" err="1">
                <a:solidFill>
                  <a:srgbClr val="FFFFFF"/>
                </a:solidFill>
                <a:latin typeface="Contrail One" panose="020B0604020202020204" charset="0"/>
              </a:rPr>
              <a:t>barramento</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não</a:t>
            </a:r>
            <a:r>
              <a:rPr lang="en-US" sz="3999" dirty="0">
                <a:solidFill>
                  <a:srgbClr val="FFFFFF"/>
                </a:solidFill>
                <a:latin typeface="Contrail One" panose="020B0604020202020204" charset="0"/>
              </a:rPr>
              <a:t> é </a:t>
            </a:r>
            <a:r>
              <a:rPr lang="en-US" sz="3999" dirty="0" err="1">
                <a:solidFill>
                  <a:srgbClr val="FFFFFF"/>
                </a:solidFill>
                <a:latin typeface="Contrail One" panose="020B0604020202020204" charset="0"/>
              </a:rPr>
              <a:t>ótima</a:t>
            </a:r>
            <a:r>
              <a:rPr lang="en-US" sz="3999" dirty="0">
                <a:solidFill>
                  <a:srgbClr val="FFFFFF"/>
                </a:solidFill>
                <a:latin typeface="Contrail One" panose="020B0604020202020204" charset="0"/>
              </a:rPr>
              <a:t> para redes </a:t>
            </a:r>
            <a:r>
              <a:rPr lang="en-US" sz="3999" dirty="0" err="1">
                <a:solidFill>
                  <a:srgbClr val="FFFFFF"/>
                </a:solidFill>
                <a:latin typeface="Contrail One" panose="020B0604020202020204" charset="0"/>
              </a:rPr>
              <a:t>grandes</a:t>
            </a:r>
            <a:r>
              <a:rPr lang="en-US" sz="3999" dirty="0">
                <a:solidFill>
                  <a:srgbClr val="FFFFFF"/>
                </a:solidFill>
                <a:latin typeface="Contrail One" panose="020B0604020202020204" charset="0"/>
              </a:rPr>
              <a:t>;</a:t>
            </a:r>
          </a:p>
          <a:p>
            <a:pPr algn="just">
              <a:lnSpc>
                <a:spcPts val="5599"/>
              </a:lnSpc>
            </a:pPr>
            <a:endParaRPr lang="en-US" sz="3999" dirty="0">
              <a:solidFill>
                <a:srgbClr val="FFFFFF"/>
              </a:solidFill>
              <a:latin typeface="Contrail One" panose="020B0604020202020204" charset="0"/>
            </a:endParaRPr>
          </a:p>
          <a:p>
            <a:pPr marL="863599" lvl="1" indent="-431800" algn="just">
              <a:lnSpc>
                <a:spcPts val="5599"/>
              </a:lnSpc>
              <a:buFont typeface="Arial"/>
              <a:buChar char="•"/>
            </a:pPr>
            <a:r>
              <a:rPr lang="en-US" sz="3999" dirty="0">
                <a:solidFill>
                  <a:srgbClr val="FFFFFF"/>
                </a:solidFill>
                <a:latin typeface="Contrail One" panose="020B0604020202020204" charset="0"/>
              </a:rPr>
              <a:t>A </a:t>
            </a:r>
            <a:r>
              <a:rPr lang="en-US" sz="3999" dirty="0" err="1">
                <a:solidFill>
                  <a:srgbClr val="FFFFFF"/>
                </a:solidFill>
                <a:latin typeface="Contrail One" panose="020B0604020202020204" charset="0"/>
              </a:rPr>
              <a:t>identificação</a:t>
            </a:r>
            <a:r>
              <a:rPr lang="en-US" sz="3999" dirty="0">
                <a:solidFill>
                  <a:srgbClr val="FFFFFF"/>
                </a:solidFill>
                <a:latin typeface="Contrail One" panose="020B0604020202020204" charset="0"/>
              </a:rPr>
              <a:t> do </a:t>
            </a:r>
            <a:r>
              <a:rPr lang="en-US" sz="3999" dirty="0" err="1">
                <a:solidFill>
                  <a:srgbClr val="FFFFFF"/>
                </a:solidFill>
                <a:latin typeface="Contrail One" panose="020B0604020202020204" charset="0"/>
              </a:rPr>
              <a:t>problema</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torna</a:t>
            </a:r>
            <a:r>
              <a:rPr lang="en-US" sz="3999" dirty="0">
                <a:solidFill>
                  <a:srgbClr val="FFFFFF"/>
                </a:solidFill>
                <a:latin typeface="Contrail One" panose="020B0604020202020204" charset="0"/>
              </a:rPr>
              <a:t>-se </a:t>
            </a:r>
            <a:r>
              <a:rPr lang="en-US" sz="3999" dirty="0" err="1">
                <a:solidFill>
                  <a:srgbClr val="FFFFFF"/>
                </a:solidFill>
                <a:latin typeface="Contrail One" panose="020B0604020202020204" charset="0"/>
              </a:rPr>
              <a:t>difícil</a:t>
            </a:r>
            <a:r>
              <a:rPr lang="en-US" sz="3999" dirty="0">
                <a:solidFill>
                  <a:srgbClr val="FFFFFF"/>
                </a:solidFill>
                <a:latin typeface="Contrail One" panose="020B0604020202020204" charset="0"/>
              </a:rPr>
              <a:t> se </a:t>
            </a:r>
            <a:r>
              <a:rPr lang="en-US" sz="3999" dirty="0" err="1">
                <a:solidFill>
                  <a:srgbClr val="FFFFFF"/>
                </a:solidFill>
                <a:latin typeface="Contrail One" panose="020B0604020202020204" charset="0"/>
              </a:rPr>
              <a:t>toda</a:t>
            </a:r>
            <a:r>
              <a:rPr lang="en-US" sz="3999" dirty="0">
                <a:solidFill>
                  <a:srgbClr val="FFFFFF"/>
                </a:solidFill>
                <a:latin typeface="Contrail One" panose="020B0604020202020204" charset="0"/>
              </a:rPr>
              <a:t> a rede </a:t>
            </a:r>
            <a:r>
              <a:rPr lang="en-US" sz="3999" dirty="0" err="1">
                <a:solidFill>
                  <a:srgbClr val="FFFFFF"/>
                </a:solidFill>
                <a:latin typeface="Contrail One" panose="020B0604020202020204" charset="0"/>
              </a:rPr>
              <a:t>cair</a:t>
            </a:r>
            <a:r>
              <a:rPr lang="en-US" sz="3999" dirty="0">
                <a:solidFill>
                  <a:srgbClr val="FFFFFF"/>
                </a:solidFill>
                <a:latin typeface="Contrail One" panose="020B0604020202020204" charset="0"/>
              </a:rPr>
              <a:t>;</a:t>
            </a:r>
          </a:p>
          <a:p>
            <a:pPr algn="just">
              <a:lnSpc>
                <a:spcPts val="5599"/>
              </a:lnSpc>
            </a:pPr>
            <a:endParaRPr lang="en-US" sz="3999" dirty="0">
              <a:solidFill>
                <a:srgbClr val="FFFFFF"/>
              </a:solidFill>
              <a:latin typeface="Contrail One" panose="020B0604020202020204" charset="0"/>
            </a:endParaRPr>
          </a:p>
          <a:p>
            <a:pPr marL="863599" lvl="1" indent="-431800" algn="just">
              <a:lnSpc>
                <a:spcPts val="5599"/>
              </a:lnSpc>
              <a:buFont typeface="Arial"/>
              <a:buChar char="•"/>
            </a:pPr>
            <a:r>
              <a:rPr lang="en-US" sz="3999" dirty="0">
                <a:solidFill>
                  <a:srgbClr val="FFFFFF"/>
                </a:solidFill>
                <a:latin typeface="Contrail One" panose="020B0604020202020204" charset="0"/>
              </a:rPr>
              <a:t>A </a:t>
            </a:r>
            <a:r>
              <a:rPr lang="en-US" sz="3999" dirty="0" err="1">
                <a:solidFill>
                  <a:srgbClr val="FFFFFF"/>
                </a:solidFill>
                <a:latin typeface="Contrail One" panose="020B0604020202020204" charset="0"/>
              </a:rPr>
              <a:t>solução</a:t>
            </a:r>
            <a:r>
              <a:rPr lang="en-US" sz="3999" dirty="0">
                <a:solidFill>
                  <a:srgbClr val="FFFFFF"/>
                </a:solidFill>
                <a:latin typeface="Contrail One" panose="020B0604020202020204" charset="0"/>
              </a:rPr>
              <a:t> de </a:t>
            </a:r>
            <a:r>
              <a:rPr lang="en-US" sz="3999" dirty="0" err="1">
                <a:solidFill>
                  <a:srgbClr val="FFFFFF"/>
                </a:solidFill>
                <a:latin typeface="Contrail One" panose="020B0604020202020204" charset="0"/>
              </a:rPr>
              <a:t>problemas</a:t>
            </a:r>
            <a:r>
              <a:rPr lang="en-US" sz="3999" dirty="0">
                <a:solidFill>
                  <a:srgbClr val="FFFFFF"/>
                </a:solidFill>
                <a:latin typeface="Contrail One" panose="020B0604020202020204" charset="0"/>
              </a:rPr>
              <a:t> de </a:t>
            </a:r>
            <a:r>
              <a:rPr lang="en-US" sz="3999" dirty="0" err="1">
                <a:solidFill>
                  <a:srgbClr val="FFFFFF"/>
                </a:solidFill>
                <a:latin typeface="Contrail One" panose="020B0604020202020204" charset="0"/>
              </a:rPr>
              <a:t>dispositivos</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individuais</a:t>
            </a:r>
            <a:r>
              <a:rPr lang="en-US" sz="3999" dirty="0">
                <a:solidFill>
                  <a:srgbClr val="FFFFFF"/>
                </a:solidFill>
                <a:latin typeface="Contrail One" panose="020B0604020202020204" charset="0"/>
              </a:rPr>
              <a:t> é </a:t>
            </a:r>
            <a:r>
              <a:rPr lang="en-US" sz="3999" dirty="0" err="1">
                <a:solidFill>
                  <a:srgbClr val="FFFFFF"/>
                </a:solidFill>
                <a:latin typeface="Contrail One" panose="020B0604020202020204" charset="0"/>
              </a:rPr>
              <a:t>muito</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difícil</a:t>
            </a:r>
            <a:r>
              <a:rPr lang="en-US" sz="3999" dirty="0">
                <a:solidFill>
                  <a:srgbClr val="FFFFFF"/>
                </a:solidFill>
                <a:latin typeface="Contrail One" panose="020B0604020202020204" charset="0"/>
              </a:rPr>
              <a:t>.</a:t>
            </a:r>
          </a:p>
          <a:p>
            <a:pPr algn="just">
              <a:lnSpc>
                <a:spcPts val="5599"/>
              </a:lnSpc>
            </a:pPr>
            <a:endParaRPr lang="en-US" sz="3999" dirty="0">
              <a:solidFill>
                <a:srgbClr val="FFFFFF"/>
              </a:solidFill>
              <a:latin typeface="Contrail One" panose="020B060402020202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4343"/>
        </a:solidFill>
        <a:effectLst/>
      </p:bgPr>
    </p:bg>
    <p:spTree>
      <p:nvGrpSpPr>
        <p:cNvPr id="1" name=""/>
        <p:cNvGrpSpPr/>
        <p:nvPr/>
      </p:nvGrpSpPr>
      <p:grpSpPr>
        <a:xfrm>
          <a:off x="0" y="0"/>
          <a:ext cx="0" cy="0"/>
          <a:chOff x="0" y="0"/>
          <a:chExt cx="0" cy="0"/>
        </a:xfrm>
      </p:grpSpPr>
      <p:sp>
        <p:nvSpPr>
          <p:cNvPr id="2" name="AutoShape 2"/>
          <p:cNvSpPr/>
          <p:nvPr/>
        </p:nvSpPr>
        <p:spPr>
          <a:xfrm>
            <a:off x="15544800" y="-98071"/>
            <a:ext cx="3962400" cy="9525000"/>
          </a:xfrm>
          <a:prstGeom prst="rect">
            <a:avLst/>
          </a:prstGeom>
          <a:solidFill>
            <a:srgbClr val="F4F4F4"/>
          </a:solidFill>
        </p:spPr>
      </p:sp>
      <p:sp>
        <p:nvSpPr>
          <p:cNvPr id="3" name="AutoShape 3"/>
          <p:cNvSpPr/>
          <p:nvPr/>
        </p:nvSpPr>
        <p:spPr>
          <a:xfrm>
            <a:off x="990600" y="2400300"/>
            <a:ext cx="38100" cy="8229600"/>
          </a:xfrm>
          <a:prstGeom prst="rect">
            <a:avLst/>
          </a:prstGeom>
          <a:solidFill>
            <a:srgbClr val="FFFFFF"/>
          </a:solidFill>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038749" y="7961801"/>
            <a:ext cx="2325199" cy="2325199"/>
          </a:xfrm>
          <a:prstGeom prst="rect">
            <a:avLst/>
          </a:prstGeom>
        </p:spPr>
      </p:pic>
      <p:grpSp>
        <p:nvGrpSpPr>
          <p:cNvPr id="5" name="Group 5"/>
          <p:cNvGrpSpPr/>
          <p:nvPr/>
        </p:nvGrpSpPr>
        <p:grpSpPr>
          <a:xfrm rot="5400000">
            <a:off x="-74890" y="487266"/>
            <a:ext cx="1472663" cy="1568231"/>
            <a:chOff x="0" y="0"/>
            <a:chExt cx="1963551" cy="2090975"/>
          </a:xfrm>
        </p:grpSpPr>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963551" cy="597067"/>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743807"/>
              <a:ext cx="1963551" cy="597067"/>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493908"/>
              <a:ext cx="1963551" cy="597067"/>
            </a:xfrm>
            <a:prstGeom prst="rect">
              <a:avLst/>
            </a:prstGeom>
          </p:spPr>
        </p:pic>
      </p:grpSp>
      <p:pic>
        <p:nvPicPr>
          <p:cNvPr id="9" name="Picture 9"/>
          <p:cNvPicPr>
            <a:picLocks noChangeAspect="1"/>
          </p:cNvPicPr>
          <p:nvPr/>
        </p:nvPicPr>
        <p:blipFill>
          <a:blip r:embed="rId6"/>
          <a:srcRect/>
          <a:stretch>
            <a:fillRect/>
          </a:stretch>
        </p:blipFill>
        <p:spPr>
          <a:xfrm>
            <a:off x="9597459" y="3696970"/>
            <a:ext cx="5028599" cy="4891455"/>
          </a:xfrm>
          <a:prstGeom prst="rect">
            <a:avLst/>
          </a:prstGeom>
        </p:spPr>
      </p:pic>
      <p:sp>
        <p:nvSpPr>
          <p:cNvPr id="10" name="TextBox 10"/>
          <p:cNvSpPr txBox="1"/>
          <p:nvPr/>
        </p:nvSpPr>
        <p:spPr>
          <a:xfrm>
            <a:off x="1445557" y="3887470"/>
            <a:ext cx="10666201" cy="2702560"/>
          </a:xfrm>
          <a:prstGeom prst="rect">
            <a:avLst/>
          </a:prstGeom>
        </p:spPr>
        <p:txBody>
          <a:bodyPr lIns="0" tIns="0" rIns="0" bIns="0" rtlCol="0" anchor="t">
            <a:spAutoFit/>
          </a:bodyPr>
          <a:lstStyle/>
          <a:p>
            <a:pPr>
              <a:lnSpc>
                <a:spcPts val="10400"/>
              </a:lnSpc>
            </a:pPr>
            <a:r>
              <a:rPr lang="en-US" sz="10400" spc="124">
                <a:solidFill>
                  <a:srgbClr val="FFFFFF"/>
                </a:solidFill>
                <a:latin typeface="Montserrat Classic Bold"/>
              </a:rPr>
              <a:t>TOPOLOGIA</a:t>
            </a:r>
          </a:p>
          <a:p>
            <a:pPr>
              <a:lnSpc>
                <a:spcPts val="10400"/>
              </a:lnSpc>
            </a:pPr>
            <a:r>
              <a:rPr lang="en-US" sz="10400" spc="124">
                <a:solidFill>
                  <a:srgbClr val="FFFFFF"/>
                </a:solidFill>
                <a:latin typeface="Montserrat Classic Bold"/>
              </a:rPr>
              <a:t>ESTRELA</a:t>
            </a:r>
          </a:p>
        </p:txBody>
      </p:sp>
      <p:sp>
        <p:nvSpPr>
          <p:cNvPr id="11" name="TextBox 11"/>
          <p:cNvSpPr txBox="1"/>
          <p:nvPr/>
        </p:nvSpPr>
        <p:spPr>
          <a:xfrm>
            <a:off x="1219201" y="6362700"/>
            <a:ext cx="6463744" cy="1549463"/>
          </a:xfrm>
          <a:prstGeom prst="rect">
            <a:avLst/>
          </a:prstGeom>
        </p:spPr>
        <p:txBody>
          <a:bodyPr wrap="square" lIns="0" tIns="0" rIns="0" bIns="0" rtlCol="0" anchor="t">
            <a:spAutoFit/>
          </a:bodyPr>
          <a:lstStyle/>
          <a:p>
            <a:pPr algn="ctr">
              <a:lnSpc>
                <a:spcPts val="12599"/>
              </a:lnSpc>
            </a:pPr>
            <a:r>
              <a:rPr lang="en-US" sz="9000" dirty="0">
                <a:solidFill>
                  <a:srgbClr val="000000"/>
                </a:solidFill>
                <a:latin typeface="Contrail One"/>
              </a:rPr>
              <a:t>Star Topology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4343"/>
        </a:solidFill>
        <a:effectLst/>
      </p:bgPr>
    </p:bg>
    <p:spTree>
      <p:nvGrpSpPr>
        <p:cNvPr id="1" name=""/>
        <p:cNvGrpSpPr/>
        <p:nvPr/>
      </p:nvGrpSpPr>
      <p:grpSpPr>
        <a:xfrm>
          <a:off x="0" y="0"/>
          <a:ext cx="0" cy="0"/>
          <a:chOff x="0" y="0"/>
          <a:chExt cx="0" cy="0"/>
        </a:xfrm>
      </p:grpSpPr>
      <p:sp>
        <p:nvSpPr>
          <p:cNvPr id="2" name="AutoShape 2"/>
          <p:cNvSpPr/>
          <p:nvPr/>
        </p:nvSpPr>
        <p:spPr>
          <a:xfrm>
            <a:off x="495300" y="-266700"/>
            <a:ext cx="38100" cy="7467595"/>
          </a:xfrm>
          <a:prstGeom prst="rect">
            <a:avLst/>
          </a:prstGeom>
          <a:solidFill>
            <a:srgbClr val="FFFFFF"/>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37350" y="6596362"/>
            <a:ext cx="2941500" cy="2941500"/>
          </a:xfrm>
          <a:prstGeom prst="rect">
            <a:avLst/>
          </a:prstGeom>
        </p:spPr>
      </p:pic>
      <p:grpSp>
        <p:nvGrpSpPr>
          <p:cNvPr id="4" name="Group 4"/>
          <p:cNvGrpSpPr/>
          <p:nvPr/>
        </p:nvGrpSpPr>
        <p:grpSpPr>
          <a:xfrm rot="5400000">
            <a:off x="16517677" y="773502"/>
            <a:ext cx="1292746" cy="1376638"/>
            <a:chOff x="0" y="0"/>
            <a:chExt cx="1723661" cy="1835518"/>
          </a:xfrm>
        </p:grpSpPr>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723661" cy="524123"/>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652935"/>
              <a:ext cx="1723661" cy="524123"/>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311395"/>
              <a:ext cx="1723661" cy="524123"/>
            </a:xfrm>
            <a:prstGeom prst="rect">
              <a:avLst/>
            </a:prstGeom>
          </p:spPr>
        </p:pic>
      </p:grpSp>
      <p:sp>
        <p:nvSpPr>
          <p:cNvPr id="8" name="AutoShape 8"/>
          <p:cNvSpPr/>
          <p:nvPr/>
        </p:nvSpPr>
        <p:spPr>
          <a:xfrm>
            <a:off x="17354550" y="0"/>
            <a:ext cx="2247900" cy="10287000"/>
          </a:xfrm>
          <a:prstGeom prst="rect">
            <a:avLst/>
          </a:prstGeom>
          <a:solidFill>
            <a:srgbClr val="202020"/>
          </a:solidFill>
        </p:spPr>
      </p:sp>
      <p:sp>
        <p:nvSpPr>
          <p:cNvPr id="9" name="TextBox 9"/>
          <p:cNvSpPr txBox="1"/>
          <p:nvPr/>
        </p:nvSpPr>
        <p:spPr>
          <a:xfrm>
            <a:off x="2004150" y="2576763"/>
            <a:ext cx="14279968" cy="6318250"/>
          </a:xfrm>
          <a:prstGeom prst="rect">
            <a:avLst/>
          </a:prstGeom>
        </p:spPr>
        <p:txBody>
          <a:bodyPr lIns="0" tIns="0" rIns="0" bIns="0" rtlCol="0" anchor="t">
            <a:spAutoFit/>
          </a:bodyPr>
          <a:lstStyle/>
          <a:p>
            <a:pPr algn="just">
              <a:lnSpc>
                <a:spcPts val="5599"/>
              </a:lnSpc>
              <a:spcBef>
                <a:spcPct val="0"/>
              </a:spcBef>
            </a:pPr>
            <a:r>
              <a:rPr lang="en-US" sz="3999">
                <a:solidFill>
                  <a:srgbClr val="FFFFFF"/>
                </a:solidFill>
                <a:latin typeface="Contrail One"/>
              </a:rPr>
              <a:t>A topologia em estrela ou rede em estrela é uma configuração para uma rede local (LAN) na qual cada um dos nós está conectado a um ponto de conexão central, como um hub, switch ou computador. Essa topologia é uma das configurações de rede mais comuns. </a:t>
            </a:r>
          </a:p>
          <a:p>
            <a:pPr algn="just">
              <a:lnSpc>
                <a:spcPts val="5599"/>
              </a:lnSpc>
              <a:spcBef>
                <a:spcPct val="0"/>
              </a:spcBef>
            </a:pPr>
            <a:endParaRPr lang="en-US" sz="3999">
              <a:solidFill>
                <a:srgbClr val="FFFFFF"/>
              </a:solidFill>
              <a:latin typeface="Contrail One"/>
            </a:endParaRPr>
          </a:p>
          <a:p>
            <a:pPr algn="just">
              <a:lnSpc>
                <a:spcPts val="5599"/>
              </a:lnSpc>
              <a:spcBef>
                <a:spcPct val="0"/>
              </a:spcBef>
            </a:pPr>
            <a:r>
              <a:rPr lang="en-US" sz="3999">
                <a:solidFill>
                  <a:srgbClr val="FFFFFF"/>
                </a:solidFill>
                <a:latin typeface="Contrail One"/>
              </a:rPr>
              <a:t>Portanto, é uma topologia de rede na qual cada parte individual da rede está conectada a um nó central. A união desses dispositivos da rede ao componente central é representada visualmente de maneira semelhante a uma estrela.</a:t>
            </a:r>
          </a:p>
        </p:txBody>
      </p:sp>
      <p:sp>
        <p:nvSpPr>
          <p:cNvPr id="10" name="TextBox 10"/>
          <p:cNvSpPr txBox="1"/>
          <p:nvPr/>
        </p:nvSpPr>
        <p:spPr>
          <a:xfrm>
            <a:off x="1028700" y="914400"/>
            <a:ext cx="8339206" cy="1012208"/>
          </a:xfrm>
          <a:prstGeom prst="rect">
            <a:avLst/>
          </a:prstGeom>
        </p:spPr>
        <p:txBody>
          <a:bodyPr lIns="0" tIns="0" rIns="0" bIns="0" rtlCol="0" anchor="t">
            <a:spAutoFit/>
          </a:bodyPr>
          <a:lstStyle/>
          <a:p>
            <a:pPr>
              <a:lnSpc>
                <a:spcPts val="8259"/>
              </a:lnSpc>
            </a:pPr>
            <a:r>
              <a:rPr lang="en-US" sz="5899">
                <a:solidFill>
                  <a:srgbClr val="000000"/>
                </a:solidFill>
                <a:latin typeface="Contrail One"/>
              </a:rPr>
              <a:t>TOPOLOGIA ESTRELA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4343"/>
        </a:solidFill>
        <a:effectLst/>
      </p:bgPr>
    </p:bg>
    <p:spTree>
      <p:nvGrpSpPr>
        <p:cNvPr id="1" name=""/>
        <p:cNvGrpSpPr/>
        <p:nvPr/>
      </p:nvGrpSpPr>
      <p:grpSpPr>
        <a:xfrm>
          <a:off x="0" y="0"/>
          <a:ext cx="0" cy="0"/>
          <a:chOff x="0" y="0"/>
          <a:chExt cx="0" cy="0"/>
        </a:xfrm>
      </p:grpSpPr>
      <p:sp>
        <p:nvSpPr>
          <p:cNvPr id="2" name="AutoShape 2"/>
          <p:cNvSpPr/>
          <p:nvPr/>
        </p:nvSpPr>
        <p:spPr>
          <a:xfrm>
            <a:off x="495300" y="-266700"/>
            <a:ext cx="38100" cy="7467595"/>
          </a:xfrm>
          <a:prstGeom prst="rect">
            <a:avLst/>
          </a:prstGeom>
          <a:solidFill>
            <a:srgbClr val="FFFFFF"/>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37350" y="6596362"/>
            <a:ext cx="2941500" cy="2941500"/>
          </a:xfrm>
          <a:prstGeom prst="rect">
            <a:avLst/>
          </a:prstGeom>
        </p:spPr>
      </p:pic>
      <p:grpSp>
        <p:nvGrpSpPr>
          <p:cNvPr id="4" name="Group 4"/>
          <p:cNvGrpSpPr/>
          <p:nvPr/>
        </p:nvGrpSpPr>
        <p:grpSpPr>
          <a:xfrm rot="5400000">
            <a:off x="16517677" y="773502"/>
            <a:ext cx="1292746" cy="1376638"/>
            <a:chOff x="0" y="0"/>
            <a:chExt cx="1723661" cy="1835518"/>
          </a:xfrm>
        </p:grpSpPr>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723661" cy="524123"/>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652935"/>
              <a:ext cx="1723661" cy="524123"/>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311395"/>
              <a:ext cx="1723661" cy="524123"/>
            </a:xfrm>
            <a:prstGeom prst="rect">
              <a:avLst/>
            </a:prstGeom>
          </p:spPr>
        </p:pic>
      </p:grpSp>
      <p:sp>
        <p:nvSpPr>
          <p:cNvPr id="8" name="AutoShape 8"/>
          <p:cNvSpPr/>
          <p:nvPr/>
        </p:nvSpPr>
        <p:spPr>
          <a:xfrm>
            <a:off x="17354550" y="0"/>
            <a:ext cx="2247900" cy="10287000"/>
          </a:xfrm>
          <a:prstGeom prst="rect">
            <a:avLst/>
          </a:prstGeom>
          <a:solidFill>
            <a:srgbClr val="202020"/>
          </a:solidFill>
        </p:spPr>
      </p:sp>
      <p:sp>
        <p:nvSpPr>
          <p:cNvPr id="9" name="TextBox 9"/>
          <p:cNvSpPr txBox="1"/>
          <p:nvPr/>
        </p:nvSpPr>
        <p:spPr>
          <a:xfrm>
            <a:off x="1028700" y="914400"/>
            <a:ext cx="8339206" cy="1012208"/>
          </a:xfrm>
          <a:prstGeom prst="rect">
            <a:avLst/>
          </a:prstGeom>
        </p:spPr>
        <p:txBody>
          <a:bodyPr lIns="0" tIns="0" rIns="0" bIns="0" rtlCol="0" anchor="t">
            <a:spAutoFit/>
          </a:bodyPr>
          <a:lstStyle/>
          <a:p>
            <a:pPr>
              <a:lnSpc>
                <a:spcPts val="8259"/>
              </a:lnSpc>
            </a:pPr>
            <a:r>
              <a:rPr lang="en-US" sz="5899">
                <a:solidFill>
                  <a:srgbClr val="000000"/>
                </a:solidFill>
                <a:latin typeface="Contrail One"/>
              </a:rPr>
              <a:t>VANTAGENS</a:t>
            </a:r>
          </a:p>
        </p:txBody>
      </p:sp>
      <p:sp>
        <p:nvSpPr>
          <p:cNvPr id="10" name="TextBox 10"/>
          <p:cNvSpPr txBox="1"/>
          <p:nvPr/>
        </p:nvSpPr>
        <p:spPr>
          <a:xfrm>
            <a:off x="1028700" y="2392662"/>
            <a:ext cx="15863956" cy="7870103"/>
          </a:xfrm>
          <a:prstGeom prst="rect">
            <a:avLst/>
          </a:prstGeom>
        </p:spPr>
        <p:txBody>
          <a:bodyPr lIns="0" tIns="0" rIns="0" bIns="0" rtlCol="0" anchor="t">
            <a:spAutoFit/>
          </a:bodyPr>
          <a:lstStyle/>
          <a:p>
            <a:pPr algn="just">
              <a:lnSpc>
                <a:spcPts val="5599"/>
              </a:lnSpc>
            </a:pPr>
            <a:r>
              <a:rPr lang="en-US" sz="3999" dirty="0">
                <a:solidFill>
                  <a:srgbClr val="FFFFFF"/>
                </a:solidFill>
                <a:latin typeface="Contrail One" panose="020B0604020202020204" charset="0"/>
              </a:rPr>
              <a:t>A principal </a:t>
            </a:r>
            <a:r>
              <a:rPr lang="en-US" sz="3999" dirty="0" err="1">
                <a:solidFill>
                  <a:srgbClr val="FFFFFF"/>
                </a:solidFill>
                <a:latin typeface="Contrail One" panose="020B0604020202020204" charset="0"/>
              </a:rPr>
              <a:t>vantagem</a:t>
            </a:r>
            <a:r>
              <a:rPr lang="en-US" sz="3999" dirty="0">
                <a:solidFill>
                  <a:srgbClr val="FFFFFF"/>
                </a:solidFill>
                <a:latin typeface="Contrail One" panose="020B0604020202020204" charset="0"/>
              </a:rPr>
              <a:t> de </a:t>
            </a:r>
            <a:r>
              <a:rPr lang="en-US" sz="3999" dirty="0" err="1">
                <a:solidFill>
                  <a:srgbClr val="FFFFFF"/>
                </a:solidFill>
                <a:latin typeface="Contrail One" panose="020B0604020202020204" charset="0"/>
              </a:rPr>
              <a:t>uma</a:t>
            </a:r>
            <a:r>
              <a:rPr lang="en-US" sz="3999" dirty="0">
                <a:solidFill>
                  <a:srgbClr val="FFFFFF"/>
                </a:solidFill>
                <a:latin typeface="Contrail One" panose="020B0604020202020204" charset="0"/>
              </a:rPr>
              <a:t> rede </a:t>
            </a:r>
            <a:r>
              <a:rPr lang="en-US" sz="3999" dirty="0" err="1">
                <a:solidFill>
                  <a:srgbClr val="FFFFFF"/>
                </a:solidFill>
                <a:latin typeface="Contrail One" panose="020B0604020202020204" charset="0"/>
              </a:rPr>
              <a:t>em</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estrela</a:t>
            </a:r>
            <a:r>
              <a:rPr lang="en-US" sz="3999" dirty="0">
                <a:solidFill>
                  <a:srgbClr val="FFFFFF"/>
                </a:solidFill>
                <a:latin typeface="Contrail One" panose="020B0604020202020204" charset="0"/>
              </a:rPr>
              <a:t> é </a:t>
            </a:r>
            <a:r>
              <a:rPr lang="en-US" sz="3999" dirty="0" err="1">
                <a:solidFill>
                  <a:srgbClr val="FFFFFF"/>
                </a:solidFill>
                <a:latin typeface="Contrail One" panose="020B0604020202020204" charset="0"/>
              </a:rPr>
              <a:t>limitar</a:t>
            </a:r>
            <a:r>
              <a:rPr lang="en-US" sz="3999" dirty="0">
                <a:solidFill>
                  <a:srgbClr val="FFFFFF"/>
                </a:solidFill>
                <a:latin typeface="Contrail One" panose="020B0604020202020204" charset="0"/>
              </a:rPr>
              <a:t> o </a:t>
            </a:r>
            <a:r>
              <a:rPr lang="en-US" sz="3999" dirty="0" err="1">
                <a:solidFill>
                  <a:srgbClr val="FFFFFF"/>
                </a:solidFill>
                <a:latin typeface="Contrail One" panose="020B0604020202020204" charset="0"/>
              </a:rPr>
              <a:t>impacto</a:t>
            </a:r>
            <a:r>
              <a:rPr lang="en-US" sz="3999" dirty="0">
                <a:solidFill>
                  <a:srgbClr val="FFFFFF"/>
                </a:solidFill>
                <a:latin typeface="Contrail One" panose="020B0604020202020204" charset="0"/>
              </a:rPr>
              <a:t> de </a:t>
            </a:r>
            <a:r>
              <a:rPr lang="en-US" sz="3999" dirty="0" err="1">
                <a:solidFill>
                  <a:srgbClr val="FFFFFF"/>
                </a:solidFill>
                <a:latin typeface="Contrail One" panose="020B0604020202020204" charset="0"/>
              </a:rPr>
              <a:t>uma</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falha</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Quando</a:t>
            </a:r>
            <a:r>
              <a:rPr lang="en-US" sz="3999" dirty="0">
                <a:solidFill>
                  <a:srgbClr val="FFFFFF"/>
                </a:solidFill>
                <a:latin typeface="Contrail One" panose="020B0604020202020204" charset="0"/>
              </a:rPr>
              <a:t> um </a:t>
            </a:r>
            <a:r>
              <a:rPr lang="en-US" sz="3999" dirty="0" err="1">
                <a:solidFill>
                  <a:srgbClr val="FFFFFF"/>
                </a:solidFill>
                <a:latin typeface="Contrail One" panose="020B0604020202020204" charset="0"/>
              </a:rPr>
              <a:t>computador</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na</a:t>
            </a:r>
            <a:r>
              <a:rPr lang="en-US" sz="3999" dirty="0">
                <a:solidFill>
                  <a:srgbClr val="FFFFFF"/>
                </a:solidFill>
                <a:latin typeface="Contrail One" panose="020B0604020202020204" charset="0"/>
              </a:rPr>
              <a:t> rede </a:t>
            </a:r>
            <a:r>
              <a:rPr lang="en-US" sz="3999" dirty="0" err="1">
                <a:solidFill>
                  <a:srgbClr val="FFFFFF"/>
                </a:solidFill>
                <a:latin typeface="Contrail One" panose="020B0604020202020204" charset="0"/>
              </a:rPr>
              <a:t>não</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funciona</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corretamente</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isso</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não</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afeta</a:t>
            </a:r>
            <a:r>
              <a:rPr lang="en-US" sz="3999" dirty="0">
                <a:solidFill>
                  <a:srgbClr val="FFFFFF"/>
                </a:solidFill>
                <a:latin typeface="Contrail One" panose="020B0604020202020204" charset="0"/>
              </a:rPr>
              <a:t> o restante da rede, mas </a:t>
            </a:r>
            <a:r>
              <a:rPr lang="en-US" sz="3999" dirty="0" err="1">
                <a:solidFill>
                  <a:srgbClr val="FFFFFF"/>
                </a:solidFill>
                <a:latin typeface="Contrail One" panose="020B0604020202020204" charset="0"/>
              </a:rPr>
              <a:t>afeta</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apenas</a:t>
            </a:r>
            <a:r>
              <a:rPr lang="en-US" sz="3999" dirty="0">
                <a:solidFill>
                  <a:srgbClr val="FFFFFF"/>
                </a:solidFill>
                <a:latin typeface="Contrail One" panose="020B0604020202020204" charset="0"/>
              </a:rPr>
              <a:t> o </a:t>
            </a:r>
            <a:r>
              <a:rPr lang="en-US" sz="3999" dirty="0" err="1">
                <a:solidFill>
                  <a:srgbClr val="FFFFFF"/>
                </a:solidFill>
                <a:latin typeface="Contrail One" panose="020B0604020202020204" charset="0"/>
              </a:rPr>
              <a:t>alcance</a:t>
            </a:r>
            <a:r>
              <a:rPr lang="en-US" sz="3999" dirty="0">
                <a:solidFill>
                  <a:srgbClr val="FFFFFF"/>
                </a:solidFill>
                <a:latin typeface="Contrail One" panose="020B0604020202020204" charset="0"/>
              </a:rPr>
              <a:t> local </a:t>
            </a:r>
            <a:r>
              <a:rPr lang="en-US" sz="3999" dirty="0" err="1">
                <a:solidFill>
                  <a:srgbClr val="FFFFFF"/>
                </a:solidFill>
                <a:latin typeface="Contrail One" panose="020B0604020202020204" charset="0"/>
              </a:rPr>
              <a:t>desse</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computador</a:t>
            </a:r>
            <a:r>
              <a:rPr lang="en-US" sz="3999" dirty="0">
                <a:solidFill>
                  <a:srgbClr val="FFFFFF"/>
                </a:solidFill>
                <a:latin typeface="Contrail One" panose="020B0604020202020204" charset="0"/>
              </a:rPr>
              <a:t>. A rede </a:t>
            </a:r>
            <a:r>
              <a:rPr lang="en-US" sz="3999" dirty="0" err="1">
                <a:solidFill>
                  <a:srgbClr val="FFFFFF"/>
                </a:solidFill>
                <a:latin typeface="Contrail One" panose="020B0604020202020204" charset="0"/>
              </a:rPr>
              <a:t>continuará</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funcionando</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normalmente</a:t>
            </a:r>
            <a:r>
              <a:rPr lang="en-US" sz="3999" dirty="0">
                <a:solidFill>
                  <a:srgbClr val="FFFFFF"/>
                </a:solidFill>
                <a:latin typeface="Contrail One" panose="020B0604020202020204" charset="0"/>
              </a:rPr>
              <a:t>.</a:t>
            </a:r>
          </a:p>
          <a:p>
            <a:pPr algn="just">
              <a:lnSpc>
                <a:spcPts val="5599"/>
              </a:lnSpc>
            </a:pPr>
            <a:endParaRPr lang="en-US" sz="3999" dirty="0">
              <a:solidFill>
                <a:srgbClr val="FFFFFF"/>
              </a:solidFill>
              <a:latin typeface="Contrail One" panose="020B0604020202020204" charset="0"/>
            </a:endParaRPr>
          </a:p>
          <a:p>
            <a:pPr algn="just">
              <a:lnSpc>
                <a:spcPts val="5599"/>
              </a:lnSpc>
            </a:pPr>
            <a:endParaRPr lang="en-US" sz="3999" dirty="0">
              <a:solidFill>
                <a:srgbClr val="FFFFFF"/>
              </a:solidFill>
              <a:latin typeface="Contrail One" panose="020B0604020202020204" charset="0"/>
            </a:endParaRPr>
          </a:p>
          <a:p>
            <a:pPr algn="just">
              <a:lnSpc>
                <a:spcPts val="5599"/>
              </a:lnSpc>
            </a:pP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Limitar</a:t>
            </a:r>
            <a:r>
              <a:rPr lang="en-US" sz="3999" dirty="0">
                <a:solidFill>
                  <a:srgbClr val="FFFFFF"/>
                </a:solidFill>
                <a:latin typeface="Contrail One" panose="020B0604020202020204" charset="0"/>
              </a:rPr>
              <a:t> o </a:t>
            </a:r>
            <a:r>
              <a:rPr lang="en-US" sz="3999" dirty="0" err="1">
                <a:solidFill>
                  <a:srgbClr val="FFFFFF"/>
                </a:solidFill>
                <a:latin typeface="Contrail One" panose="020B0604020202020204" charset="0"/>
              </a:rPr>
              <a:t>impacto</a:t>
            </a:r>
            <a:r>
              <a:rPr lang="en-US" sz="3999" dirty="0">
                <a:solidFill>
                  <a:srgbClr val="FFFFFF"/>
                </a:solidFill>
                <a:latin typeface="Contrail One" panose="020B0604020202020204" charset="0"/>
              </a:rPr>
              <a:t> de </a:t>
            </a:r>
            <a:r>
              <a:rPr lang="en-US" sz="3999" dirty="0" err="1">
                <a:solidFill>
                  <a:srgbClr val="FFFFFF"/>
                </a:solidFill>
                <a:latin typeface="Contrail One" panose="020B0604020202020204" charset="0"/>
              </a:rPr>
              <a:t>falhas</a:t>
            </a:r>
            <a:endParaRPr lang="en-US" sz="3999" dirty="0">
              <a:solidFill>
                <a:srgbClr val="FFFFFF"/>
              </a:solidFill>
              <a:latin typeface="Contrail One" panose="020B0604020202020204" charset="0"/>
            </a:endParaRPr>
          </a:p>
          <a:p>
            <a:pPr algn="just">
              <a:lnSpc>
                <a:spcPts val="5599"/>
              </a:lnSpc>
            </a:pPr>
            <a:endParaRPr lang="en-US" sz="3999" dirty="0">
              <a:solidFill>
                <a:srgbClr val="FFFFFF"/>
              </a:solidFill>
              <a:latin typeface="Contrail One" panose="020B0604020202020204" charset="0"/>
            </a:endParaRPr>
          </a:p>
          <a:p>
            <a:pPr algn="just">
              <a:lnSpc>
                <a:spcPts val="5599"/>
              </a:lnSpc>
            </a:pP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Gerenciamento</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centralizado</a:t>
            </a:r>
            <a:r>
              <a:rPr lang="en-US" sz="3999" dirty="0">
                <a:solidFill>
                  <a:srgbClr val="FFFFFF"/>
                </a:solidFill>
                <a:latin typeface="Contrail One" panose="020B0604020202020204" charset="0"/>
              </a:rPr>
              <a:t>​</a:t>
            </a:r>
          </a:p>
          <a:p>
            <a:pPr algn="just">
              <a:lnSpc>
                <a:spcPts val="5599"/>
              </a:lnSpc>
            </a:pPr>
            <a:r>
              <a:rPr lang="en-US" sz="3999" dirty="0">
                <a:solidFill>
                  <a:srgbClr val="FFFFFF"/>
                </a:solidFill>
                <a:latin typeface="Contrail One" panose="020B0604020202020204" charset="0"/>
              </a:rPr>
              <a:t>​</a:t>
            </a:r>
          </a:p>
          <a:p>
            <a:pPr algn="just">
              <a:lnSpc>
                <a:spcPts val="5599"/>
              </a:lnSpc>
            </a:pPr>
            <a:endParaRPr lang="en-US" sz="3999" dirty="0">
              <a:solidFill>
                <a:srgbClr val="FFFFFF"/>
              </a:solidFill>
              <a:latin typeface="Contrail One" panose="020B0604020202020204" charset="0"/>
            </a:endParaRPr>
          </a:p>
        </p:txBody>
      </p:sp>
      <p:sp>
        <p:nvSpPr>
          <p:cNvPr id="11" name="TextBox 11"/>
          <p:cNvSpPr txBox="1"/>
          <p:nvPr/>
        </p:nvSpPr>
        <p:spPr>
          <a:xfrm>
            <a:off x="9144000" y="6520162"/>
            <a:ext cx="7296150" cy="2089150"/>
          </a:xfrm>
          <a:prstGeom prst="rect">
            <a:avLst/>
          </a:prstGeom>
        </p:spPr>
        <p:txBody>
          <a:bodyPr lIns="0" tIns="0" rIns="0" bIns="0" rtlCol="0" anchor="t">
            <a:spAutoFit/>
          </a:bodyPr>
          <a:lstStyle/>
          <a:p>
            <a:pPr>
              <a:lnSpc>
                <a:spcPts val="5599"/>
              </a:lnSpc>
              <a:spcBef>
                <a:spcPct val="0"/>
              </a:spcBef>
            </a:pPr>
            <a:r>
              <a:rPr lang="en-US" sz="3999">
                <a:solidFill>
                  <a:srgbClr val="FFFFFF"/>
                </a:solidFill>
                <a:latin typeface="Contrail One"/>
              </a:rPr>
              <a:t>•Fácil administração e manutenção​</a:t>
            </a:r>
          </a:p>
          <a:p>
            <a:pPr>
              <a:lnSpc>
                <a:spcPts val="5599"/>
              </a:lnSpc>
              <a:spcBef>
                <a:spcPct val="0"/>
              </a:spcBef>
            </a:pPr>
            <a:endParaRPr lang="en-US" sz="3999">
              <a:solidFill>
                <a:srgbClr val="FFFFFF"/>
              </a:solidFill>
              <a:latin typeface="Contrail One"/>
            </a:endParaRPr>
          </a:p>
          <a:p>
            <a:pPr>
              <a:lnSpc>
                <a:spcPts val="5599"/>
              </a:lnSpc>
              <a:spcBef>
                <a:spcPct val="0"/>
              </a:spcBef>
            </a:pPr>
            <a:r>
              <a:rPr lang="en-US" sz="3999">
                <a:solidFill>
                  <a:srgbClr val="FFFFFF"/>
                </a:solidFill>
                <a:latin typeface="Contrail One"/>
              </a:rPr>
              <a:t>Maior desempenho e segurança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4343"/>
        </a:solidFill>
        <a:effectLst/>
      </p:bgPr>
    </p:bg>
    <p:spTree>
      <p:nvGrpSpPr>
        <p:cNvPr id="1" name=""/>
        <p:cNvGrpSpPr/>
        <p:nvPr/>
      </p:nvGrpSpPr>
      <p:grpSpPr>
        <a:xfrm>
          <a:off x="0" y="0"/>
          <a:ext cx="0" cy="0"/>
          <a:chOff x="0" y="0"/>
          <a:chExt cx="0" cy="0"/>
        </a:xfrm>
      </p:grpSpPr>
      <p:sp>
        <p:nvSpPr>
          <p:cNvPr id="2" name="AutoShape 2"/>
          <p:cNvSpPr/>
          <p:nvPr/>
        </p:nvSpPr>
        <p:spPr>
          <a:xfrm>
            <a:off x="495300" y="-266700"/>
            <a:ext cx="38100" cy="7467595"/>
          </a:xfrm>
          <a:prstGeom prst="rect">
            <a:avLst/>
          </a:prstGeom>
          <a:solidFill>
            <a:srgbClr val="FFFFFF"/>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37350" y="6596362"/>
            <a:ext cx="2941500" cy="2941500"/>
          </a:xfrm>
          <a:prstGeom prst="rect">
            <a:avLst/>
          </a:prstGeom>
        </p:spPr>
      </p:pic>
      <p:grpSp>
        <p:nvGrpSpPr>
          <p:cNvPr id="4" name="Group 4"/>
          <p:cNvGrpSpPr/>
          <p:nvPr/>
        </p:nvGrpSpPr>
        <p:grpSpPr>
          <a:xfrm rot="5400000">
            <a:off x="16517677" y="773502"/>
            <a:ext cx="1292746" cy="1376638"/>
            <a:chOff x="0" y="0"/>
            <a:chExt cx="1723661" cy="1835518"/>
          </a:xfrm>
        </p:grpSpPr>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723661" cy="524123"/>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652935"/>
              <a:ext cx="1723661" cy="524123"/>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311395"/>
              <a:ext cx="1723661" cy="524123"/>
            </a:xfrm>
            <a:prstGeom prst="rect">
              <a:avLst/>
            </a:prstGeom>
          </p:spPr>
        </p:pic>
      </p:grpSp>
      <p:sp>
        <p:nvSpPr>
          <p:cNvPr id="8" name="AutoShape 8"/>
          <p:cNvSpPr/>
          <p:nvPr/>
        </p:nvSpPr>
        <p:spPr>
          <a:xfrm>
            <a:off x="17354550" y="0"/>
            <a:ext cx="2247900" cy="10287000"/>
          </a:xfrm>
          <a:prstGeom prst="rect">
            <a:avLst/>
          </a:prstGeom>
          <a:solidFill>
            <a:srgbClr val="202020"/>
          </a:solidFill>
        </p:spPr>
      </p:sp>
      <p:sp>
        <p:nvSpPr>
          <p:cNvPr id="9" name="TextBox 9"/>
          <p:cNvSpPr txBox="1"/>
          <p:nvPr/>
        </p:nvSpPr>
        <p:spPr>
          <a:xfrm>
            <a:off x="1028700" y="914400"/>
            <a:ext cx="8339206" cy="1012208"/>
          </a:xfrm>
          <a:prstGeom prst="rect">
            <a:avLst/>
          </a:prstGeom>
        </p:spPr>
        <p:txBody>
          <a:bodyPr lIns="0" tIns="0" rIns="0" bIns="0" rtlCol="0" anchor="t">
            <a:spAutoFit/>
          </a:bodyPr>
          <a:lstStyle/>
          <a:p>
            <a:pPr>
              <a:lnSpc>
                <a:spcPts val="8259"/>
              </a:lnSpc>
            </a:pPr>
            <a:r>
              <a:rPr lang="en-US" sz="5899">
                <a:solidFill>
                  <a:srgbClr val="000000"/>
                </a:solidFill>
                <a:latin typeface="Contrail One"/>
              </a:rPr>
              <a:t>DESVANTAGENS</a:t>
            </a:r>
          </a:p>
        </p:txBody>
      </p:sp>
      <p:sp>
        <p:nvSpPr>
          <p:cNvPr id="10" name="TextBox 10"/>
          <p:cNvSpPr txBox="1"/>
          <p:nvPr/>
        </p:nvSpPr>
        <p:spPr>
          <a:xfrm>
            <a:off x="2004150" y="2444427"/>
            <a:ext cx="14564136" cy="7023100"/>
          </a:xfrm>
          <a:prstGeom prst="rect">
            <a:avLst/>
          </a:prstGeom>
        </p:spPr>
        <p:txBody>
          <a:bodyPr lIns="0" tIns="0" rIns="0" bIns="0" rtlCol="0" anchor="t">
            <a:spAutoFit/>
          </a:bodyPr>
          <a:lstStyle/>
          <a:p>
            <a:pPr algn="just">
              <a:lnSpc>
                <a:spcPts val="5599"/>
              </a:lnSpc>
              <a:spcBef>
                <a:spcPct val="0"/>
              </a:spcBef>
            </a:pPr>
            <a:r>
              <a:rPr lang="en-US" sz="3999">
                <a:solidFill>
                  <a:srgbClr val="FFFFFF"/>
                </a:solidFill>
                <a:latin typeface="Contrail One"/>
              </a:rPr>
              <a:t>O principal problema com a topologia de rede em estrela é o fato de depender em grande parte da operação do dispositivo central. </a:t>
            </a:r>
          </a:p>
          <a:p>
            <a:pPr algn="just">
              <a:lnSpc>
                <a:spcPts val="5599"/>
              </a:lnSpc>
              <a:spcBef>
                <a:spcPct val="0"/>
              </a:spcBef>
            </a:pPr>
            <a:r>
              <a:rPr lang="en-US" sz="3999">
                <a:solidFill>
                  <a:srgbClr val="FFFFFF"/>
                </a:solidFill>
                <a:latin typeface="Contrail One"/>
              </a:rPr>
              <a:t>Se o hub, switch ou servidor central falhar, a rede inteira será descartada e todos os computadores serão desconectados da rede. </a:t>
            </a:r>
          </a:p>
          <a:p>
            <a:pPr algn="just">
              <a:lnSpc>
                <a:spcPts val="5599"/>
              </a:lnSpc>
              <a:spcBef>
                <a:spcPct val="0"/>
              </a:spcBef>
            </a:pPr>
            <a:r>
              <a:rPr lang="en-US" sz="3999">
                <a:solidFill>
                  <a:srgbClr val="FFFFFF"/>
                </a:solidFill>
                <a:latin typeface="Contrail One"/>
              </a:rPr>
              <a:t>O dispositivo central da rede é aquele que determina o número total de nós com os quais a rede pode lidar.</a:t>
            </a:r>
          </a:p>
          <a:p>
            <a:pPr algn="just">
              <a:lnSpc>
                <a:spcPts val="5599"/>
              </a:lnSpc>
              <a:spcBef>
                <a:spcPct val="0"/>
              </a:spcBef>
            </a:pPr>
            <a:r>
              <a:rPr lang="en-US" sz="3999">
                <a:solidFill>
                  <a:srgbClr val="FFFFFF"/>
                </a:solidFill>
                <a:latin typeface="Contrail One"/>
              </a:rPr>
              <a:t>O tamanho da rede dependerá de quantas conexões podem ser feitas no hub. </a:t>
            </a:r>
          </a:p>
          <a:p>
            <a:pPr algn="just">
              <a:lnSpc>
                <a:spcPts val="5599"/>
              </a:lnSpc>
              <a:spcBef>
                <a:spcPct val="0"/>
              </a:spcBef>
            </a:pPr>
            <a:r>
              <a:rPr lang="en-US" sz="3999">
                <a:solidFill>
                  <a:srgbClr val="FFFFFF"/>
                </a:solidFill>
                <a:latin typeface="Contrail One"/>
              </a:rPr>
              <a:t>À medida que o número de conexões aumenta, também aumenta o tamanho e, portanto, a infraestrutura necessária.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AutoShape 2"/>
          <p:cNvSpPr/>
          <p:nvPr/>
        </p:nvSpPr>
        <p:spPr>
          <a:xfrm>
            <a:off x="14275902" y="9258300"/>
            <a:ext cx="7783998" cy="2209800"/>
          </a:xfrm>
          <a:prstGeom prst="rect">
            <a:avLst/>
          </a:prstGeom>
          <a:solidFill>
            <a:srgbClr val="FF4343"/>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864794" y="7762648"/>
            <a:ext cx="2222137" cy="2222137"/>
          </a:xfrm>
          <a:prstGeom prst="rect">
            <a:avLst/>
          </a:prstGeom>
        </p:spPr>
      </p:pic>
      <p:sp>
        <p:nvSpPr>
          <p:cNvPr id="4" name="AutoShape 4"/>
          <p:cNvSpPr/>
          <p:nvPr/>
        </p:nvSpPr>
        <p:spPr>
          <a:xfrm>
            <a:off x="695325" y="2133600"/>
            <a:ext cx="38100" cy="8229600"/>
          </a:xfrm>
          <a:prstGeom prst="rect">
            <a:avLst/>
          </a:prstGeom>
          <a:solidFill>
            <a:srgbClr val="F4F4F4"/>
          </a:solidFill>
        </p:spPr>
      </p:sp>
      <p:grpSp>
        <p:nvGrpSpPr>
          <p:cNvPr id="5" name="Group 5"/>
          <p:cNvGrpSpPr/>
          <p:nvPr/>
        </p:nvGrpSpPr>
        <p:grpSpPr>
          <a:xfrm rot="5400000">
            <a:off x="-288871" y="572111"/>
            <a:ext cx="1165300" cy="1240921"/>
            <a:chOff x="0" y="0"/>
            <a:chExt cx="1553733" cy="1654562"/>
          </a:xfrm>
        </p:grpSpPr>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553733" cy="472452"/>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588565"/>
              <a:ext cx="1553733" cy="472452"/>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182110"/>
              <a:ext cx="1553733" cy="472452"/>
            </a:xfrm>
            <a:prstGeom prst="rect">
              <a:avLst/>
            </a:prstGeom>
          </p:spPr>
        </p:pic>
      </p:grpSp>
      <p:sp>
        <p:nvSpPr>
          <p:cNvPr id="9" name="TextBox 9"/>
          <p:cNvSpPr txBox="1"/>
          <p:nvPr/>
        </p:nvSpPr>
        <p:spPr>
          <a:xfrm>
            <a:off x="1269332" y="629318"/>
            <a:ext cx="8339206" cy="1012208"/>
          </a:xfrm>
          <a:prstGeom prst="rect">
            <a:avLst/>
          </a:prstGeom>
        </p:spPr>
        <p:txBody>
          <a:bodyPr lIns="0" tIns="0" rIns="0" bIns="0" rtlCol="0" anchor="t">
            <a:spAutoFit/>
          </a:bodyPr>
          <a:lstStyle/>
          <a:p>
            <a:pPr>
              <a:lnSpc>
                <a:spcPts val="8259"/>
              </a:lnSpc>
            </a:pPr>
            <a:r>
              <a:rPr lang="en-US" sz="5899">
                <a:solidFill>
                  <a:srgbClr val="FF4343"/>
                </a:solidFill>
                <a:latin typeface="Contrail One"/>
              </a:rPr>
              <a:t>INTRODUÇÃO</a:t>
            </a:r>
          </a:p>
        </p:txBody>
      </p:sp>
      <p:sp>
        <p:nvSpPr>
          <p:cNvPr id="10" name="TextBox 10"/>
          <p:cNvSpPr txBox="1"/>
          <p:nvPr/>
        </p:nvSpPr>
        <p:spPr>
          <a:xfrm>
            <a:off x="1269332" y="2038350"/>
            <a:ext cx="9883197" cy="7654018"/>
          </a:xfrm>
          <a:prstGeom prst="rect">
            <a:avLst/>
          </a:prstGeom>
        </p:spPr>
        <p:txBody>
          <a:bodyPr lIns="0" tIns="0" rIns="0" bIns="0" rtlCol="0" anchor="t">
            <a:spAutoFit/>
          </a:bodyPr>
          <a:lstStyle/>
          <a:p>
            <a:pPr marL="1168176" lvl="1" indent="-584088" algn="just">
              <a:lnSpc>
                <a:spcPts val="7575"/>
              </a:lnSpc>
              <a:buFont typeface="Arial"/>
              <a:buChar char="•"/>
            </a:pPr>
            <a:r>
              <a:rPr lang="en-US" sz="5410">
                <a:solidFill>
                  <a:srgbClr val="FFFFFF"/>
                </a:solidFill>
                <a:latin typeface="Contrail One"/>
              </a:rPr>
              <a:t>O que é Topologia de Rede ?</a:t>
            </a:r>
          </a:p>
          <a:p>
            <a:pPr marL="1168176" lvl="1" indent="-584088" algn="just">
              <a:lnSpc>
                <a:spcPts val="7575"/>
              </a:lnSpc>
              <a:buFont typeface="Arial"/>
              <a:buChar char="•"/>
            </a:pPr>
            <a:r>
              <a:rPr lang="en-US" sz="5410">
                <a:solidFill>
                  <a:srgbClr val="FFFFFF"/>
                </a:solidFill>
                <a:latin typeface="Contrail One"/>
              </a:rPr>
              <a:t>Topologia Anel</a:t>
            </a:r>
          </a:p>
          <a:p>
            <a:pPr marL="1168176" lvl="1" indent="-584088" algn="just">
              <a:lnSpc>
                <a:spcPts val="7575"/>
              </a:lnSpc>
              <a:buFont typeface="Arial"/>
              <a:buChar char="•"/>
            </a:pPr>
            <a:r>
              <a:rPr lang="en-US" sz="5410">
                <a:solidFill>
                  <a:srgbClr val="FFFFFF"/>
                </a:solidFill>
                <a:latin typeface="Contrail One"/>
              </a:rPr>
              <a:t>Topologia Árvore</a:t>
            </a:r>
          </a:p>
          <a:p>
            <a:pPr marL="1168176" lvl="1" indent="-584088" algn="just">
              <a:lnSpc>
                <a:spcPts val="7575"/>
              </a:lnSpc>
              <a:buFont typeface="Arial"/>
              <a:buChar char="•"/>
            </a:pPr>
            <a:r>
              <a:rPr lang="en-US" sz="5410">
                <a:solidFill>
                  <a:srgbClr val="FFFFFF"/>
                </a:solidFill>
                <a:latin typeface="Contrail One"/>
              </a:rPr>
              <a:t>Topologia Barramento</a:t>
            </a:r>
          </a:p>
          <a:p>
            <a:pPr marL="1168176" lvl="1" indent="-584088" algn="just">
              <a:lnSpc>
                <a:spcPts val="7575"/>
              </a:lnSpc>
              <a:buFont typeface="Arial"/>
              <a:buChar char="•"/>
            </a:pPr>
            <a:r>
              <a:rPr lang="en-US" sz="5410">
                <a:solidFill>
                  <a:srgbClr val="FFFFFF"/>
                </a:solidFill>
                <a:latin typeface="Contrail One"/>
              </a:rPr>
              <a:t> Topologia Estrela</a:t>
            </a:r>
          </a:p>
          <a:p>
            <a:pPr marL="1168176" lvl="1" indent="-584088" algn="just">
              <a:lnSpc>
                <a:spcPts val="7575"/>
              </a:lnSpc>
              <a:buFont typeface="Arial"/>
              <a:buChar char="•"/>
            </a:pPr>
            <a:r>
              <a:rPr lang="en-US" sz="5410">
                <a:solidFill>
                  <a:srgbClr val="FFFFFF"/>
                </a:solidFill>
                <a:latin typeface="Contrail One"/>
              </a:rPr>
              <a:t>Topologia Hibrida</a:t>
            </a:r>
          </a:p>
          <a:p>
            <a:pPr marL="1168176" lvl="1" indent="-584088" algn="just">
              <a:lnSpc>
                <a:spcPts val="7575"/>
              </a:lnSpc>
              <a:buFont typeface="Arial"/>
              <a:buChar char="•"/>
            </a:pPr>
            <a:r>
              <a:rPr lang="en-US" sz="5410">
                <a:solidFill>
                  <a:srgbClr val="FFFFFF"/>
                </a:solidFill>
                <a:latin typeface="Contrail One"/>
              </a:rPr>
              <a:t>Topologia Malha</a:t>
            </a:r>
          </a:p>
          <a:p>
            <a:pPr marL="1168176" lvl="1" indent="-584088" algn="just">
              <a:lnSpc>
                <a:spcPts val="7575"/>
              </a:lnSpc>
              <a:buFont typeface="Arial"/>
              <a:buChar char="•"/>
            </a:pPr>
            <a:r>
              <a:rPr lang="en-US" sz="5410">
                <a:solidFill>
                  <a:srgbClr val="FFFFFF"/>
                </a:solidFill>
                <a:latin typeface="Contrail One"/>
              </a:rPr>
              <a:t>Topologia Ponto a Ponto</a:t>
            </a:r>
          </a:p>
        </p:txBody>
      </p:sp>
      <p:pic>
        <p:nvPicPr>
          <p:cNvPr id="11" name="Picture 1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1751915" y="1028700"/>
            <a:ext cx="5507385" cy="61944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4343"/>
        </a:solidFill>
        <a:effectLst/>
      </p:bgPr>
    </p:bg>
    <p:spTree>
      <p:nvGrpSpPr>
        <p:cNvPr id="1" name=""/>
        <p:cNvGrpSpPr/>
        <p:nvPr/>
      </p:nvGrpSpPr>
      <p:grpSpPr>
        <a:xfrm>
          <a:off x="0" y="0"/>
          <a:ext cx="0" cy="0"/>
          <a:chOff x="0" y="0"/>
          <a:chExt cx="0" cy="0"/>
        </a:xfrm>
      </p:grpSpPr>
      <p:sp>
        <p:nvSpPr>
          <p:cNvPr id="2" name="AutoShape 2"/>
          <p:cNvSpPr/>
          <p:nvPr/>
        </p:nvSpPr>
        <p:spPr>
          <a:xfrm>
            <a:off x="495300" y="-266700"/>
            <a:ext cx="38100" cy="7467595"/>
          </a:xfrm>
          <a:prstGeom prst="rect">
            <a:avLst/>
          </a:prstGeom>
          <a:solidFill>
            <a:srgbClr val="FFFFFF"/>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37350" y="6596362"/>
            <a:ext cx="2941500" cy="2941500"/>
          </a:xfrm>
          <a:prstGeom prst="rect">
            <a:avLst/>
          </a:prstGeom>
        </p:spPr>
      </p:pic>
      <p:grpSp>
        <p:nvGrpSpPr>
          <p:cNvPr id="4" name="Group 4"/>
          <p:cNvGrpSpPr/>
          <p:nvPr/>
        </p:nvGrpSpPr>
        <p:grpSpPr>
          <a:xfrm rot="5400000">
            <a:off x="16517677" y="773502"/>
            <a:ext cx="1292746" cy="1376638"/>
            <a:chOff x="0" y="0"/>
            <a:chExt cx="1723661" cy="1835518"/>
          </a:xfrm>
        </p:grpSpPr>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723661" cy="524123"/>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652935"/>
              <a:ext cx="1723661" cy="524123"/>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311395"/>
              <a:ext cx="1723661" cy="524123"/>
            </a:xfrm>
            <a:prstGeom prst="rect">
              <a:avLst/>
            </a:prstGeom>
          </p:spPr>
        </p:pic>
      </p:grpSp>
      <p:sp>
        <p:nvSpPr>
          <p:cNvPr id="8" name="AutoShape 8"/>
          <p:cNvSpPr/>
          <p:nvPr/>
        </p:nvSpPr>
        <p:spPr>
          <a:xfrm>
            <a:off x="17354550" y="0"/>
            <a:ext cx="2247900" cy="10287000"/>
          </a:xfrm>
          <a:prstGeom prst="rect">
            <a:avLst/>
          </a:prstGeom>
          <a:solidFill>
            <a:srgbClr val="202020"/>
          </a:solidFill>
        </p:spPr>
      </p:sp>
      <p:sp>
        <p:nvSpPr>
          <p:cNvPr id="9" name="TextBox 9"/>
          <p:cNvSpPr txBox="1"/>
          <p:nvPr/>
        </p:nvSpPr>
        <p:spPr>
          <a:xfrm>
            <a:off x="1028700" y="914400"/>
            <a:ext cx="8339206" cy="1012208"/>
          </a:xfrm>
          <a:prstGeom prst="rect">
            <a:avLst/>
          </a:prstGeom>
        </p:spPr>
        <p:txBody>
          <a:bodyPr lIns="0" tIns="0" rIns="0" bIns="0" rtlCol="0" anchor="t">
            <a:spAutoFit/>
          </a:bodyPr>
          <a:lstStyle/>
          <a:p>
            <a:pPr>
              <a:lnSpc>
                <a:spcPts val="8259"/>
              </a:lnSpc>
            </a:pPr>
            <a:r>
              <a:rPr lang="en-US" sz="5899">
                <a:solidFill>
                  <a:srgbClr val="000000"/>
                </a:solidFill>
                <a:latin typeface="Contrail One"/>
              </a:rPr>
              <a:t>DESVANTAGENS</a:t>
            </a:r>
          </a:p>
        </p:txBody>
      </p:sp>
      <p:sp>
        <p:nvSpPr>
          <p:cNvPr id="10" name="TextBox 10"/>
          <p:cNvSpPr txBox="1"/>
          <p:nvPr/>
        </p:nvSpPr>
        <p:spPr>
          <a:xfrm>
            <a:off x="1028700" y="2392662"/>
            <a:ext cx="15863956" cy="4203700"/>
          </a:xfrm>
          <a:prstGeom prst="rect">
            <a:avLst/>
          </a:prstGeom>
        </p:spPr>
        <p:txBody>
          <a:bodyPr lIns="0" tIns="0" rIns="0" bIns="0" rtlCol="0" anchor="t">
            <a:spAutoFit/>
          </a:bodyPr>
          <a:lstStyle/>
          <a:p>
            <a:pPr marL="863599" lvl="1" indent="-431800" algn="just">
              <a:lnSpc>
                <a:spcPts val="5599"/>
              </a:lnSpc>
              <a:buFont typeface="Arial"/>
              <a:buChar char="•"/>
            </a:pPr>
            <a:r>
              <a:rPr lang="en-US" sz="3999">
                <a:solidFill>
                  <a:srgbClr val="FFFFFF"/>
                </a:solidFill>
                <a:latin typeface="Arimo Bold"/>
              </a:rPr>
              <a:t>Dependência de dispositivo central</a:t>
            </a:r>
          </a:p>
          <a:p>
            <a:pPr algn="just">
              <a:lnSpc>
                <a:spcPts val="5599"/>
              </a:lnSpc>
            </a:pPr>
            <a:endParaRPr lang="en-US" sz="3999">
              <a:solidFill>
                <a:srgbClr val="FFFFFF"/>
              </a:solidFill>
              <a:latin typeface="Arimo Bold"/>
            </a:endParaRPr>
          </a:p>
          <a:p>
            <a:pPr marL="863599" lvl="1" indent="-431800" algn="just">
              <a:lnSpc>
                <a:spcPts val="5599"/>
              </a:lnSpc>
              <a:buFont typeface="Arial"/>
              <a:buChar char="•"/>
            </a:pPr>
            <a:r>
              <a:rPr lang="en-US" sz="3999">
                <a:solidFill>
                  <a:srgbClr val="FFFFFF"/>
                </a:solidFill>
                <a:latin typeface="Contrail One Bold"/>
              </a:rPr>
              <a:t>Maior custo de implementação</a:t>
            </a:r>
          </a:p>
          <a:p>
            <a:pPr algn="just">
              <a:lnSpc>
                <a:spcPts val="5599"/>
              </a:lnSpc>
            </a:pPr>
            <a:endParaRPr lang="en-US" sz="3999">
              <a:solidFill>
                <a:srgbClr val="FFFFFF"/>
              </a:solidFill>
              <a:latin typeface="Contrail One Bold"/>
            </a:endParaRPr>
          </a:p>
          <a:p>
            <a:pPr marL="863599" lvl="1" indent="-431800" algn="just">
              <a:lnSpc>
                <a:spcPts val="5599"/>
              </a:lnSpc>
              <a:buFont typeface="Arial"/>
              <a:buChar char="•"/>
            </a:pPr>
            <a:r>
              <a:rPr lang="en-US" sz="3999">
                <a:solidFill>
                  <a:srgbClr val="FFFFFF"/>
                </a:solidFill>
                <a:latin typeface="Contrail One Bold"/>
              </a:rPr>
              <a:t>Gargalos</a:t>
            </a:r>
          </a:p>
          <a:p>
            <a:pPr algn="just">
              <a:lnSpc>
                <a:spcPts val="5599"/>
              </a:lnSpc>
            </a:pPr>
            <a:endParaRPr lang="en-US" sz="3999">
              <a:solidFill>
                <a:srgbClr val="FFFFFF"/>
              </a:solidFill>
              <a:latin typeface="Contrail One Bo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4343"/>
        </a:solidFill>
        <a:effectLst/>
      </p:bgPr>
    </p:bg>
    <p:spTree>
      <p:nvGrpSpPr>
        <p:cNvPr id="1" name=""/>
        <p:cNvGrpSpPr/>
        <p:nvPr/>
      </p:nvGrpSpPr>
      <p:grpSpPr>
        <a:xfrm>
          <a:off x="0" y="0"/>
          <a:ext cx="0" cy="0"/>
          <a:chOff x="0" y="0"/>
          <a:chExt cx="0" cy="0"/>
        </a:xfrm>
      </p:grpSpPr>
      <p:sp>
        <p:nvSpPr>
          <p:cNvPr id="2" name="AutoShape 2"/>
          <p:cNvSpPr/>
          <p:nvPr/>
        </p:nvSpPr>
        <p:spPr>
          <a:xfrm>
            <a:off x="15544800" y="-98071"/>
            <a:ext cx="3962400" cy="9525000"/>
          </a:xfrm>
          <a:prstGeom prst="rect">
            <a:avLst/>
          </a:prstGeom>
          <a:solidFill>
            <a:srgbClr val="F4F4F4"/>
          </a:solidFill>
        </p:spPr>
      </p:sp>
      <p:sp>
        <p:nvSpPr>
          <p:cNvPr id="3" name="AutoShape 3"/>
          <p:cNvSpPr/>
          <p:nvPr/>
        </p:nvSpPr>
        <p:spPr>
          <a:xfrm>
            <a:off x="990600" y="2400300"/>
            <a:ext cx="38100" cy="8229600"/>
          </a:xfrm>
          <a:prstGeom prst="rect">
            <a:avLst/>
          </a:prstGeom>
          <a:solidFill>
            <a:srgbClr val="FFFFFF"/>
          </a:solidFill>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038749" y="7961801"/>
            <a:ext cx="2325199" cy="2325199"/>
          </a:xfrm>
          <a:prstGeom prst="rect">
            <a:avLst/>
          </a:prstGeom>
        </p:spPr>
      </p:pic>
      <p:grpSp>
        <p:nvGrpSpPr>
          <p:cNvPr id="5" name="Group 5"/>
          <p:cNvGrpSpPr/>
          <p:nvPr/>
        </p:nvGrpSpPr>
        <p:grpSpPr>
          <a:xfrm rot="5400000">
            <a:off x="-74890" y="487266"/>
            <a:ext cx="1472663" cy="1568231"/>
            <a:chOff x="0" y="0"/>
            <a:chExt cx="1963551" cy="2090975"/>
          </a:xfrm>
        </p:grpSpPr>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963551" cy="597067"/>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743807"/>
              <a:ext cx="1963551" cy="597067"/>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493908"/>
              <a:ext cx="1963551" cy="597067"/>
            </a:xfrm>
            <a:prstGeom prst="rect">
              <a:avLst/>
            </a:prstGeom>
          </p:spPr>
        </p:pic>
      </p:grpSp>
      <p:sp>
        <p:nvSpPr>
          <p:cNvPr id="9" name="TextBox 9"/>
          <p:cNvSpPr txBox="1"/>
          <p:nvPr/>
        </p:nvSpPr>
        <p:spPr>
          <a:xfrm>
            <a:off x="1445557" y="3887470"/>
            <a:ext cx="13252990" cy="2702560"/>
          </a:xfrm>
          <a:prstGeom prst="rect">
            <a:avLst/>
          </a:prstGeom>
        </p:spPr>
        <p:txBody>
          <a:bodyPr lIns="0" tIns="0" rIns="0" bIns="0" rtlCol="0" anchor="t">
            <a:spAutoFit/>
          </a:bodyPr>
          <a:lstStyle/>
          <a:p>
            <a:pPr>
              <a:lnSpc>
                <a:spcPts val="10400"/>
              </a:lnSpc>
            </a:pPr>
            <a:r>
              <a:rPr lang="en-US" sz="10400" spc="124">
                <a:solidFill>
                  <a:srgbClr val="FFFFFF"/>
                </a:solidFill>
                <a:latin typeface="Montserrat Classic Bold"/>
              </a:rPr>
              <a:t>TOPOLOGIA</a:t>
            </a:r>
          </a:p>
          <a:p>
            <a:pPr>
              <a:lnSpc>
                <a:spcPts val="10400"/>
              </a:lnSpc>
            </a:pPr>
            <a:r>
              <a:rPr lang="en-US" sz="10400" spc="124">
                <a:solidFill>
                  <a:srgbClr val="FFFFFF"/>
                </a:solidFill>
                <a:latin typeface="Montserrat Classic Bold"/>
              </a:rPr>
              <a:t>HIBRIDA</a:t>
            </a:r>
          </a:p>
        </p:txBody>
      </p:sp>
      <p:sp>
        <p:nvSpPr>
          <p:cNvPr id="10" name="TextBox 10"/>
          <p:cNvSpPr txBox="1"/>
          <p:nvPr/>
        </p:nvSpPr>
        <p:spPr>
          <a:xfrm>
            <a:off x="1257301" y="6353175"/>
            <a:ext cx="7400169" cy="1549463"/>
          </a:xfrm>
          <a:prstGeom prst="rect">
            <a:avLst/>
          </a:prstGeom>
        </p:spPr>
        <p:txBody>
          <a:bodyPr wrap="square" lIns="0" tIns="0" rIns="0" bIns="0" rtlCol="0" anchor="t">
            <a:spAutoFit/>
          </a:bodyPr>
          <a:lstStyle/>
          <a:p>
            <a:pPr algn="ctr">
              <a:lnSpc>
                <a:spcPts val="12599"/>
              </a:lnSpc>
            </a:pPr>
            <a:r>
              <a:rPr lang="en-US" sz="9000" dirty="0" err="1">
                <a:solidFill>
                  <a:srgbClr val="000000"/>
                </a:solidFill>
                <a:latin typeface="Contrail One"/>
              </a:rPr>
              <a:t>Hibrid</a:t>
            </a:r>
            <a:r>
              <a:rPr lang="en-US" sz="9000" dirty="0">
                <a:solidFill>
                  <a:srgbClr val="000000"/>
                </a:solidFill>
                <a:latin typeface="Contrail One"/>
              </a:rPr>
              <a:t> Topology</a:t>
            </a:r>
          </a:p>
        </p:txBody>
      </p:sp>
      <p:pic>
        <p:nvPicPr>
          <p:cNvPr id="11" name="Picture 9">
            <a:extLst>
              <a:ext uri="{FF2B5EF4-FFF2-40B4-BE49-F238E27FC236}">
                <a16:creationId xmlns:a16="http://schemas.microsoft.com/office/drawing/2014/main" id="{8AE940A1-CA41-4AB6-836C-CCA6B5434E65}"/>
              </a:ext>
            </a:extLst>
          </p:cNvPr>
          <p:cNvPicPr>
            <a:picLocks noChangeAspect="1"/>
          </p:cNvPicPr>
          <p:nvPr/>
        </p:nvPicPr>
        <p:blipFill>
          <a:blip r:embed="rId6"/>
          <a:srcRect/>
          <a:stretch>
            <a:fillRect/>
          </a:stretch>
        </p:blipFill>
        <p:spPr>
          <a:xfrm>
            <a:off x="9221467" y="3818580"/>
            <a:ext cx="4913082" cy="4562148"/>
          </a:xfrm>
          <a:prstGeom prst="rect">
            <a:avLst/>
          </a:prstGeom>
        </p:spPr>
      </p:pic>
      <p:pic>
        <p:nvPicPr>
          <p:cNvPr id="13" name="Imagem 12">
            <a:extLst>
              <a:ext uri="{FF2B5EF4-FFF2-40B4-BE49-F238E27FC236}">
                <a16:creationId xmlns:a16="http://schemas.microsoft.com/office/drawing/2014/main" id="{27E2B7FE-6096-480B-A4AF-76F47D507965}"/>
              </a:ext>
            </a:extLst>
          </p:cNvPr>
          <p:cNvPicPr>
            <a:picLocks noChangeAspect="1"/>
          </p:cNvPicPr>
          <p:nvPr/>
        </p:nvPicPr>
        <p:blipFill rotWithShape="1">
          <a:blip r:embed="rId7">
            <a:extLst>
              <a:ext uri="{28A0092B-C50C-407E-A947-70E740481C1C}">
                <a14:useLocalDpi xmlns:a14="http://schemas.microsoft.com/office/drawing/2010/main" val="0"/>
              </a:ext>
            </a:extLst>
          </a:blip>
          <a:srcRect l="33022" t="265" b="-265"/>
          <a:stretch/>
        </p:blipFill>
        <p:spPr>
          <a:xfrm>
            <a:off x="13639800" y="5318604"/>
            <a:ext cx="4465754" cy="15621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4343"/>
        </a:solidFill>
        <a:effectLst/>
      </p:bgPr>
    </p:bg>
    <p:spTree>
      <p:nvGrpSpPr>
        <p:cNvPr id="1" name=""/>
        <p:cNvGrpSpPr/>
        <p:nvPr/>
      </p:nvGrpSpPr>
      <p:grpSpPr>
        <a:xfrm>
          <a:off x="0" y="0"/>
          <a:ext cx="0" cy="0"/>
          <a:chOff x="0" y="0"/>
          <a:chExt cx="0" cy="0"/>
        </a:xfrm>
      </p:grpSpPr>
      <p:sp>
        <p:nvSpPr>
          <p:cNvPr id="2" name="AutoShape 2"/>
          <p:cNvSpPr/>
          <p:nvPr/>
        </p:nvSpPr>
        <p:spPr>
          <a:xfrm>
            <a:off x="495300" y="-266700"/>
            <a:ext cx="38100" cy="7467595"/>
          </a:xfrm>
          <a:prstGeom prst="rect">
            <a:avLst/>
          </a:prstGeom>
          <a:solidFill>
            <a:srgbClr val="FFFFFF"/>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37350" y="6596362"/>
            <a:ext cx="2941500" cy="2941500"/>
          </a:xfrm>
          <a:prstGeom prst="rect">
            <a:avLst/>
          </a:prstGeom>
        </p:spPr>
      </p:pic>
      <p:grpSp>
        <p:nvGrpSpPr>
          <p:cNvPr id="4" name="Group 4"/>
          <p:cNvGrpSpPr/>
          <p:nvPr/>
        </p:nvGrpSpPr>
        <p:grpSpPr>
          <a:xfrm rot="5400000">
            <a:off x="16517677" y="773502"/>
            <a:ext cx="1292746" cy="1376638"/>
            <a:chOff x="0" y="0"/>
            <a:chExt cx="1723661" cy="1835518"/>
          </a:xfrm>
        </p:grpSpPr>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723661" cy="524123"/>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652935"/>
              <a:ext cx="1723661" cy="524123"/>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311395"/>
              <a:ext cx="1723661" cy="524123"/>
            </a:xfrm>
            <a:prstGeom prst="rect">
              <a:avLst/>
            </a:prstGeom>
          </p:spPr>
        </p:pic>
      </p:grpSp>
      <p:sp>
        <p:nvSpPr>
          <p:cNvPr id="8" name="AutoShape 8"/>
          <p:cNvSpPr/>
          <p:nvPr/>
        </p:nvSpPr>
        <p:spPr>
          <a:xfrm>
            <a:off x="17354550" y="0"/>
            <a:ext cx="2247900" cy="10287000"/>
          </a:xfrm>
          <a:prstGeom prst="rect">
            <a:avLst/>
          </a:prstGeom>
          <a:solidFill>
            <a:srgbClr val="202020"/>
          </a:solidFill>
        </p:spPr>
      </p:sp>
      <p:sp>
        <p:nvSpPr>
          <p:cNvPr id="9" name="TextBox 9"/>
          <p:cNvSpPr txBox="1"/>
          <p:nvPr/>
        </p:nvSpPr>
        <p:spPr>
          <a:xfrm>
            <a:off x="1028700" y="3543297"/>
            <a:ext cx="15039474" cy="2044700"/>
          </a:xfrm>
          <a:prstGeom prst="rect">
            <a:avLst/>
          </a:prstGeom>
        </p:spPr>
        <p:txBody>
          <a:bodyPr lIns="0" tIns="0" rIns="0" bIns="0" rtlCol="0" anchor="t">
            <a:spAutoFit/>
          </a:bodyPr>
          <a:lstStyle/>
          <a:p>
            <a:pPr algn="just">
              <a:lnSpc>
                <a:spcPts val="3999"/>
              </a:lnSpc>
              <a:spcBef>
                <a:spcPct val="0"/>
              </a:spcBef>
            </a:pPr>
            <a:r>
              <a:rPr lang="en-US" sz="3999" spc="47">
                <a:solidFill>
                  <a:srgbClr val="FFFFFF"/>
                </a:solidFill>
                <a:latin typeface="Contrail One Bold"/>
              </a:rPr>
              <a:t>É a topologia mais utilizada em grandes redes. Assim, adequa-se a topologia de rede em função do ambiente, compensando os custos, expansibilidade, flexibilidade e funcionalidade de cada segmento de rede.</a:t>
            </a:r>
          </a:p>
        </p:txBody>
      </p:sp>
      <p:sp>
        <p:nvSpPr>
          <p:cNvPr id="10" name="TextBox 10"/>
          <p:cNvSpPr txBox="1"/>
          <p:nvPr/>
        </p:nvSpPr>
        <p:spPr>
          <a:xfrm>
            <a:off x="1028700" y="914400"/>
            <a:ext cx="8339206" cy="1012208"/>
          </a:xfrm>
          <a:prstGeom prst="rect">
            <a:avLst/>
          </a:prstGeom>
        </p:spPr>
        <p:txBody>
          <a:bodyPr lIns="0" tIns="0" rIns="0" bIns="0" rtlCol="0" anchor="t">
            <a:spAutoFit/>
          </a:bodyPr>
          <a:lstStyle/>
          <a:p>
            <a:pPr>
              <a:lnSpc>
                <a:spcPts val="8259"/>
              </a:lnSpc>
            </a:pPr>
            <a:r>
              <a:rPr lang="en-US" sz="5899">
                <a:solidFill>
                  <a:srgbClr val="000000"/>
                </a:solidFill>
                <a:latin typeface="Contrail One"/>
              </a:rPr>
              <a:t>TOPOLOGIA HIBRIDA</a:t>
            </a:r>
          </a:p>
        </p:txBody>
      </p:sp>
      <p:pic>
        <p:nvPicPr>
          <p:cNvPr id="15" name="Imagem 14">
            <a:extLst>
              <a:ext uri="{FF2B5EF4-FFF2-40B4-BE49-F238E27FC236}">
                <a16:creationId xmlns:a16="http://schemas.microsoft.com/office/drawing/2014/main" id="{1F75DD7D-E7F6-47B7-9C7B-A66A408A2D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96579" y="5913599"/>
            <a:ext cx="7294842" cy="362426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4343"/>
        </a:solidFill>
        <a:effectLst/>
      </p:bgPr>
    </p:bg>
    <p:spTree>
      <p:nvGrpSpPr>
        <p:cNvPr id="1" name=""/>
        <p:cNvGrpSpPr/>
        <p:nvPr/>
      </p:nvGrpSpPr>
      <p:grpSpPr>
        <a:xfrm>
          <a:off x="0" y="0"/>
          <a:ext cx="0" cy="0"/>
          <a:chOff x="0" y="0"/>
          <a:chExt cx="0" cy="0"/>
        </a:xfrm>
      </p:grpSpPr>
      <p:sp>
        <p:nvSpPr>
          <p:cNvPr id="2" name="AutoShape 2"/>
          <p:cNvSpPr/>
          <p:nvPr/>
        </p:nvSpPr>
        <p:spPr>
          <a:xfrm>
            <a:off x="495300" y="-266700"/>
            <a:ext cx="38100" cy="7467595"/>
          </a:xfrm>
          <a:prstGeom prst="rect">
            <a:avLst/>
          </a:prstGeom>
          <a:solidFill>
            <a:srgbClr val="FFFFFF"/>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37350" y="6596362"/>
            <a:ext cx="2941500" cy="2941500"/>
          </a:xfrm>
          <a:prstGeom prst="rect">
            <a:avLst/>
          </a:prstGeom>
        </p:spPr>
      </p:pic>
      <p:grpSp>
        <p:nvGrpSpPr>
          <p:cNvPr id="4" name="Group 4"/>
          <p:cNvGrpSpPr/>
          <p:nvPr/>
        </p:nvGrpSpPr>
        <p:grpSpPr>
          <a:xfrm rot="5400000">
            <a:off x="16517677" y="773502"/>
            <a:ext cx="1292746" cy="1376638"/>
            <a:chOff x="0" y="0"/>
            <a:chExt cx="1723661" cy="1835518"/>
          </a:xfrm>
        </p:grpSpPr>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723661" cy="524123"/>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652935"/>
              <a:ext cx="1723661" cy="524123"/>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311395"/>
              <a:ext cx="1723661" cy="524123"/>
            </a:xfrm>
            <a:prstGeom prst="rect">
              <a:avLst/>
            </a:prstGeom>
          </p:spPr>
        </p:pic>
      </p:grpSp>
      <p:sp>
        <p:nvSpPr>
          <p:cNvPr id="8" name="AutoShape 8"/>
          <p:cNvSpPr/>
          <p:nvPr/>
        </p:nvSpPr>
        <p:spPr>
          <a:xfrm>
            <a:off x="17354550" y="0"/>
            <a:ext cx="2247900" cy="10287000"/>
          </a:xfrm>
          <a:prstGeom prst="rect">
            <a:avLst/>
          </a:prstGeom>
          <a:solidFill>
            <a:srgbClr val="202020"/>
          </a:solidFill>
        </p:spPr>
      </p:sp>
      <p:sp>
        <p:nvSpPr>
          <p:cNvPr id="9" name="TextBox 9"/>
          <p:cNvSpPr txBox="1"/>
          <p:nvPr/>
        </p:nvSpPr>
        <p:spPr>
          <a:xfrm>
            <a:off x="1028700" y="914400"/>
            <a:ext cx="8339206" cy="1012208"/>
          </a:xfrm>
          <a:prstGeom prst="rect">
            <a:avLst/>
          </a:prstGeom>
        </p:spPr>
        <p:txBody>
          <a:bodyPr lIns="0" tIns="0" rIns="0" bIns="0" rtlCol="0" anchor="t">
            <a:spAutoFit/>
          </a:bodyPr>
          <a:lstStyle/>
          <a:p>
            <a:pPr>
              <a:lnSpc>
                <a:spcPts val="8259"/>
              </a:lnSpc>
            </a:pPr>
            <a:r>
              <a:rPr lang="en-US" sz="5899">
                <a:solidFill>
                  <a:srgbClr val="000000"/>
                </a:solidFill>
                <a:latin typeface="Contrail One"/>
              </a:rPr>
              <a:t>VANTAGENS</a:t>
            </a:r>
          </a:p>
        </p:txBody>
      </p:sp>
      <p:sp>
        <p:nvSpPr>
          <p:cNvPr id="10" name="TextBox 10"/>
          <p:cNvSpPr txBox="1"/>
          <p:nvPr/>
        </p:nvSpPr>
        <p:spPr>
          <a:xfrm>
            <a:off x="1028700" y="2596137"/>
            <a:ext cx="15447031" cy="4604758"/>
          </a:xfrm>
          <a:prstGeom prst="rect">
            <a:avLst/>
          </a:prstGeom>
        </p:spPr>
        <p:txBody>
          <a:bodyPr lIns="0" tIns="0" rIns="0" bIns="0" rtlCol="0" anchor="t">
            <a:spAutoFit/>
          </a:bodyPr>
          <a:lstStyle/>
          <a:p>
            <a:pPr marL="784969" lvl="1" indent="-392484" algn="just">
              <a:lnSpc>
                <a:spcPts val="3635"/>
              </a:lnSpc>
              <a:buFont typeface="Arial"/>
              <a:buChar char="•"/>
            </a:pPr>
            <a:r>
              <a:rPr lang="en-US" sz="3635" spc="43">
                <a:solidFill>
                  <a:srgbClr val="FFFFFF"/>
                </a:solidFill>
                <a:latin typeface="Contrail One Bold"/>
              </a:rPr>
              <a:t>Confiável: Ao contrário de outras redes, a detecção de falhas e a solução de problemas são faceis neste tipo de topologia;</a:t>
            </a:r>
          </a:p>
          <a:p>
            <a:pPr algn="just">
              <a:lnSpc>
                <a:spcPts val="3635"/>
              </a:lnSpc>
              <a:spcBef>
                <a:spcPct val="0"/>
              </a:spcBef>
            </a:pPr>
            <a:endParaRPr lang="en-US" sz="3635" spc="43">
              <a:solidFill>
                <a:srgbClr val="FFFFFF"/>
              </a:solidFill>
              <a:latin typeface="Contrail One Bold"/>
            </a:endParaRPr>
          </a:p>
          <a:p>
            <a:pPr algn="just">
              <a:lnSpc>
                <a:spcPts val="3635"/>
              </a:lnSpc>
              <a:spcBef>
                <a:spcPct val="0"/>
              </a:spcBef>
            </a:pPr>
            <a:r>
              <a:rPr lang="en-US" sz="3635" spc="43">
                <a:solidFill>
                  <a:srgbClr val="FFFFFF"/>
                </a:solidFill>
                <a:latin typeface="Contrail One Bold"/>
              </a:rPr>
              <a:t>​</a:t>
            </a:r>
          </a:p>
          <a:p>
            <a:pPr marL="784969" lvl="1" indent="-392484" algn="just">
              <a:lnSpc>
                <a:spcPts val="3635"/>
              </a:lnSpc>
              <a:buFont typeface="Arial"/>
              <a:buChar char="•"/>
            </a:pPr>
            <a:r>
              <a:rPr lang="en-US" sz="3635" spc="43">
                <a:solidFill>
                  <a:srgbClr val="FFFFFF"/>
                </a:solidFill>
                <a:latin typeface="Contrail One Bold"/>
              </a:rPr>
              <a:t>Escalável: É mais fácil aumentar o tamanho da rede, adicionando novos componentes, sem perturbar arquitetura da rede já existente;</a:t>
            </a:r>
          </a:p>
          <a:p>
            <a:pPr algn="just">
              <a:lnSpc>
                <a:spcPts val="3635"/>
              </a:lnSpc>
              <a:spcBef>
                <a:spcPct val="0"/>
              </a:spcBef>
            </a:pPr>
            <a:endParaRPr lang="en-US" sz="3635" spc="43">
              <a:solidFill>
                <a:srgbClr val="FFFFFF"/>
              </a:solidFill>
              <a:latin typeface="Contrail One Bold"/>
            </a:endParaRPr>
          </a:p>
          <a:p>
            <a:pPr algn="just">
              <a:lnSpc>
                <a:spcPts val="3635"/>
              </a:lnSpc>
              <a:spcBef>
                <a:spcPct val="0"/>
              </a:spcBef>
            </a:pPr>
            <a:r>
              <a:rPr lang="en-US" sz="3635" spc="43">
                <a:solidFill>
                  <a:srgbClr val="FFFFFF"/>
                </a:solidFill>
                <a:latin typeface="Contrail One Bold"/>
              </a:rPr>
              <a:t>​</a:t>
            </a:r>
          </a:p>
          <a:p>
            <a:pPr marL="784969" lvl="1" indent="-392484" algn="just">
              <a:lnSpc>
                <a:spcPts val="3635"/>
              </a:lnSpc>
              <a:buFont typeface="Arial"/>
              <a:buChar char="•"/>
            </a:pPr>
            <a:r>
              <a:rPr lang="en-US" sz="3635" spc="43">
                <a:solidFill>
                  <a:srgbClr val="FFFFFF"/>
                </a:solidFill>
                <a:latin typeface="Contrail One Bold"/>
              </a:rPr>
              <a:t>Flexível: A rede pode ser projetada de acordo com as exigências da organização e otimizando os recursos disponíveis.​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4343"/>
        </a:solidFill>
        <a:effectLst/>
      </p:bgPr>
    </p:bg>
    <p:spTree>
      <p:nvGrpSpPr>
        <p:cNvPr id="1" name=""/>
        <p:cNvGrpSpPr/>
        <p:nvPr/>
      </p:nvGrpSpPr>
      <p:grpSpPr>
        <a:xfrm>
          <a:off x="0" y="0"/>
          <a:ext cx="0" cy="0"/>
          <a:chOff x="0" y="0"/>
          <a:chExt cx="0" cy="0"/>
        </a:xfrm>
      </p:grpSpPr>
      <p:sp>
        <p:nvSpPr>
          <p:cNvPr id="2" name="AutoShape 2"/>
          <p:cNvSpPr/>
          <p:nvPr/>
        </p:nvSpPr>
        <p:spPr>
          <a:xfrm>
            <a:off x="495300" y="-266700"/>
            <a:ext cx="38100" cy="7467595"/>
          </a:xfrm>
          <a:prstGeom prst="rect">
            <a:avLst/>
          </a:prstGeom>
          <a:solidFill>
            <a:srgbClr val="FFFFFF"/>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37350" y="6596362"/>
            <a:ext cx="2941500" cy="2941500"/>
          </a:xfrm>
          <a:prstGeom prst="rect">
            <a:avLst/>
          </a:prstGeom>
        </p:spPr>
      </p:pic>
      <p:grpSp>
        <p:nvGrpSpPr>
          <p:cNvPr id="4" name="Group 4"/>
          <p:cNvGrpSpPr/>
          <p:nvPr/>
        </p:nvGrpSpPr>
        <p:grpSpPr>
          <a:xfrm rot="5400000">
            <a:off x="16517677" y="773502"/>
            <a:ext cx="1292746" cy="1376638"/>
            <a:chOff x="0" y="0"/>
            <a:chExt cx="1723661" cy="1835518"/>
          </a:xfrm>
        </p:grpSpPr>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723661" cy="524123"/>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652935"/>
              <a:ext cx="1723661" cy="524123"/>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311395"/>
              <a:ext cx="1723661" cy="524123"/>
            </a:xfrm>
            <a:prstGeom prst="rect">
              <a:avLst/>
            </a:prstGeom>
          </p:spPr>
        </p:pic>
      </p:grpSp>
      <p:sp>
        <p:nvSpPr>
          <p:cNvPr id="8" name="AutoShape 8"/>
          <p:cNvSpPr/>
          <p:nvPr/>
        </p:nvSpPr>
        <p:spPr>
          <a:xfrm>
            <a:off x="17354550" y="0"/>
            <a:ext cx="2247900" cy="10287000"/>
          </a:xfrm>
          <a:prstGeom prst="rect">
            <a:avLst/>
          </a:prstGeom>
          <a:solidFill>
            <a:srgbClr val="202020"/>
          </a:solidFill>
        </p:spPr>
      </p:sp>
      <p:sp>
        <p:nvSpPr>
          <p:cNvPr id="9" name="TextBox 9"/>
          <p:cNvSpPr txBox="1"/>
          <p:nvPr/>
        </p:nvSpPr>
        <p:spPr>
          <a:xfrm>
            <a:off x="1028700" y="914400"/>
            <a:ext cx="8339206" cy="1012208"/>
          </a:xfrm>
          <a:prstGeom prst="rect">
            <a:avLst/>
          </a:prstGeom>
        </p:spPr>
        <p:txBody>
          <a:bodyPr lIns="0" tIns="0" rIns="0" bIns="0" rtlCol="0" anchor="t">
            <a:spAutoFit/>
          </a:bodyPr>
          <a:lstStyle/>
          <a:p>
            <a:pPr>
              <a:lnSpc>
                <a:spcPts val="8259"/>
              </a:lnSpc>
            </a:pPr>
            <a:r>
              <a:rPr lang="en-US" sz="5899">
                <a:solidFill>
                  <a:srgbClr val="000000"/>
                </a:solidFill>
                <a:latin typeface="Contrail One"/>
              </a:rPr>
              <a:t>DESVANTAGENS</a:t>
            </a:r>
          </a:p>
        </p:txBody>
      </p:sp>
      <p:sp>
        <p:nvSpPr>
          <p:cNvPr id="10" name="TextBox 10"/>
          <p:cNvSpPr txBox="1"/>
          <p:nvPr/>
        </p:nvSpPr>
        <p:spPr>
          <a:xfrm>
            <a:off x="1285862" y="2724703"/>
            <a:ext cx="15189868" cy="6083300"/>
          </a:xfrm>
          <a:prstGeom prst="rect">
            <a:avLst/>
          </a:prstGeom>
        </p:spPr>
        <p:txBody>
          <a:bodyPr lIns="0" tIns="0" rIns="0" bIns="0" rtlCol="0" anchor="t">
            <a:spAutoFit/>
          </a:bodyPr>
          <a:lstStyle/>
          <a:p>
            <a:pPr marL="863599" lvl="1" indent="-431800" algn="just">
              <a:lnSpc>
                <a:spcPts val="3999"/>
              </a:lnSpc>
              <a:buFont typeface="Arial"/>
              <a:buChar char="•"/>
            </a:pPr>
            <a:r>
              <a:rPr lang="en-US" sz="3999" spc="47">
                <a:solidFill>
                  <a:srgbClr val="FFFFFF"/>
                </a:solidFill>
                <a:latin typeface="Contrail One Bold"/>
              </a:rPr>
              <a:t>Complexidade do projeto: Uma das maiores desvantagem da topologia híbrida é o seu modelo, não é fácil para a concepção deste tipo de arquitetura e é uma tarefa difícil para implantação;</a:t>
            </a:r>
          </a:p>
          <a:p>
            <a:pPr algn="just">
              <a:lnSpc>
                <a:spcPts val="3999"/>
              </a:lnSpc>
              <a:spcBef>
                <a:spcPct val="0"/>
              </a:spcBef>
            </a:pPr>
            <a:endParaRPr lang="en-US" sz="3999" spc="47">
              <a:solidFill>
                <a:srgbClr val="FFFFFF"/>
              </a:solidFill>
              <a:latin typeface="Contrail One Bold"/>
            </a:endParaRPr>
          </a:p>
          <a:p>
            <a:pPr algn="just">
              <a:lnSpc>
                <a:spcPts val="3999"/>
              </a:lnSpc>
              <a:spcBef>
                <a:spcPct val="0"/>
              </a:spcBef>
            </a:pPr>
            <a:r>
              <a:rPr lang="en-US" sz="3999" spc="47">
                <a:solidFill>
                  <a:srgbClr val="FFFFFF"/>
                </a:solidFill>
                <a:latin typeface="Contrail One Bold"/>
              </a:rPr>
              <a:t>​</a:t>
            </a:r>
          </a:p>
          <a:p>
            <a:pPr marL="863599" lvl="1" indent="-431800" algn="just">
              <a:lnSpc>
                <a:spcPts val="3999"/>
              </a:lnSpc>
              <a:buFont typeface="Arial"/>
              <a:buChar char="•"/>
            </a:pPr>
            <a:r>
              <a:rPr lang="en-US" sz="3999" spc="47">
                <a:solidFill>
                  <a:srgbClr val="FFFFFF"/>
                </a:solidFill>
                <a:latin typeface="Contrail One Bold"/>
              </a:rPr>
              <a:t> Equipamentos caros: Os equipamentos utilizados para ligar duas redes distintas são muito caros;</a:t>
            </a:r>
          </a:p>
          <a:p>
            <a:pPr algn="just">
              <a:lnSpc>
                <a:spcPts val="3999"/>
              </a:lnSpc>
              <a:spcBef>
                <a:spcPct val="0"/>
              </a:spcBef>
            </a:pPr>
            <a:endParaRPr lang="en-US" sz="3999" spc="47">
              <a:solidFill>
                <a:srgbClr val="FFFFFF"/>
              </a:solidFill>
              <a:latin typeface="Contrail One Bold"/>
            </a:endParaRPr>
          </a:p>
          <a:p>
            <a:pPr algn="just">
              <a:lnSpc>
                <a:spcPts val="3999"/>
              </a:lnSpc>
              <a:spcBef>
                <a:spcPct val="0"/>
              </a:spcBef>
            </a:pPr>
            <a:r>
              <a:rPr lang="en-US" sz="3999" spc="47">
                <a:solidFill>
                  <a:srgbClr val="FFFFFF"/>
                </a:solidFill>
                <a:latin typeface="Contrail One Bold"/>
              </a:rPr>
              <a:t>​</a:t>
            </a:r>
          </a:p>
          <a:p>
            <a:pPr marL="863599" lvl="1" indent="-431800" algn="just">
              <a:lnSpc>
                <a:spcPts val="3999"/>
              </a:lnSpc>
              <a:buFont typeface="Arial"/>
              <a:buChar char="•"/>
            </a:pPr>
            <a:r>
              <a:rPr lang="en-US" sz="3999" spc="47">
                <a:solidFill>
                  <a:srgbClr val="FFFFFF"/>
                </a:solidFill>
                <a:latin typeface="Contrail One Bold"/>
              </a:rPr>
              <a:t>Infraestrutura: As arquiteturas híbridas são geralmente maiores em escala, eles exigem mais de cabos, um melhor sistema de refrigeração, dispositivos de rede sofisticados.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4343"/>
        </a:solidFill>
        <a:effectLst/>
      </p:bgPr>
    </p:bg>
    <p:spTree>
      <p:nvGrpSpPr>
        <p:cNvPr id="1" name=""/>
        <p:cNvGrpSpPr/>
        <p:nvPr/>
      </p:nvGrpSpPr>
      <p:grpSpPr>
        <a:xfrm>
          <a:off x="0" y="0"/>
          <a:ext cx="0" cy="0"/>
          <a:chOff x="0" y="0"/>
          <a:chExt cx="0" cy="0"/>
        </a:xfrm>
      </p:grpSpPr>
      <p:sp>
        <p:nvSpPr>
          <p:cNvPr id="2" name="AutoShape 2"/>
          <p:cNvSpPr/>
          <p:nvPr/>
        </p:nvSpPr>
        <p:spPr>
          <a:xfrm>
            <a:off x="15544800" y="-98071"/>
            <a:ext cx="3962400" cy="9525000"/>
          </a:xfrm>
          <a:prstGeom prst="rect">
            <a:avLst/>
          </a:prstGeom>
          <a:solidFill>
            <a:srgbClr val="F4F4F4"/>
          </a:solidFill>
        </p:spPr>
      </p:sp>
      <p:sp>
        <p:nvSpPr>
          <p:cNvPr id="3" name="AutoShape 3"/>
          <p:cNvSpPr/>
          <p:nvPr/>
        </p:nvSpPr>
        <p:spPr>
          <a:xfrm>
            <a:off x="990600" y="2400300"/>
            <a:ext cx="38100" cy="8229600"/>
          </a:xfrm>
          <a:prstGeom prst="rect">
            <a:avLst/>
          </a:prstGeom>
          <a:solidFill>
            <a:srgbClr val="FFFFFF"/>
          </a:solidFill>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038749" y="7961801"/>
            <a:ext cx="2325199" cy="2325199"/>
          </a:xfrm>
          <a:prstGeom prst="rect">
            <a:avLst/>
          </a:prstGeom>
        </p:spPr>
      </p:pic>
      <p:grpSp>
        <p:nvGrpSpPr>
          <p:cNvPr id="5" name="Group 5"/>
          <p:cNvGrpSpPr/>
          <p:nvPr/>
        </p:nvGrpSpPr>
        <p:grpSpPr>
          <a:xfrm rot="5400000">
            <a:off x="-74890" y="487266"/>
            <a:ext cx="1472663" cy="1568231"/>
            <a:chOff x="0" y="0"/>
            <a:chExt cx="1963551" cy="2090975"/>
          </a:xfrm>
        </p:grpSpPr>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963551" cy="597067"/>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743807"/>
              <a:ext cx="1963551" cy="597067"/>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493908"/>
              <a:ext cx="1963551" cy="597067"/>
            </a:xfrm>
            <a:prstGeom prst="rect">
              <a:avLst/>
            </a:prstGeom>
          </p:spPr>
        </p:pic>
      </p:grpSp>
      <p:sp>
        <p:nvSpPr>
          <p:cNvPr id="9" name="TextBox 9"/>
          <p:cNvSpPr txBox="1"/>
          <p:nvPr/>
        </p:nvSpPr>
        <p:spPr>
          <a:xfrm>
            <a:off x="1445557" y="3887470"/>
            <a:ext cx="13252990" cy="2702560"/>
          </a:xfrm>
          <a:prstGeom prst="rect">
            <a:avLst/>
          </a:prstGeom>
        </p:spPr>
        <p:txBody>
          <a:bodyPr lIns="0" tIns="0" rIns="0" bIns="0" rtlCol="0" anchor="t">
            <a:spAutoFit/>
          </a:bodyPr>
          <a:lstStyle/>
          <a:p>
            <a:pPr>
              <a:lnSpc>
                <a:spcPts val="10400"/>
              </a:lnSpc>
            </a:pPr>
            <a:r>
              <a:rPr lang="en-US" sz="10400" spc="124">
                <a:solidFill>
                  <a:srgbClr val="FFFFFF"/>
                </a:solidFill>
                <a:latin typeface="Montserrat Classic Bold"/>
              </a:rPr>
              <a:t>TOPOLOGIA</a:t>
            </a:r>
          </a:p>
          <a:p>
            <a:pPr>
              <a:lnSpc>
                <a:spcPts val="10400"/>
              </a:lnSpc>
            </a:pPr>
            <a:r>
              <a:rPr lang="en-US" sz="10400" spc="124">
                <a:solidFill>
                  <a:srgbClr val="FFFFFF"/>
                </a:solidFill>
                <a:latin typeface="Montserrat Classic Bold"/>
              </a:rPr>
              <a:t>MALHA</a:t>
            </a:r>
          </a:p>
        </p:txBody>
      </p:sp>
      <p:pic>
        <p:nvPicPr>
          <p:cNvPr id="10" name="Picture 10"/>
          <p:cNvPicPr>
            <a:picLocks noChangeAspect="1"/>
          </p:cNvPicPr>
          <p:nvPr/>
        </p:nvPicPr>
        <p:blipFill>
          <a:blip r:embed="rId6"/>
          <a:srcRect/>
          <a:stretch>
            <a:fillRect/>
          </a:stretch>
        </p:blipFill>
        <p:spPr>
          <a:xfrm>
            <a:off x="9980029" y="3638035"/>
            <a:ext cx="5221319" cy="4805462"/>
          </a:xfrm>
          <a:prstGeom prst="rect">
            <a:avLst/>
          </a:prstGeom>
        </p:spPr>
      </p:pic>
      <p:sp>
        <p:nvSpPr>
          <p:cNvPr id="11" name="TextBox 11"/>
          <p:cNvSpPr txBox="1"/>
          <p:nvPr/>
        </p:nvSpPr>
        <p:spPr>
          <a:xfrm>
            <a:off x="1143000" y="6353175"/>
            <a:ext cx="6929052" cy="1549463"/>
          </a:xfrm>
          <a:prstGeom prst="rect">
            <a:avLst/>
          </a:prstGeom>
        </p:spPr>
        <p:txBody>
          <a:bodyPr wrap="square" lIns="0" tIns="0" rIns="0" bIns="0" rtlCol="0" anchor="t">
            <a:spAutoFit/>
          </a:bodyPr>
          <a:lstStyle/>
          <a:p>
            <a:pPr algn="ctr">
              <a:lnSpc>
                <a:spcPts val="12599"/>
              </a:lnSpc>
            </a:pPr>
            <a:r>
              <a:rPr lang="en-US" sz="9000" dirty="0">
                <a:solidFill>
                  <a:srgbClr val="000000"/>
                </a:solidFill>
                <a:latin typeface="Contrail One"/>
              </a:rPr>
              <a:t>Mesh Topology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4343"/>
        </a:solidFill>
        <a:effectLst/>
      </p:bgPr>
    </p:bg>
    <p:spTree>
      <p:nvGrpSpPr>
        <p:cNvPr id="1" name=""/>
        <p:cNvGrpSpPr/>
        <p:nvPr/>
      </p:nvGrpSpPr>
      <p:grpSpPr>
        <a:xfrm>
          <a:off x="0" y="0"/>
          <a:ext cx="0" cy="0"/>
          <a:chOff x="0" y="0"/>
          <a:chExt cx="0" cy="0"/>
        </a:xfrm>
      </p:grpSpPr>
      <p:sp>
        <p:nvSpPr>
          <p:cNvPr id="2" name="AutoShape 2"/>
          <p:cNvSpPr/>
          <p:nvPr/>
        </p:nvSpPr>
        <p:spPr>
          <a:xfrm>
            <a:off x="495300" y="-266700"/>
            <a:ext cx="38100" cy="7467595"/>
          </a:xfrm>
          <a:prstGeom prst="rect">
            <a:avLst/>
          </a:prstGeom>
          <a:solidFill>
            <a:srgbClr val="FFFFFF"/>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37350" y="6596362"/>
            <a:ext cx="2941500" cy="2941500"/>
          </a:xfrm>
          <a:prstGeom prst="rect">
            <a:avLst/>
          </a:prstGeom>
        </p:spPr>
      </p:pic>
      <p:grpSp>
        <p:nvGrpSpPr>
          <p:cNvPr id="4" name="Group 4"/>
          <p:cNvGrpSpPr/>
          <p:nvPr/>
        </p:nvGrpSpPr>
        <p:grpSpPr>
          <a:xfrm rot="5400000">
            <a:off x="16517677" y="773502"/>
            <a:ext cx="1292746" cy="1376638"/>
            <a:chOff x="0" y="0"/>
            <a:chExt cx="1723661" cy="1835518"/>
          </a:xfrm>
        </p:grpSpPr>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723661" cy="524123"/>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652935"/>
              <a:ext cx="1723661" cy="524123"/>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311395"/>
              <a:ext cx="1723661" cy="524123"/>
            </a:xfrm>
            <a:prstGeom prst="rect">
              <a:avLst/>
            </a:prstGeom>
          </p:spPr>
        </p:pic>
      </p:grpSp>
      <p:sp>
        <p:nvSpPr>
          <p:cNvPr id="8" name="AutoShape 8"/>
          <p:cNvSpPr/>
          <p:nvPr/>
        </p:nvSpPr>
        <p:spPr>
          <a:xfrm>
            <a:off x="17354550" y="0"/>
            <a:ext cx="2247900" cy="10287000"/>
          </a:xfrm>
          <a:prstGeom prst="rect">
            <a:avLst/>
          </a:prstGeom>
          <a:solidFill>
            <a:srgbClr val="202020"/>
          </a:solidFill>
        </p:spPr>
      </p:sp>
      <p:sp>
        <p:nvSpPr>
          <p:cNvPr id="9" name="TextBox 9"/>
          <p:cNvSpPr txBox="1"/>
          <p:nvPr/>
        </p:nvSpPr>
        <p:spPr>
          <a:xfrm>
            <a:off x="1028700" y="914400"/>
            <a:ext cx="8339206" cy="1012208"/>
          </a:xfrm>
          <a:prstGeom prst="rect">
            <a:avLst/>
          </a:prstGeom>
        </p:spPr>
        <p:txBody>
          <a:bodyPr lIns="0" tIns="0" rIns="0" bIns="0" rtlCol="0" anchor="t">
            <a:spAutoFit/>
          </a:bodyPr>
          <a:lstStyle/>
          <a:p>
            <a:pPr>
              <a:lnSpc>
                <a:spcPts val="8259"/>
              </a:lnSpc>
            </a:pPr>
            <a:r>
              <a:rPr lang="en-US" sz="5899">
                <a:solidFill>
                  <a:srgbClr val="000000"/>
                </a:solidFill>
                <a:latin typeface="Contrail One"/>
              </a:rPr>
              <a:t>TOPOLOGIA MALHA</a:t>
            </a:r>
          </a:p>
        </p:txBody>
      </p:sp>
      <p:sp>
        <p:nvSpPr>
          <p:cNvPr id="10" name="TextBox 10"/>
          <p:cNvSpPr txBox="1"/>
          <p:nvPr/>
        </p:nvSpPr>
        <p:spPr>
          <a:xfrm>
            <a:off x="1419726" y="2532362"/>
            <a:ext cx="14648447" cy="4064000"/>
          </a:xfrm>
          <a:prstGeom prst="rect">
            <a:avLst/>
          </a:prstGeom>
        </p:spPr>
        <p:txBody>
          <a:bodyPr lIns="0" tIns="0" rIns="0" bIns="0" rtlCol="0" anchor="t">
            <a:spAutoFit/>
          </a:bodyPr>
          <a:lstStyle/>
          <a:p>
            <a:pPr algn="just">
              <a:lnSpc>
                <a:spcPts val="3999"/>
              </a:lnSpc>
              <a:spcBef>
                <a:spcPct val="0"/>
              </a:spcBef>
            </a:pPr>
            <a:r>
              <a:rPr lang="en-US" sz="3999" spc="47">
                <a:solidFill>
                  <a:srgbClr val="FFFFFF"/>
                </a:solidFill>
                <a:latin typeface="Contrail One Bold"/>
              </a:rPr>
              <a:t>Em malha, todos os computadores estão interconectados uns aos outros durante uma rede. Cada computador não apenas envia seus próprios sinais, mas também retransmite dados de outros computadores. Os nós são conectados uns aos outros completamente por meio de um link dedicado durante o qual as informações viajam de nós para nós e há N (N-1) / 2 links em malha se houver N nós. Cada nó possui uma conexão ponto a ponto com o nó oposto. As conexões dentro da malha geralmente são com ou sem fio.​</a:t>
            </a:r>
          </a:p>
        </p:txBody>
      </p:sp>
      <p:pic>
        <p:nvPicPr>
          <p:cNvPr id="13" name="Imagem 12">
            <a:extLst>
              <a:ext uri="{FF2B5EF4-FFF2-40B4-BE49-F238E27FC236}">
                <a16:creationId xmlns:a16="http://schemas.microsoft.com/office/drawing/2014/main" id="{679D45C1-B2AC-4C36-ACBE-7CD76BD8F8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41163" y="6896100"/>
            <a:ext cx="3605674" cy="287408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4343"/>
        </a:solidFill>
        <a:effectLst/>
      </p:bgPr>
    </p:bg>
    <p:spTree>
      <p:nvGrpSpPr>
        <p:cNvPr id="1" name=""/>
        <p:cNvGrpSpPr/>
        <p:nvPr/>
      </p:nvGrpSpPr>
      <p:grpSpPr>
        <a:xfrm>
          <a:off x="0" y="0"/>
          <a:ext cx="0" cy="0"/>
          <a:chOff x="0" y="0"/>
          <a:chExt cx="0" cy="0"/>
        </a:xfrm>
      </p:grpSpPr>
      <p:sp>
        <p:nvSpPr>
          <p:cNvPr id="2" name="AutoShape 2"/>
          <p:cNvSpPr/>
          <p:nvPr/>
        </p:nvSpPr>
        <p:spPr>
          <a:xfrm>
            <a:off x="495300" y="-266700"/>
            <a:ext cx="38100" cy="7467595"/>
          </a:xfrm>
          <a:prstGeom prst="rect">
            <a:avLst/>
          </a:prstGeom>
          <a:solidFill>
            <a:srgbClr val="FFFFFF"/>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37350" y="6596362"/>
            <a:ext cx="2941500" cy="2941500"/>
          </a:xfrm>
          <a:prstGeom prst="rect">
            <a:avLst/>
          </a:prstGeom>
        </p:spPr>
      </p:pic>
      <p:grpSp>
        <p:nvGrpSpPr>
          <p:cNvPr id="4" name="Group 4"/>
          <p:cNvGrpSpPr/>
          <p:nvPr/>
        </p:nvGrpSpPr>
        <p:grpSpPr>
          <a:xfrm rot="5400000">
            <a:off x="16517677" y="773502"/>
            <a:ext cx="1292746" cy="1376638"/>
            <a:chOff x="0" y="0"/>
            <a:chExt cx="1723661" cy="1835518"/>
          </a:xfrm>
        </p:grpSpPr>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723661" cy="524123"/>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652935"/>
              <a:ext cx="1723661" cy="524123"/>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311395"/>
              <a:ext cx="1723661" cy="524123"/>
            </a:xfrm>
            <a:prstGeom prst="rect">
              <a:avLst/>
            </a:prstGeom>
          </p:spPr>
        </p:pic>
      </p:grpSp>
      <p:sp>
        <p:nvSpPr>
          <p:cNvPr id="8" name="AutoShape 8"/>
          <p:cNvSpPr/>
          <p:nvPr/>
        </p:nvSpPr>
        <p:spPr>
          <a:xfrm>
            <a:off x="17354550" y="0"/>
            <a:ext cx="2247900" cy="10287000"/>
          </a:xfrm>
          <a:prstGeom prst="rect">
            <a:avLst/>
          </a:prstGeom>
          <a:solidFill>
            <a:srgbClr val="202020"/>
          </a:solidFill>
        </p:spPr>
      </p:sp>
      <p:sp>
        <p:nvSpPr>
          <p:cNvPr id="9" name="TextBox 9"/>
          <p:cNvSpPr txBox="1"/>
          <p:nvPr/>
        </p:nvSpPr>
        <p:spPr>
          <a:xfrm>
            <a:off x="1028700" y="465446"/>
            <a:ext cx="15039474" cy="1012208"/>
          </a:xfrm>
          <a:prstGeom prst="rect">
            <a:avLst/>
          </a:prstGeom>
        </p:spPr>
        <p:txBody>
          <a:bodyPr lIns="0" tIns="0" rIns="0" bIns="0" rtlCol="0" anchor="t">
            <a:spAutoFit/>
          </a:bodyPr>
          <a:lstStyle/>
          <a:p>
            <a:pPr>
              <a:lnSpc>
                <a:spcPts val="8259"/>
              </a:lnSpc>
            </a:pPr>
            <a:r>
              <a:rPr lang="en-US" sz="5899">
                <a:solidFill>
                  <a:srgbClr val="000000"/>
                </a:solidFill>
                <a:latin typeface="Contrail One"/>
              </a:rPr>
              <a:t>1. Topologia de malha totalmente conectada</a:t>
            </a:r>
          </a:p>
        </p:txBody>
      </p:sp>
      <p:sp>
        <p:nvSpPr>
          <p:cNvPr id="10" name="TextBox 10"/>
          <p:cNvSpPr txBox="1"/>
          <p:nvPr/>
        </p:nvSpPr>
        <p:spPr>
          <a:xfrm>
            <a:off x="1419726" y="1960862"/>
            <a:ext cx="14648447" cy="2549525"/>
          </a:xfrm>
          <a:prstGeom prst="rect">
            <a:avLst/>
          </a:prstGeom>
        </p:spPr>
        <p:txBody>
          <a:bodyPr lIns="0" tIns="0" rIns="0" bIns="0" rtlCol="0" anchor="t">
            <a:spAutoFit/>
          </a:bodyPr>
          <a:lstStyle/>
          <a:p>
            <a:pPr algn="just">
              <a:lnSpc>
                <a:spcPts val="3999"/>
              </a:lnSpc>
              <a:spcBef>
                <a:spcPct val="0"/>
              </a:spcBef>
            </a:pPr>
            <a:r>
              <a:rPr lang="en-US" sz="3999" spc="47">
                <a:solidFill>
                  <a:srgbClr val="FFFFFF"/>
                </a:solidFill>
                <a:latin typeface="Contrail One Bold"/>
              </a:rPr>
              <a:t>Todos os nós da rede estão conectados uns aos outros. Se houver um número n de nós durante uma rede, cada nó terá um número n-1 de conexões. Uma malha completa oferece uma excelente redundância, mas como é proibitivamente cara de implementar, geralmente é reservada para backbones de rede.​</a:t>
            </a:r>
          </a:p>
        </p:txBody>
      </p:sp>
      <p:sp>
        <p:nvSpPr>
          <p:cNvPr id="11" name="TextBox 11"/>
          <p:cNvSpPr txBox="1"/>
          <p:nvPr/>
        </p:nvSpPr>
        <p:spPr>
          <a:xfrm>
            <a:off x="1028700" y="4805662"/>
            <a:ext cx="15039474" cy="1012208"/>
          </a:xfrm>
          <a:prstGeom prst="rect">
            <a:avLst/>
          </a:prstGeom>
        </p:spPr>
        <p:txBody>
          <a:bodyPr lIns="0" tIns="0" rIns="0" bIns="0" rtlCol="0" anchor="t">
            <a:spAutoFit/>
          </a:bodyPr>
          <a:lstStyle/>
          <a:p>
            <a:pPr>
              <a:lnSpc>
                <a:spcPts val="8259"/>
              </a:lnSpc>
            </a:pPr>
            <a:r>
              <a:rPr lang="en-US" sz="5899">
                <a:solidFill>
                  <a:srgbClr val="000000"/>
                </a:solidFill>
                <a:latin typeface="Contrail One"/>
              </a:rPr>
              <a:t>2. Topologia de malha parcialmente conectada.​</a:t>
            </a:r>
          </a:p>
        </p:txBody>
      </p:sp>
      <p:sp>
        <p:nvSpPr>
          <p:cNvPr id="12" name="TextBox 12"/>
          <p:cNvSpPr txBox="1"/>
          <p:nvPr/>
        </p:nvSpPr>
        <p:spPr>
          <a:xfrm>
            <a:off x="1819776" y="6279587"/>
            <a:ext cx="14648447" cy="3498850"/>
          </a:xfrm>
          <a:prstGeom prst="rect">
            <a:avLst/>
          </a:prstGeom>
        </p:spPr>
        <p:txBody>
          <a:bodyPr lIns="0" tIns="0" rIns="0" bIns="0" rtlCol="0" anchor="t">
            <a:spAutoFit/>
          </a:bodyPr>
          <a:lstStyle/>
          <a:p>
            <a:pPr algn="just">
              <a:lnSpc>
                <a:spcPts val="5599"/>
              </a:lnSpc>
              <a:spcBef>
                <a:spcPct val="0"/>
              </a:spcBef>
            </a:pPr>
            <a:r>
              <a:rPr lang="en-US" sz="3999">
                <a:solidFill>
                  <a:srgbClr val="FFFFFF"/>
                </a:solidFill>
                <a:latin typeface="Contrail One"/>
              </a:rPr>
              <a:t>A malha parcial é mais prática em comparação com a malha completa. Em uma malha parcialmente conectada, todos os nós não precisam estar conectados uns aos outros durante uma rede. As redes periféricas são conectadas usando malha parcial e funcionam com um backbone de malha completa em conjunto.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4343"/>
        </a:solidFill>
        <a:effectLst/>
      </p:bgPr>
    </p:bg>
    <p:spTree>
      <p:nvGrpSpPr>
        <p:cNvPr id="1" name=""/>
        <p:cNvGrpSpPr/>
        <p:nvPr/>
      </p:nvGrpSpPr>
      <p:grpSpPr>
        <a:xfrm>
          <a:off x="0" y="0"/>
          <a:ext cx="0" cy="0"/>
          <a:chOff x="0" y="0"/>
          <a:chExt cx="0" cy="0"/>
        </a:xfrm>
      </p:grpSpPr>
      <p:sp>
        <p:nvSpPr>
          <p:cNvPr id="2" name="AutoShape 2"/>
          <p:cNvSpPr/>
          <p:nvPr/>
        </p:nvSpPr>
        <p:spPr>
          <a:xfrm>
            <a:off x="495300" y="-266700"/>
            <a:ext cx="38100" cy="7467595"/>
          </a:xfrm>
          <a:prstGeom prst="rect">
            <a:avLst/>
          </a:prstGeom>
          <a:solidFill>
            <a:srgbClr val="FFFFFF"/>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37350" y="6596362"/>
            <a:ext cx="2941500" cy="2941500"/>
          </a:xfrm>
          <a:prstGeom prst="rect">
            <a:avLst/>
          </a:prstGeom>
        </p:spPr>
      </p:pic>
      <p:grpSp>
        <p:nvGrpSpPr>
          <p:cNvPr id="4" name="Group 4"/>
          <p:cNvGrpSpPr/>
          <p:nvPr/>
        </p:nvGrpSpPr>
        <p:grpSpPr>
          <a:xfrm rot="5400000">
            <a:off x="16517677" y="773502"/>
            <a:ext cx="1292746" cy="1376638"/>
            <a:chOff x="0" y="0"/>
            <a:chExt cx="1723661" cy="1835518"/>
          </a:xfrm>
        </p:grpSpPr>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723661" cy="524123"/>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652935"/>
              <a:ext cx="1723661" cy="524123"/>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311395"/>
              <a:ext cx="1723661" cy="524123"/>
            </a:xfrm>
            <a:prstGeom prst="rect">
              <a:avLst/>
            </a:prstGeom>
          </p:spPr>
        </p:pic>
      </p:grpSp>
      <p:sp>
        <p:nvSpPr>
          <p:cNvPr id="8" name="AutoShape 8"/>
          <p:cNvSpPr/>
          <p:nvPr/>
        </p:nvSpPr>
        <p:spPr>
          <a:xfrm>
            <a:off x="17354550" y="0"/>
            <a:ext cx="2247900" cy="10287000"/>
          </a:xfrm>
          <a:prstGeom prst="rect">
            <a:avLst/>
          </a:prstGeom>
          <a:solidFill>
            <a:srgbClr val="202020"/>
          </a:solidFill>
        </p:spPr>
      </p:sp>
      <p:sp>
        <p:nvSpPr>
          <p:cNvPr id="9" name="TextBox 9"/>
          <p:cNvSpPr txBox="1"/>
          <p:nvPr/>
        </p:nvSpPr>
        <p:spPr>
          <a:xfrm>
            <a:off x="1028700" y="914400"/>
            <a:ext cx="8339206" cy="1012208"/>
          </a:xfrm>
          <a:prstGeom prst="rect">
            <a:avLst/>
          </a:prstGeom>
        </p:spPr>
        <p:txBody>
          <a:bodyPr lIns="0" tIns="0" rIns="0" bIns="0" rtlCol="0" anchor="t">
            <a:spAutoFit/>
          </a:bodyPr>
          <a:lstStyle/>
          <a:p>
            <a:pPr>
              <a:lnSpc>
                <a:spcPts val="8259"/>
              </a:lnSpc>
            </a:pPr>
            <a:r>
              <a:rPr lang="en-US" sz="5899">
                <a:solidFill>
                  <a:srgbClr val="000000"/>
                </a:solidFill>
                <a:latin typeface="Contrail One"/>
              </a:rPr>
              <a:t>VANTAGENS</a:t>
            </a:r>
          </a:p>
        </p:txBody>
      </p:sp>
      <p:sp>
        <p:nvSpPr>
          <p:cNvPr id="10" name="TextBox 10"/>
          <p:cNvSpPr txBox="1"/>
          <p:nvPr/>
        </p:nvSpPr>
        <p:spPr>
          <a:xfrm>
            <a:off x="1503947" y="2486526"/>
            <a:ext cx="14618368" cy="6318250"/>
          </a:xfrm>
          <a:prstGeom prst="rect">
            <a:avLst/>
          </a:prstGeom>
        </p:spPr>
        <p:txBody>
          <a:bodyPr lIns="0" tIns="0" rIns="0" bIns="0" rtlCol="0" anchor="t">
            <a:spAutoFit/>
          </a:bodyPr>
          <a:lstStyle/>
          <a:p>
            <a:pPr marL="863599" lvl="1" indent="-431800" algn="just">
              <a:lnSpc>
                <a:spcPts val="5599"/>
              </a:lnSpc>
              <a:buFont typeface="Arial"/>
              <a:buChar char="•"/>
            </a:pPr>
            <a:r>
              <a:rPr lang="en-US" sz="3999">
                <a:solidFill>
                  <a:srgbClr val="FFFFFF"/>
                </a:solidFill>
                <a:latin typeface="Contrail One"/>
              </a:rPr>
              <a:t>A falha durante um único dispositivo não interromperá a rede.;</a:t>
            </a:r>
          </a:p>
          <a:p>
            <a:pPr algn="just">
              <a:lnSpc>
                <a:spcPts val="5599"/>
              </a:lnSpc>
              <a:spcBef>
                <a:spcPct val="0"/>
              </a:spcBef>
            </a:pPr>
            <a:endParaRPr lang="en-US" sz="3999">
              <a:solidFill>
                <a:srgbClr val="FFFFFF"/>
              </a:solidFill>
              <a:latin typeface="Contrail One"/>
            </a:endParaRPr>
          </a:p>
          <a:p>
            <a:pPr marL="863599" lvl="1" indent="-431800" algn="just">
              <a:lnSpc>
                <a:spcPts val="5599"/>
              </a:lnSpc>
              <a:buFont typeface="Arial"/>
              <a:buChar char="•"/>
            </a:pPr>
            <a:r>
              <a:rPr lang="en-US" sz="3999">
                <a:solidFill>
                  <a:srgbClr val="FFFFFF"/>
                </a:solidFill>
                <a:latin typeface="Contrail One"/>
              </a:rPr>
              <a:t>Não há problema de tráfego, pois há um link ponto a ponto dedicado para cada computador;</a:t>
            </a:r>
          </a:p>
          <a:p>
            <a:pPr algn="just">
              <a:lnSpc>
                <a:spcPts val="5599"/>
              </a:lnSpc>
              <a:spcBef>
                <a:spcPct val="0"/>
              </a:spcBef>
            </a:pPr>
            <a:endParaRPr lang="en-US" sz="3999">
              <a:solidFill>
                <a:srgbClr val="FFFFFF"/>
              </a:solidFill>
              <a:latin typeface="Contrail One"/>
            </a:endParaRPr>
          </a:p>
          <a:p>
            <a:pPr marL="863599" lvl="1" indent="-431800" algn="just">
              <a:lnSpc>
                <a:spcPts val="5599"/>
              </a:lnSpc>
              <a:buFont typeface="Arial"/>
              <a:buChar char="•"/>
            </a:pPr>
            <a:r>
              <a:rPr lang="en-US" sz="3999">
                <a:solidFill>
                  <a:srgbClr val="FFFFFF"/>
                </a:solidFill>
                <a:latin typeface="Contrail One"/>
              </a:rPr>
              <a:t>A identificação de falhas é direta;</a:t>
            </a:r>
          </a:p>
          <a:p>
            <a:pPr algn="just">
              <a:lnSpc>
                <a:spcPts val="5599"/>
              </a:lnSpc>
              <a:spcBef>
                <a:spcPct val="0"/>
              </a:spcBef>
            </a:pPr>
            <a:endParaRPr lang="en-US" sz="3999">
              <a:solidFill>
                <a:srgbClr val="FFFFFF"/>
              </a:solidFill>
              <a:latin typeface="Contrail One"/>
            </a:endParaRPr>
          </a:p>
          <a:p>
            <a:pPr marL="863599" lvl="1" indent="-431800" algn="just">
              <a:lnSpc>
                <a:spcPts val="5599"/>
              </a:lnSpc>
              <a:buFont typeface="Arial"/>
              <a:buChar char="•"/>
            </a:pPr>
            <a:r>
              <a:rPr lang="en-US" sz="3999">
                <a:solidFill>
                  <a:srgbClr val="FFFFFF"/>
                </a:solidFill>
                <a:latin typeface="Contrail One"/>
              </a:rPr>
              <a:t>Essa topologia fornece vários caminhos para ter sucesso no destino e toneladas de redundância.​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4343"/>
        </a:solidFill>
        <a:effectLst/>
      </p:bgPr>
    </p:bg>
    <p:spTree>
      <p:nvGrpSpPr>
        <p:cNvPr id="1" name=""/>
        <p:cNvGrpSpPr/>
        <p:nvPr/>
      </p:nvGrpSpPr>
      <p:grpSpPr>
        <a:xfrm>
          <a:off x="0" y="0"/>
          <a:ext cx="0" cy="0"/>
          <a:chOff x="0" y="0"/>
          <a:chExt cx="0" cy="0"/>
        </a:xfrm>
      </p:grpSpPr>
      <p:sp>
        <p:nvSpPr>
          <p:cNvPr id="2" name="AutoShape 2"/>
          <p:cNvSpPr/>
          <p:nvPr/>
        </p:nvSpPr>
        <p:spPr>
          <a:xfrm>
            <a:off x="495300" y="-266700"/>
            <a:ext cx="38100" cy="7467595"/>
          </a:xfrm>
          <a:prstGeom prst="rect">
            <a:avLst/>
          </a:prstGeom>
          <a:solidFill>
            <a:srgbClr val="FFFFFF"/>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37350" y="6596362"/>
            <a:ext cx="2941500" cy="2941500"/>
          </a:xfrm>
          <a:prstGeom prst="rect">
            <a:avLst/>
          </a:prstGeom>
        </p:spPr>
      </p:pic>
      <p:grpSp>
        <p:nvGrpSpPr>
          <p:cNvPr id="4" name="Group 4"/>
          <p:cNvGrpSpPr/>
          <p:nvPr/>
        </p:nvGrpSpPr>
        <p:grpSpPr>
          <a:xfrm rot="5400000">
            <a:off x="16517677" y="773502"/>
            <a:ext cx="1292746" cy="1376638"/>
            <a:chOff x="0" y="0"/>
            <a:chExt cx="1723661" cy="1835518"/>
          </a:xfrm>
        </p:grpSpPr>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723661" cy="524123"/>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652935"/>
              <a:ext cx="1723661" cy="524123"/>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311395"/>
              <a:ext cx="1723661" cy="524123"/>
            </a:xfrm>
            <a:prstGeom prst="rect">
              <a:avLst/>
            </a:prstGeom>
          </p:spPr>
        </p:pic>
      </p:grpSp>
      <p:sp>
        <p:nvSpPr>
          <p:cNvPr id="8" name="AutoShape 8"/>
          <p:cNvSpPr/>
          <p:nvPr/>
        </p:nvSpPr>
        <p:spPr>
          <a:xfrm>
            <a:off x="17354550" y="0"/>
            <a:ext cx="2247900" cy="10287000"/>
          </a:xfrm>
          <a:prstGeom prst="rect">
            <a:avLst/>
          </a:prstGeom>
          <a:solidFill>
            <a:srgbClr val="202020"/>
          </a:solidFill>
        </p:spPr>
      </p:sp>
      <p:sp>
        <p:nvSpPr>
          <p:cNvPr id="9" name="TextBox 9"/>
          <p:cNvSpPr txBox="1"/>
          <p:nvPr/>
        </p:nvSpPr>
        <p:spPr>
          <a:xfrm>
            <a:off x="1028700" y="914400"/>
            <a:ext cx="8339206" cy="1012208"/>
          </a:xfrm>
          <a:prstGeom prst="rect">
            <a:avLst/>
          </a:prstGeom>
        </p:spPr>
        <p:txBody>
          <a:bodyPr lIns="0" tIns="0" rIns="0" bIns="0" rtlCol="0" anchor="t">
            <a:spAutoFit/>
          </a:bodyPr>
          <a:lstStyle/>
          <a:p>
            <a:pPr>
              <a:lnSpc>
                <a:spcPts val="8259"/>
              </a:lnSpc>
            </a:pPr>
            <a:r>
              <a:rPr lang="en-US" sz="5899">
                <a:solidFill>
                  <a:srgbClr val="000000"/>
                </a:solidFill>
                <a:latin typeface="Contrail One"/>
              </a:rPr>
              <a:t>DESVANTAGENS</a:t>
            </a:r>
          </a:p>
        </p:txBody>
      </p:sp>
      <p:sp>
        <p:nvSpPr>
          <p:cNvPr id="10" name="TextBox 10"/>
          <p:cNvSpPr txBox="1"/>
          <p:nvPr/>
        </p:nvSpPr>
        <p:spPr>
          <a:xfrm>
            <a:off x="1453259" y="2727158"/>
            <a:ext cx="15022472" cy="6318250"/>
          </a:xfrm>
          <a:prstGeom prst="rect">
            <a:avLst/>
          </a:prstGeom>
        </p:spPr>
        <p:txBody>
          <a:bodyPr lIns="0" tIns="0" rIns="0" bIns="0" rtlCol="0" anchor="t">
            <a:spAutoFit/>
          </a:bodyPr>
          <a:lstStyle/>
          <a:p>
            <a:pPr marL="863599" lvl="1" indent="-431800" algn="just">
              <a:lnSpc>
                <a:spcPts val="5599"/>
              </a:lnSpc>
              <a:buFont typeface="Arial"/>
              <a:buChar char="•"/>
            </a:pPr>
            <a:r>
              <a:rPr lang="en-US" sz="3999">
                <a:solidFill>
                  <a:srgbClr val="FFFFFF"/>
                </a:solidFill>
                <a:latin typeface="Contrail One"/>
              </a:rPr>
              <a:t>É caro em comparação com as topologias de rede opostas, ou seja, estrela, barramento e topologia ponto a ponto;</a:t>
            </a:r>
          </a:p>
          <a:p>
            <a:pPr algn="just">
              <a:lnSpc>
                <a:spcPts val="5599"/>
              </a:lnSpc>
              <a:spcBef>
                <a:spcPct val="0"/>
              </a:spcBef>
            </a:pPr>
            <a:endParaRPr lang="en-US" sz="3999">
              <a:solidFill>
                <a:srgbClr val="FFFFFF"/>
              </a:solidFill>
              <a:latin typeface="Contrail One"/>
            </a:endParaRPr>
          </a:p>
          <a:p>
            <a:pPr marL="863599" lvl="1" indent="-431800" algn="just">
              <a:lnSpc>
                <a:spcPts val="5599"/>
              </a:lnSpc>
              <a:buFont typeface="Arial"/>
              <a:buChar char="•"/>
            </a:pPr>
            <a:r>
              <a:rPr lang="en-US" sz="3999">
                <a:solidFill>
                  <a:srgbClr val="FFFFFF"/>
                </a:solidFill>
                <a:latin typeface="Contrail One"/>
              </a:rPr>
              <a:t>A instalação é extremamente difícil na malha;</a:t>
            </a:r>
          </a:p>
          <a:p>
            <a:pPr algn="just">
              <a:lnSpc>
                <a:spcPts val="5599"/>
              </a:lnSpc>
              <a:spcBef>
                <a:spcPct val="0"/>
              </a:spcBef>
            </a:pPr>
            <a:endParaRPr lang="en-US" sz="3999">
              <a:solidFill>
                <a:srgbClr val="FFFFFF"/>
              </a:solidFill>
              <a:latin typeface="Contrail One"/>
            </a:endParaRPr>
          </a:p>
          <a:p>
            <a:pPr marL="863599" lvl="1" indent="-431800" algn="just">
              <a:lnSpc>
                <a:spcPts val="5599"/>
              </a:lnSpc>
              <a:buFont typeface="Arial"/>
              <a:buChar char="•"/>
            </a:pPr>
            <a:r>
              <a:rPr lang="en-US" sz="3999">
                <a:solidFill>
                  <a:srgbClr val="FFFFFF"/>
                </a:solidFill>
                <a:latin typeface="Contrail One"/>
              </a:rPr>
              <a:t>O requisito de energia é maior, pois todos os nós precisarão permanecer ativos o tempo todo e compartilhar a carga;</a:t>
            </a:r>
          </a:p>
          <a:p>
            <a:pPr algn="just">
              <a:lnSpc>
                <a:spcPts val="5599"/>
              </a:lnSpc>
              <a:spcBef>
                <a:spcPct val="0"/>
              </a:spcBef>
            </a:pPr>
            <a:endParaRPr lang="en-US" sz="3999">
              <a:solidFill>
                <a:srgbClr val="FFFFFF"/>
              </a:solidFill>
              <a:latin typeface="Contrail One"/>
            </a:endParaRPr>
          </a:p>
          <a:p>
            <a:pPr marL="863599" lvl="1" indent="-431800" algn="just">
              <a:lnSpc>
                <a:spcPts val="5599"/>
              </a:lnSpc>
              <a:buFont typeface="Arial"/>
              <a:buChar char="•"/>
            </a:pPr>
            <a:r>
              <a:rPr lang="en-US" sz="3999">
                <a:solidFill>
                  <a:srgbClr val="FFFFFF"/>
                </a:solidFill>
                <a:latin typeface="Contrail One"/>
              </a:rPr>
              <a:t>Processo complexo.​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4343"/>
        </a:solidFill>
        <a:effectLst/>
      </p:bgPr>
    </p:bg>
    <p:spTree>
      <p:nvGrpSpPr>
        <p:cNvPr id="1" name=""/>
        <p:cNvGrpSpPr/>
        <p:nvPr/>
      </p:nvGrpSpPr>
      <p:grpSpPr>
        <a:xfrm>
          <a:off x="0" y="0"/>
          <a:ext cx="0" cy="0"/>
          <a:chOff x="0" y="0"/>
          <a:chExt cx="0" cy="0"/>
        </a:xfrm>
      </p:grpSpPr>
      <p:sp>
        <p:nvSpPr>
          <p:cNvPr id="2" name="AutoShape 2"/>
          <p:cNvSpPr/>
          <p:nvPr/>
        </p:nvSpPr>
        <p:spPr>
          <a:xfrm>
            <a:off x="15544800" y="-98071"/>
            <a:ext cx="3962400" cy="9525000"/>
          </a:xfrm>
          <a:prstGeom prst="rect">
            <a:avLst/>
          </a:prstGeom>
          <a:solidFill>
            <a:srgbClr val="F4F4F4"/>
          </a:solidFill>
        </p:spPr>
      </p:sp>
      <p:sp>
        <p:nvSpPr>
          <p:cNvPr id="3" name="AutoShape 3"/>
          <p:cNvSpPr/>
          <p:nvPr/>
        </p:nvSpPr>
        <p:spPr>
          <a:xfrm>
            <a:off x="990600" y="2400300"/>
            <a:ext cx="38100" cy="8229600"/>
          </a:xfrm>
          <a:prstGeom prst="rect">
            <a:avLst/>
          </a:prstGeom>
          <a:solidFill>
            <a:srgbClr val="FFFFFF"/>
          </a:solidFill>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038749" y="7961801"/>
            <a:ext cx="2325199" cy="2325199"/>
          </a:xfrm>
          <a:prstGeom prst="rect">
            <a:avLst/>
          </a:prstGeom>
        </p:spPr>
      </p:pic>
      <p:grpSp>
        <p:nvGrpSpPr>
          <p:cNvPr id="5" name="Group 5"/>
          <p:cNvGrpSpPr/>
          <p:nvPr/>
        </p:nvGrpSpPr>
        <p:grpSpPr>
          <a:xfrm rot="5400000">
            <a:off x="-74890" y="487266"/>
            <a:ext cx="1472663" cy="1568231"/>
            <a:chOff x="0" y="0"/>
            <a:chExt cx="1963551" cy="2090975"/>
          </a:xfrm>
        </p:grpSpPr>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963551" cy="597067"/>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743807"/>
              <a:ext cx="1963551" cy="597067"/>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493908"/>
              <a:ext cx="1963551" cy="597067"/>
            </a:xfrm>
            <a:prstGeom prst="rect">
              <a:avLst/>
            </a:prstGeom>
          </p:spPr>
        </p:pic>
      </p:grpSp>
      <p:sp>
        <p:nvSpPr>
          <p:cNvPr id="9" name="TextBox 9"/>
          <p:cNvSpPr txBox="1"/>
          <p:nvPr/>
        </p:nvSpPr>
        <p:spPr>
          <a:xfrm>
            <a:off x="1445557" y="2573020"/>
            <a:ext cx="10666201" cy="4017010"/>
          </a:xfrm>
          <a:prstGeom prst="rect">
            <a:avLst/>
          </a:prstGeom>
        </p:spPr>
        <p:txBody>
          <a:bodyPr lIns="0" tIns="0" rIns="0" bIns="0" rtlCol="0" anchor="t">
            <a:spAutoFit/>
          </a:bodyPr>
          <a:lstStyle/>
          <a:p>
            <a:pPr>
              <a:lnSpc>
                <a:spcPts val="10400"/>
              </a:lnSpc>
            </a:pPr>
            <a:r>
              <a:rPr lang="en-US" sz="10400" spc="124">
                <a:solidFill>
                  <a:srgbClr val="FFFFFF"/>
                </a:solidFill>
                <a:latin typeface="Montserrat Classic Bold"/>
              </a:rPr>
              <a:t>O QUE É</a:t>
            </a:r>
          </a:p>
          <a:p>
            <a:pPr>
              <a:lnSpc>
                <a:spcPts val="10400"/>
              </a:lnSpc>
            </a:pPr>
            <a:r>
              <a:rPr lang="en-US" sz="10400" spc="124">
                <a:solidFill>
                  <a:srgbClr val="FFFFFF"/>
                </a:solidFill>
                <a:latin typeface="Montserrat Classic Bold"/>
              </a:rPr>
              <a:t>TOPOLOGIA </a:t>
            </a:r>
          </a:p>
          <a:p>
            <a:pPr>
              <a:lnSpc>
                <a:spcPts val="10400"/>
              </a:lnSpc>
            </a:pPr>
            <a:r>
              <a:rPr lang="en-US" sz="10400" spc="124">
                <a:solidFill>
                  <a:srgbClr val="FFFFFF"/>
                </a:solidFill>
                <a:latin typeface="Montserrat Classic Bold"/>
              </a:rPr>
              <a:t>DE REDE?</a:t>
            </a:r>
          </a:p>
        </p:txBody>
      </p:sp>
      <p:pic>
        <p:nvPicPr>
          <p:cNvPr id="10" name="Picture 10"/>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2396798">
            <a:off x="10080971" y="2382520"/>
            <a:ext cx="3957777" cy="4114800"/>
          </a:xfrm>
          <a:prstGeom prst="rect">
            <a:avLst/>
          </a:prstGeom>
        </p:spPr>
      </p:pic>
      <p:sp>
        <p:nvSpPr>
          <p:cNvPr id="11" name="TextBox 11"/>
          <p:cNvSpPr txBox="1"/>
          <p:nvPr/>
        </p:nvSpPr>
        <p:spPr>
          <a:xfrm>
            <a:off x="0" y="6353175"/>
            <a:ext cx="14794319" cy="3133725"/>
          </a:xfrm>
          <a:prstGeom prst="rect">
            <a:avLst/>
          </a:prstGeom>
        </p:spPr>
        <p:txBody>
          <a:bodyPr lIns="0" tIns="0" rIns="0" bIns="0" rtlCol="0" anchor="t">
            <a:spAutoFit/>
          </a:bodyPr>
          <a:lstStyle/>
          <a:p>
            <a:pPr algn="ctr">
              <a:lnSpc>
                <a:spcPts val="12599"/>
              </a:lnSpc>
            </a:pPr>
            <a:r>
              <a:rPr lang="en-US" sz="9000">
                <a:solidFill>
                  <a:srgbClr val="000000"/>
                </a:solidFill>
                <a:latin typeface="Contrail One"/>
              </a:rPr>
              <a:t>What is Network Topology?</a:t>
            </a:r>
          </a:p>
          <a:p>
            <a:pPr algn="ctr">
              <a:lnSpc>
                <a:spcPts val="12599"/>
              </a:lnSpc>
            </a:pPr>
            <a:endParaRPr lang="en-US" sz="9000">
              <a:solidFill>
                <a:srgbClr val="000000"/>
              </a:solidFill>
              <a:latin typeface="Contrail One"/>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4343"/>
        </a:solidFill>
        <a:effectLst/>
      </p:bgPr>
    </p:bg>
    <p:spTree>
      <p:nvGrpSpPr>
        <p:cNvPr id="1" name=""/>
        <p:cNvGrpSpPr/>
        <p:nvPr/>
      </p:nvGrpSpPr>
      <p:grpSpPr>
        <a:xfrm>
          <a:off x="0" y="0"/>
          <a:ext cx="0" cy="0"/>
          <a:chOff x="0" y="0"/>
          <a:chExt cx="0" cy="0"/>
        </a:xfrm>
      </p:grpSpPr>
      <p:sp>
        <p:nvSpPr>
          <p:cNvPr id="2" name="AutoShape 2"/>
          <p:cNvSpPr/>
          <p:nvPr/>
        </p:nvSpPr>
        <p:spPr>
          <a:xfrm>
            <a:off x="15544800" y="-98071"/>
            <a:ext cx="3962400" cy="9525000"/>
          </a:xfrm>
          <a:prstGeom prst="rect">
            <a:avLst/>
          </a:prstGeom>
          <a:solidFill>
            <a:srgbClr val="F4F4F4"/>
          </a:solidFill>
        </p:spPr>
      </p:sp>
      <p:sp>
        <p:nvSpPr>
          <p:cNvPr id="3" name="AutoShape 3"/>
          <p:cNvSpPr/>
          <p:nvPr/>
        </p:nvSpPr>
        <p:spPr>
          <a:xfrm>
            <a:off x="990600" y="2400300"/>
            <a:ext cx="38100" cy="8229600"/>
          </a:xfrm>
          <a:prstGeom prst="rect">
            <a:avLst/>
          </a:prstGeom>
          <a:solidFill>
            <a:srgbClr val="FFFFFF"/>
          </a:solidFill>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038749" y="7961801"/>
            <a:ext cx="2325199" cy="2325199"/>
          </a:xfrm>
          <a:prstGeom prst="rect">
            <a:avLst/>
          </a:prstGeom>
        </p:spPr>
      </p:pic>
      <p:grpSp>
        <p:nvGrpSpPr>
          <p:cNvPr id="5" name="Group 5"/>
          <p:cNvGrpSpPr/>
          <p:nvPr/>
        </p:nvGrpSpPr>
        <p:grpSpPr>
          <a:xfrm rot="5400000">
            <a:off x="-74890" y="487266"/>
            <a:ext cx="1472663" cy="1568231"/>
            <a:chOff x="0" y="0"/>
            <a:chExt cx="1963551" cy="2090975"/>
          </a:xfrm>
        </p:grpSpPr>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963551" cy="597067"/>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743807"/>
              <a:ext cx="1963551" cy="597067"/>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493908"/>
              <a:ext cx="1963551" cy="597067"/>
            </a:xfrm>
            <a:prstGeom prst="rect">
              <a:avLst/>
            </a:prstGeom>
          </p:spPr>
        </p:pic>
      </p:grpSp>
      <p:sp>
        <p:nvSpPr>
          <p:cNvPr id="9" name="TextBox 9"/>
          <p:cNvSpPr txBox="1"/>
          <p:nvPr/>
        </p:nvSpPr>
        <p:spPr>
          <a:xfrm>
            <a:off x="1445557" y="3887470"/>
            <a:ext cx="13252990" cy="2702560"/>
          </a:xfrm>
          <a:prstGeom prst="rect">
            <a:avLst/>
          </a:prstGeom>
        </p:spPr>
        <p:txBody>
          <a:bodyPr lIns="0" tIns="0" rIns="0" bIns="0" rtlCol="0" anchor="t">
            <a:spAutoFit/>
          </a:bodyPr>
          <a:lstStyle/>
          <a:p>
            <a:pPr>
              <a:lnSpc>
                <a:spcPts val="10400"/>
              </a:lnSpc>
            </a:pPr>
            <a:r>
              <a:rPr lang="en-US" sz="10400" spc="124">
                <a:solidFill>
                  <a:srgbClr val="FFFFFF"/>
                </a:solidFill>
                <a:latin typeface="Montserrat Classic Bold"/>
              </a:rPr>
              <a:t>TOPOLOGIA</a:t>
            </a:r>
          </a:p>
          <a:p>
            <a:pPr>
              <a:lnSpc>
                <a:spcPts val="10400"/>
              </a:lnSpc>
            </a:pPr>
            <a:r>
              <a:rPr lang="en-US" sz="10400" spc="124">
                <a:solidFill>
                  <a:srgbClr val="FFFFFF"/>
                </a:solidFill>
                <a:latin typeface="Montserrat Classic Bold"/>
              </a:rPr>
              <a:t>PONTO A PONTO</a:t>
            </a:r>
          </a:p>
        </p:txBody>
      </p:sp>
      <p:sp>
        <p:nvSpPr>
          <p:cNvPr id="10" name="TextBox 10"/>
          <p:cNvSpPr txBox="1"/>
          <p:nvPr/>
        </p:nvSpPr>
        <p:spPr>
          <a:xfrm>
            <a:off x="1521757" y="6353175"/>
            <a:ext cx="10962085" cy="1549463"/>
          </a:xfrm>
          <a:prstGeom prst="rect">
            <a:avLst/>
          </a:prstGeom>
        </p:spPr>
        <p:txBody>
          <a:bodyPr wrap="square" lIns="0" tIns="0" rIns="0" bIns="0" rtlCol="0" anchor="t">
            <a:spAutoFit/>
          </a:bodyPr>
          <a:lstStyle/>
          <a:p>
            <a:pPr algn="ctr">
              <a:lnSpc>
                <a:spcPts val="12599"/>
              </a:lnSpc>
            </a:pPr>
            <a:r>
              <a:rPr lang="en-US" sz="9000" dirty="0">
                <a:solidFill>
                  <a:srgbClr val="000000"/>
                </a:solidFill>
                <a:latin typeface="Contrail One"/>
              </a:rPr>
              <a:t>Peer-to-Peer Topology</a:t>
            </a:r>
          </a:p>
        </p:txBody>
      </p:sp>
      <p:pic>
        <p:nvPicPr>
          <p:cNvPr id="11" name="Picture 11"/>
          <p:cNvPicPr>
            <a:picLocks noChangeAspect="1"/>
          </p:cNvPicPr>
          <p:nvPr/>
        </p:nvPicPr>
        <p:blipFill>
          <a:blip r:embed="rId6"/>
          <a:srcRect/>
          <a:stretch>
            <a:fillRect/>
          </a:stretch>
        </p:blipFill>
        <p:spPr>
          <a:xfrm>
            <a:off x="12934140" y="3424903"/>
            <a:ext cx="5221319" cy="480546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4343"/>
        </a:solidFill>
        <a:effectLst/>
      </p:bgPr>
    </p:bg>
    <p:spTree>
      <p:nvGrpSpPr>
        <p:cNvPr id="1" name=""/>
        <p:cNvGrpSpPr/>
        <p:nvPr/>
      </p:nvGrpSpPr>
      <p:grpSpPr>
        <a:xfrm>
          <a:off x="0" y="0"/>
          <a:ext cx="0" cy="0"/>
          <a:chOff x="0" y="0"/>
          <a:chExt cx="0" cy="0"/>
        </a:xfrm>
      </p:grpSpPr>
      <p:sp>
        <p:nvSpPr>
          <p:cNvPr id="2" name="AutoShape 2"/>
          <p:cNvSpPr/>
          <p:nvPr/>
        </p:nvSpPr>
        <p:spPr>
          <a:xfrm>
            <a:off x="495300" y="-266700"/>
            <a:ext cx="38100" cy="7467595"/>
          </a:xfrm>
          <a:prstGeom prst="rect">
            <a:avLst/>
          </a:prstGeom>
          <a:solidFill>
            <a:srgbClr val="FFFFFF"/>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37350" y="6596362"/>
            <a:ext cx="2941500" cy="2941500"/>
          </a:xfrm>
          <a:prstGeom prst="rect">
            <a:avLst/>
          </a:prstGeom>
        </p:spPr>
      </p:pic>
      <p:grpSp>
        <p:nvGrpSpPr>
          <p:cNvPr id="4" name="Group 4"/>
          <p:cNvGrpSpPr/>
          <p:nvPr/>
        </p:nvGrpSpPr>
        <p:grpSpPr>
          <a:xfrm rot="5400000">
            <a:off x="16517677" y="773502"/>
            <a:ext cx="1292746" cy="1376638"/>
            <a:chOff x="0" y="0"/>
            <a:chExt cx="1723661" cy="1835518"/>
          </a:xfrm>
        </p:grpSpPr>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723661" cy="524123"/>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652935"/>
              <a:ext cx="1723661" cy="524123"/>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311395"/>
              <a:ext cx="1723661" cy="524123"/>
            </a:xfrm>
            <a:prstGeom prst="rect">
              <a:avLst/>
            </a:prstGeom>
          </p:spPr>
        </p:pic>
      </p:grpSp>
      <p:sp>
        <p:nvSpPr>
          <p:cNvPr id="8" name="AutoShape 8"/>
          <p:cNvSpPr/>
          <p:nvPr/>
        </p:nvSpPr>
        <p:spPr>
          <a:xfrm>
            <a:off x="17354550" y="0"/>
            <a:ext cx="2247900" cy="10287000"/>
          </a:xfrm>
          <a:prstGeom prst="rect">
            <a:avLst/>
          </a:prstGeom>
          <a:solidFill>
            <a:srgbClr val="202020"/>
          </a:solidFill>
        </p:spPr>
      </p:sp>
      <p:sp>
        <p:nvSpPr>
          <p:cNvPr id="9" name="TextBox 9"/>
          <p:cNvSpPr txBox="1"/>
          <p:nvPr/>
        </p:nvSpPr>
        <p:spPr>
          <a:xfrm>
            <a:off x="1269481" y="3003523"/>
            <a:ext cx="15206250" cy="4203356"/>
          </a:xfrm>
          <a:prstGeom prst="rect">
            <a:avLst/>
          </a:prstGeom>
        </p:spPr>
        <p:txBody>
          <a:bodyPr lIns="0" tIns="0" rIns="0" bIns="0" rtlCol="0" anchor="t">
            <a:spAutoFit/>
          </a:bodyPr>
          <a:lstStyle/>
          <a:p>
            <a:pPr algn="just">
              <a:lnSpc>
                <a:spcPts val="5597"/>
              </a:lnSpc>
            </a:pPr>
            <a:r>
              <a:rPr lang="en-US" sz="3997" dirty="0">
                <a:solidFill>
                  <a:srgbClr val="FFFFFF"/>
                </a:solidFill>
                <a:latin typeface="Contrail One"/>
              </a:rPr>
              <a:t>A </a:t>
            </a:r>
            <a:r>
              <a:rPr lang="en-US" sz="3997" dirty="0" err="1">
                <a:solidFill>
                  <a:srgbClr val="FFFFFF"/>
                </a:solidFill>
                <a:latin typeface="Contrail One"/>
              </a:rPr>
              <a:t>topologia</a:t>
            </a:r>
            <a:r>
              <a:rPr lang="en-US" sz="3997" dirty="0">
                <a:solidFill>
                  <a:srgbClr val="FFFFFF"/>
                </a:solidFill>
                <a:latin typeface="Contrail One"/>
              </a:rPr>
              <a:t> </a:t>
            </a:r>
            <a:r>
              <a:rPr lang="en-US" sz="3997" dirty="0" err="1">
                <a:solidFill>
                  <a:srgbClr val="FFFFFF"/>
                </a:solidFill>
                <a:latin typeface="Contrail One"/>
              </a:rPr>
              <a:t>ponto</a:t>
            </a:r>
            <a:r>
              <a:rPr lang="en-US" sz="3997" dirty="0">
                <a:solidFill>
                  <a:srgbClr val="FFFFFF"/>
                </a:solidFill>
                <a:latin typeface="Contrail One"/>
              </a:rPr>
              <a:t> a </a:t>
            </a:r>
            <a:r>
              <a:rPr lang="en-US" sz="3997" dirty="0" err="1">
                <a:solidFill>
                  <a:srgbClr val="FFFFFF"/>
                </a:solidFill>
                <a:latin typeface="Contrail One"/>
              </a:rPr>
              <a:t>ponto</a:t>
            </a:r>
            <a:r>
              <a:rPr lang="en-US" sz="3997" dirty="0">
                <a:solidFill>
                  <a:srgbClr val="FFFFFF"/>
                </a:solidFill>
                <a:latin typeface="Contrail One"/>
              </a:rPr>
              <a:t>, do </a:t>
            </a:r>
            <a:r>
              <a:rPr lang="en-US" sz="3997" dirty="0" err="1">
                <a:solidFill>
                  <a:srgbClr val="FFFFFF"/>
                </a:solidFill>
                <a:latin typeface="Contrail One"/>
              </a:rPr>
              <a:t>inglês</a:t>
            </a:r>
            <a:r>
              <a:rPr lang="en-US" sz="3997" dirty="0">
                <a:solidFill>
                  <a:srgbClr val="FFFFFF"/>
                </a:solidFill>
                <a:latin typeface="Contrail One"/>
              </a:rPr>
              <a:t> peer to peer, é um </a:t>
            </a:r>
            <a:r>
              <a:rPr lang="en-US" sz="3997" dirty="0" err="1">
                <a:solidFill>
                  <a:srgbClr val="FFFFFF"/>
                </a:solidFill>
                <a:latin typeface="Contrail One"/>
              </a:rPr>
              <a:t>formato</a:t>
            </a:r>
            <a:r>
              <a:rPr lang="en-US" sz="3997" dirty="0">
                <a:solidFill>
                  <a:srgbClr val="FFFFFF"/>
                </a:solidFill>
                <a:latin typeface="Contrail One"/>
              </a:rPr>
              <a:t> de redes de </a:t>
            </a:r>
            <a:r>
              <a:rPr lang="en-US" sz="3997" dirty="0" err="1">
                <a:solidFill>
                  <a:srgbClr val="FFFFFF"/>
                </a:solidFill>
                <a:latin typeface="Contrail One"/>
              </a:rPr>
              <a:t>computadores</a:t>
            </a:r>
            <a:r>
              <a:rPr lang="en-US" sz="3997" dirty="0">
                <a:solidFill>
                  <a:srgbClr val="FFFFFF"/>
                </a:solidFill>
                <a:latin typeface="Contrail One"/>
              </a:rPr>
              <a:t> </a:t>
            </a:r>
            <a:r>
              <a:rPr lang="en-US" sz="3997" dirty="0" err="1">
                <a:solidFill>
                  <a:srgbClr val="FFFFFF"/>
                </a:solidFill>
                <a:latin typeface="Contrail One"/>
              </a:rPr>
              <a:t>onde</a:t>
            </a:r>
            <a:r>
              <a:rPr lang="en-US" sz="3997" dirty="0">
                <a:solidFill>
                  <a:srgbClr val="FFFFFF"/>
                </a:solidFill>
                <a:latin typeface="Contrail One"/>
              </a:rPr>
              <a:t> </a:t>
            </a:r>
            <a:r>
              <a:rPr lang="en-US" sz="3997" dirty="0" err="1">
                <a:solidFill>
                  <a:srgbClr val="FFFFFF"/>
                </a:solidFill>
                <a:latin typeface="Contrail One"/>
              </a:rPr>
              <a:t>cada</a:t>
            </a:r>
            <a:r>
              <a:rPr lang="en-US" sz="3997" dirty="0">
                <a:solidFill>
                  <a:srgbClr val="FFFFFF"/>
                </a:solidFill>
                <a:latin typeface="Contrail One"/>
              </a:rPr>
              <a:t> um dos </a:t>
            </a:r>
            <a:r>
              <a:rPr lang="en-US" sz="3997" dirty="0" err="1">
                <a:solidFill>
                  <a:srgbClr val="FFFFFF"/>
                </a:solidFill>
                <a:latin typeface="Contrail One"/>
              </a:rPr>
              <a:t>pontos</a:t>
            </a:r>
            <a:r>
              <a:rPr lang="en-US" sz="3997" dirty="0">
                <a:solidFill>
                  <a:srgbClr val="FFFFFF"/>
                </a:solidFill>
                <a:latin typeface="Contrail One"/>
              </a:rPr>
              <a:t> da rede </a:t>
            </a:r>
            <a:r>
              <a:rPr lang="en-US" sz="3997" dirty="0" err="1">
                <a:solidFill>
                  <a:srgbClr val="FFFFFF"/>
                </a:solidFill>
                <a:latin typeface="Contrail One"/>
              </a:rPr>
              <a:t>funciona</a:t>
            </a:r>
            <a:r>
              <a:rPr lang="en-US" sz="3997" dirty="0">
                <a:solidFill>
                  <a:srgbClr val="FFFFFF"/>
                </a:solidFill>
                <a:latin typeface="Contrail One"/>
              </a:rPr>
              <a:t> tanto </a:t>
            </a:r>
            <a:r>
              <a:rPr lang="en-US" sz="3997" dirty="0" err="1">
                <a:solidFill>
                  <a:srgbClr val="FFFFFF"/>
                </a:solidFill>
                <a:latin typeface="Contrail One"/>
              </a:rPr>
              <a:t>como</a:t>
            </a:r>
            <a:r>
              <a:rPr lang="en-US" sz="3997" dirty="0">
                <a:solidFill>
                  <a:srgbClr val="FFFFFF"/>
                </a:solidFill>
                <a:latin typeface="Contrail One"/>
              </a:rPr>
              <a:t> </a:t>
            </a:r>
            <a:r>
              <a:rPr lang="en-US" sz="3997" dirty="0" err="1">
                <a:solidFill>
                  <a:srgbClr val="FFFFFF"/>
                </a:solidFill>
                <a:latin typeface="Contrail One"/>
              </a:rPr>
              <a:t>cliente</a:t>
            </a:r>
            <a:r>
              <a:rPr lang="en-US" sz="3997" dirty="0">
                <a:solidFill>
                  <a:srgbClr val="FFFFFF"/>
                </a:solidFill>
                <a:latin typeface="Contrail One"/>
              </a:rPr>
              <a:t> </a:t>
            </a:r>
            <a:r>
              <a:rPr lang="en-US" sz="3997" dirty="0" err="1">
                <a:solidFill>
                  <a:srgbClr val="FFFFFF"/>
                </a:solidFill>
                <a:latin typeface="Contrail One"/>
              </a:rPr>
              <a:t>quanto</a:t>
            </a:r>
            <a:r>
              <a:rPr lang="en-US" sz="3997" dirty="0">
                <a:solidFill>
                  <a:srgbClr val="FFFFFF"/>
                </a:solidFill>
                <a:latin typeface="Contrail One"/>
              </a:rPr>
              <a:t> </a:t>
            </a:r>
            <a:r>
              <a:rPr lang="en-US" sz="3997" dirty="0" err="1">
                <a:solidFill>
                  <a:srgbClr val="FFFFFF"/>
                </a:solidFill>
                <a:latin typeface="Contrail One"/>
              </a:rPr>
              <a:t>como</a:t>
            </a:r>
            <a:r>
              <a:rPr lang="en-US" sz="3997" dirty="0">
                <a:solidFill>
                  <a:srgbClr val="FFFFFF"/>
                </a:solidFill>
                <a:latin typeface="Contrail One"/>
              </a:rPr>
              <a:t> </a:t>
            </a:r>
            <a:r>
              <a:rPr lang="en-US" sz="3997" dirty="0" err="1">
                <a:solidFill>
                  <a:srgbClr val="FFFFFF"/>
                </a:solidFill>
                <a:latin typeface="Contrail One"/>
              </a:rPr>
              <a:t>servidor</a:t>
            </a:r>
            <a:r>
              <a:rPr lang="en-US" sz="3997" dirty="0">
                <a:solidFill>
                  <a:srgbClr val="FFFFFF"/>
                </a:solidFill>
                <a:latin typeface="Contrail One"/>
              </a:rPr>
              <a:t>, </a:t>
            </a:r>
            <a:r>
              <a:rPr lang="en-US" sz="3997" dirty="0" err="1">
                <a:solidFill>
                  <a:srgbClr val="FFFFFF"/>
                </a:solidFill>
                <a:latin typeface="Contrail One"/>
              </a:rPr>
              <a:t>permitindo</a:t>
            </a:r>
            <a:r>
              <a:rPr lang="en-US" sz="3997" dirty="0">
                <a:solidFill>
                  <a:srgbClr val="FFFFFF"/>
                </a:solidFill>
                <a:latin typeface="Contrail One"/>
              </a:rPr>
              <a:t> </a:t>
            </a:r>
            <a:r>
              <a:rPr lang="en-US" sz="3997" dirty="0" err="1">
                <a:solidFill>
                  <a:srgbClr val="FFFFFF"/>
                </a:solidFill>
                <a:latin typeface="Contrail One"/>
              </a:rPr>
              <a:t>compartilhamentos</a:t>
            </a:r>
            <a:r>
              <a:rPr lang="en-US" sz="3997" dirty="0">
                <a:solidFill>
                  <a:srgbClr val="FFFFFF"/>
                </a:solidFill>
                <a:latin typeface="Contrail One"/>
              </a:rPr>
              <a:t> de </a:t>
            </a:r>
            <a:r>
              <a:rPr lang="en-US" sz="3997" dirty="0" err="1">
                <a:solidFill>
                  <a:srgbClr val="FFFFFF"/>
                </a:solidFill>
                <a:latin typeface="Contrail One"/>
              </a:rPr>
              <a:t>serviços</a:t>
            </a:r>
            <a:r>
              <a:rPr lang="en-US" sz="3997" dirty="0">
                <a:solidFill>
                  <a:srgbClr val="FFFFFF"/>
                </a:solidFill>
                <a:latin typeface="Contrail One"/>
              </a:rPr>
              <a:t> e dados </a:t>
            </a:r>
            <a:r>
              <a:rPr lang="en-US" sz="3997" dirty="0" err="1">
                <a:solidFill>
                  <a:srgbClr val="FFFFFF"/>
                </a:solidFill>
                <a:latin typeface="Contrail One"/>
              </a:rPr>
              <a:t>sem</a:t>
            </a:r>
            <a:r>
              <a:rPr lang="en-US" sz="3997" dirty="0">
                <a:solidFill>
                  <a:srgbClr val="FFFFFF"/>
                </a:solidFill>
                <a:latin typeface="Contrail One"/>
              </a:rPr>
              <a:t> a </a:t>
            </a:r>
            <a:r>
              <a:rPr lang="en-US" sz="3997" dirty="0" err="1">
                <a:solidFill>
                  <a:srgbClr val="FFFFFF"/>
                </a:solidFill>
                <a:latin typeface="Contrail One"/>
              </a:rPr>
              <a:t>necessidade</a:t>
            </a:r>
            <a:r>
              <a:rPr lang="en-US" sz="3997" dirty="0">
                <a:solidFill>
                  <a:srgbClr val="FFFFFF"/>
                </a:solidFill>
                <a:latin typeface="Contrail One"/>
              </a:rPr>
              <a:t> de um </a:t>
            </a:r>
            <a:r>
              <a:rPr lang="en-US" sz="3997" dirty="0" err="1">
                <a:solidFill>
                  <a:srgbClr val="FFFFFF"/>
                </a:solidFill>
                <a:latin typeface="Contrail One"/>
              </a:rPr>
              <a:t>servidor</a:t>
            </a:r>
            <a:r>
              <a:rPr lang="en-US" sz="3997" dirty="0">
                <a:solidFill>
                  <a:srgbClr val="FFFFFF"/>
                </a:solidFill>
                <a:latin typeface="Contrail One"/>
              </a:rPr>
              <a:t> central. A </a:t>
            </a:r>
            <a:r>
              <a:rPr lang="en-US" sz="3997" dirty="0" err="1">
                <a:solidFill>
                  <a:srgbClr val="FFFFFF"/>
                </a:solidFill>
                <a:latin typeface="Contrail One"/>
              </a:rPr>
              <a:t>topologia</a:t>
            </a:r>
            <a:r>
              <a:rPr lang="en-US" sz="3997" dirty="0">
                <a:solidFill>
                  <a:srgbClr val="FFFFFF"/>
                </a:solidFill>
                <a:latin typeface="Contrail One"/>
              </a:rPr>
              <a:t> </a:t>
            </a:r>
            <a:r>
              <a:rPr lang="en-US" sz="3997" dirty="0" err="1">
                <a:solidFill>
                  <a:srgbClr val="FFFFFF"/>
                </a:solidFill>
                <a:latin typeface="Contrail One"/>
              </a:rPr>
              <a:t>ponto</a:t>
            </a:r>
            <a:r>
              <a:rPr lang="en-US" sz="3997" dirty="0">
                <a:solidFill>
                  <a:srgbClr val="FFFFFF"/>
                </a:solidFill>
                <a:latin typeface="Contrail One"/>
              </a:rPr>
              <a:t> a </a:t>
            </a:r>
            <a:r>
              <a:rPr lang="en-US" sz="3997" dirty="0" err="1">
                <a:solidFill>
                  <a:srgbClr val="FFFFFF"/>
                </a:solidFill>
                <a:latin typeface="Contrail One"/>
              </a:rPr>
              <a:t>ponto</a:t>
            </a:r>
            <a:r>
              <a:rPr lang="en-US" sz="3997" dirty="0">
                <a:solidFill>
                  <a:srgbClr val="FFFFFF"/>
                </a:solidFill>
                <a:latin typeface="Contrail One"/>
              </a:rPr>
              <a:t> é a </a:t>
            </a:r>
            <a:r>
              <a:rPr lang="en-US" sz="3997" dirty="0" err="1">
                <a:solidFill>
                  <a:srgbClr val="FFFFFF"/>
                </a:solidFill>
                <a:latin typeface="Contrail One"/>
              </a:rPr>
              <a:t>mais</a:t>
            </a:r>
            <a:r>
              <a:rPr lang="en-US" sz="3997" dirty="0">
                <a:solidFill>
                  <a:srgbClr val="FFFFFF"/>
                </a:solidFill>
                <a:latin typeface="Contrail One"/>
              </a:rPr>
              <a:t> simples, </a:t>
            </a:r>
            <a:r>
              <a:rPr lang="en-US" sz="3997" dirty="0" err="1">
                <a:solidFill>
                  <a:srgbClr val="FFFFFF"/>
                </a:solidFill>
                <a:latin typeface="Contrail One"/>
              </a:rPr>
              <a:t>porém</a:t>
            </a:r>
            <a:r>
              <a:rPr lang="en-US" sz="3997" dirty="0">
                <a:solidFill>
                  <a:srgbClr val="FFFFFF"/>
                </a:solidFill>
                <a:latin typeface="Contrail One"/>
              </a:rPr>
              <a:t> </a:t>
            </a:r>
            <a:r>
              <a:rPr lang="en-US" sz="3997" dirty="0" err="1">
                <a:solidFill>
                  <a:srgbClr val="FFFFFF"/>
                </a:solidFill>
                <a:latin typeface="Contrail One"/>
              </a:rPr>
              <a:t>ultrapassada</a:t>
            </a:r>
            <a:r>
              <a:rPr lang="en-US" sz="3997" dirty="0">
                <a:solidFill>
                  <a:srgbClr val="FFFFFF"/>
                </a:solidFill>
                <a:latin typeface="Contrail One"/>
              </a:rPr>
              <a:t>.</a:t>
            </a:r>
          </a:p>
          <a:p>
            <a:pPr algn="just">
              <a:lnSpc>
                <a:spcPts val="5597"/>
              </a:lnSpc>
            </a:pPr>
            <a:endParaRPr lang="en-US" sz="3997" dirty="0">
              <a:solidFill>
                <a:srgbClr val="FFFFFF"/>
              </a:solidFill>
              <a:latin typeface="Contrail One"/>
            </a:endParaRPr>
          </a:p>
        </p:txBody>
      </p:sp>
      <p:sp>
        <p:nvSpPr>
          <p:cNvPr id="10" name="TextBox 10"/>
          <p:cNvSpPr txBox="1"/>
          <p:nvPr/>
        </p:nvSpPr>
        <p:spPr>
          <a:xfrm>
            <a:off x="1028700" y="914400"/>
            <a:ext cx="8339206" cy="1012208"/>
          </a:xfrm>
          <a:prstGeom prst="rect">
            <a:avLst/>
          </a:prstGeom>
        </p:spPr>
        <p:txBody>
          <a:bodyPr lIns="0" tIns="0" rIns="0" bIns="0" rtlCol="0" anchor="t">
            <a:spAutoFit/>
          </a:bodyPr>
          <a:lstStyle/>
          <a:p>
            <a:pPr>
              <a:lnSpc>
                <a:spcPts val="8259"/>
              </a:lnSpc>
            </a:pPr>
            <a:r>
              <a:rPr lang="en-US" sz="5899" dirty="0">
                <a:solidFill>
                  <a:srgbClr val="000000"/>
                </a:solidFill>
                <a:latin typeface="Contrail One"/>
              </a:rPr>
              <a:t>TOPOLOGIA PONTO A PONTO</a:t>
            </a:r>
          </a:p>
        </p:txBody>
      </p:sp>
      <p:pic>
        <p:nvPicPr>
          <p:cNvPr id="13" name="Imagem 12">
            <a:extLst>
              <a:ext uri="{FF2B5EF4-FFF2-40B4-BE49-F238E27FC236}">
                <a16:creationId xmlns:a16="http://schemas.microsoft.com/office/drawing/2014/main" id="{F2795A14-CD73-4051-9212-F8670337E2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6115" y="6907431"/>
            <a:ext cx="8623581" cy="27527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4343"/>
        </a:solidFill>
        <a:effectLst/>
      </p:bgPr>
    </p:bg>
    <p:spTree>
      <p:nvGrpSpPr>
        <p:cNvPr id="1" name=""/>
        <p:cNvGrpSpPr/>
        <p:nvPr/>
      </p:nvGrpSpPr>
      <p:grpSpPr>
        <a:xfrm>
          <a:off x="0" y="0"/>
          <a:ext cx="0" cy="0"/>
          <a:chOff x="0" y="0"/>
          <a:chExt cx="0" cy="0"/>
        </a:xfrm>
      </p:grpSpPr>
      <p:sp>
        <p:nvSpPr>
          <p:cNvPr id="2" name="AutoShape 2"/>
          <p:cNvSpPr/>
          <p:nvPr/>
        </p:nvSpPr>
        <p:spPr>
          <a:xfrm>
            <a:off x="495300" y="-266700"/>
            <a:ext cx="38100" cy="7467595"/>
          </a:xfrm>
          <a:prstGeom prst="rect">
            <a:avLst/>
          </a:prstGeom>
          <a:solidFill>
            <a:srgbClr val="FFFFFF"/>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37350" y="6596362"/>
            <a:ext cx="2941500" cy="2941500"/>
          </a:xfrm>
          <a:prstGeom prst="rect">
            <a:avLst/>
          </a:prstGeom>
        </p:spPr>
      </p:pic>
      <p:grpSp>
        <p:nvGrpSpPr>
          <p:cNvPr id="4" name="Group 4"/>
          <p:cNvGrpSpPr/>
          <p:nvPr/>
        </p:nvGrpSpPr>
        <p:grpSpPr>
          <a:xfrm rot="5400000">
            <a:off x="16517677" y="773502"/>
            <a:ext cx="1292746" cy="1376638"/>
            <a:chOff x="0" y="0"/>
            <a:chExt cx="1723661" cy="1835518"/>
          </a:xfrm>
        </p:grpSpPr>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723661" cy="524123"/>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652935"/>
              <a:ext cx="1723661" cy="524123"/>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311395"/>
              <a:ext cx="1723661" cy="524123"/>
            </a:xfrm>
            <a:prstGeom prst="rect">
              <a:avLst/>
            </a:prstGeom>
          </p:spPr>
        </p:pic>
      </p:grpSp>
      <p:sp>
        <p:nvSpPr>
          <p:cNvPr id="8" name="AutoShape 8"/>
          <p:cNvSpPr/>
          <p:nvPr/>
        </p:nvSpPr>
        <p:spPr>
          <a:xfrm>
            <a:off x="17354550" y="0"/>
            <a:ext cx="2247900" cy="10287000"/>
          </a:xfrm>
          <a:prstGeom prst="rect">
            <a:avLst/>
          </a:prstGeom>
          <a:solidFill>
            <a:srgbClr val="202020"/>
          </a:solidFill>
        </p:spPr>
      </p:sp>
      <p:sp>
        <p:nvSpPr>
          <p:cNvPr id="9" name="TextBox 9"/>
          <p:cNvSpPr txBox="1"/>
          <p:nvPr/>
        </p:nvSpPr>
        <p:spPr>
          <a:xfrm>
            <a:off x="1033182" y="2476500"/>
            <a:ext cx="15206250" cy="4256871"/>
          </a:xfrm>
          <a:prstGeom prst="rect">
            <a:avLst/>
          </a:prstGeom>
        </p:spPr>
        <p:txBody>
          <a:bodyPr lIns="0" tIns="0" rIns="0" bIns="0" rtlCol="0" anchor="t">
            <a:spAutoFit/>
          </a:bodyPr>
          <a:lstStyle/>
          <a:p>
            <a:pPr algn="just">
              <a:lnSpc>
                <a:spcPts val="5597"/>
              </a:lnSpc>
            </a:pPr>
            <a:r>
              <a:rPr lang="pt-BR" sz="3400" dirty="0">
                <a:latin typeface="Contrail One"/>
              </a:rPr>
              <a:t>Vantagens: </a:t>
            </a:r>
            <a:r>
              <a:rPr lang="pt-BR" sz="3400" dirty="0">
                <a:solidFill>
                  <a:srgbClr val="FFFFFF"/>
                </a:solidFill>
                <a:latin typeface="Contrail One"/>
              </a:rPr>
              <a:t>as redes ponto a ponto são as alternativas mais populares quando se pensa em instalações residenciais, ou para uma comunicação rápida entre dois dispositivos.</a:t>
            </a:r>
          </a:p>
          <a:p>
            <a:pPr algn="just">
              <a:lnSpc>
                <a:spcPts val="5597"/>
              </a:lnSpc>
            </a:pPr>
            <a:endParaRPr lang="pt-BR" sz="3400" dirty="0">
              <a:solidFill>
                <a:srgbClr val="FFFFFF"/>
              </a:solidFill>
              <a:latin typeface="Contrail One"/>
            </a:endParaRPr>
          </a:p>
          <a:p>
            <a:pPr algn="just">
              <a:lnSpc>
                <a:spcPts val="5597"/>
              </a:lnSpc>
            </a:pPr>
            <a:r>
              <a:rPr lang="pt-BR" sz="3400" dirty="0">
                <a:latin typeface="Contrail One"/>
              </a:rPr>
              <a:t>Desvantagens: </a:t>
            </a:r>
            <a:r>
              <a:rPr lang="pt-BR" sz="3400" dirty="0">
                <a:solidFill>
                  <a:srgbClr val="FFFFFF"/>
                </a:solidFill>
                <a:latin typeface="Contrail One"/>
              </a:rPr>
              <a:t>modelos não são recomendados para operações maiores e mais robustas, pois a conexão fica mais lenta.</a:t>
            </a:r>
          </a:p>
        </p:txBody>
      </p:sp>
      <p:sp>
        <p:nvSpPr>
          <p:cNvPr id="10" name="TextBox 10"/>
          <p:cNvSpPr txBox="1"/>
          <p:nvPr/>
        </p:nvSpPr>
        <p:spPr>
          <a:xfrm>
            <a:off x="1028700" y="914400"/>
            <a:ext cx="8339206" cy="1012208"/>
          </a:xfrm>
          <a:prstGeom prst="rect">
            <a:avLst/>
          </a:prstGeom>
        </p:spPr>
        <p:txBody>
          <a:bodyPr lIns="0" tIns="0" rIns="0" bIns="0" rtlCol="0" anchor="t">
            <a:spAutoFit/>
          </a:bodyPr>
          <a:lstStyle/>
          <a:p>
            <a:pPr>
              <a:lnSpc>
                <a:spcPts val="8259"/>
              </a:lnSpc>
            </a:pPr>
            <a:r>
              <a:rPr lang="en-US" sz="5899">
                <a:solidFill>
                  <a:srgbClr val="000000"/>
                </a:solidFill>
                <a:latin typeface="Contrail One"/>
              </a:rPr>
              <a:t>TOPOLOGIA PONTO A PONTO</a:t>
            </a:r>
          </a:p>
        </p:txBody>
      </p:sp>
    </p:spTree>
    <p:extLst>
      <p:ext uri="{BB962C8B-B14F-4D97-AF65-F5344CB8AC3E}">
        <p14:creationId xmlns:p14="http://schemas.microsoft.com/office/powerpoint/2010/main" val="2654734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AutoShape 2"/>
          <p:cNvSpPr/>
          <p:nvPr/>
        </p:nvSpPr>
        <p:spPr>
          <a:xfrm>
            <a:off x="14275902" y="9258300"/>
            <a:ext cx="7783998" cy="2209800"/>
          </a:xfrm>
          <a:prstGeom prst="rect">
            <a:avLst/>
          </a:prstGeom>
          <a:solidFill>
            <a:srgbClr val="FF4343"/>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864794" y="7762648"/>
            <a:ext cx="2222137" cy="2222137"/>
          </a:xfrm>
          <a:prstGeom prst="rect">
            <a:avLst/>
          </a:prstGeom>
        </p:spPr>
      </p:pic>
      <p:sp>
        <p:nvSpPr>
          <p:cNvPr id="4" name="AutoShape 4"/>
          <p:cNvSpPr/>
          <p:nvPr/>
        </p:nvSpPr>
        <p:spPr>
          <a:xfrm>
            <a:off x="695325" y="2133600"/>
            <a:ext cx="38100" cy="8229600"/>
          </a:xfrm>
          <a:prstGeom prst="rect">
            <a:avLst/>
          </a:prstGeom>
          <a:solidFill>
            <a:srgbClr val="F4F4F4"/>
          </a:solidFill>
        </p:spPr>
      </p:sp>
      <p:grpSp>
        <p:nvGrpSpPr>
          <p:cNvPr id="5" name="Group 5"/>
          <p:cNvGrpSpPr/>
          <p:nvPr/>
        </p:nvGrpSpPr>
        <p:grpSpPr>
          <a:xfrm rot="5400000">
            <a:off x="-288871" y="572111"/>
            <a:ext cx="1165300" cy="1240921"/>
            <a:chOff x="0" y="0"/>
            <a:chExt cx="1553733" cy="1654562"/>
          </a:xfrm>
        </p:grpSpPr>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553733" cy="472452"/>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588565"/>
              <a:ext cx="1553733" cy="472452"/>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182110"/>
              <a:ext cx="1553733" cy="472452"/>
            </a:xfrm>
            <a:prstGeom prst="rect">
              <a:avLst/>
            </a:prstGeom>
          </p:spPr>
        </p:pic>
      </p:grpSp>
      <p:pic>
        <p:nvPicPr>
          <p:cNvPr id="9" name="Picture 9"/>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1751915" y="1028700"/>
            <a:ext cx="5507385" cy="6194400"/>
          </a:xfrm>
          <a:prstGeom prst="rect">
            <a:avLst/>
          </a:prstGeom>
        </p:spPr>
      </p:pic>
      <p:sp>
        <p:nvSpPr>
          <p:cNvPr id="10" name="TextBox 10"/>
          <p:cNvSpPr txBox="1"/>
          <p:nvPr/>
        </p:nvSpPr>
        <p:spPr>
          <a:xfrm>
            <a:off x="1028700" y="4268775"/>
            <a:ext cx="10051388" cy="1096173"/>
          </a:xfrm>
          <a:prstGeom prst="rect">
            <a:avLst/>
          </a:prstGeom>
        </p:spPr>
        <p:txBody>
          <a:bodyPr lIns="0" tIns="0" rIns="0" bIns="0" rtlCol="0" anchor="t">
            <a:spAutoFit/>
          </a:bodyPr>
          <a:lstStyle/>
          <a:p>
            <a:pPr>
              <a:lnSpc>
                <a:spcPts val="8130"/>
              </a:lnSpc>
            </a:pPr>
            <a:r>
              <a:rPr lang="en-US" sz="8130" spc="97">
                <a:solidFill>
                  <a:srgbClr val="FFFFFF"/>
                </a:solidFill>
                <a:latin typeface="Montserrat Classic Bold"/>
              </a:rPr>
              <a:t>ALGUMA DÚVIDA?</a:t>
            </a:r>
          </a:p>
        </p:txBody>
      </p:sp>
      <p:sp>
        <p:nvSpPr>
          <p:cNvPr id="11" name="TextBox 11"/>
          <p:cNvSpPr txBox="1"/>
          <p:nvPr/>
        </p:nvSpPr>
        <p:spPr>
          <a:xfrm>
            <a:off x="984349" y="5203023"/>
            <a:ext cx="6177824" cy="1394454"/>
          </a:xfrm>
          <a:prstGeom prst="rect">
            <a:avLst/>
          </a:prstGeom>
        </p:spPr>
        <p:txBody>
          <a:bodyPr lIns="0" tIns="0" rIns="0" bIns="0" rtlCol="0" anchor="t">
            <a:spAutoFit/>
          </a:bodyPr>
          <a:lstStyle/>
          <a:p>
            <a:pPr algn="ctr">
              <a:lnSpc>
                <a:spcPts val="11340"/>
              </a:lnSpc>
            </a:pPr>
            <a:r>
              <a:rPr lang="en-US" sz="8100">
                <a:solidFill>
                  <a:srgbClr val="FF4343"/>
                </a:solidFill>
                <a:latin typeface="Contrail One"/>
              </a:rPr>
              <a:t>Any questions?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7640300" y="2438400"/>
            <a:ext cx="38100" cy="8229600"/>
          </a:xfrm>
          <a:prstGeom prst="rect">
            <a:avLst/>
          </a:prstGeom>
          <a:solidFill>
            <a:srgbClr val="202020"/>
          </a:solidFill>
        </p:spPr>
      </p:sp>
      <p:sp>
        <p:nvSpPr>
          <p:cNvPr id="3" name="AutoShape 3"/>
          <p:cNvSpPr/>
          <p:nvPr/>
        </p:nvSpPr>
        <p:spPr>
          <a:xfrm>
            <a:off x="-704850" y="-342900"/>
            <a:ext cx="2264100" cy="11391900"/>
          </a:xfrm>
          <a:prstGeom prst="rect">
            <a:avLst/>
          </a:prstGeom>
          <a:solidFill>
            <a:srgbClr val="FF4343"/>
          </a:solidFill>
        </p:spPr>
      </p:sp>
      <p:pic>
        <p:nvPicPr>
          <p:cNvPr id="4" name="Picture 4"/>
          <p:cNvPicPr>
            <a:picLocks noChangeAspect="1"/>
          </p:cNvPicPr>
          <p:nvPr/>
        </p:nvPicPr>
        <p:blipFill>
          <a:blip r:embed="rId2"/>
          <a:srcRect/>
          <a:stretch>
            <a:fillRect/>
          </a:stretch>
        </p:blipFill>
        <p:spPr>
          <a:xfrm>
            <a:off x="3856275" y="1028700"/>
            <a:ext cx="11461135" cy="1587340"/>
          </a:xfrm>
          <a:prstGeom prst="rect">
            <a:avLst/>
          </a:prstGeom>
        </p:spPr>
      </p:pic>
      <p:sp>
        <p:nvSpPr>
          <p:cNvPr id="5" name="TextBox 5"/>
          <p:cNvSpPr txBox="1"/>
          <p:nvPr/>
        </p:nvSpPr>
        <p:spPr>
          <a:xfrm>
            <a:off x="5219700" y="4181475"/>
            <a:ext cx="7798817" cy="2606483"/>
          </a:xfrm>
          <a:prstGeom prst="rect">
            <a:avLst/>
          </a:prstGeom>
        </p:spPr>
        <p:txBody>
          <a:bodyPr wrap="square" lIns="0" tIns="0" rIns="0" bIns="0" rtlCol="0" anchor="t">
            <a:spAutoFit/>
          </a:bodyPr>
          <a:lstStyle/>
          <a:p>
            <a:pPr algn="ctr">
              <a:lnSpc>
                <a:spcPts val="21179"/>
              </a:lnSpc>
            </a:pPr>
            <a:r>
              <a:rPr lang="en-US" sz="15128" dirty="0">
                <a:solidFill>
                  <a:srgbClr val="FF4343"/>
                </a:solidFill>
                <a:latin typeface="Contrail One"/>
              </a:rPr>
              <a:t>OBRIGADO!</a:t>
            </a:r>
          </a:p>
        </p:txBody>
      </p:sp>
      <p:sp>
        <p:nvSpPr>
          <p:cNvPr id="6" name="TextBox 6"/>
          <p:cNvSpPr txBox="1"/>
          <p:nvPr/>
        </p:nvSpPr>
        <p:spPr>
          <a:xfrm>
            <a:off x="7303602" y="6639429"/>
            <a:ext cx="3680796" cy="1141014"/>
          </a:xfrm>
          <a:prstGeom prst="rect">
            <a:avLst/>
          </a:prstGeom>
        </p:spPr>
        <p:txBody>
          <a:bodyPr lIns="0" tIns="0" rIns="0" bIns="0" rtlCol="0" anchor="t">
            <a:spAutoFit/>
          </a:bodyPr>
          <a:lstStyle/>
          <a:p>
            <a:pPr algn="ctr">
              <a:lnSpc>
                <a:spcPts val="9344"/>
              </a:lnSpc>
            </a:pPr>
            <a:r>
              <a:rPr lang="en-US" sz="6674">
                <a:solidFill>
                  <a:srgbClr val="000000"/>
                </a:solidFill>
                <a:latin typeface="Contrail One"/>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4343"/>
        </a:solidFill>
        <a:effectLst/>
      </p:bgPr>
    </p:bg>
    <p:spTree>
      <p:nvGrpSpPr>
        <p:cNvPr id="1" name=""/>
        <p:cNvGrpSpPr/>
        <p:nvPr/>
      </p:nvGrpSpPr>
      <p:grpSpPr>
        <a:xfrm>
          <a:off x="0" y="0"/>
          <a:ext cx="0" cy="0"/>
          <a:chOff x="0" y="0"/>
          <a:chExt cx="0" cy="0"/>
        </a:xfrm>
      </p:grpSpPr>
      <p:sp>
        <p:nvSpPr>
          <p:cNvPr id="2" name="AutoShape 2"/>
          <p:cNvSpPr/>
          <p:nvPr/>
        </p:nvSpPr>
        <p:spPr>
          <a:xfrm>
            <a:off x="495300" y="-266700"/>
            <a:ext cx="38100" cy="7467595"/>
          </a:xfrm>
          <a:prstGeom prst="rect">
            <a:avLst/>
          </a:prstGeom>
          <a:solidFill>
            <a:srgbClr val="FFFFFF"/>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37350" y="6596362"/>
            <a:ext cx="2941500" cy="2941500"/>
          </a:xfrm>
          <a:prstGeom prst="rect">
            <a:avLst/>
          </a:prstGeom>
        </p:spPr>
      </p:pic>
      <p:grpSp>
        <p:nvGrpSpPr>
          <p:cNvPr id="4" name="Group 4"/>
          <p:cNvGrpSpPr/>
          <p:nvPr/>
        </p:nvGrpSpPr>
        <p:grpSpPr>
          <a:xfrm rot="5400000">
            <a:off x="16517677" y="773502"/>
            <a:ext cx="1292746" cy="1376638"/>
            <a:chOff x="0" y="0"/>
            <a:chExt cx="1723661" cy="1835518"/>
          </a:xfrm>
        </p:grpSpPr>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723661" cy="524123"/>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652935"/>
              <a:ext cx="1723661" cy="524123"/>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311395"/>
              <a:ext cx="1723661" cy="524123"/>
            </a:xfrm>
            <a:prstGeom prst="rect">
              <a:avLst/>
            </a:prstGeom>
          </p:spPr>
        </p:pic>
      </p:grpSp>
      <p:sp>
        <p:nvSpPr>
          <p:cNvPr id="8" name="AutoShape 8"/>
          <p:cNvSpPr/>
          <p:nvPr/>
        </p:nvSpPr>
        <p:spPr>
          <a:xfrm>
            <a:off x="17354550" y="0"/>
            <a:ext cx="2247900" cy="10287000"/>
          </a:xfrm>
          <a:prstGeom prst="rect">
            <a:avLst/>
          </a:prstGeom>
          <a:solidFill>
            <a:srgbClr val="202020"/>
          </a:solidFill>
        </p:spPr>
      </p:sp>
      <p:sp>
        <p:nvSpPr>
          <p:cNvPr id="9" name="TextBox 9"/>
          <p:cNvSpPr txBox="1"/>
          <p:nvPr/>
        </p:nvSpPr>
        <p:spPr>
          <a:xfrm>
            <a:off x="1028700" y="914400"/>
            <a:ext cx="8339206" cy="1012208"/>
          </a:xfrm>
          <a:prstGeom prst="rect">
            <a:avLst/>
          </a:prstGeom>
        </p:spPr>
        <p:txBody>
          <a:bodyPr lIns="0" tIns="0" rIns="0" bIns="0" rtlCol="0" anchor="t">
            <a:spAutoFit/>
          </a:bodyPr>
          <a:lstStyle/>
          <a:p>
            <a:pPr>
              <a:lnSpc>
                <a:spcPts val="8259"/>
              </a:lnSpc>
            </a:pPr>
            <a:r>
              <a:rPr lang="en-US" sz="5899">
                <a:solidFill>
                  <a:srgbClr val="000000"/>
                </a:solidFill>
                <a:latin typeface="Contrail One"/>
              </a:rPr>
              <a:t>TOPOLOGIA DE REDE</a:t>
            </a:r>
          </a:p>
        </p:txBody>
      </p:sp>
      <p:sp>
        <p:nvSpPr>
          <p:cNvPr id="10" name="TextBox 10"/>
          <p:cNvSpPr txBox="1"/>
          <p:nvPr/>
        </p:nvSpPr>
        <p:spPr>
          <a:xfrm>
            <a:off x="1028700" y="3097512"/>
            <a:ext cx="15632404" cy="3498850"/>
          </a:xfrm>
          <a:prstGeom prst="rect">
            <a:avLst/>
          </a:prstGeom>
        </p:spPr>
        <p:txBody>
          <a:bodyPr lIns="0" tIns="0" rIns="0" bIns="0" rtlCol="0" anchor="t">
            <a:spAutoFit/>
          </a:bodyPr>
          <a:lstStyle/>
          <a:p>
            <a:pPr algn="just">
              <a:lnSpc>
                <a:spcPts val="5599"/>
              </a:lnSpc>
            </a:pPr>
            <a:r>
              <a:rPr lang="en-US" sz="3999">
                <a:solidFill>
                  <a:srgbClr val="FFFFFF"/>
                </a:solidFill>
                <a:latin typeface="Contrail One"/>
              </a:rPr>
              <a:t>Topologia é o termo usado para definir a forma como você estrutura a sua rede de computadores.  </a:t>
            </a:r>
          </a:p>
          <a:p>
            <a:pPr algn="just">
              <a:lnSpc>
                <a:spcPts val="5599"/>
              </a:lnSpc>
            </a:pPr>
            <a:r>
              <a:rPr lang="en-US" sz="3999">
                <a:solidFill>
                  <a:srgbClr val="FFFFFF"/>
                </a:solidFill>
                <a:latin typeface="Contrail One"/>
              </a:rPr>
              <a:t>A realidade é que a forma como você organiza as suas máquinas em uma rede interfere não apenas na qualidade da sua conexão, mas também, na estabilidade.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4343"/>
        </a:solidFill>
        <a:effectLst/>
      </p:bgPr>
    </p:bg>
    <p:spTree>
      <p:nvGrpSpPr>
        <p:cNvPr id="1" name=""/>
        <p:cNvGrpSpPr/>
        <p:nvPr/>
      </p:nvGrpSpPr>
      <p:grpSpPr>
        <a:xfrm>
          <a:off x="0" y="0"/>
          <a:ext cx="0" cy="0"/>
          <a:chOff x="0" y="0"/>
          <a:chExt cx="0" cy="0"/>
        </a:xfrm>
      </p:grpSpPr>
      <p:sp>
        <p:nvSpPr>
          <p:cNvPr id="2" name="AutoShape 2"/>
          <p:cNvSpPr/>
          <p:nvPr/>
        </p:nvSpPr>
        <p:spPr>
          <a:xfrm>
            <a:off x="495300" y="-266700"/>
            <a:ext cx="38100" cy="7467595"/>
          </a:xfrm>
          <a:prstGeom prst="rect">
            <a:avLst/>
          </a:prstGeom>
          <a:solidFill>
            <a:srgbClr val="FFFFFF"/>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37350" y="6596362"/>
            <a:ext cx="2941500" cy="2941500"/>
          </a:xfrm>
          <a:prstGeom prst="rect">
            <a:avLst/>
          </a:prstGeom>
        </p:spPr>
      </p:pic>
      <p:grpSp>
        <p:nvGrpSpPr>
          <p:cNvPr id="4" name="Group 4"/>
          <p:cNvGrpSpPr/>
          <p:nvPr/>
        </p:nvGrpSpPr>
        <p:grpSpPr>
          <a:xfrm rot="5400000">
            <a:off x="16517677" y="773502"/>
            <a:ext cx="1292746" cy="1376638"/>
            <a:chOff x="0" y="0"/>
            <a:chExt cx="1723661" cy="1835518"/>
          </a:xfrm>
        </p:grpSpPr>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723661" cy="524123"/>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652935"/>
              <a:ext cx="1723661" cy="524123"/>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311395"/>
              <a:ext cx="1723661" cy="524123"/>
            </a:xfrm>
            <a:prstGeom prst="rect">
              <a:avLst/>
            </a:prstGeom>
          </p:spPr>
        </p:pic>
      </p:grpSp>
      <p:sp>
        <p:nvSpPr>
          <p:cNvPr id="8" name="AutoShape 8"/>
          <p:cNvSpPr/>
          <p:nvPr/>
        </p:nvSpPr>
        <p:spPr>
          <a:xfrm>
            <a:off x="17354550" y="0"/>
            <a:ext cx="2247900" cy="10287000"/>
          </a:xfrm>
          <a:prstGeom prst="rect">
            <a:avLst/>
          </a:prstGeom>
          <a:solidFill>
            <a:srgbClr val="202020"/>
          </a:solidFill>
        </p:spPr>
      </p:sp>
      <p:sp>
        <p:nvSpPr>
          <p:cNvPr id="9" name="TextBox 9"/>
          <p:cNvSpPr txBox="1"/>
          <p:nvPr/>
        </p:nvSpPr>
        <p:spPr>
          <a:xfrm>
            <a:off x="1028700" y="914400"/>
            <a:ext cx="8339206" cy="1012208"/>
          </a:xfrm>
          <a:prstGeom prst="rect">
            <a:avLst/>
          </a:prstGeom>
        </p:spPr>
        <p:txBody>
          <a:bodyPr lIns="0" tIns="0" rIns="0" bIns="0" rtlCol="0" anchor="t">
            <a:spAutoFit/>
          </a:bodyPr>
          <a:lstStyle/>
          <a:p>
            <a:pPr>
              <a:lnSpc>
                <a:spcPts val="8259"/>
              </a:lnSpc>
            </a:pPr>
            <a:r>
              <a:rPr lang="en-US" sz="5899">
                <a:solidFill>
                  <a:srgbClr val="000000"/>
                </a:solidFill>
                <a:latin typeface="Contrail One"/>
              </a:rPr>
              <a:t>TOPOLOGIA DE REDE</a:t>
            </a:r>
          </a:p>
        </p:txBody>
      </p:sp>
      <p:sp>
        <p:nvSpPr>
          <p:cNvPr id="10" name="TextBox 10"/>
          <p:cNvSpPr txBox="1"/>
          <p:nvPr/>
        </p:nvSpPr>
        <p:spPr>
          <a:xfrm>
            <a:off x="1028700" y="2292345"/>
            <a:ext cx="15632404" cy="4997522"/>
          </a:xfrm>
          <a:prstGeom prst="rect">
            <a:avLst/>
          </a:prstGeom>
        </p:spPr>
        <p:txBody>
          <a:bodyPr lIns="0" tIns="0" rIns="0" bIns="0" rtlCol="0" anchor="t">
            <a:spAutoFit/>
          </a:bodyPr>
          <a:lstStyle/>
          <a:p>
            <a:pPr algn="just">
              <a:lnSpc>
                <a:spcPts val="5599"/>
              </a:lnSpc>
            </a:pPr>
            <a:r>
              <a:rPr lang="en-US" sz="3999" dirty="0">
                <a:solidFill>
                  <a:srgbClr val="FFFFFF"/>
                </a:solidFill>
                <a:latin typeface="Contrail One"/>
              </a:rPr>
              <a:t>No </a:t>
            </a:r>
            <a:r>
              <a:rPr lang="en-US" sz="3999" dirty="0" err="1">
                <a:solidFill>
                  <a:srgbClr val="FFFFFF"/>
                </a:solidFill>
                <a:latin typeface="Contrail One"/>
              </a:rPr>
              <a:t>caso</a:t>
            </a:r>
            <a:r>
              <a:rPr lang="en-US" sz="3999" dirty="0">
                <a:solidFill>
                  <a:srgbClr val="FFFFFF"/>
                </a:solidFill>
                <a:latin typeface="Contrail One"/>
              </a:rPr>
              <a:t> da </a:t>
            </a:r>
            <a:r>
              <a:rPr lang="en-US" sz="3999" dirty="0" err="1">
                <a:solidFill>
                  <a:srgbClr val="FFFFFF"/>
                </a:solidFill>
                <a:latin typeface="Contrail One"/>
              </a:rPr>
              <a:t>topologia</a:t>
            </a:r>
            <a:r>
              <a:rPr lang="en-US" sz="3999" dirty="0">
                <a:solidFill>
                  <a:srgbClr val="FFFFFF"/>
                </a:solidFill>
                <a:latin typeface="Contrail One"/>
              </a:rPr>
              <a:t> </a:t>
            </a:r>
            <a:r>
              <a:rPr lang="en-US" sz="3999" dirty="0" err="1">
                <a:solidFill>
                  <a:srgbClr val="FFFFFF"/>
                </a:solidFill>
                <a:latin typeface="Contrail One"/>
              </a:rPr>
              <a:t>lógica</a:t>
            </a:r>
            <a:r>
              <a:rPr lang="en-US" sz="3999" dirty="0">
                <a:solidFill>
                  <a:srgbClr val="FFFFFF"/>
                </a:solidFill>
                <a:latin typeface="Contrail One"/>
              </a:rPr>
              <a:t>, </a:t>
            </a:r>
            <a:r>
              <a:rPr lang="en-US" sz="3999" dirty="0" err="1">
                <a:solidFill>
                  <a:srgbClr val="FFFFFF"/>
                </a:solidFill>
                <a:latin typeface="Contrail One"/>
              </a:rPr>
              <a:t>os</a:t>
            </a:r>
            <a:r>
              <a:rPr lang="en-US" sz="3999" dirty="0">
                <a:solidFill>
                  <a:srgbClr val="FFFFFF"/>
                </a:solidFill>
                <a:latin typeface="Contrail One"/>
              </a:rPr>
              <a:t> </a:t>
            </a:r>
            <a:r>
              <a:rPr lang="en-US" sz="3999" dirty="0" err="1">
                <a:solidFill>
                  <a:srgbClr val="FFFFFF"/>
                </a:solidFill>
                <a:latin typeface="Contrail One"/>
              </a:rPr>
              <a:t>dispositivos</a:t>
            </a:r>
            <a:r>
              <a:rPr lang="en-US" sz="3999" dirty="0">
                <a:solidFill>
                  <a:srgbClr val="FFFFFF"/>
                </a:solidFill>
                <a:latin typeface="Contrail One"/>
              </a:rPr>
              <a:t> de </a:t>
            </a:r>
            <a:r>
              <a:rPr lang="en-US" sz="3999" dirty="0" err="1">
                <a:solidFill>
                  <a:srgbClr val="FFFFFF"/>
                </a:solidFill>
                <a:latin typeface="Contrail One"/>
              </a:rPr>
              <a:t>comunicação</a:t>
            </a:r>
            <a:r>
              <a:rPr lang="en-US" sz="3999" dirty="0">
                <a:solidFill>
                  <a:srgbClr val="FFFFFF"/>
                </a:solidFill>
                <a:latin typeface="Contrail One"/>
              </a:rPr>
              <a:t> </a:t>
            </a:r>
            <a:r>
              <a:rPr lang="en-US" sz="3999" dirty="0" err="1">
                <a:solidFill>
                  <a:srgbClr val="FFFFFF"/>
                </a:solidFill>
                <a:latin typeface="Contrail One"/>
              </a:rPr>
              <a:t>são</a:t>
            </a:r>
            <a:r>
              <a:rPr lang="en-US" sz="3999" dirty="0">
                <a:solidFill>
                  <a:srgbClr val="FFFFFF"/>
                </a:solidFill>
                <a:latin typeface="Contrail One"/>
              </a:rPr>
              <a:t> </a:t>
            </a:r>
            <a:r>
              <a:rPr lang="en-US" sz="3999" dirty="0" err="1">
                <a:solidFill>
                  <a:srgbClr val="FFFFFF"/>
                </a:solidFill>
                <a:latin typeface="Contrail One"/>
              </a:rPr>
              <a:t>modelados</a:t>
            </a:r>
            <a:r>
              <a:rPr lang="en-US" sz="3999" dirty="0">
                <a:solidFill>
                  <a:srgbClr val="FFFFFF"/>
                </a:solidFill>
                <a:latin typeface="Contrail One"/>
              </a:rPr>
              <a:t> </a:t>
            </a:r>
            <a:r>
              <a:rPr lang="en-US" sz="3999" dirty="0" err="1">
                <a:solidFill>
                  <a:srgbClr val="FFFFFF"/>
                </a:solidFill>
                <a:latin typeface="Contrail One"/>
              </a:rPr>
              <a:t>como</a:t>
            </a:r>
            <a:r>
              <a:rPr lang="en-US" sz="3999" dirty="0">
                <a:solidFill>
                  <a:srgbClr val="FFFFFF"/>
                </a:solidFill>
                <a:latin typeface="Contrail One"/>
              </a:rPr>
              <a:t> </a:t>
            </a:r>
            <a:r>
              <a:rPr lang="en-US" sz="3999" dirty="0" err="1">
                <a:solidFill>
                  <a:srgbClr val="FFFFFF"/>
                </a:solidFill>
                <a:latin typeface="Contrail One"/>
              </a:rPr>
              <a:t>nós</a:t>
            </a:r>
            <a:r>
              <a:rPr lang="en-US" sz="3999" dirty="0">
                <a:solidFill>
                  <a:srgbClr val="FFFFFF"/>
                </a:solidFill>
                <a:latin typeface="Contrail One"/>
              </a:rPr>
              <a:t> e as </a:t>
            </a:r>
            <a:r>
              <a:rPr lang="en-US" sz="3999" dirty="0" err="1">
                <a:solidFill>
                  <a:srgbClr val="FFFFFF"/>
                </a:solidFill>
                <a:latin typeface="Contrail One"/>
              </a:rPr>
              <a:t>conexões</a:t>
            </a:r>
            <a:r>
              <a:rPr lang="en-US" sz="3999" dirty="0">
                <a:solidFill>
                  <a:srgbClr val="FFFFFF"/>
                </a:solidFill>
                <a:latin typeface="Contrail One"/>
              </a:rPr>
              <a:t> entre </a:t>
            </a:r>
            <a:r>
              <a:rPr lang="en-US" sz="3999" dirty="0" err="1">
                <a:solidFill>
                  <a:srgbClr val="FFFFFF"/>
                </a:solidFill>
                <a:latin typeface="Contrail One"/>
              </a:rPr>
              <a:t>os</a:t>
            </a:r>
            <a:r>
              <a:rPr lang="en-US" sz="3999" dirty="0">
                <a:solidFill>
                  <a:srgbClr val="FFFFFF"/>
                </a:solidFill>
                <a:latin typeface="Contrail One"/>
              </a:rPr>
              <a:t> </a:t>
            </a:r>
            <a:r>
              <a:rPr lang="en-US" sz="3999" dirty="0" err="1">
                <a:solidFill>
                  <a:srgbClr val="FFFFFF"/>
                </a:solidFill>
                <a:latin typeface="Contrail One"/>
              </a:rPr>
              <a:t>dispositivos</a:t>
            </a:r>
            <a:r>
              <a:rPr lang="en-US" sz="3999" dirty="0">
                <a:solidFill>
                  <a:srgbClr val="FFFFFF"/>
                </a:solidFill>
                <a:latin typeface="Contrail One"/>
              </a:rPr>
              <a:t> </a:t>
            </a:r>
            <a:r>
              <a:rPr lang="en-US" sz="3999" dirty="0" err="1">
                <a:solidFill>
                  <a:srgbClr val="FFFFFF"/>
                </a:solidFill>
                <a:latin typeface="Contrail One"/>
              </a:rPr>
              <a:t>são</a:t>
            </a:r>
            <a:r>
              <a:rPr lang="en-US" sz="3999" dirty="0">
                <a:solidFill>
                  <a:srgbClr val="FFFFFF"/>
                </a:solidFill>
                <a:latin typeface="Contrail One"/>
              </a:rPr>
              <a:t> </a:t>
            </a:r>
            <a:r>
              <a:rPr lang="en-US" sz="3999" dirty="0" err="1">
                <a:solidFill>
                  <a:srgbClr val="FFFFFF"/>
                </a:solidFill>
                <a:latin typeface="Contrail One"/>
              </a:rPr>
              <a:t>modeladas</a:t>
            </a:r>
            <a:r>
              <a:rPr lang="en-US" sz="3999" dirty="0">
                <a:solidFill>
                  <a:srgbClr val="FFFFFF"/>
                </a:solidFill>
                <a:latin typeface="Contrail One"/>
              </a:rPr>
              <a:t> </a:t>
            </a:r>
            <a:r>
              <a:rPr lang="en-US" sz="3999" dirty="0" err="1">
                <a:solidFill>
                  <a:srgbClr val="FFFFFF"/>
                </a:solidFill>
                <a:latin typeface="Contrail One"/>
              </a:rPr>
              <a:t>como</a:t>
            </a:r>
            <a:r>
              <a:rPr lang="en-US" sz="3999" dirty="0">
                <a:solidFill>
                  <a:srgbClr val="FFFFFF"/>
                </a:solidFill>
                <a:latin typeface="Contrail One"/>
              </a:rPr>
              <a:t> links </a:t>
            </a:r>
            <a:r>
              <a:rPr lang="en-US" sz="3999" dirty="0" err="1">
                <a:solidFill>
                  <a:srgbClr val="FFFFFF"/>
                </a:solidFill>
                <a:latin typeface="Contrail One"/>
              </a:rPr>
              <a:t>ou</a:t>
            </a:r>
            <a:r>
              <a:rPr lang="en-US" sz="3999" dirty="0">
                <a:solidFill>
                  <a:srgbClr val="FFFFFF"/>
                </a:solidFill>
                <a:latin typeface="Contrail One"/>
              </a:rPr>
              <a:t> </a:t>
            </a:r>
            <a:r>
              <a:rPr lang="en-US" sz="3999" dirty="0" err="1">
                <a:solidFill>
                  <a:srgbClr val="FFFFFF"/>
                </a:solidFill>
                <a:latin typeface="Contrail One"/>
              </a:rPr>
              <a:t>linhas</a:t>
            </a:r>
            <a:r>
              <a:rPr lang="en-US" sz="3999" dirty="0">
                <a:solidFill>
                  <a:srgbClr val="FFFFFF"/>
                </a:solidFill>
                <a:latin typeface="Contrail One"/>
              </a:rPr>
              <a:t> entre </a:t>
            </a:r>
            <a:r>
              <a:rPr lang="en-US" sz="3999" dirty="0" err="1">
                <a:solidFill>
                  <a:srgbClr val="FFFFFF"/>
                </a:solidFill>
                <a:latin typeface="Contrail One"/>
              </a:rPr>
              <a:t>os</a:t>
            </a:r>
            <a:r>
              <a:rPr lang="en-US" sz="3999" dirty="0">
                <a:solidFill>
                  <a:srgbClr val="FFFFFF"/>
                </a:solidFill>
                <a:latin typeface="Contrail One"/>
              </a:rPr>
              <a:t> </a:t>
            </a:r>
            <a:r>
              <a:rPr lang="en-US" sz="3999" dirty="0" err="1">
                <a:solidFill>
                  <a:srgbClr val="FFFFFF"/>
                </a:solidFill>
                <a:latin typeface="Contrail One"/>
              </a:rPr>
              <a:t>nós</a:t>
            </a:r>
            <a:r>
              <a:rPr lang="en-US" sz="3999" dirty="0">
                <a:solidFill>
                  <a:srgbClr val="FFFFFF"/>
                </a:solidFill>
                <a:latin typeface="Contrail One"/>
              </a:rPr>
              <a:t>.  </a:t>
            </a:r>
          </a:p>
          <a:p>
            <a:pPr algn="just">
              <a:lnSpc>
                <a:spcPts val="5599"/>
              </a:lnSpc>
            </a:pPr>
            <a:r>
              <a:rPr lang="en-US" sz="3999" dirty="0" err="1">
                <a:solidFill>
                  <a:srgbClr val="FFFFFF"/>
                </a:solidFill>
                <a:latin typeface="Contrail One" panose="020B0604020202020204" charset="0"/>
              </a:rPr>
              <a:t>Já</a:t>
            </a:r>
            <a:r>
              <a:rPr lang="en-US" sz="3999" dirty="0">
                <a:solidFill>
                  <a:srgbClr val="FFFFFF"/>
                </a:solidFill>
                <a:latin typeface="Contrail One" panose="020B0604020202020204" charset="0"/>
              </a:rPr>
              <a:t> a </a:t>
            </a:r>
            <a:r>
              <a:rPr lang="en-US" sz="3999" dirty="0" err="1">
                <a:solidFill>
                  <a:srgbClr val="FFFFFF"/>
                </a:solidFill>
                <a:latin typeface="Contrail One" panose="020B0604020202020204" charset="0"/>
              </a:rPr>
              <a:t>topologia</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física</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descreve</a:t>
            </a:r>
            <a:r>
              <a:rPr lang="en-US" sz="3999" dirty="0">
                <a:solidFill>
                  <a:srgbClr val="FFFFFF"/>
                </a:solidFill>
                <a:latin typeface="Contrail One" panose="020B0604020202020204" charset="0"/>
              </a:rPr>
              <a:t> a </a:t>
            </a:r>
            <a:r>
              <a:rPr lang="en-US" sz="3999" dirty="0" err="1">
                <a:solidFill>
                  <a:srgbClr val="FFFFFF"/>
                </a:solidFill>
                <a:latin typeface="Contrail One" panose="020B0604020202020204" charset="0"/>
              </a:rPr>
              <a:t>verdadeira</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aparência</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ou</a:t>
            </a:r>
            <a:r>
              <a:rPr lang="en-US" sz="3999" dirty="0">
                <a:solidFill>
                  <a:srgbClr val="FFFFFF"/>
                </a:solidFill>
                <a:latin typeface="Contrail One" panose="020B0604020202020204" charset="0"/>
              </a:rPr>
              <a:t> layout da rede. As </a:t>
            </a:r>
            <a:r>
              <a:rPr lang="en-US" sz="3999" dirty="0" err="1">
                <a:solidFill>
                  <a:srgbClr val="FFFFFF"/>
                </a:solidFill>
                <a:latin typeface="Contrail One" panose="020B0604020202020204" charset="0"/>
              </a:rPr>
              <a:t>distâncias</a:t>
            </a:r>
            <a:r>
              <a:rPr lang="en-US" sz="3999" dirty="0">
                <a:solidFill>
                  <a:srgbClr val="FFFFFF"/>
                </a:solidFill>
                <a:latin typeface="Contrail One" panose="020B0604020202020204" charset="0"/>
              </a:rPr>
              <a:t> entre </a:t>
            </a:r>
            <a:r>
              <a:rPr lang="en-US" sz="3999" dirty="0" err="1">
                <a:solidFill>
                  <a:srgbClr val="FFFFFF"/>
                </a:solidFill>
                <a:latin typeface="Contrail One" panose="020B0604020202020204" charset="0"/>
              </a:rPr>
              <a:t>nós</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interconexões</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físicas</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taxas</a:t>
            </a:r>
            <a:r>
              <a:rPr lang="en-US" sz="3999" dirty="0">
                <a:solidFill>
                  <a:srgbClr val="FFFFFF"/>
                </a:solidFill>
                <a:latin typeface="Contrail One" panose="020B0604020202020204" charset="0"/>
              </a:rPr>
              <a:t> de </a:t>
            </a:r>
            <a:r>
              <a:rPr lang="en-US" sz="3999" dirty="0" err="1">
                <a:solidFill>
                  <a:srgbClr val="FFFFFF"/>
                </a:solidFill>
                <a:latin typeface="Contrail One" panose="020B0604020202020204" charset="0"/>
              </a:rPr>
              <a:t>transmissão</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ou</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tipos</a:t>
            </a:r>
            <a:r>
              <a:rPr lang="en-US" sz="3999" dirty="0">
                <a:solidFill>
                  <a:srgbClr val="FFFFFF"/>
                </a:solidFill>
                <a:latin typeface="Contrail One" panose="020B0604020202020204" charset="0"/>
              </a:rPr>
              <a:t> de </a:t>
            </a:r>
            <a:r>
              <a:rPr lang="en-US" sz="3999" dirty="0" err="1">
                <a:solidFill>
                  <a:srgbClr val="FFFFFF"/>
                </a:solidFill>
                <a:latin typeface="Contrail One" panose="020B0604020202020204" charset="0"/>
              </a:rPr>
              <a:t>sinais</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podem</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diferir</a:t>
            </a:r>
            <a:r>
              <a:rPr lang="en-US" sz="3999" dirty="0">
                <a:solidFill>
                  <a:srgbClr val="FFFFFF"/>
                </a:solidFill>
                <a:latin typeface="Contrail One" panose="020B0604020202020204" charset="0"/>
              </a:rPr>
              <a:t> entre </a:t>
            </a:r>
            <a:r>
              <a:rPr lang="en-US" sz="3999" dirty="0" err="1">
                <a:solidFill>
                  <a:srgbClr val="FFFFFF"/>
                </a:solidFill>
                <a:latin typeface="Contrail One" panose="020B0604020202020204" charset="0"/>
              </a:rPr>
              <a:t>duas</a:t>
            </a:r>
            <a:r>
              <a:rPr lang="en-US" sz="3999" dirty="0">
                <a:solidFill>
                  <a:srgbClr val="FFFFFF"/>
                </a:solidFill>
                <a:latin typeface="Contrail One" panose="020B0604020202020204" charset="0"/>
              </a:rPr>
              <a:t> redes, mas </a:t>
            </a:r>
            <a:r>
              <a:rPr lang="en-US" sz="3999" dirty="0" err="1">
                <a:solidFill>
                  <a:srgbClr val="FFFFFF"/>
                </a:solidFill>
                <a:latin typeface="Contrail One" panose="020B0604020202020204" charset="0"/>
              </a:rPr>
              <a:t>suas</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topologias</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lógicas</a:t>
            </a:r>
            <a:r>
              <a:rPr lang="en-US" sz="3999" dirty="0">
                <a:solidFill>
                  <a:srgbClr val="FFFFFF"/>
                </a:solidFill>
                <a:latin typeface="Contrail One" panose="020B0604020202020204" charset="0"/>
              </a:rPr>
              <a:t> </a:t>
            </a:r>
            <a:r>
              <a:rPr lang="en-US" sz="3999" dirty="0" err="1">
                <a:solidFill>
                  <a:srgbClr val="FFFFFF"/>
                </a:solidFill>
                <a:latin typeface="Contrail One" panose="020B0604020202020204" charset="0"/>
              </a:rPr>
              <a:t>podem</a:t>
            </a:r>
            <a:r>
              <a:rPr lang="en-US" sz="3999" dirty="0">
                <a:solidFill>
                  <a:srgbClr val="FFFFFF"/>
                </a:solidFill>
                <a:latin typeface="Contrail One" panose="020B0604020202020204" charset="0"/>
              </a:rPr>
              <a:t> ser </a:t>
            </a:r>
            <a:r>
              <a:rPr lang="en-US" sz="3999" dirty="0" err="1">
                <a:solidFill>
                  <a:srgbClr val="FFFFFF"/>
                </a:solidFill>
                <a:latin typeface="Contrail One" panose="020B0604020202020204" charset="0"/>
              </a:rPr>
              <a:t>idênticas</a:t>
            </a:r>
            <a:r>
              <a:rPr lang="en-US" sz="3999" dirty="0">
                <a:solidFill>
                  <a:srgbClr val="FFFFFF"/>
                </a:solidFill>
                <a:latin typeface="Contrail One" panose="020B0604020202020204"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4343"/>
        </a:solidFill>
        <a:effectLst/>
      </p:bgPr>
    </p:bg>
    <p:spTree>
      <p:nvGrpSpPr>
        <p:cNvPr id="1" name=""/>
        <p:cNvGrpSpPr/>
        <p:nvPr/>
      </p:nvGrpSpPr>
      <p:grpSpPr>
        <a:xfrm>
          <a:off x="0" y="0"/>
          <a:ext cx="0" cy="0"/>
          <a:chOff x="0" y="0"/>
          <a:chExt cx="0" cy="0"/>
        </a:xfrm>
      </p:grpSpPr>
      <p:sp>
        <p:nvSpPr>
          <p:cNvPr id="2" name="AutoShape 2"/>
          <p:cNvSpPr/>
          <p:nvPr/>
        </p:nvSpPr>
        <p:spPr>
          <a:xfrm>
            <a:off x="15544800" y="-98071"/>
            <a:ext cx="3962400" cy="9525000"/>
          </a:xfrm>
          <a:prstGeom prst="rect">
            <a:avLst/>
          </a:prstGeom>
          <a:solidFill>
            <a:srgbClr val="F4F4F4"/>
          </a:solidFill>
        </p:spPr>
      </p:sp>
      <p:sp>
        <p:nvSpPr>
          <p:cNvPr id="3" name="AutoShape 3"/>
          <p:cNvSpPr/>
          <p:nvPr/>
        </p:nvSpPr>
        <p:spPr>
          <a:xfrm>
            <a:off x="990600" y="2400300"/>
            <a:ext cx="38100" cy="8229600"/>
          </a:xfrm>
          <a:prstGeom prst="rect">
            <a:avLst/>
          </a:prstGeom>
          <a:solidFill>
            <a:srgbClr val="FFFFFF"/>
          </a:solidFill>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038749" y="7961801"/>
            <a:ext cx="2325199" cy="2325199"/>
          </a:xfrm>
          <a:prstGeom prst="rect">
            <a:avLst/>
          </a:prstGeom>
        </p:spPr>
      </p:pic>
      <p:grpSp>
        <p:nvGrpSpPr>
          <p:cNvPr id="5" name="Group 5"/>
          <p:cNvGrpSpPr/>
          <p:nvPr/>
        </p:nvGrpSpPr>
        <p:grpSpPr>
          <a:xfrm rot="5400000">
            <a:off x="-74890" y="487266"/>
            <a:ext cx="1472663" cy="1568231"/>
            <a:chOff x="0" y="0"/>
            <a:chExt cx="1963551" cy="2090975"/>
          </a:xfrm>
        </p:grpSpPr>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963551" cy="597067"/>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743807"/>
              <a:ext cx="1963551" cy="597067"/>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493908"/>
              <a:ext cx="1963551" cy="597067"/>
            </a:xfrm>
            <a:prstGeom prst="rect">
              <a:avLst/>
            </a:prstGeom>
          </p:spPr>
        </p:pic>
      </p:grpSp>
      <p:pic>
        <p:nvPicPr>
          <p:cNvPr id="9" name="Picture 9"/>
          <p:cNvPicPr>
            <a:picLocks noChangeAspect="1"/>
          </p:cNvPicPr>
          <p:nvPr/>
        </p:nvPicPr>
        <p:blipFill>
          <a:blip r:embed="rId6"/>
          <a:srcRect/>
          <a:stretch>
            <a:fillRect/>
          </a:stretch>
        </p:blipFill>
        <p:spPr>
          <a:xfrm>
            <a:off x="9655217" y="4234026"/>
            <a:ext cx="4913082" cy="4562148"/>
          </a:xfrm>
          <a:prstGeom prst="rect">
            <a:avLst/>
          </a:prstGeom>
        </p:spPr>
      </p:pic>
      <p:sp>
        <p:nvSpPr>
          <p:cNvPr id="10" name="TextBox 10"/>
          <p:cNvSpPr txBox="1"/>
          <p:nvPr/>
        </p:nvSpPr>
        <p:spPr>
          <a:xfrm>
            <a:off x="1445557" y="3887470"/>
            <a:ext cx="10666201" cy="2702560"/>
          </a:xfrm>
          <a:prstGeom prst="rect">
            <a:avLst/>
          </a:prstGeom>
        </p:spPr>
        <p:txBody>
          <a:bodyPr lIns="0" tIns="0" rIns="0" bIns="0" rtlCol="0" anchor="t">
            <a:spAutoFit/>
          </a:bodyPr>
          <a:lstStyle/>
          <a:p>
            <a:pPr>
              <a:lnSpc>
                <a:spcPts val="10400"/>
              </a:lnSpc>
            </a:pPr>
            <a:r>
              <a:rPr lang="en-US" sz="10400" spc="124">
                <a:solidFill>
                  <a:srgbClr val="FFFFFF"/>
                </a:solidFill>
                <a:latin typeface="Montserrat Classic Bold"/>
              </a:rPr>
              <a:t>TOPOLOGIA</a:t>
            </a:r>
          </a:p>
          <a:p>
            <a:pPr>
              <a:lnSpc>
                <a:spcPts val="10400"/>
              </a:lnSpc>
            </a:pPr>
            <a:r>
              <a:rPr lang="en-US" sz="10400" spc="124">
                <a:solidFill>
                  <a:srgbClr val="FFFFFF"/>
                </a:solidFill>
                <a:latin typeface="Montserrat Classic Bold"/>
              </a:rPr>
              <a:t>ANEL</a:t>
            </a:r>
          </a:p>
        </p:txBody>
      </p:sp>
      <p:sp>
        <p:nvSpPr>
          <p:cNvPr id="11" name="TextBox 11"/>
          <p:cNvSpPr txBox="1"/>
          <p:nvPr/>
        </p:nvSpPr>
        <p:spPr>
          <a:xfrm>
            <a:off x="1257300" y="6353175"/>
            <a:ext cx="6641147" cy="1549463"/>
          </a:xfrm>
          <a:prstGeom prst="rect">
            <a:avLst/>
          </a:prstGeom>
        </p:spPr>
        <p:txBody>
          <a:bodyPr wrap="square" lIns="0" tIns="0" rIns="0" bIns="0" rtlCol="0" anchor="t">
            <a:spAutoFit/>
          </a:bodyPr>
          <a:lstStyle/>
          <a:p>
            <a:pPr algn="ctr">
              <a:lnSpc>
                <a:spcPts val="12599"/>
              </a:lnSpc>
            </a:pPr>
            <a:r>
              <a:rPr lang="en-US" sz="9000" dirty="0">
                <a:solidFill>
                  <a:srgbClr val="000000"/>
                </a:solidFill>
                <a:latin typeface="Contrail One"/>
              </a:rPr>
              <a:t>Ring Topology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4343"/>
        </a:solidFill>
        <a:effectLst/>
      </p:bgPr>
    </p:bg>
    <p:spTree>
      <p:nvGrpSpPr>
        <p:cNvPr id="1" name=""/>
        <p:cNvGrpSpPr/>
        <p:nvPr/>
      </p:nvGrpSpPr>
      <p:grpSpPr>
        <a:xfrm>
          <a:off x="0" y="0"/>
          <a:ext cx="0" cy="0"/>
          <a:chOff x="0" y="0"/>
          <a:chExt cx="0" cy="0"/>
        </a:xfrm>
      </p:grpSpPr>
      <p:sp>
        <p:nvSpPr>
          <p:cNvPr id="2" name="AutoShape 2"/>
          <p:cNvSpPr/>
          <p:nvPr/>
        </p:nvSpPr>
        <p:spPr>
          <a:xfrm>
            <a:off x="495300" y="-266700"/>
            <a:ext cx="38100" cy="7467595"/>
          </a:xfrm>
          <a:prstGeom prst="rect">
            <a:avLst/>
          </a:prstGeom>
          <a:solidFill>
            <a:srgbClr val="FFFFFF"/>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37350" y="6596362"/>
            <a:ext cx="2941500" cy="2941500"/>
          </a:xfrm>
          <a:prstGeom prst="rect">
            <a:avLst/>
          </a:prstGeom>
        </p:spPr>
      </p:pic>
      <p:grpSp>
        <p:nvGrpSpPr>
          <p:cNvPr id="4" name="Group 4"/>
          <p:cNvGrpSpPr/>
          <p:nvPr/>
        </p:nvGrpSpPr>
        <p:grpSpPr>
          <a:xfrm rot="5400000">
            <a:off x="16517677" y="773502"/>
            <a:ext cx="1292746" cy="1376638"/>
            <a:chOff x="0" y="0"/>
            <a:chExt cx="1723661" cy="1835518"/>
          </a:xfrm>
        </p:grpSpPr>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723661" cy="524123"/>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652935"/>
              <a:ext cx="1723661" cy="524123"/>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311395"/>
              <a:ext cx="1723661" cy="524123"/>
            </a:xfrm>
            <a:prstGeom prst="rect">
              <a:avLst/>
            </a:prstGeom>
          </p:spPr>
        </p:pic>
      </p:grpSp>
      <p:sp>
        <p:nvSpPr>
          <p:cNvPr id="8" name="AutoShape 8"/>
          <p:cNvSpPr/>
          <p:nvPr/>
        </p:nvSpPr>
        <p:spPr>
          <a:xfrm>
            <a:off x="17354550" y="0"/>
            <a:ext cx="2247900" cy="10287000"/>
          </a:xfrm>
          <a:prstGeom prst="rect">
            <a:avLst/>
          </a:prstGeom>
          <a:solidFill>
            <a:srgbClr val="202020"/>
          </a:solidFill>
        </p:spPr>
      </p:sp>
      <p:sp>
        <p:nvSpPr>
          <p:cNvPr id="9" name="TextBox 9"/>
          <p:cNvSpPr txBox="1"/>
          <p:nvPr/>
        </p:nvSpPr>
        <p:spPr>
          <a:xfrm>
            <a:off x="1028700" y="914400"/>
            <a:ext cx="8339206" cy="1012208"/>
          </a:xfrm>
          <a:prstGeom prst="rect">
            <a:avLst/>
          </a:prstGeom>
        </p:spPr>
        <p:txBody>
          <a:bodyPr lIns="0" tIns="0" rIns="0" bIns="0" rtlCol="0" anchor="t">
            <a:spAutoFit/>
          </a:bodyPr>
          <a:lstStyle/>
          <a:p>
            <a:pPr>
              <a:lnSpc>
                <a:spcPts val="8259"/>
              </a:lnSpc>
            </a:pPr>
            <a:r>
              <a:rPr lang="en-US" sz="5899">
                <a:solidFill>
                  <a:srgbClr val="000000"/>
                </a:solidFill>
                <a:latin typeface="Contrail One"/>
              </a:rPr>
              <a:t>TOPOLOGIA ANEL</a:t>
            </a:r>
          </a:p>
        </p:txBody>
      </p:sp>
      <p:sp>
        <p:nvSpPr>
          <p:cNvPr id="10" name="TextBox 10"/>
          <p:cNvSpPr txBox="1"/>
          <p:nvPr/>
        </p:nvSpPr>
        <p:spPr>
          <a:xfrm>
            <a:off x="1028700" y="2487593"/>
            <a:ext cx="15632404" cy="3561231"/>
          </a:xfrm>
          <a:prstGeom prst="rect">
            <a:avLst/>
          </a:prstGeom>
        </p:spPr>
        <p:txBody>
          <a:bodyPr lIns="0" tIns="0" rIns="0" bIns="0" rtlCol="0" anchor="t">
            <a:spAutoFit/>
          </a:bodyPr>
          <a:lstStyle/>
          <a:p>
            <a:pPr marL="571500" indent="-571500" algn="just">
              <a:lnSpc>
                <a:spcPts val="5599"/>
              </a:lnSpc>
              <a:buFont typeface="Arial" panose="020B0604020202020204" pitchFamily="34" charset="0"/>
              <a:buChar char="•"/>
            </a:pPr>
            <a:r>
              <a:rPr lang="pt-BR" sz="3999" dirty="0">
                <a:solidFill>
                  <a:srgbClr val="FFFFFF"/>
                </a:solidFill>
                <a:latin typeface="Contrail One"/>
              </a:rPr>
              <a:t>Recebe esse nome por conectar os dispositivos em série e em circuito fechado;</a:t>
            </a:r>
          </a:p>
          <a:p>
            <a:pPr marL="571500" indent="-571500" algn="just">
              <a:lnSpc>
                <a:spcPts val="5599"/>
              </a:lnSpc>
              <a:buFont typeface="Arial" panose="020B0604020202020204" pitchFamily="34" charset="0"/>
              <a:buChar char="•"/>
            </a:pPr>
            <a:r>
              <a:rPr lang="pt-BR" sz="3999" dirty="0">
                <a:solidFill>
                  <a:srgbClr val="FFFFFF"/>
                </a:solidFill>
                <a:latin typeface="Contrail One"/>
              </a:rPr>
              <a:t>Fluxo de dados unidirecional;</a:t>
            </a:r>
          </a:p>
          <a:p>
            <a:pPr marL="571500" indent="-571500" algn="just">
              <a:lnSpc>
                <a:spcPts val="5599"/>
              </a:lnSpc>
              <a:buFont typeface="Arial" panose="020B0604020202020204" pitchFamily="34" charset="0"/>
              <a:buChar char="•"/>
            </a:pPr>
            <a:r>
              <a:rPr lang="pt-BR" sz="3999" dirty="0">
                <a:solidFill>
                  <a:srgbClr val="FFFFFF"/>
                </a:solidFill>
                <a:latin typeface="Contrail One"/>
              </a:rPr>
              <a:t>Vantagens;</a:t>
            </a:r>
          </a:p>
          <a:p>
            <a:pPr marL="571500" indent="-571500" algn="just">
              <a:lnSpc>
                <a:spcPts val="5599"/>
              </a:lnSpc>
              <a:buFont typeface="Arial" panose="020B0604020202020204" pitchFamily="34" charset="0"/>
              <a:buChar char="•"/>
            </a:pPr>
            <a:r>
              <a:rPr lang="pt-BR" sz="3999" dirty="0">
                <a:solidFill>
                  <a:srgbClr val="FFFFFF"/>
                </a:solidFill>
                <a:latin typeface="Contrail One"/>
              </a:rPr>
              <a:t>Desvantagens.</a:t>
            </a:r>
            <a:endParaRPr lang="en-US" sz="3999" dirty="0">
              <a:solidFill>
                <a:srgbClr val="FFFFFF"/>
              </a:solidFill>
              <a:latin typeface="Contrail One"/>
            </a:endParaRPr>
          </a:p>
        </p:txBody>
      </p:sp>
      <p:pic>
        <p:nvPicPr>
          <p:cNvPr id="12" name="Imagem 11">
            <a:extLst>
              <a:ext uri="{FF2B5EF4-FFF2-40B4-BE49-F238E27FC236}">
                <a16:creationId xmlns:a16="http://schemas.microsoft.com/office/drawing/2014/main" id="{B041B807-2299-402B-A10A-8752683AD3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15425" y="5119687"/>
            <a:ext cx="57150" cy="47625"/>
          </a:xfrm>
          <a:prstGeom prst="rect">
            <a:avLst/>
          </a:prstGeom>
        </p:spPr>
      </p:pic>
      <p:pic>
        <p:nvPicPr>
          <p:cNvPr id="13" name="Imagem 12">
            <a:extLst>
              <a:ext uri="{FF2B5EF4-FFF2-40B4-BE49-F238E27FC236}">
                <a16:creationId xmlns:a16="http://schemas.microsoft.com/office/drawing/2014/main" id="{D6AC485E-4470-4118-9233-7C924EBB0F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34400" y="3999959"/>
            <a:ext cx="5430172" cy="52197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4343"/>
        </a:solidFill>
        <a:effectLst/>
      </p:bgPr>
    </p:bg>
    <p:spTree>
      <p:nvGrpSpPr>
        <p:cNvPr id="1" name=""/>
        <p:cNvGrpSpPr/>
        <p:nvPr/>
      </p:nvGrpSpPr>
      <p:grpSpPr>
        <a:xfrm>
          <a:off x="0" y="0"/>
          <a:ext cx="0" cy="0"/>
          <a:chOff x="0" y="0"/>
          <a:chExt cx="0" cy="0"/>
        </a:xfrm>
      </p:grpSpPr>
      <p:sp>
        <p:nvSpPr>
          <p:cNvPr id="2" name="AutoShape 2"/>
          <p:cNvSpPr/>
          <p:nvPr/>
        </p:nvSpPr>
        <p:spPr>
          <a:xfrm>
            <a:off x="15544800" y="-98071"/>
            <a:ext cx="3962400" cy="9525000"/>
          </a:xfrm>
          <a:prstGeom prst="rect">
            <a:avLst/>
          </a:prstGeom>
          <a:solidFill>
            <a:srgbClr val="F4F4F4"/>
          </a:solidFill>
        </p:spPr>
      </p:sp>
      <p:sp>
        <p:nvSpPr>
          <p:cNvPr id="3" name="AutoShape 3"/>
          <p:cNvSpPr/>
          <p:nvPr/>
        </p:nvSpPr>
        <p:spPr>
          <a:xfrm>
            <a:off x="990600" y="2400300"/>
            <a:ext cx="38100" cy="8229600"/>
          </a:xfrm>
          <a:prstGeom prst="rect">
            <a:avLst/>
          </a:prstGeom>
          <a:solidFill>
            <a:srgbClr val="FFFFFF"/>
          </a:solidFill>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038749" y="7961801"/>
            <a:ext cx="2325199" cy="2325199"/>
          </a:xfrm>
          <a:prstGeom prst="rect">
            <a:avLst/>
          </a:prstGeom>
        </p:spPr>
      </p:pic>
      <p:grpSp>
        <p:nvGrpSpPr>
          <p:cNvPr id="5" name="Group 5"/>
          <p:cNvGrpSpPr/>
          <p:nvPr/>
        </p:nvGrpSpPr>
        <p:grpSpPr>
          <a:xfrm rot="5400000">
            <a:off x="-74890" y="487266"/>
            <a:ext cx="1472663" cy="1568231"/>
            <a:chOff x="0" y="0"/>
            <a:chExt cx="1963551" cy="2090975"/>
          </a:xfrm>
        </p:grpSpPr>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963551" cy="597067"/>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743807"/>
              <a:ext cx="1963551" cy="597067"/>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493908"/>
              <a:ext cx="1963551" cy="597067"/>
            </a:xfrm>
            <a:prstGeom prst="rect">
              <a:avLst/>
            </a:prstGeom>
          </p:spPr>
        </p:pic>
      </p:grpSp>
      <p:sp>
        <p:nvSpPr>
          <p:cNvPr id="9" name="TextBox 9"/>
          <p:cNvSpPr txBox="1"/>
          <p:nvPr/>
        </p:nvSpPr>
        <p:spPr>
          <a:xfrm>
            <a:off x="1445557" y="3887470"/>
            <a:ext cx="10666201" cy="2702560"/>
          </a:xfrm>
          <a:prstGeom prst="rect">
            <a:avLst/>
          </a:prstGeom>
        </p:spPr>
        <p:txBody>
          <a:bodyPr lIns="0" tIns="0" rIns="0" bIns="0" rtlCol="0" anchor="t">
            <a:spAutoFit/>
          </a:bodyPr>
          <a:lstStyle/>
          <a:p>
            <a:pPr>
              <a:lnSpc>
                <a:spcPts val="10400"/>
              </a:lnSpc>
            </a:pPr>
            <a:r>
              <a:rPr lang="en-US" sz="10400" spc="124">
                <a:solidFill>
                  <a:srgbClr val="FFFFFF"/>
                </a:solidFill>
                <a:latin typeface="Montserrat Classic Bold"/>
              </a:rPr>
              <a:t>TOPOLOGIA</a:t>
            </a:r>
          </a:p>
          <a:p>
            <a:pPr>
              <a:lnSpc>
                <a:spcPts val="10400"/>
              </a:lnSpc>
            </a:pPr>
            <a:r>
              <a:rPr lang="en-US" sz="10400" spc="124">
                <a:solidFill>
                  <a:srgbClr val="FFFFFF"/>
                </a:solidFill>
                <a:latin typeface="Montserrat Classic Bold"/>
              </a:rPr>
              <a:t>ÁRVORE</a:t>
            </a:r>
          </a:p>
        </p:txBody>
      </p:sp>
      <p:pic>
        <p:nvPicPr>
          <p:cNvPr id="10" name="Picture 10"/>
          <p:cNvPicPr>
            <a:picLocks noChangeAspect="1"/>
          </p:cNvPicPr>
          <p:nvPr/>
        </p:nvPicPr>
        <p:blipFill>
          <a:blip r:embed="rId6"/>
          <a:srcRect/>
          <a:stretch>
            <a:fillRect/>
          </a:stretch>
        </p:blipFill>
        <p:spPr>
          <a:xfrm>
            <a:off x="10597056" y="3696970"/>
            <a:ext cx="4411895" cy="4264831"/>
          </a:xfrm>
          <a:prstGeom prst="rect">
            <a:avLst/>
          </a:prstGeom>
        </p:spPr>
      </p:pic>
      <p:sp>
        <p:nvSpPr>
          <p:cNvPr id="11" name="TextBox 11"/>
          <p:cNvSpPr txBox="1"/>
          <p:nvPr/>
        </p:nvSpPr>
        <p:spPr>
          <a:xfrm>
            <a:off x="1445557" y="6353175"/>
            <a:ext cx="6388745" cy="1533525"/>
          </a:xfrm>
          <a:prstGeom prst="rect">
            <a:avLst/>
          </a:prstGeom>
        </p:spPr>
        <p:txBody>
          <a:bodyPr lIns="0" tIns="0" rIns="0" bIns="0" rtlCol="0" anchor="t">
            <a:spAutoFit/>
          </a:bodyPr>
          <a:lstStyle/>
          <a:p>
            <a:pPr algn="ctr">
              <a:lnSpc>
                <a:spcPts val="12599"/>
              </a:lnSpc>
            </a:pPr>
            <a:r>
              <a:rPr lang="en-US" sz="9000">
                <a:solidFill>
                  <a:srgbClr val="000000"/>
                </a:solidFill>
                <a:latin typeface="Contrail One"/>
              </a:rPr>
              <a:t>Tree Topology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4343"/>
        </a:solidFill>
        <a:effectLst/>
      </p:bgPr>
    </p:bg>
    <p:spTree>
      <p:nvGrpSpPr>
        <p:cNvPr id="1" name=""/>
        <p:cNvGrpSpPr/>
        <p:nvPr/>
      </p:nvGrpSpPr>
      <p:grpSpPr>
        <a:xfrm>
          <a:off x="0" y="0"/>
          <a:ext cx="0" cy="0"/>
          <a:chOff x="0" y="0"/>
          <a:chExt cx="0" cy="0"/>
        </a:xfrm>
      </p:grpSpPr>
      <p:sp>
        <p:nvSpPr>
          <p:cNvPr id="2" name="AutoShape 2"/>
          <p:cNvSpPr/>
          <p:nvPr/>
        </p:nvSpPr>
        <p:spPr>
          <a:xfrm>
            <a:off x="495300" y="-266700"/>
            <a:ext cx="38100" cy="7467595"/>
          </a:xfrm>
          <a:prstGeom prst="rect">
            <a:avLst/>
          </a:prstGeom>
          <a:solidFill>
            <a:srgbClr val="FFFFFF"/>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37350" y="6596362"/>
            <a:ext cx="2941500" cy="2941500"/>
          </a:xfrm>
          <a:prstGeom prst="rect">
            <a:avLst/>
          </a:prstGeom>
        </p:spPr>
      </p:pic>
      <p:grpSp>
        <p:nvGrpSpPr>
          <p:cNvPr id="4" name="Group 4"/>
          <p:cNvGrpSpPr/>
          <p:nvPr/>
        </p:nvGrpSpPr>
        <p:grpSpPr>
          <a:xfrm rot="5400000">
            <a:off x="16517677" y="773502"/>
            <a:ext cx="1292746" cy="1376638"/>
            <a:chOff x="0" y="0"/>
            <a:chExt cx="1723661" cy="1835518"/>
          </a:xfrm>
        </p:grpSpPr>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723661" cy="524123"/>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652935"/>
              <a:ext cx="1723661" cy="524123"/>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311395"/>
              <a:ext cx="1723661" cy="524123"/>
            </a:xfrm>
            <a:prstGeom prst="rect">
              <a:avLst/>
            </a:prstGeom>
          </p:spPr>
        </p:pic>
      </p:grpSp>
      <p:sp>
        <p:nvSpPr>
          <p:cNvPr id="8" name="AutoShape 8"/>
          <p:cNvSpPr/>
          <p:nvPr/>
        </p:nvSpPr>
        <p:spPr>
          <a:xfrm>
            <a:off x="17354550" y="0"/>
            <a:ext cx="2247900" cy="10287000"/>
          </a:xfrm>
          <a:prstGeom prst="rect">
            <a:avLst/>
          </a:prstGeom>
          <a:solidFill>
            <a:srgbClr val="202020"/>
          </a:solidFill>
        </p:spPr>
      </p:sp>
      <p:sp>
        <p:nvSpPr>
          <p:cNvPr id="9" name="TextBox 9"/>
          <p:cNvSpPr txBox="1"/>
          <p:nvPr/>
        </p:nvSpPr>
        <p:spPr>
          <a:xfrm>
            <a:off x="1028700" y="914400"/>
            <a:ext cx="8339206" cy="1012208"/>
          </a:xfrm>
          <a:prstGeom prst="rect">
            <a:avLst/>
          </a:prstGeom>
        </p:spPr>
        <p:txBody>
          <a:bodyPr lIns="0" tIns="0" rIns="0" bIns="0" rtlCol="0" anchor="t">
            <a:spAutoFit/>
          </a:bodyPr>
          <a:lstStyle/>
          <a:p>
            <a:pPr>
              <a:lnSpc>
                <a:spcPts val="8259"/>
              </a:lnSpc>
            </a:pPr>
            <a:r>
              <a:rPr lang="en-US" sz="5899">
                <a:solidFill>
                  <a:srgbClr val="000000"/>
                </a:solidFill>
                <a:latin typeface="Contrail One"/>
              </a:rPr>
              <a:t>TOPOLOGIA ÁRVORE</a:t>
            </a:r>
          </a:p>
        </p:txBody>
      </p:sp>
      <p:sp>
        <p:nvSpPr>
          <p:cNvPr id="10" name="TextBox 10"/>
          <p:cNvSpPr txBox="1"/>
          <p:nvPr/>
        </p:nvSpPr>
        <p:spPr>
          <a:xfrm>
            <a:off x="1028700" y="3097512"/>
            <a:ext cx="15632404" cy="3498850"/>
          </a:xfrm>
          <a:prstGeom prst="rect">
            <a:avLst/>
          </a:prstGeom>
        </p:spPr>
        <p:txBody>
          <a:bodyPr lIns="0" tIns="0" rIns="0" bIns="0" rtlCol="0" anchor="t">
            <a:spAutoFit/>
          </a:bodyPr>
          <a:lstStyle/>
          <a:p>
            <a:pPr algn="just">
              <a:lnSpc>
                <a:spcPts val="5599"/>
              </a:lnSpc>
            </a:pPr>
            <a:r>
              <a:rPr lang="en-US" sz="3999" dirty="0">
                <a:solidFill>
                  <a:srgbClr val="FFFFFF"/>
                </a:solidFill>
                <a:latin typeface="Contrail One"/>
              </a:rPr>
              <a:t>As </a:t>
            </a:r>
            <a:r>
              <a:rPr lang="en-US" sz="3999" dirty="0" err="1">
                <a:solidFill>
                  <a:srgbClr val="FFFFFF"/>
                </a:solidFill>
                <a:latin typeface="Contrail One"/>
              </a:rPr>
              <a:t>topologias</a:t>
            </a:r>
            <a:r>
              <a:rPr lang="en-US" sz="3999" dirty="0">
                <a:solidFill>
                  <a:srgbClr val="FFFFFF"/>
                </a:solidFill>
                <a:latin typeface="Contrail One"/>
              </a:rPr>
              <a:t> </a:t>
            </a:r>
            <a:r>
              <a:rPr lang="en-US" sz="3999" dirty="0" err="1">
                <a:solidFill>
                  <a:srgbClr val="FFFFFF"/>
                </a:solidFill>
                <a:latin typeface="Contrail One"/>
              </a:rPr>
              <a:t>em</a:t>
            </a:r>
            <a:r>
              <a:rPr lang="en-US" sz="3999" dirty="0">
                <a:solidFill>
                  <a:srgbClr val="FFFFFF"/>
                </a:solidFill>
                <a:latin typeface="Contrail One"/>
              </a:rPr>
              <a:t> </a:t>
            </a:r>
            <a:r>
              <a:rPr lang="en-US" sz="3999" dirty="0" err="1">
                <a:solidFill>
                  <a:srgbClr val="FFFFFF"/>
                </a:solidFill>
                <a:latin typeface="Contrail One"/>
              </a:rPr>
              <a:t>árvore</a:t>
            </a:r>
            <a:r>
              <a:rPr lang="en-US" sz="3999" dirty="0">
                <a:solidFill>
                  <a:srgbClr val="FFFFFF"/>
                </a:solidFill>
                <a:latin typeface="Contrail One"/>
              </a:rPr>
              <a:t> </a:t>
            </a:r>
            <a:r>
              <a:rPr lang="en-US" sz="3999" dirty="0" err="1">
                <a:solidFill>
                  <a:srgbClr val="FFFFFF"/>
                </a:solidFill>
                <a:latin typeface="Contrail One"/>
              </a:rPr>
              <a:t>são</a:t>
            </a:r>
            <a:r>
              <a:rPr lang="en-US" sz="3999" dirty="0">
                <a:solidFill>
                  <a:srgbClr val="FFFFFF"/>
                </a:solidFill>
                <a:latin typeface="Contrail One"/>
              </a:rPr>
              <a:t> </a:t>
            </a:r>
            <a:r>
              <a:rPr lang="en-US" sz="3999" dirty="0" err="1">
                <a:solidFill>
                  <a:srgbClr val="FFFFFF"/>
                </a:solidFill>
                <a:latin typeface="Contrail One"/>
              </a:rPr>
              <a:t>basicamente</a:t>
            </a:r>
            <a:r>
              <a:rPr lang="en-US" sz="3999" dirty="0">
                <a:solidFill>
                  <a:srgbClr val="FFFFFF"/>
                </a:solidFill>
                <a:latin typeface="Contrail One"/>
              </a:rPr>
              <a:t> </a:t>
            </a:r>
            <a:r>
              <a:rPr lang="en-US" sz="3999" dirty="0" err="1">
                <a:solidFill>
                  <a:srgbClr val="FFFFFF"/>
                </a:solidFill>
                <a:latin typeface="Contrail One"/>
              </a:rPr>
              <a:t>barras</a:t>
            </a:r>
            <a:r>
              <a:rPr lang="en-US" sz="3999" dirty="0">
                <a:solidFill>
                  <a:srgbClr val="FFFFFF"/>
                </a:solidFill>
                <a:latin typeface="Contrail One"/>
              </a:rPr>
              <a:t> </a:t>
            </a:r>
            <a:r>
              <a:rPr lang="en-US" sz="3999" dirty="0" err="1">
                <a:solidFill>
                  <a:srgbClr val="FFFFFF"/>
                </a:solidFill>
                <a:latin typeface="Contrail One"/>
              </a:rPr>
              <a:t>interconectadas</a:t>
            </a:r>
            <a:r>
              <a:rPr lang="en-US" sz="3999" dirty="0">
                <a:solidFill>
                  <a:srgbClr val="FFFFFF"/>
                </a:solidFill>
                <a:latin typeface="Contrail One"/>
              </a:rPr>
              <a:t>, </a:t>
            </a:r>
            <a:r>
              <a:rPr lang="en-US" sz="3999" dirty="0" err="1">
                <a:solidFill>
                  <a:srgbClr val="FFFFFF"/>
                </a:solidFill>
                <a:latin typeface="Contrail One"/>
              </a:rPr>
              <a:t>onde</a:t>
            </a:r>
            <a:r>
              <a:rPr lang="en-US" sz="3999" dirty="0">
                <a:solidFill>
                  <a:srgbClr val="FFFFFF"/>
                </a:solidFill>
                <a:latin typeface="Contrail One"/>
              </a:rPr>
              <a:t> </a:t>
            </a:r>
            <a:r>
              <a:rPr lang="en-US" sz="3999" dirty="0" err="1">
                <a:solidFill>
                  <a:srgbClr val="FFFFFF"/>
                </a:solidFill>
                <a:latin typeface="Contrail One"/>
              </a:rPr>
              <a:t>ramos</a:t>
            </a:r>
            <a:r>
              <a:rPr lang="en-US" sz="3999" dirty="0">
                <a:solidFill>
                  <a:srgbClr val="FFFFFF"/>
                </a:solidFill>
                <a:latin typeface="Contrail One"/>
              </a:rPr>
              <a:t> </a:t>
            </a:r>
            <a:r>
              <a:rPr lang="en-US" sz="3999" dirty="0" err="1">
                <a:solidFill>
                  <a:srgbClr val="FFFFFF"/>
                </a:solidFill>
                <a:latin typeface="Contrail One"/>
              </a:rPr>
              <a:t>menores</a:t>
            </a:r>
            <a:r>
              <a:rPr lang="en-US" sz="3999" dirty="0">
                <a:solidFill>
                  <a:srgbClr val="FFFFFF"/>
                </a:solidFill>
                <a:latin typeface="Contrail One"/>
              </a:rPr>
              <a:t> </a:t>
            </a:r>
            <a:r>
              <a:rPr lang="en-US" sz="3999" dirty="0" err="1">
                <a:solidFill>
                  <a:srgbClr val="FFFFFF"/>
                </a:solidFill>
                <a:latin typeface="Contrail One"/>
              </a:rPr>
              <a:t>são</a:t>
            </a:r>
            <a:r>
              <a:rPr lang="en-US" sz="3999" dirty="0">
                <a:solidFill>
                  <a:srgbClr val="FFFFFF"/>
                </a:solidFill>
                <a:latin typeface="Contrail One"/>
              </a:rPr>
              <a:t> </a:t>
            </a:r>
            <a:r>
              <a:rPr lang="en-US" sz="3999" dirty="0" err="1">
                <a:solidFill>
                  <a:srgbClr val="FFFFFF"/>
                </a:solidFill>
                <a:latin typeface="Contrail One"/>
              </a:rPr>
              <a:t>conectados</a:t>
            </a:r>
            <a:r>
              <a:rPr lang="en-US" sz="3999" dirty="0">
                <a:solidFill>
                  <a:srgbClr val="FFFFFF"/>
                </a:solidFill>
                <a:latin typeface="Contrail One"/>
              </a:rPr>
              <a:t> a </a:t>
            </a:r>
            <a:r>
              <a:rPr lang="en-US" sz="3999" dirty="0" err="1">
                <a:solidFill>
                  <a:srgbClr val="FFFFFF"/>
                </a:solidFill>
                <a:latin typeface="Contrail One"/>
              </a:rPr>
              <a:t>uma</a:t>
            </a:r>
            <a:r>
              <a:rPr lang="en-US" sz="3999" dirty="0">
                <a:solidFill>
                  <a:srgbClr val="FFFFFF"/>
                </a:solidFill>
                <a:latin typeface="Contrail One"/>
              </a:rPr>
              <a:t> </a:t>
            </a:r>
            <a:r>
              <a:rPr lang="en-US" sz="3999" dirty="0" err="1">
                <a:solidFill>
                  <a:srgbClr val="FFFFFF"/>
                </a:solidFill>
                <a:latin typeface="Contrail One"/>
              </a:rPr>
              <a:t>barra</a:t>
            </a:r>
            <a:r>
              <a:rPr lang="en-US" sz="3999" dirty="0">
                <a:solidFill>
                  <a:srgbClr val="FFFFFF"/>
                </a:solidFill>
                <a:latin typeface="Contrail One"/>
              </a:rPr>
              <a:t> central. As </a:t>
            </a:r>
            <a:r>
              <a:rPr lang="en-US" sz="3999" dirty="0" err="1">
                <a:solidFill>
                  <a:srgbClr val="FFFFFF"/>
                </a:solidFill>
                <a:latin typeface="Contrail One"/>
              </a:rPr>
              <a:t>ligações</a:t>
            </a:r>
            <a:r>
              <a:rPr lang="en-US" sz="3999" dirty="0">
                <a:solidFill>
                  <a:srgbClr val="FFFFFF"/>
                </a:solidFill>
                <a:latin typeface="Contrail One"/>
              </a:rPr>
              <a:t> </a:t>
            </a:r>
            <a:r>
              <a:rPr lang="en-US" sz="3999" dirty="0" err="1">
                <a:solidFill>
                  <a:srgbClr val="FFFFFF"/>
                </a:solidFill>
                <a:latin typeface="Contrail One"/>
              </a:rPr>
              <a:t>são</a:t>
            </a:r>
            <a:r>
              <a:rPr lang="en-US" sz="3999" dirty="0">
                <a:solidFill>
                  <a:srgbClr val="FFFFFF"/>
                </a:solidFill>
                <a:latin typeface="Contrail One"/>
              </a:rPr>
              <a:t> </a:t>
            </a:r>
            <a:r>
              <a:rPr lang="en-US" sz="3999" dirty="0" err="1">
                <a:solidFill>
                  <a:srgbClr val="FFFFFF"/>
                </a:solidFill>
                <a:latin typeface="Contrail One"/>
              </a:rPr>
              <a:t>realizadas</a:t>
            </a:r>
            <a:r>
              <a:rPr lang="en-US" sz="3999" dirty="0">
                <a:solidFill>
                  <a:srgbClr val="FFFFFF"/>
                </a:solidFill>
                <a:latin typeface="Contrail One"/>
              </a:rPr>
              <a:t> </a:t>
            </a:r>
            <a:r>
              <a:rPr lang="en-US" sz="3999" dirty="0" err="1">
                <a:solidFill>
                  <a:srgbClr val="FFFFFF"/>
                </a:solidFill>
                <a:latin typeface="Contrail One"/>
              </a:rPr>
              <a:t>através</a:t>
            </a:r>
            <a:r>
              <a:rPr lang="en-US" sz="3999" dirty="0">
                <a:solidFill>
                  <a:srgbClr val="FFFFFF"/>
                </a:solidFill>
                <a:latin typeface="Contrail One"/>
              </a:rPr>
              <a:t> de </a:t>
            </a:r>
            <a:r>
              <a:rPr lang="en-US" sz="3999" dirty="0" err="1">
                <a:solidFill>
                  <a:srgbClr val="FFFFFF"/>
                </a:solidFill>
                <a:latin typeface="Contrail One"/>
              </a:rPr>
              <a:t>derivadores</a:t>
            </a:r>
            <a:r>
              <a:rPr lang="en-US" sz="3999" dirty="0">
                <a:solidFill>
                  <a:srgbClr val="FFFFFF"/>
                </a:solidFill>
                <a:latin typeface="Contrail One"/>
              </a:rPr>
              <a:t>, e as </a:t>
            </a:r>
            <a:r>
              <a:rPr lang="en-US" sz="3999" dirty="0" err="1">
                <a:solidFill>
                  <a:srgbClr val="FFFFFF"/>
                </a:solidFill>
                <a:latin typeface="Contrail One"/>
              </a:rPr>
              <a:t>conexões</a:t>
            </a:r>
            <a:r>
              <a:rPr lang="en-US" sz="3999" dirty="0">
                <a:solidFill>
                  <a:srgbClr val="FFFFFF"/>
                </a:solidFill>
                <a:latin typeface="Contrail One"/>
              </a:rPr>
              <a:t> das </a:t>
            </a:r>
            <a:r>
              <a:rPr lang="en-US" sz="3999" dirty="0" err="1">
                <a:solidFill>
                  <a:srgbClr val="FFFFFF"/>
                </a:solidFill>
                <a:latin typeface="Contrail One"/>
              </a:rPr>
              <a:t>estações</a:t>
            </a:r>
            <a:r>
              <a:rPr lang="en-US" sz="3999" dirty="0">
                <a:solidFill>
                  <a:srgbClr val="FFFFFF"/>
                </a:solidFill>
                <a:latin typeface="Contrail One"/>
              </a:rPr>
              <a:t> segue o </a:t>
            </a:r>
            <a:r>
              <a:rPr lang="en-US" sz="3999" dirty="0" err="1">
                <a:solidFill>
                  <a:srgbClr val="FFFFFF"/>
                </a:solidFill>
                <a:latin typeface="Contrail One"/>
              </a:rPr>
              <a:t>modelo</a:t>
            </a:r>
            <a:r>
              <a:rPr lang="en-US" sz="3999" dirty="0">
                <a:solidFill>
                  <a:srgbClr val="FFFFFF"/>
                </a:solidFill>
                <a:latin typeface="Contrail One"/>
              </a:rPr>
              <a:t> do </a:t>
            </a:r>
            <a:r>
              <a:rPr lang="en-US" sz="3999" dirty="0" err="1">
                <a:solidFill>
                  <a:srgbClr val="FFFFFF"/>
                </a:solidFill>
                <a:latin typeface="Contrail One"/>
              </a:rPr>
              <a:t>sistema</a:t>
            </a:r>
            <a:r>
              <a:rPr lang="en-US" sz="3999" dirty="0">
                <a:solidFill>
                  <a:srgbClr val="FFFFFF"/>
                </a:solidFill>
                <a:latin typeface="Contrail One"/>
              </a:rPr>
              <a:t> de </a:t>
            </a:r>
            <a:r>
              <a:rPr lang="en-US" sz="3999" dirty="0" err="1">
                <a:solidFill>
                  <a:srgbClr val="FFFFFF"/>
                </a:solidFill>
                <a:latin typeface="Contrail One"/>
              </a:rPr>
              <a:t>barra</a:t>
            </a:r>
            <a:r>
              <a:rPr lang="en-US" sz="3999" dirty="0">
                <a:solidFill>
                  <a:srgbClr val="FFFFFF"/>
                </a:solidFill>
                <a:latin typeface="Contrail One"/>
              </a:rPr>
              <a:t> </a:t>
            </a:r>
            <a:r>
              <a:rPr lang="en-US" sz="3999" dirty="0" err="1">
                <a:solidFill>
                  <a:srgbClr val="FFFFFF"/>
                </a:solidFill>
                <a:latin typeface="Contrail One"/>
              </a:rPr>
              <a:t>padrão</a:t>
            </a:r>
            <a:r>
              <a:rPr lang="en-US" sz="3999" dirty="0">
                <a:solidFill>
                  <a:srgbClr val="FFFFFF"/>
                </a:solidFill>
                <a:latin typeface="Contrail One"/>
              </a:rPr>
              <a:t>.</a:t>
            </a:r>
          </a:p>
          <a:p>
            <a:pPr algn="just">
              <a:lnSpc>
                <a:spcPts val="5599"/>
              </a:lnSpc>
            </a:pPr>
            <a:endParaRPr lang="en-US" sz="3999" dirty="0">
              <a:solidFill>
                <a:srgbClr val="FFFFFF"/>
              </a:solidFill>
              <a:latin typeface="Contrail One"/>
            </a:endParaRPr>
          </a:p>
        </p:txBody>
      </p:sp>
      <p:pic>
        <p:nvPicPr>
          <p:cNvPr id="12" name="Imagem 11">
            <a:extLst>
              <a:ext uri="{FF2B5EF4-FFF2-40B4-BE49-F238E27FC236}">
                <a16:creationId xmlns:a16="http://schemas.microsoft.com/office/drawing/2014/main" id="{481E660C-1D6E-40CC-B1B6-112E98174D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62825" y="6210300"/>
            <a:ext cx="7162350" cy="349884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1408</Words>
  <Application>Microsoft Office PowerPoint</Application>
  <PresentationFormat>Personalizar</PresentationFormat>
  <Paragraphs>152</Paragraphs>
  <Slides>34</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34</vt:i4>
      </vt:variant>
    </vt:vector>
  </HeadingPairs>
  <TitlesOfParts>
    <vt:vector size="42" baseType="lpstr">
      <vt:lpstr>Contrail One Bold</vt:lpstr>
      <vt:lpstr>Montserrat Classic Bold</vt:lpstr>
      <vt:lpstr>Contrail One</vt:lpstr>
      <vt:lpstr>Calibri</vt:lpstr>
      <vt:lpstr>Arimo Bold</vt:lpstr>
      <vt:lpstr>Arial</vt:lpstr>
      <vt:lpstr>Arimo</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TOPOLOGIAS DE REDES</dc:title>
  <dc:creator>aluno</dc:creator>
  <cp:lastModifiedBy>aluno</cp:lastModifiedBy>
  <cp:revision>4</cp:revision>
  <dcterms:created xsi:type="dcterms:W3CDTF">2006-08-16T00:00:00Z</dcterms:created>
  <dcterms:modified xsi:type="dcterms:W3CDTF">2022-05-26T16:49:43Z</dcterms:modified>
  <dc:identifier>DAFBrFEI_0E</dc:identifier>
</cp:coreProperties>
</file>