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73" r:id="rId6"/>
    <p:sldId id="266" r:id="rId7"/>
    <p:sldId id="267" r:id="rId8"/>
    <p:sldId id="268" r:id="rId9"/>
    <p:sldId id="269" r:id="rId10"/>
    <p:sldId id="270" r:id="rId11"/>
    <p:sldId id="262" r:id="rId12"/>
    <p:sldId id="276" r:id="rId13"/>
    <p:sldId id="277" r:id="rId14"/>
    <p:sldId id="263" r:id="rId15"/>
    <p:sldId id="272" r:id="rId16"/>
    <p:sldId id="265" r:id="rId17"/>
    <p:sldId id="271" r:id="rId18"/>
    <p:sldId id="256" r:id="rId19"/>
    <p:sldId id="281" r:id="rId20"/>
    <p:sldId id="278" r:id="rId21"/>
    <p:sldId id="280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180CABE-02FC-4248-9529-0AF23847E477}">
          <p14:sldIdLst>
            <p14:sldId id="257"/>
            <p14:sldId id="258"/>
            <p14:sldId id="259"/>
            <p14:sldId id="264"/>
            <p14:sldId id="273"/>
            <p14:sldId id="266"/>
            <p14:sldId id="267"/>
            <p14:sldId id="268"/>
            <p14:sldId id="269"/>
            <p14:sldId id="270"/>
            <p14:sldId id="262"/>
            <p14:sldId id="276"/>
            <p14:sldId id="277"/>
            <p14:sldId id="263"/>
            <p14:sldId id="272"/>
            <p14:sldId id="265"/>
            <p14:sldId id="271"/>
            <p14:sldId id="256"/>
            <p14:sldId id="281"/>
            <p14:sldId id="278"/>
            <p14:sldId id="28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96BC0-B2D1-45CB-93B9-FA803FB4C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3FF28A-9C3B-478D-9567-A3C6F3E7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17035D-6226-4A9D-B9D6-FF5D0D61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C9041-FB3B-46F6-ADB4-9CE22F2C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E39462-98D1-4AC6-8F98-55D398B5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00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56224-F02F-4C32-9DF5-41CE8CC4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145D45-B2D0-4C0D-89A8-7338C760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2A5B07-C25B-4F0E-A9D1-96A46BEE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C8EB3-2D05-43B4-981C-0B48FBCB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5AB073-8378-4E22-968C-968AC11C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3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4A7B6A-7BDF-4233-B914-8C6D12597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FB27D2-10AE-4347-9806-C569B6E5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E08231-32E9-4C20-B8D0-B173CE35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03E3C3-E437-48F4-B588-9F1967D7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9976E-BF54-4E81-9843-7F075B55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4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39AA8-13A4-47D1-81B4-E8BCC7FD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01826-B57C-4896-BAD0-5774A46C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5FD73-6E3F-4189-B600-7E2925F9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33EBC4-558C-4487-B08C-BCFFEC78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04112-0AE4-4231-B297-17109A21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6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8505B-9C9E-47FF-92AF-FEA8DBD3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B5E02A-C66A-41B7-A0E3-056B06BC9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C445CB-E5B1-41F4-A021-31CD202D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2479D-7DDB-43D4-ACB4-A950C740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548BB-B54E-41DD-BA30-8B09E33B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9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C9CE6-7927-4D54-8461-3E460A37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E692D-B60C-4990-A666-9A1FCB8F6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787A3D-BBB4-49EB-8B63-8AC70BD79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4306BF-36BA-4964-A319-948C41FF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E97D13-3383-4A5C-A263-3DC78BA6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ABFAEC-14FB-47C9-9B3D-B0E4B426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0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738C5-CA7A-4DDE-B24C-0B9C2317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E9B5C-479C-4C23-A3B7-FA1A2E95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73A82B-324B-42B4-B0C9-7EEE7E6A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DEEAC4-0088-4B2D-9BA1-A0D94FF4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3BBFD8-45DC-49C6-9F5E-43FC71F79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EC440E-FCBD-46C0-A27F-75761662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29625A-E44C-4326-A122-9E313F99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9C00F2-0F05-4453-95D7-773ACC68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05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A1343-7D47-44CD-A43D-CDA3225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09FE30-ACA5-40DD-A802-DC18DA71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A62B28-01F6-4865-BFF5-67B73F37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976729-BB87-4AA6-ABFF-59BA257F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9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C370F8-FECC-4DDE-9B51-BB7798F0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AF76F7-AF54-435A-815D-01E59A68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310B81-AE13-4C16-A698-8E737206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66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CE90-A256-4D3F-B7DF-02EB5C2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923B8-7ADD-40D5-A0B1-747588B3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537722-0DEF-422D-B281-8705582CF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887475-78AF-494B-9D38-DC866BA5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CC14F-83C4-450F-9C0E-650BF667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B9C701-620C-476F-94F3-C5C973BC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3E9F0-2D09-4544-B546-4AC2FEBB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59AD94-7F64-4536-AFDD-E36D75F4B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6C032C-3926-44AE-A319-407DEEE46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09FE9A-3338-43C4-82E8-D53A8ECC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D26713-7383-4FF0-9BA8-3972A3D9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383353-3750-4AB7-A697-D866C782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14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A2ABC5-FEB2-4617-BA49-56D7C083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003F1-6508-483C-B728-3D772DB6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7D08A1-84A9-4271-B88C-C56C9FA4B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BBEA-96CB-43B4-9AF6-24461153A13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389A2-1F71-4458-BCF4-9FA13B84E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9E84C-92D9-42DC-8132-5287D5234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7AFF5-E000-44B7-B1F9-E19E686D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62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cricaoficr.catolica.edu.br/blog/como-surgiu-recursos-humanos#:~:text=A%20origem%20do%20RH,e%20na%20supervis%C3%A3o%20dos%20trabalhadores" TargetMode="External"/><Relationship Id="rId7" Type="http://schemas.openxmlformats.org/officeDocument/2006/relationships/hyperlink" Target="https://transformacaodigital.com/recursos-humanos/quais-sao-as-principais-tecnologias-para-gestao-de-rh/" TargetMode="External"/><Relationship Id="rId2" Type="http://schemas.openxmlformats.org/officeDocument/2006/relationships/hyperlink" Target="https://www.gupy.io/blog/recursos-humano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hportal.com.br/artigos-rh/remunerao-e-benefcios/" TargetMode="External"/><Relationship Id="rId5" Type="http://schemas.openxmlformats.org/officeDocument/2006/relationships/hyperlink" Target="https://www.unicesumar.edu.br/blog/areas-de-atuacao-da-gestao-de-rh/" TargetMode="External"/><Relationship Id="rId4" Type="http://schemas.openxmlformats.org/officeDocument/2006/relationships/hyperlink" Target="https://blog.anhanguera.com/recursos-humanos-areas-de-atuacao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0F2BD1C-088C-4300-BC6D-FD809CAAC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8021"/>
            <a:ext cx="5962650" cy="6841958"/>
          </a:xfrm>
          <a:prstGeom prst="rect">
            <a:avLst/>
          </a:prstGeom>
        </p:spPr>
      </p:pic>
      <p:sp>
        <p:nvSpPr>
          <p:cNvPr id="39" name="Trapezoide 38">
            <a:extLst>
              <a:ext uri="{FF2B5EF4-FFF2-40B4-BE49-F238E27FC236}">
                <a16:creationId xmlns:a16="http://schemas.microsoft.com/office/drawing/2014/main" id="{1F04D74A-6A03-41CB-BDFF-85519069277E}"/>
              </a:ext>
            </a:extLst>
          </p:cNvPr>
          <p:cNvSpPr/>
          <p:nvPr/>
        </p:nvSpPr>
        <p:spPr>
          <a:xfrm>
            <a:off x="4124325" y="0"/>
            <a:ext cx="3943350" cy="6858000"/>
          </a:xfrm>
          <a:prstGeom prst="trapezoid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luxograma: Operação Manual 36">
            <a:extLst>
              <a:ext uri="{FF2B5EF4-FFF2-40B4-BE49-F238E27FC236}">
                <a16:creationId xmlns:a16="http://schemas.microsoft.com/office/drawing/2014/main" id="{EA33E4D7-0D93-4648-A955-5757D42B76A5}"/>
              </a:ext>
            </a:extLst>
          </p:cNvPr>
          <p:cNvSpPr/>
          <p:nvPr/>
        </p:nvSpPr>
        <p:spPr>
          <a:xfrm flipV="1">
            <a:off x="1636468" y="0"/>
            <a:ext cx="5562601" cy="6849979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Meio-quadro 45">
            <a:extLst>
              <a:ext uri="{FF2B5EF4-FFF2-40B4-BE49-F238E27FC236}">
                <a16:creationId xmlns:a16="http://schemas.microsoft.com/office/drawing/2014/main" id="{BBCC4B88-636B-489E-88B2-A7F254C76E8C}"/>
              </a:ext>
            </a:extLst>
          </p:cNvPr>
          <p:cNvSpPr/>
          <p:nvPr/>
        </p:nvSpPr>
        <p:spPr>
          <a:xfrm rot="16200000">
            <a:off x="243672" y="163714"/>
            <a:ext cx="6407385" cy="6432884"/>
          </a:xfrm>
          <a:prstGeom prst="halfFrame">
            <a:avLst>
              <a:gd name="adj1" fmla="val 3070"/>
              <a:gd name="adj2" fmla="val 31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C786C3-8F27-4E5F-9720-21EBC8DB9291}"/>
              </a:ext>
            </a:extLst>
          </p:cNvPr>
          <p:cNvSpPr txBox="1"/>
          <p:nvPr/>
        </p:nvSpPr>
        <p:spPr>
          <a:xfrm>
            <a:off x="703725" y="2701714"/>
            <a:ext cx="62277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Histórico da Área de</a:t>
            </a:r>
          </a:p>
          <a:p>
            <a:pPr algn="just"/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19188509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59725" y="228600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RECURSOS HUMANOS ? 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06BB75-3150-44CE-859E-A13B12C7526B}"/>
              </a:ext>
            </a:extLst>
          </p:cNvPr>
          <p:cNvSpPr txBox="1"/>
          <p:nvPr/>
        </p:nvSpPr>
        <p:spPr>
          <a:xfrm>
            <a:off x="3913094" y="2738747"/>
            <a:ext cx="7792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Separação do departamento pessoal (operacional e documental) do setor de recursos humanos (comportamental)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Psicólogos e Administradores podem gerenciar a área.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ser entendida como administração de pessoal.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D63666-D126-4046-BE26-2CCE960E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7" y="1673819"/>
            <a:ext cx="2982684" cy="4068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34BE644-A6CF-4D20-AF9B-3969C4777AD3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1704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32268" y="153050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EVOLUÇÃO DO RECURSOS HUMANOS: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2FDE2F-6297-4482-9DB9-5F86B8AC3AE0}"/>
              </a:ext>
            </a:extLst>
          </p:cNvPr>
          <p:cNvSpPr txBox="1"/>
          <p:nvPr/>
        </p:nvSpPr>
        <p:spPr>
          <a:xfrm>
            <a:off x="967753" y="4581563"/>
            <a:ext cx="522194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fontAlgn="base"/>
            <a:endParaRPr lang="en-US" sz="2000" b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Imagem 5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5BEDF444-C831-4C54-8CC3-03A59F2B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64" y="1531987"/>
            <a:ext cx="7157648" cy="4305858"/>
          </a:xfrm>
          <a:prstGeom prst="rect">
            <a:avLst/>
          </a:prstGeom>
          <a:ln>
            <a:noFill/>
          </a:ln>
        </p:spPr>
      </p:pic>
      <p:sp>
        <p:nvSpPr>
          <p:cNvPr id="7" name="CaixaDeTexto 1">
            <a:extLst>
              <a:ext uri="{FF2B5EF4-FFF2-40B4-BE49-F238E27FC236}">
                <a16:creationId xmlns:a16="http://schemas.microsoft.com/office/drawing/2014/main" id="{007FB030-B531-42E2-B80B-059BDCCFDECA}"/>
              </a:ext>
            </a:extLst>
          </p:cNvPr>
          <p:cNvSpPr txBox="1"/>
          <p:nvPr/>
        </p:nvSpPr>
        <p:spPr>
          <a:xfrm>
            <a:off x="7886520" y="1699757"/>
            <a:ext cx="3835879" cy="39703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Os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Recursos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Humanos é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área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relativamente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nova,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surgiu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torno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ínicio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século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XX.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Seu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primeiro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foi</a:t>
            </a:r>
            <a:r>
              <a:rPr lang="en-US" sz="2000" u="sng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u="sng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Relações</a:t>
            </a:r>
            <a:r>
              <a:rPr lang="en-US" sz="2000" u="sng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u="sng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Industriais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.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Sua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criação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deveu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-se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por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força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impacto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Revolução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Industrial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nas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relações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empregador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versus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empregado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desde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foi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crescendo 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agregando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si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mesma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série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desafios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responsabilidades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que antes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se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supunham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existir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.</a:t>
            </a:r>
            <a:endParaRPr lang="pt-BR" sz="20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4303F0-7650-42C2-9A3A-3B8033A06BE1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2839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25608" y="156514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EVOLUÇÃO DO RECURSOS HUMANOS: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2FDE2F-6297-4482-9DB9-5F86B8AC3AE0}"/>
              </a:ext>
            </a:extLst>
          </p:cNvPr>
          <p:cNvSpPr txBox="1"/>
          <p:nvPr/>
        </p:nvSpPr>
        <p:spPr>
          <a:xfrm>
            <a:off x="342900" y="900960"/>
            <a:ext cx="1150143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A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evolução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do RH fez com que o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setor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que antes se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ocupava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somente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com 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tarefas</a:t>
            </a:r>
            <a:r>
              <a:rPr lang="en-US" sz="20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burocráticas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endParaRPr lang="pt-BR" sz="2000" dirty="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que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basicamente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eram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controle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ponto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admissões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demissões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assumisse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postura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protagonismo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empresa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graças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à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automatização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área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.</a:t>
            </a:r>
            <a:endParaRPr lang="pt-BR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just" rtl="0"/>
            <a:endParaRPr lang="pt-BR" sz="2000" i="0" u="none" strike="noStrike" dirty="0">
              <a:solidFill>
                <a:srgbClr val="000000"/>
              </a:solidFill>
              <a:effectLst/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9808F77D-2631-4963-A6FF-3F5436720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5" t="13849" r="2439"/>
          <a:stretch/>
        </p:blipFill>
        <p:spPr>
          <a:xfrm>
            <a:off x="2193511" y="2224399"/>
            <a:ext cx="7800216" cy="418420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3E43C36-0E07-4221-876D-961DFA201DBE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5121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53353" y="145541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EVOLUÇÃO DO RECURSOS HUMANOS: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0A26E8-BDF8-4556-BD5C-FE001143D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3" y="1253536"/>
            <a:ext cx="11189134" cy="24026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B0D4F2-9716-4552-857A-D32DA02A01CB}"/>
              </a:ext>
            </a:extLst>
          </p:cNvPr>
          <p:cNvSpPr txBox="1"/>
          <p:nvPr/>
        </p:nvSpPr>
        <p:spPr>
          <a:xfrm>
            <a:off x="6189694" y="4581563"/>
            <a:ext cx="51282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RH 4.0: 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colaborador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transformador</a:t>
            </a:r>
            <a:endParaRPr lang="en-US" sz="2000" i="0" u="none" strike="noStrike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000" i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RH 5.0: </a:t>
            </a:r>
            <a:r>
              <a:rPr lang="en-US" sz="200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colaborador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ágil</a:t>
            </a:r>
            <a:r>
              <a:rPr lang="en-US" sz="200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2FDE2F-6297-4482-9DB9-5F86B8AC3AE0}"/>
              </a:ext>
            </a:extLst>
          </p:cNvPr>
          <p:cNvSpPr txBox="1"/>
          <p:nvPr/>
        </p:nvSpPr>
        <p:spPr>
          <a:xfrm>
            <a:off x="967753" y="4581563"/>
            <a:ext cx="5221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RH 1.0: </a:t>
            </a:r>
            <a:r>
              <a:rPr lang="en-US" sz="2000">
                <a:solidFill>
                  <a:srgbClr val="FFFFFF"/>
                </a:solidFill>
                <a:latin typeface="Arial" panose="020B0604020202020204" pitchFamily="34" charset="0"/>
              </a:rPr>
              <a:t>O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err="1">
                <a:solidFill>
                  <a:srgbClr val="FFFFFF"/>
                </a:solidFill>
                <a:latin typeface="Arial" panose="020B0604020202020204" pitchFamily="34" charset="0"/>
              </a:rPr>
              <a:t>t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rabalhador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empregado</a:t>
            </a:r>
            <a:r>
              <a:rPr lang="en-US" sz="200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000" i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RH 2.0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O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trabalhador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funcionário</a:t>
            </a:r>
            <a:r>
              <a:rPr lang="en-US" sz="200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endParaRPr lang="en-US" sz="2000" b="1" i="0" u="none" strike="noStrike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RH 3.0: 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trabalhador</a:t>
            </a:r>
            <a:r>
              <a:rPr lang="en-US" sz="20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colaborador</a:t>
            </a:r>
            <a:r>
              <a:rPr lang="en-US" sz="200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endParaRPr lang="pt-BR" sz="20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72FB2B-6D4F-4383-95F3-EBF3AD2F5A98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1508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80467" y="205351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ATUAÇÃO: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12DAE2-76CE-426F-B634-952C2B58FC38}"/>
              </a:ext>
            </a:extLst>
          </p:cNvPr>
          <p:cNvSpPr txBox="1"/>
          <p:nvPr/>
        </p:nvSpPr>
        <p:spPr>
          <a:xfrm>
            <a:off x="5576507" y="1144161"/>
            <a:ext cx="6098240" cy="5105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Essa área é responsável por todo o processo seletivo de uma empresa,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desde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divulgação de oportunidades, avaliação de currículos e perfis, realização de dinâmicas e a contratação.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Recrutamento externo: é a busca por talentos no mercado de trabalho;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Recrutamento interno: é a busca por talentos já existentes dentro da empresa para um novo cargo;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Recrutamento misto: é a divulgação de uma oportunidade para talentos externos e internos.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01D434-2628-4451-A960-14F84665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8" y="3197998"/>
            <a:ext cx="4931070" cy="2783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4321851-BB02-4DA0-B521-6620A4DF59F6}"/>
              </a:ext>
            </a:extLst>
          </p:cNvPr>
          <p:cNvSpPr txBox="1"/>
          <p:nvPr/>
        </p:nvSpPr>
        <p:spPr>
          <a:xfrm>
            <a:off x="343368" y="1610813"/>
            <a:ext cx="4931070" cy="580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Recrutamento e Seleção</a:t>
            </a:r>
            <a:endParaRPr lang="pt-BR" sz="3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ECD5B04-27CD-451B-869A-AF747CEFFAAE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775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07577" y="121023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ATUAÇÃO: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28B1F5-B20F-43EE-8AC8-953864F81F8C}"/>
              </a:ext>
            </a:extLst>
          </p:cNvPr>
          <p:cNvSpPr txBox="1"/>
          <p:nvPr/>
        </p:nvSpPr>
        <p:spPr>
          <a:xfrm rot="10800000" flipH="1" flipV="1">
            <a:off x="5557000" y="1829314"/>
            <a:ext cx="6098240" cy="389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departamento é responsável pela parte burocrática entre os clientes e colaboradores, como por exemplo fazer folhas de pagamento, cuidar  do processo de admissão, demissão e afastamento, férias, recebimento de vale-alimentação e transporte, entre outros.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DP é regido pelo sindicato e pelo Ministério do Trabalho, seguindo a Consolidação das Leis Trabalhistas (CLT) e garantindo o cumprimento das leis e normas entre a empresa e os colaboradores.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7B8E9F-32CF-4CA1-A005-F90D4598FDF1}"/>
              </a:ext>
            </a:extLst>
          </p:cNvPr>
          <p:cNvSpPr txBox="1"/>
          <p:nvPr/>
        </p:nvSpPr>
        <p:spPr>
          <a:xfrm>
            <a:off x="243726" y="1785098"/>
            <a:ext cx="4577045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Departamento Pessoal</a:t>
            </a:r>
            <a:endParaRPr lang="pt-B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FAD472-28B6-497E-AE35-B73F38E96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5" y="3429000"/>
            <a:ext cx="4931070" cy="2783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BA7A62B-DC64-4159-858C-A2838524D1DA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895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07577" y="121023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ATUAÇÃO: 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12DAE2-76CE-426F-B634-952C2B58FC38}"/>
              </a:ext>
            </a:extLst>
          </p:cNvPr>
          <p:cNvSpPr txBox="1"/>
          <p:nvPr/>
        </p:nvSpPr>
        <p:spPr>
          <a:xfrm>
            <a:off x="5639921" y="1224267"/>
            <a:ext cx="6098240" cy="5372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área de treinamento é uma das mais importantes para o sucesso da empresa, pois os profissionais atuam na educação, capacitação e desenvolvimento dos colaboradores. Eles analisam o perfil da equipe e identificam os pontos fortes a fim de serem reforçados e os pontos fracos a serem trabalhados com treinamento e capacitação.</a:t>
            </a:r>
          </a:p>
          <a:p>
            <a:pPr algn="just"/>
            <a:endParaRPr lang="pt-BR" sz="200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treinamento é focado no cargo atual do colaborador e busca melhorar as habilidades e competências relacionadas ao desempenho imediato do cargo.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desenvolvimento de pessoas foca nos cargos a serem ocupados futuramente e as habilidades e competências que serão requisitadas.</a:t>
            </a:r>
          </a:p>
          <a:p>
            <a:pPr algn="just"/>
            <a:endParaRPr lang="pt-BR" sz="20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A8CEB3-5CFD-4667-8221-08BF7F6DF6F7}"/>
              </a:ext>
            </a:extLst>
          </p:cNvPr>
          <p:cNvSpPr txBox="1"/>
          <p:nvPr/>
        </p:nvSpPr>
        <p:spPr>
          <a:xfrm>
            <a:off x="246903" y="1223209"/>
            <a:ext cx="6098240" cy="12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Treinamento 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8F939C-FC03-40BB-8488-4FB69600C97C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58868F-2D8F-48C1-B893-47F63CEA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3" y="3323615"/>
            <a:ext cx="4931070" cy="2783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629653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07577" y="121023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ATUAÇÃO: 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28B1F5-B20F-43EE-8AC8-953864F81F8C}"/>
              </a:ext>
            </a:extLst>
          </p:cNvPr>
          <p:cNvSpPr txBox="1"/>
          <p:nvPr/>
        </p:nvSpPr>
        <p:spPr>
          <a:xfrm rot="10800000" flipH="1" flipV="1">
            <a:off x="5462620" y="1208884"/>
            <a:ext cx="6262095" cy="524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 área é responsável por definir e atualizar a remuneração de todos os profissionais da empresa, verificando se todos os pisos salariais estão sendo cumpridos e propondo benefícios aos colaboradores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Salário direto: é a remuneração combinada a partir das funções desempenhadas dentro da empresa;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Salário indireto (ou benefícios): são vantagens oferecidas pela empresa, que podem ser gratuitas, abonadas parcial ou integralmente;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Recompensas: são gratificações pontuais pelo cumprimento de certas metas, por exemplo.,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E5D743-DF63-42EA-B7F9-020D6D141CB5}"/>
              </a:ext>
            </a:extLst>
          </p:cNvPr>
          <p:cNvSpPr txBox="1"/>
          <p:nvPr/>
        </p:nvSpPr>
        <p:spPr>
          <a:xfrm>
            <a:off x="246903" y="1208884"/>
            <a:ext cx="6098240" cy="12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Remuneração 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Benefícios</a:t>
            </a:r>
            <a:endParaRPr lang="pt-BR" sz="3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10EFDCA-31A1-4AB9-BCD2-69F7132CEBAC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688CE3-6EDD-46AB-815C-127F4A7B1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3" y="3428998"/>
            <a:ext cx="4931070" cy="2783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3257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9681129-FDF2-4406-AA85-37A9CF075ED5}"/>
              </a:ext>
            </a:extLst>
          </p:cNvPr>
          <p:cNvSpPr txBox="1"/>
          <p:nvPr/>
        </p:nvSpPr>
        <p:spPr>
          <a:xfrm>
            <a:off x="107577" y="121023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QUE O RH DEVE INVESTIR EM TECNOLOGIA ? 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EF1A6F-80CE-47AF-A194-DE1A191EE275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BA6DEF-5DF3-41CE-BB35-3B7DFB92A728}"/>
              </a:ext>
            </a:extLst>
          </p:cNvPr>
          <p:cNvSpPr txBox="1"/>
          <p:nvPr/>
        </p:nvSpPr>
        <p:spPr>
          <a:xfrm>
            <a:off x="5396460" y="2459503"/>
            <a:ext cx="6985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 na tomada de decisões mais assertivas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Economia de recursos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Contribui para tornar os profissionais de RH mais estratégicos e menos operacionais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37EF9A-835B-4E33-B2DB-667ED8BD4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6" y="2122357"/>
            <a:ext cx="4482715" cy="2613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850393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9681129-FDF2-4406-AA85-37A9CF075ED5}"/>
              </a:ext>
            </a:extLst>
          </p:cNvPr>
          <p:cNvSpPr txBox="1"/>
          <p:nvPr/>
        </p:nvSpPr>
        <p:spPr>
          <a:xfrm>
            <a:off x="107577" y="121023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TECNOLOGIAS DE RH: 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EF1A6F-80CE-47AF-A194-DE1A191EE275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14AE5A-5501-4EA1-A2CB-318930982698}"/>
              </a:ext>
            </a:extLst>
          </p:cNvPr>
          <p:cNvSpPr txBox="1"/>
          <p:nvPr/>
        </p:nvSpPr>
        <p:spPr>
          <a:xfrm>
            <a:off x="6430780" y="2613392"/>
            <a:ext cx="50366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Armazenamento em Nuvem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 flexíveis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60CE83-A37F-4474-87B4-BACC6E0CD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4" y="2151792"/>
            <a:ext cx="4893452" cy="2939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18573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477A998-C603-4190-894D-4941BE129AA2}"/>
              </a:ext>
            </a:extLst>
          </p:cNvPr>
          <p:cNvSpPr/>
          <p:nvPr/>
        </p:nvSpPr>
        <p:spPr>
          <a:xfrm>
            <a:off x="0" y="-38819"/>
            <a:ext cx="12192000" cy="120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40359EE-2AB5-4A01-BEB5-1A78790C6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52" y="-26425"/>
            <a:ext cx="1204096" cy="117790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4C40A93-EE7A-4BF5-902C-AF6B94FEB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22" y="-807625"/>
            <a:ext cx="3899918" cy="276649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BA82CF6-03C1-425D-AF1C-F993085B7FC9}"/>
              </a:ext>
            </a:extLst>
          </p:cNvPr>
          <p:cNvSpPr txBox="1"/>
          <p:nvPr/>
        </p:nvSpPr>
        <p:spPr>
          <a:xfrm>
            <a:off x="4890811" y="430452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u="sng" dirty="0">
                <a:solidFill>
                  <a:schemeClr val="bg1"/>
                </a:solidFill>
              </a:rPr>
              <a:t>INTEGRANTES</a:t>
            </a:r>
            <a:r>
              <a:rPr lang="pt-BR" b="1" u="sng" dirty="0">
                <a:solidFill>
                  <a:schemeClr val="bg1"/>
                </a:solidFill>
              </a:rPr>
              <a:t> </a:t>
            </a:r>
            <a:r>
              <a:rPr lang="pt-BR" sz="2800" b="1" u="sng" dirty="0">
                <a:solidFill>
                  <a:schemeClr val="bg1"/>
                </a:solidFill>
              </a:rPr>
              <a:t>DO</a:t>
            </a:r>
            <a:r>
              <a:rPr lang="pt-BR" b="1" u="sng" dirty="0">
                <a:solidFill>
                  <a:schemeClr val="bg1"/>
                </a:solidFill>
              </a:rPr>
              <a:t> </a:t>
            </a:r>
            <a:r>
              <a:rPr lang="pt-BR" sz="2800" b="1" u="sng" dirty="0">
                <a:solidFill>
                  <a:schemeClr val="bg1"/>
                </a:solidFill>
              </a:rPr>
              <a:t>GRUPO</a:t>
            </a:r>
            <a:endParaRPr lang="pt-BR" b="1" u="sng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E451-FD80-42ED-87AF-A4DD4FF59AAC}"/>
              </a:ext>
            </a:extLst>
          </p:cNvPr>
          <p:cNvSpPr txBox="1"/>
          <p:nvPr/>
        </p:nvSpPr>
        <p:spPr>
          <a:xfrm>
            <a:off x="1" y="587418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Matéria: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Administração Geral</a:t>
            </a: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Luiz Fernando Tavares</a:t>
            </a: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em Análise e Desenvolvimento de Sistemas – 1° Semestre de 2022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3AD6730-3C9A-48EB-BA2D-811F4A584A58}"/>
              </a:ext>
            </a:extLst>
          </p:cNvPr>
          <p:cNvSpPr txBox="1"/>
          <p:nvPr/>
        </p:nvSpPr>
        <p:spPr>
          <a:xfrm>
            <a:off x="224590" y="3630818"/>
            <a:ext cx="58714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Antony Fernando Ribas Rocha Silva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Gustavo Adolfo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Gabriele Xavier Ferreira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Henrique Santos e Silva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Thaís Priscila Lopes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12542C-98FC-4945-9FF1-8F92A112E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046"/>
            <a:ext cx="12192000" cy="179433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E32712-723B-4B38-8115-4A6BC415D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4" y="-15133"/>
            <a:ext cx="2125790" cy="11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398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EB5F2A8-0209-4CEE-91B9-695C15621A8F}"/>
              </a:ext>
            </a:extLst>
          </p:cNvPr>
          <p:cNvSpPr txBox="1"/>
          <p:nvPr/>
        </p:nvSpPr>
        <p:spPr>
          <a:xfrm>
            <a:off x="107577" y="121023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BIBLIOGRAFIA: 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58A982-B345-41ED-A9F5-E7FB166CF0F9}"/>
              </a:ext>
            </a:extLst>
          </p:cNvPr>
          <p:cNvSpPr txBox="1"/>
          <p:nvPr/>
        </p:nvSpPr>
        <p:spPr>
          <a:xfrm>
            <a:off x="107577" y="995392"/>
            <a:ext cx="118367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RH: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https://www.gupy.io/blog/recursos-humanos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RH: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https://inscricaoficr.catolica.edu.br/blog/como-surgiu-recursos-humanos#:~: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=A%20origem%20do%20RH,e%20na%20supervis%C3%A3o%20dos%20trabalhadores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EVOLUÇÃO DO RECURSOS HUMANOS: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https://www.docusign.com.br/blog/conheca-a-historia-do-rh-e-veja-como-esse-departamento-evoluiu#:~: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=Origem%20do%20RH,que%20envolviam%20empregador%20e%20empregado.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https://blog.anhanguera.com/recursos-humanos-areas-de-atuacao/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https://www.unicesumar.edu.br/blog/areas-de-atuacao-da-gestao-de-rh/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https://www.rhportal.com.br/artigos-rh/remunerao-e-benefcios/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http://tecnoponto.com/blog/2021/05/12/treinamento-e-desenvolvimento-tudo-o-que-o-rh-precisa-saber/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 DO RH: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https://transformacaodigital.com/recursos-humanos/quais-sao-as-principais-tecnologias-para-gestao-de-rh/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449EEE1-F541-4325-93BD-0BBF72C46A12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80404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588F31C1-AAAA-42CA-83EA-6D0D44BB106C}"/>
              </a:ext>
            </a:extLst>
          </p:cNvPr>
          <p:cNvSpPr txBox="1"/>
          <p:nvPr/>
        </p:nvSpPr>
        <p:spPr>
          <a:xfrm>
            <a:off x="4043613" y="2967335"/>
            <a:ext cx="4104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 ?</a:t>
            </a:r>
          </a:p>
        </p:txBody>
      </p:sp>
    </p:spTree>
    <p:extLst>
      <p:ext uri="{BB962C8B-B14F-4D97-AF65-F5344CB8AC3E}">
        <p14:creationId xmlns:p14="http://schemas.microsoft.com/office/powerpoint/2010/main" val="349755217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49989E-F57B-4229-B087-BFE2C3A7DF4D}"/>
              </a:ext>
            </a:extLst>
          </p:cNvPr>
          <p:cNvSpPr/>
          <p:nvPr/>
        </p:nvSpPr>
        <p:spPr>
          <a:xfrm>
            <a:off x="1" y="3084081"/>
            <a:ext cx="12192000" cy="2272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B0730C-1034-4B74-913F-93B74CA4A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6" y="3189756"/>
            <a:ext cx="2113432" cy="21134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E27CA6-E235-4C74-8F0C-05AD50760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81" y="3363107"/>
            <a:ext cx="1714500" cy="17145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D57A06B-E6F3-45CC-B03F-91EFBA700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89" y="2793276"/>
            <a:ext cx="3899918" cy="276649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EF1F4EF-E6A5-493B-A66C-54042FDB2BD3}"/>
              </a:ext>
            </a:extLst>
          </p:cNvPr>
          <p:cNvSpPr/>
          <p:nvPr/>
        </p:nvSpPr>
        <p:spPr>
          <a:xfrm>
            <a:off x="-94129" y="2833424"/>
            <a:ext cx="12599894" cy="7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9B7B78-7DB6-41EB-BA28-657BAD4D4929}"/>
              </a:ext>
            </a:extLst>
          </p:cNvPr>
          <p:cNvSpPr/>
          <p:nvPr/>
        </p:nvSpPr>
        <p:spPr>
          <a:xfrm>
            <a:off x="-94129" y="5536929"/>
            <a:ext cx="12599894" cy="70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0F4A81-0523-4F68-9531-94A077F9F29D}"/>
              </a:ext>
            </a:extLst>
          </p:cNvPr>
          <p:cNvSpPr txBox="1"/>
          <p:nvPr/>
        </p:nvSpPr>
        <p:spPr>
          <a:xfrm>
            <a:off x="2344266" y="882729"/>
            <a:ext cx="7503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6731595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E83CA91-084D-44F4-9115-E6DE4FF9E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10" y="8021"/>
            <a:ext cx="5406189" cy="6849979"/>
          </a:xfrm>
          <a:prstGeom prst="rect">
            <a:avLst/>
          </a:prstGeom>
        </p:spPr>
      </p:pic>
      <p:sp>
        <p:nvSpPr>
          <p:cNvPr id="5" name="Fluxograma: Operação Manual 4">
            <a:extLst>
              <a:ext uri="{FF2B5EF4-FFF2-40B4-BE49-F238E27FC236}">
                <a16:creationId xmlns:a16="http://schemas.microsoft.com/office/drawing/2014/main" id="{96640DE8-AC09-44FD-A9F4-0740C079C09E}"/>
              </a:ext>
            </a:extLst>
          </p:cNvPr>
          <p:cNvSpPr/>
          <p:nvPr/>
        </p:nvSpPr>
        <p:spPr>
          <a:xfrm flipV="1">
            <a:off x="2312569" y="16044"/>
            <a:ext cx="5562601" cy="6849977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-326135" y="641477"/>
            <a:ext cx="381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solidFill>
                  <a:schemeClr val="bg1"/>
                </a:solidFill>
              </a:rPr>
              <a:t> </a:t>
            </a:r>
            <a:r>
              <a:rPr lang="pt-BR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</a:t>
            </a:r>
            <a:endParaRPr lang="pt-BR" sz="2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rapezoide 8">
            <a:extLst>
              <a:ext uri="{FF2B5EF4-FFF2-40B4-BE49-F238E27FC236}">
                <a16:creationId xmlns:a16="http://schemas.microsoft.com/office/drawing/2014/main" id="{82D4C18A-8A72-4215-909A-2DE513475573}"/>
              </a:ext>
            </a:extLst>
          </p:cNvPr>
          <p:cNvSpPr/>
          <p:nvPr/>
        </p:nvSpPr>
        <p:spPr>
          <a:xfrm>
            <a:off x="4552625" y="8021"/>
            <a:ext cx="3943350" cy="6858000"/>
          </a:xfrm>
          <a:prstGeom prst="trapezoid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225555-B16F-4F39-8D02-6C9B68C920FB}"/>
              </a:ext>
            </a:extLst>
          </p:cNvPr>
          <p:cNvSpPr txBox="1"/>
          <p:nvPr/>
        </p:nvSpPr>
        <p:spPr>
          <a:xfrm>
            <a:off x="179883" y="2276421"/>
            <a:ext cx="71873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RH - Recursos Humanos ?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RH Estratégico ?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Recursos Humanos ?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Evolução do Recursos Humanos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de Atuação 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que o RH deve Investir em Tecnologia ?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Tecnologias do RH </a:t>
            </a:r>
          </a:p>
          <a:p>
            <a:pPr algn="ctr"/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0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61364" y="161366"/>
            <a:ext cx="806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QUE É (RH) RECURSOS HUMANOS ?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A635FD-2B92-4E71-9534-7211EBA90F7C}"/>
              </a:ext>
            </a:extLst>
          </p:cNvPr>
          <p:cNvSpPr txBox="1"/>
          <p:nvPr/>
        </p:nvSpPr>
        <p:spPr>
          <a:xfrm>
            <a:off x="3049121" y="32443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D39DB66-3F77-4890-AF11-B2A34998C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59" y="1720840"/>
            <a:ext cx="4782873" cy="3785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2B1726-C490-43AA-B412-37105887AC82}"/>
              </a:ext>
            </a:extLst>
          </p:cNvPr>
          <p:cNvSpPr txBox="1"/>
          <p:nvPr/>
        </p:nvSpPr>
        <p:spPr>
          <a:xfrm>
            <a:off x="5516654" y="1997839"/>
            <a:ext cx="6098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Totalidade de empregados e colaboradores que compõem uma organização, normalmente referidos como os “Recursos Humanos” de uma empresa;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 estratégico, responsável pela administração dos colaboradores e pela integração eficaz dos departamentos de uma organização em busca de melhores resultados.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A2A7D34-CDC2-4117-B50C-42C6E398A8DD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7072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61364" y="161366"/>
            <a:ext cx="806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QUE É RH ESTRATÉGICO ?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A635FD-2B92-4E71-9534-7211EBA90F7C}"/>
              </a:ext>
            </a:extLst>
          </p:cNvPr>
          <p:cNvSpPr txBox="1"/>
          <p:nvPr/>
        </p:nvSpPr>
        <p:spPr>
          <a:xfrm>
            <a:off x="3049121" y="32443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2B1726-C490-43AA-B412-37105887AC82}"/>
              </a:ext>
            </a:extLst>
          </p:cNvPr>
          <p:cNvSpPr txBox="1"/>
          <p:nvPr/>
        </p:nvSpPr>
        <p:spPr>
          <a:xfrm>
            <a:off x="6098241" y="3244334"/>
            <a:ext cx="60982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Estratégias:</a:t>
            </a:r>
          </a:p>
          <a:p>
            <a:pPr marL="457200" indent="-457200" algn="just">
              <a:buAutoNum type="arabicParenR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dos colaboradores;</a:t>
            </a:r>
          </a:p>
          <a:p>
            <a:pPr marL="457200" indent="-457200" algn="just">
              <a:buAutoNum type="arabicParenR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Qualificação das equipes;</a:t>
            </a:r>
          </a:p>
          <a:p>
            <a:pPr marL="457200" indent="-457200" algn="just">
              <a:buAutoNum type="arabicParenR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otimizada;</a:t>
            </a:r>
          </a:p>
          <a:p>
            <a:pPr marL="457200" indent="-457200" algn="just">
              <a:buAutoNum type="arabicParenR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de avaliação;</a:t>
            </a:r>
          </a:p>
          <a:p>
            <a:pPr marL="457200" indent="-457200" algn="just">
              <a:buAutoNum type="arabicParenR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clima organizacional.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1AC8DA-7828-458E-8565-3285B43995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2695684"/>
            <a:ext cx="4773567" cy="3165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769CCE7-8D5B-491B-BB31-42E57395DD53}"/>
              </a:ext>
            </a:extLst>
          </p:cNvPr>
          <p:cNvSpPr txBox="1"/>
          <p:nvPr/>
        </p:nvSpPr>
        <p:spPr>
          <a:xfrm>
            <a:off x="497541" y="1227950"/>
            <a:ext cx="109963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 modelo de administração dos Recursos Humanos, responsável pelo alinhamento das políticas de administração de pessoal aos objetivos da organização, para que ela conquiste bons resultados e se destaque no mercado de trabalho.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8621FCF-71E3-4B92-8E25-C3F720EB1DBC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60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59725" y="180535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RECURSOS HUMANOS ? 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06BB75-3150-44CE-859E-A13B12C7526B}"/>
              </a:ext>
            </a:extLst>
          </p:cNvPr>
          <p:cNvSpPr txBox="1"/>
          <p:nvPr/>
        </p:nvSpPr>
        <p:spPr>
          <a:xfrm>
            <a:off x="4038877" y="2400195"/>
            <a:ext cx="74174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Henry Robinson Towne - Empresário</a:t>
            </a:r>
          </a:p>
          <a:p>
            <a:pPr algn="just"/>
            <a:endParaRPr lang="pt-BR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1883 Towne fez um discurso e afirmou que existem os homens de negócios e os engenheiros, mas dificilmente tinha pessoas com as duas competências e que era preciso levar a ciência e engenharia ao gerenciamento de empresas. </a:t>
            </a:r>
          </a:p>
          <a:p>
            <a:pPr algn="just"/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 se deu o inicio a arte da Gestão.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727389-8360-4BF5-B1C0-1EDA7C95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5" y="1674598"/>
            <a:ext cx="2982684" cy="4067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BC37572-6514-4698-B361-29D2415CD6A3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207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006BB75-3150-44CE-859E-A13B12C7526B}"/>
              </a:ext>
            </a:extLst>
          </p:cNvPr>
          <p:cNvSpPr txBox="1"/>
          <p:nvPr/>
        </p:nvSpPr>
        <p:spPr>
          <a:xfrm>
            <a:off x="3913094" y="2092418"/>
            <a:ext cx="76776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Frederick Winslow Taylor -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1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ngenheiro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2400" b="1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ecânico</a:t>
            </a:r>
            <a:endParaRPr lang="pt-BR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Analisando com o auxilio de um cronômetro, para qualquer ineficiência fosse eliminada.</a:t>
            </a:r>
          </a:p>
          <a:p>
            <a:pPr algn="just"/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trabalho foi dividido em tarefas menores  e mais especificas.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criado o primeiro setor voltado para os trabalhadores.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 surgiu o departamento de relações industriais.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6CEEBC-F6F7-473B-A489-7C316C11C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0" y="1673821"/>
            <a:ext cx="2982684" cy="4068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D0DF2B-2B62-4266-A8C5-2E8D86EBE3CD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240E27-1823-4205-AC54-5335B5933F32}"/>
              </a:ext>
            </a:extLst>
          </p:cNvPr>
          <p:cNvSpPr txBox="1"/>
          <p:nvPr/>
        </p:nvSpPr>
        <p:spPr>
          <a:xfrm>
            <a:off x="159725" y="180535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RECURSOS HUMANOS ? 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954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59725" y="228600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RECURSOS HUMANOS ? 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06BB75-3150-44CE-859E-A13B12C7526B}"/>
              </a:ext>
            </a:extLst>
          </p:cNvPr>
          <p:cNvSpPr txBox="1"/>
          <p:nvPr/>
        </p:nvSpPr>
        <p:spPr>
          <a:xfrm>
            <a:off x="3913094" y="2092418"/>
            <a:ext cx="76776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Peter Drucker – Consultor Administrativo</a:t>
            </a:r>
          </a:p>
          <a:p>
            <a:pPr algn="just"/>
            <a:endParaRPr lang="pt-BR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após a segunda guerra mundial, Peter aborda novos conceitos.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dos fatores psicológicos e sociais.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Valorização das relações humanas no trabalho.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setor muda para Administração de Pessoal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924040-8F37-4B54-ADD3-B37418E12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0" y="1673820"/>
            <a:ext cx="2982684" cy="4068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09E8E83-89A1-4322-841F-2EF0F612B7F6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4860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B444A-880B-403D-9F69-3DF22075F3AC}"/>
              </a:ext>
            </a:extLst>
          </p:cNvPr>
          <p:cNvSpPr txBox="1"/>
          <p:nvPr/>
        </p:nvSpPr>
        <p:spPr>
          <a:xfrm>
            <a:off x="159725" y="228600"/>
            <a:ext cx="942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SURGIU O RECURSOS HUMANOS ? </a:t>
            </a:r>
            <a:endParaRPr lang="pt-BR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06BB75-3150-44CE-859E-A13B12C7526B}"/>
              </a:ext>
            </a:extLst>
          </p:cNvPr>
          <p:cNvSpPr txBox="1"/>
          <p:nvPr/>
        </p:nvSpPr>
        <p:spPr>
          <a:xfrm>
            <a:off x="3913094" y="2277083"/>
            <a:ext cx="7792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Devido a grande depressão americana de 1930:</a:t>
            </a:r>
          </a:p>
          <a:p>
            <a:pPr algn="just"/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 atuação dos sindicatos nas empresas.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Preocupação concessões de trabalhos e benefícios.</a:t>
            </a:r>
          </a:p>
          <a:p>
            <a:pPr algn="just"/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 de negociar com as entidades sindicais.</a:t>
            </a:r>
          </a:p>
          <a:p>
            <a:pPr algn="just"/>
            <a:endParaRPr lang="pt-BR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nome do setor muda para departamento de relações industriais.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FD9E86-6793-40E6-AB9B-BAA569EF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7" y="1673820"/>
            <a:ext cx="2982684" cy="4068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8EA87D5-EB89-413A-A567-D1FA8B1393D0}"/>
              </a:ext>
            </a:extLst>
          </p:cNvPr>
          <p:cNvSpPr/>
          <p:nvPr/>
        </p:nvSpPr>
        <p:spPr>
          <a:xfrm>
            <a:off x="0" y="751344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1445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1210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Antony Fernando</dc:creator>
  <cp:lastModifiedBy>Antony Fernando</cp:lastModifiedBy>
  <cp:revision>5</cp:revision>
  <dcterms:created xsi:type="dcterms:W3CDTF">2022-03-11T16:24:11Z</dcterms:created>
  <dcterms:modified xsi:type="dcterms:W3CDTF">2022-03-11T19:49:40Z</dcterms:modified>
</cp:coreProperties>
</file>