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Antony </a:t>
            </a:r>
            <a:r>
              <a:rPr lang="en-US" sz="2400" dirty="0" err="1"/>
              <a:t>Joice</a:t>
            </a:r>
            <a:r>
              <a:rPr lang="en-US" sz="2400" dirty="0"/>
              <a:t> A </a:t>
            </a:r>
          </a:p>
          <a:p>
            <a:r>
              <a:rPr lang="en-US" sz="2400" dirty="0"/>
              <a:t>REGISTER NO: 312209264</a:t>
            </a:r>
          </a:p>
          <a:p>
            <a:r>
              <a:rPr lang="en-US" sz="2400" dirty="0"/>
              <a:t>Naan </a:t>
            </a:r>
            <a:r>
              <a:rPr lang="en-US" sz="2400" dirty="0" err="1"/>
              <a:t>Mudhalvan</a:t>
            </a:r>
            <a:r>
              <a:rPr lang="en-US" sz="2400" dirty="0"/>
              <a:t> ID: asunm1353312209264</a:t>
            </a:r>
          </a:p>
          <a:p>
            <a:r>
              <a:rPr lang="en-US" sz="2400" dirty="0"/>
              <a:t>DEPARTMENT: </a:t>
            </a:r>
            <a:r>
              <a:rPr lang="en-US" sz="2400" dirty="0" err="1"/>
              <a:t>B.com</a:t>
            </a:r>
            <a:r>
              <a:rPr lang="en-US" sz="2400" dirty="0"/>
              <a:t> (General)</a:t>
            </a:r>
          </a:p>
          <a:p>
            <a:r>
              <a:rPr lang="en-US" sz="2400" dirty="0"/>
              <a:t>COLLEGE: Anna </a:t>
            </a:r>
            <a:r>
              <a:rPr lang="en-US" sz="2400" dirty="0" err="1"/>
              <a:t>Adarsh</a:t>
            </a:r>
            <a:r>
              <a:rPr lang="en-US" sz="2400" dirty="0"/>
              <a:t>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AE78F241-E0AF-D2F0-9693-6346319A3557}"/>
              </a:ext>
            </a:extLst>
          </p:cNvPr>
          <p:cNvSpPr txBox="1"/>
          <p:nvPr/>
        </p:nvSpPr>
        <p:spPr>
          <a:xfrm>
            <a:off x="739775" y="1342360"/>
            <a:ext cx="8812119" cy="4832092"/>
          </a:xfrm>
          <a:prstGeom prst="rect">
            <a:avLst/>
          </a:prstGeom>
          <a:noFill/>
        </p:spPr>
        <p:txBody>
          <a:bodyPr wrap="square" rtlCol="0">
            <a:spAutoFit/>
          </a:bodyPr>
          <a:lstStyle/>
          <a:p>
            <a:pPr algn="l"/>
            <a:r>
              <a:rPr lang="en-US" sz="2800" b="1" dirty="0">
                <a:latin typeface="Times New Roman" panose="02020603050405020304" pitchFamily="18" charset="0"/>
                <a:cs typeface="Times New Roman" panose="02020603050405020304" pitchFamily="18" charset="0"/>
              </a:rPr>
              <a:t>Employee Dataset:</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Downloaded Employee dataset from </a:t>
            </a:r>
            <a:r>
              <a:rPr lang="en-US" sz="2800" dirty="0" err="1">
                <a:latin typeface="Times New Roman" panose="02020603050405020304" pitchFamily="18" charset="0"/>
                <a:cs typeface="Times New Roman" panose="02020603050405020304" pitchFamily="18" charset="0"/>
              </a:rPr>
              <a:t>kaggle</a:t>
            </a:r>
            <a:r>
              <a:rPr lang="en-US" sz="2800" dirty="0">
                <a:latin typeface="Times New Roman" panose="02020603050405020304" pitchFamily="18" charset="0"/>
                <a:cs typeface="Times New Roman" panose="02020603050405020304" pitchFamily="18" charset="0"/>
              </a:rPr>
              <a:t> website. </a:t>
            </a:r>
          </a:p>
          <a:p>
            <a:pPr algn="l"/>
            <a:r>
              <a:rPr lang="en-US" sz="2800" b="1" dirty="0">
                <a:latin typeface="Times New Roman" panose="02020603050405020304" pitchFamily="18" charset="0"/>
                <a:cs typeface="Times New Roman" panose="02020603050405020304" pitchFamily="18" charset="0"/>
              </a:rPr>
              <a:t>Feature Selection:</a:t>
            </a:r>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     Employee ID, First Name, Last Name, Business Unit, Employee Status, Employee Type, Employee Classification Type, Gender Code, Performance Score, Current Employee Rating, Performance Level. </a:t>
            </a:r>
          </a:p>
          <a:p>
            <a:pPr algn="l"/>
            <a:r>
              <a:rPr lang="en-US" sz="2800" b="1" dirty="0">
                <a:latin typeface="Times New Roman" panose="02020603050405020304" pitchFamily="18" charset="0"/>
                <a:cs typeface="Times New Roman" panose="02020603050405020304" pitchFamily="18" charset="0"/>
              </a:rPr>
              <a:t>Formula:</a:t>
            </a:r>
            <a:endParaRPr lang="en-US" sz="2800" dirty="0">
              <a:latin typeface="Times New Roman" panose="02020603050405020304" pitchFamily="18" charset="0"/>
              <a:cs typeface="Times New Roman" panose="02020603050405020304" pitchFamily="18" charset="0"/>
            </a:endParaRPr>
          </a:p>
          <a:p>
            <a:pPr algn="l"/>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Performance Level computation using formula: =IFS(Z2&gt;=5,“VeryHigh”,Z2&gt;=4,“High”,Z2&gt;=3,“Medium”,TRUE,“Low”)</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93AEA6-027E-AA39-1777-C9B645F762E2}"/>
              </a:ext>
            </a:extLst>
          </p:cNvPr>
          <p:cNvSpPr>
            <a:spLocks noGrp="1"/>
          </p:cNvSpPr>
          <p:nvPr>
            <p:ph type="body" idx="1"/>
          </p:nvPr>
        </p:nvSpPr>
        <p:spPr>
          <a:xfrm>
            <a:off x="609600" y="1577339"/>
            <a:ext cx="9466729" cy="3447098"/>
          </a:xfrm>
        </p:spPr>
        <p:txBody>
          <a:bodyPr/>
          <a:lstStyle/>
          <a:p>
            <a:r>
              <a:rPr lang="en-US" sz="2800" b="1" dirty="0">
                <a:latin typeface="Times New Roman" panose="02020603050405020304" pitchFamily="18" charset="0"/>
                <a:cs typeface="Times New Roman" panose="02020603050405020304" pitchFamily="18" charset="0"/>
              </a:rPr>
              <a:t>Pivot Table:</a:t>
            </a:r>
          </a:p>
          <a:p>
            <a:r>
              <a:rPr lang="en-US" sz="2800" dirty="0">
                <a:latin typeface="Times New Roman" panose="02020603050405020304" pitchFamily="18" charset="0"/>
                <a:cs typeface="Times New Roman" panose="02020603050405020304" pitchFamily="18" charset="0"/>
              </a:rPr>
              <a:t>     Pivot table is used for the summary of the employee performance.  (Business Unit - Rows, Performance Level - Columns, Count of First Name - Values)</a:t>
            </a:r>
          </a:p>
          <a:p>
            <a:r>
              <a:rPr lang="en-US" sz="2800" b="1" dirty="0">
                <a:latin typeface="Times New Roman" panose="02020603050405020304" pitchFamily="18" charset="0"/>
                <a:cs typeface="Times New Roman" panose="02020603050405020304" pitchFamily="18" charset="0"/>
              </a:rPr>
              <a:t>Chart:</a:t>
            </a:r>
          </a:p>
          <a:p>
            <a:r>
              <a:rPr lang="en-US" sz="2800" dirty="0">
                <a:latin typeface="Times New Roman" panose="02020603050405020304" pitchFamily="18" charset="0"/>
                <a:cs typeface="Times New Roman" panose="02020603050405020304" pitchFamily="18" charset="0"/>
              </a:rPr>
              <a:t>     Chart is inserted for the data visualization and for the better understanding of the collected employee data.  Chart is also used for the final output for our data.</a:t>
            </a:r>
          </a:p>
        </p:txBody>
      </p:sp>
    </p:spTree>
    <p:extLst>
      <p:ext uri="{BB962C8B-B14F-4D97-AF65-F5344CB8AC3E}">
        <p14:creationId xmlns:p14="http://schemas.microsoft.com/office/powerpoint/2010/main" val="516476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4" name="Picture 14">
            <a:extLst>
              <a:ext uri="{FF2B5EF4-FFF2-40B4-BE49-F238E27FC236}">
                <a16:creationId xmlns:a16="http://schemas.microsoft.com/office/drawing/2014/main" id="{4B99845E-4746-0C09-96B7-CA452A5D8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597" y="1990856"/>
            <a:ext cx="5305425" cy="3371850"/>
          </a:xfrm>
          <a:prstGeom prst="rect">
            <a:avLst/>
          </a:prstGeom>
        </p:spPr>
      </p:pic>
      <p:sp>
        <p:nvSpPr>
          <p:cNvPr id="15" name="TextBox 14">
            <a:extLst>
              <a:ext uri="{FF2B5EF4-FFF2-40B4-BE49-F238E27FC236}">
                <a16:creationId xmlns:a16="http://schemas.microsoft.com/office/drawing/2014/main" id="{25D23B0D-7B35-3CA8-AC82-0051F368235B}"/>
              </a:ext>
            </a:extLst>
          </p:cNvPr>
          <p:cNvSpPr txBox="1"/>
          <p:nvPr/>
        </p:nvSpPr>
        <p:spPr>
          <a:xfrm>
            <a:off x="1893794" y="1305635"/>
            <a:ext cx="8404411" cy="523220"/>
          </a:xfrm>
          <a:prstGeom prst="rect">
            <a:avLst/>
          </a:prstGeom>
          <a:noFill/>
        </p:spPr>
        <p:txBody>
          <a:bodyPr wrap="square" rtlCol="0">
            <a:spAutoFit/>
          </a:bodyPr>
          <a:lstStyle/>
          <a:p>
            <a:pPr algn="l"/>
            <a:r>
              <a:rPr lang="en-US" sz="2800" b="1" dirty="0">
                <a:latin typeface="Times New Roman" panose="02020603050405020304" pitchFamily="18" charset="0"/>
                <a:cs typeface="Times New Roman" panose="02020603050405020304" pitchFamily="18" charset="0"/>
              </a:rPr>
              <a:t>Employee Performance Level: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AECFDE-5F38-5B12-C406-5FE0D68DF493}"/>
              </a:ext>
            </a:extLst>
          </p:cNvPr>
          <p:cNvSpPr txBox="1"/>
          <p:nvPr/>
        </p:nvSpPr>
        <p:spPr>
          <a:xfrm>
            <a:off x="1246094" y="1769857"/>
            <a:ext cx="7646894" cy="2677656"/>
          </a:xfrm>
          <a:prstGeom prst="rect">
            <a:avLst/>
          </a:prstGeom>
          <a:noFill/>
        </p:spPr>
        <p:txBody>
          <a:bodyPr wrap="square" rtlCol="0">
            <a:spAutoFit/>
          </a:bodyPr>
          <a:lstStyle/>
          <a:p>
            <a:pPr algn="l"/>
            <a:r>
              <a:rPr lang="en-US" sz="2800" dirty="0">
                <a:latin typeface="Times New Roman" panose="02020603050405020304" pitchFamily="18" charset="0"/>
                <a:cs typeface="Times New Roman" panose="02020603050405020304" pitchFamily="18" charset="0"/>
              </a:rPr>
              <a:t>I would like to conclude my report by saying that employee performance analysis is done to know the performance level of each and every employee of an organization. This analysis is helpful for the individual growth as well as the organization growth.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0000448-D4AB-A36A-0D4C-E5426357A3F0}"/>
              </a:ext>
            </a:extLst>
          </p:cNvPr>
          <p:cNvSpPr txBox="1"/>
          <p:nvPr/>
        </p:nvSpPr>
        <p:spPr>
          <a:xfrm>
            <a:off x="676275" y="1810315"/>
            <a:ext cx="6462992" cy="2246769"/>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Performance Analysis is done to know the performance of each employee in an organization. </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also prepared for the individual growth and organization growth.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954107"/>
          </a:xfrm>
          <a:prstGeom prst="rect">
            <a:avLst/>
          </a:prstGeom>
          <a:noFill/>
        </p:spPr>
        <p:txBody>
          <a:bodyPr wrap="square" rtlCol="0">
            <a:spAutoFit/>
          </a:bodyPr>
          <a:lstStyle/>
          <a:p>
            <a:pPr marL="457200" indent="-457200"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A591CD6-D644-66BD-64DE-7E8D0EC92BEB}"/>
              </a:ext>
            </a:extLst>
          </p:cNvPr>
          <p:cNvSpPr txBox="1"/>
          <p:nvPr/>
        </p:nvSpPr>
        <p:spPr>
          <a:xfrm flipH="1">
            <a:off x="676274" y="1761768"/>
            <a:ext cx="7553325" cy="3970318"/>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Downloaded employee dataset from </a:t>
            </a:r>
            <a:r>
              <a:rPr lang="en-US" sz="2800" dirty="0" err="1">
                <a:latin typeface="Times New Roman" panose="02020603050405020304" pitchFamily="18" charset="0"/>
                <a:cs typeface="Times New Roman" panose="02020603050405020304" pitchFamily="18" charset="0"/>
              </a:rPr>
              <a:t>kaggle</a:t>
            </a:r>
            <a:r>
              <a:rPr lang="en-US" sz="2800" dirty="0">
                <a:latin typeface="Times New Roman" panose="02020603050405020304" pitchFamily="18" charset="0"/>
                <a:cs typeface="Times New Roman" panose="02020603050405020304" pitchFamily="18" charset="0"/>
              </a:rPr>
              <a:t> website.  Then I selected few features from that dataset.</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Applied formula to find the employees performance level. </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And I also applied pivot table for the summary of employee performance. </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Finally I inserted a chart for data visualization. </a:t>
            </a: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368A97E-EFB9-61C2-625F-FAE8C5481C36}"/>
              </a:ext>
            </a:extLst>
          </p:cNvPr>
          <p:cNvSpPr txBox="1"/>
          <p:nvPr/>
        </p:nvSpPr>
        <p:spPr>
          <a:xfrm>
            <a:off x="2074208" y="1954322"/>
            <a:ext cx="7736542" cy="2246769"/>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Employees </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Employers</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Organizations </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Business Units</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Sectors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1A92478-8993-F88C-6E5E-3EF6C2FC1141}"/>
              </a:ext>
            </a:extLst>
          </p:cNvPr>
          <p:cNvSpPr txBox="1"/>
          <p:nvPr/>
        </p:nvSpPr>
        <p:spPr>
          <a:xfrm>
            <a:off x="2819400" y="2046744"/>
            <a:ext cx="7058025" cy="3108543"/>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Formula is used to identify the performance Level of each employee. </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Pivot table is used for the Summary of employee performance.</a:t>
            </a:r>
          </a:p>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Finally chart is inserted for the final report and for data visualization. </a:t>
            </a:r>
          </a:p>
          <a:p>
            <a:pPr marL="457200" indent="-457200" algn="l">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E57ED34-E8D8-C38D-9CA1-71710DA1BC5F}"/>
              </a:ext>
            </a:extLst>
          </p:cNvPr>
          <p:cNvSpPr txBox="1"/>
          <p:nvPr/>
        </p:nvSpPr>
        <p:spPr>
          <a:xfrm>
            <a:off x="755332" y="1769857"/>
            <a:ext cx="8552328" cy="523220"/>
          </a:xfrm>
          <a:prstGeom prst="rect">
            <a:avLst/>
          </a:prstGeom>
          <a:noFill/>
        </p:spPr>
        <p:txBody>
          <a:bodyPr wrap="square" rtlCol="0">
            <a:spAutoFit/>
          </a:bodyPr>
          <a:lstStyle/>
          <a:p>
            <a:pPr algn="l"/>
            <a:endParaRPr lang="en-US"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6E7901-4771-0945-5EFE-A37EEF3B3CDD}"/>
              </a:ext>
            </a:extLst>
          </p:cNvPr>
          <p:cNvSpPr txBox="1"/>
          <p:nvPr/>
        </p:nvSpPr>
        <p:spPr>
          <a:xfrm>
            <a:off x="903140" y="1143634"/>
            <a:ext cx="7882272" cy="6555641"/>
          </a:xfrm>
          <a:prstGeom prst="rect">
            <a:avLst/>
          </a:prstGeom>
          <a:noFill/>
        </p:spPr>
        <p:txBody>
          <a:bodyPr wrap="square" rtlCol="0">
            <a:spAutoFit/>
          </a:bodyPr>
          <a:lstStyle/>
          <a:p>
            <a:pPr marL="457200" indent="-4572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dataset is taken from </a:t>
            </a:r>
            <a:r>
              <a:rPr lang="en-US" sz="2800" dirty="0" err="1">
                <a:latin typeface="Times New Roman" panose="02020603050405020304" pitchFamily="18" charset="0"/>
                <a:cs typeface="Times New Roman" panose="02020603050405020304" pitchFamily="18" charset="0"/>
              </a:rPr>
              <a:t>kaggle</a:t>
            </a:r>
            <a:r>
              <a:rPr lang="en-US" sz="2800" dirty="0">
                <a:latin typeface="Times New Roman" panose="02020603050405020304" pitchFamily="18" charset="0"/>
                <a:cs typeface="Times New Roman" panose="02020603050405020304" pitchFamily="18" charset="0"/>
              </a:rPr>
              <a:t> website.</a:t>
            </a:r>
          </a:p>
          <a:p>
            <a:pPr algn="l"/>
            <a:r>
              <a:rPr lang="en-US" sz="2800" b="1" dirty="0">
                <a:latin typeface="Times New Roman" panose="02020603050405020304" pitchFamily="18" charset="0"/>
                <a:cs typeface="Times New Roman" panose="02020603050405020304" pitchFamily="18" charset="0"/>
              </a:rPr>
              <a:t> Features:</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Employee ID - Numerical </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First Name - Text</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Last Name - Text</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Business Unit - Text</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Employee Status - Text</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Employee Type - Text</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Employee Classification Type - Text </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Gender Code - Male, Female </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Performance Score - Text</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Current Employee Rating - Numerical </a:t>
            </a:r>
          </a:p>
          <a:p>
            <a:pPr marL="514350" indent="-514350" algn="l">
              <a:buFont typeface="+mj-lt"/>
              <a:buAutoNum type="arabicPeriod"/>
            </a:pPr>
            <a:r>
              <a:rPr lang="en-US" sz="2800" dirty="0">
                <a:latin typeface="Times New Roman" panose="02020603050405020304" pitchFamily="18" charset="0"/>
                <a:cs typeface="Times New Roman" panose="02020603050405020304" pitchFamily="18" charset="0"/>
              </a:rPr>
              <a:t>Performance Level - Text</a:t>
            </a:r>
          </a:p>
          <a:p>
            <a:pPr marL="514350" indent="-514350" algn="l">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lgn="l">
              <a:buFont typeface="+mj-lt"/>
              <a:buAutoNum type="arabicPeriod"/>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7511E77-C02E-799A-AE47-24DB99DFEB79}"/>
              </a:ext>
            </a:extLst>
          </p:cNvPr>
          <p:cNvSpPr txBox="1"/>
          <p:nvPr/>
        </p:nvSpPr>
        <p:spPr>
          <a:xfrm>
            <a:off x="2496670" y="2063813"/>
            <a:ext cx="7198659" cy="3108543"/>
          </a:xfrm>
          <a:prstGeom prst="rect">
            <a:avLst/>
          </a:prstGeom>
          <a:noFill/>
        </p:spPr>
        <p:txBody>
          <a:bodyPr wrap="square" rtlCol="0">
            <a:spAutoFit/>
          </a:bodyPr>
          <a:lstStyle/>
          <a:p>
            <a:pPr algn="l"/>
            <a:r>
              <a:rPr lang="en-US" sz="2800" b="1" dirty="0">
                <a:latin typeface="Times New Roman" panose="02020603050405020304" pitchFamily="18" charset="0"/>
                <a:cs typeface="Times New Roman" panose="02020603050405020304" pitchFamily="18" charset="0"/>
              </a:rPr>
              <a:t>Pivot Table:</a:t>
            </a:r>
          </a:p>
          <a:p>
            <a:pPr algn="l"/>
            <a:r>
              <a:rPr lang="en-US" sz="2800" dirty="0">
                <a:latin typeface="Times New Roman" panose="02020603050405020304" pitchFamily="18" charset="0"/>
                <a:cs typeface="Times New Roman" panose="02020603050405020304" pitchFamily="18" charset="0"/>
              </a:rPr>
              <a:t>     Pivot table is used for the summary of employee performance.</a:t>
            </a:r>
          </a:p>
          <a:p>
            <a:pPr algn="l"/>
            <a:r>
              <a:rPr lang="en-US" sz="2800" b="1" dirty="0">
                <a:latin typeface="Times New Roman" panose="02020603050405020304" pitchFamily="18" charset="0"/>
                <a:cs typeface="Times New Roman" panose="02020603050405020304" pitchFamily="18" charset="0"/>
              </a:rPr>
              <a:t>Chart:</a:t>
            </a:r>
          </a:p>
          <a:p>
            <a:pPr algn="l"/>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Chart is inserted for the clear understanding or visualization of the data.</a:t>
            </a:r>
            <a:endParaRPr lang="en-US" sz="2800" b="1" dirty="0">
              <a:latin typeface="Times New Roman" panose="02020603050405020304" pitchFamily="18" charset="0"/>
              <a:cs typeface="Times New Roman" panose="02020603050405020304" pitchFamily="18" charset="0"/>
            </a:endParaRPr>
          </a:p>
          <a:p>
            <a:pPr algn="l"/>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A.Antony Joice</cp:lastModifiedBy>
  <cp:revision>18</cp:revision>
  <dcterms:created xsi:type="dcterms:W3CDTF">2024-03-29T15:07:22Z</dcterms:created>
  <dcterms:modified xsi:type="dcterms:W3CDTF">2024-08-28T09:49:34Z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