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23BF6F-3458-4483-958A-1DA4E9A62892}"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9E14F54E-5E36-4585-A565-A6615BBE6C05}">
      <dgm:prSet/>
      <dgm:spPr/>
      <dgm:t>
        <a:bodyPr/>
        <a:lstStyle/>
        <a:p>
          <a:pPr>
            <a:lnSpc>
              <a:spcPct val="100000"/>
            </a:lnSpc>
          </a:pPr>
          <a:r>
            <a:rPr lang="en-US"/>
            <a:t>The project's primary aim is to gain a comprehensive understanding of blockchain technology, oracles, ERC20, and ERC721 standards, while also exploring the essential tools and techniques necessary for creating blockchain-based applications.</a:t>
          </a:r>
        </a:p>
      </dgm:t>
    </dgm:pt>
    <dgm:pt modelId="{B568844C-ED94-40C5-BE86-65012A042E99}" type="parTrans" cxnId="{F472DA59-6F0A-45C2-B2AA-E68AB667DD47}">
      <dgm:prSet/>
      <dgm:spPr/>
      <dgm:t>
        <a:bodyPr/>
        <a:lstStyle/>
        <a:p>
          <a:endParaRPr lang="en-US"/>
        </a:p>
      </dgm:t>
    </dgm:pt>
    <dgm:pt modelId="{8C04C9AC-68A8-48B9-A57D-67BCA10F677B}" type="sibTrans" cxnId="{F472DA59-6F0A-45C2-B2AA-E68AB667DD47}">
      <dgm:prSet/>
      <dgm:spPr/>
      <dgm:t>
        <a:bodyPr/>
        <a:lstStyle/>
        <a:p>
          <a:endParaRPr lang="en-US"/>
        </a:p>
      </dgm:t>
    </dgm:pt>
    <dgm:pt modelId="{016DB018-00C6-4A61-9227-CE0133096086}">
      <dgm:prSet/>
      <dgm:spPr/>
      <dgm:t>
        <a:bodyPr/>
        <a:lstStyle/>
        <a:p>
          <a:pPr>
            <a:lnSpc>
              <a:spcPct val="100000"/>
            </a:lnSpc>
          </a:pPr>
          <a:r>
            <a:rPr lang="en-US"/>
            <a:t>Due to time limitations, I was only able to develop the smart contract responsible for generating the NFTs. Unfortunately, I couldn't complete the front-end using React, which was intended to interact with the deployed smart contract.</a:t>
          </a:r>
        </a:p>
      </dgm:t>
    </dgm:pt>
    <dgm:pt modelId="{D1F440EF-B149-429F-83B2-4346530FC64D}" type="parTrans" cxnId="{C9A27DA6-39BB-4A2C-ADBF-9FBF00DA3428}">
      <dgm:prSet/>
      <dgm:spPr/>
      <dgm:t>
        <a:bodyPr/>
        <a:lstStyle/>
        <a:p>
          <a:endParaRPr lang="en-US"/>
        </a:p>
      </dgm:t>
    </dgm:pt>
    <dgm:pt modelId="{79F8B704-04DA-4E07-ADE5-C71E24AB447D}" type="sibTrans" cxnId="{C9A27DA6-39BB-4A2C-ADBF-9FBF00DA3428}">
      <dgm:prSet/>
      <dgm:spPr/>
      <dgm:t>
        <a:bodyPr/>
        <a:lstStyle/>
        <a:p>
          <a:endParaRPr lang="en-US"/>
        </a:p>
      </dgm:t>
    </dgm:pt>
    <dgm:pt modelId="{35BBEC74-F02D-45E0-8B8D-7D2979F6969C}" type="pres">
      <dgm:prSet presAssocID="{7B23BF6F-3458-4483-958A-1DA4E9A62892}" presName="root" presStyleCnt="0">
        <dgm:presLayoutVars>
          <dgm:dir/>
          <dgm:resizeHandles val="exact"/>
        </dgm:presLayoutVars>
      </dgm:prSet>
      <dgm:spPr/>
    </dgm:pt>
    <dgm:pt modelId="{F59F80CF-7592-45A0-BD5A-89DDB7A5E55C}" type="pres">
      <dgm:prSet presAssocID="{9E14F54E-5E36-4585-A565-A6615BBE6C05}" presName="compNode" presStyleCnt="0"/>
      <dgm:spPr/>
    </dgm:pt>
    <dgm:pt modelId="{E4C77D26-FB42-4F7E-92C8-120CBE10AEC0}" type="pres">
      <dgm:prSet presAssocID="{9E14F54E-5E36-4585-A565-A6615BBE6C0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e"/>
        </a:ext>
      </dgm:extLst>
    </dgm:pt>
    <dgm:pt modelId="{53FBC12A-B50E-43D8-B857-804BD2E50052}" type="pres">
      <dgm:prSet presAssocID="{9E14F54E-5E36-4585-A565-A6615BBE6C05}" presName="spaceRect" presStyleCnt="0"/>
      <dgm:spPr/>
    </dgm:pt>
    <dgm:pt modelId="{0F0C81C2-A978-4EB8-88DD-AA9FB0B671CF}" type="pres">
      <dgm:prSet presAssocID="{9E14F54E-5E36-4585-A565-A6615BBE6C05}" presName="textRect" presStyleLbl="revTx" presStyleIdx="0" presStyleCnt="2">
        <dgm:presLayoutVars>
          <dgm:chMax val="1"/>
          <dgm:chPref val="1"/>
        </dgm:presLayoutVars>
      </dgm:prSet>
      <dgm:spPr/>
    </dgm:pt>
    <dgm:pt modelId="{0DC159F0-8AD1-4800-9C8F-60C8D1C73B56}" type="pres">
      <dgm:prSet presAssocID="{8C04C9AC-68A8-48B9-A57D-67BCA10F677B}" presName="sibTrans" presStyleCnt="0"/>
      <dgm:spPr/>
    </dgm:pt>
    <dgm:pt modelId="{810C5D36-E059-4B4A-9355-7366555411BD}" type="pres">
      <dgm:prSet presAssocID="{016DB018-00C6-4A61-9227-CE0133096086}" presName="compNode" presStyleCnt="0"/>
      <dgm:spPr/>
    </dgm:pt>
    <dgm:pt modelId="{E0E92FA7-8601-4B38-8659-EFD50DD9F734}" type="pres">
      <dgm:prSet presAssocID="{016DB018-00C6-4A61-9227-CE013309608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tract"/>
        </a:ext>
      </dgm:extLst>
    </dgm:pt>
    <dgm:pt modelId="{C519218D-A7F8-4CB7-A27F-961596C5301D}" type="pres">
      <dgm:prSet presAssocID="{016DB018-00C6-4A61-9227-CE0133096086}" presName="spaceRect" presStyleCnt="0"/>
      <dgm:spPr/>
    </dgm:pt>
    <dgm:pt modelId="{B68D5C67-B1B1-4027-8E85-07C833237369}" type="pres">
      <dgm:prSet presAssocID="{016DB018-00C6-4A61-9227-CE0133096086}" presName="textRect" presStyleLbl="revTx" presStyleIdx="1" presStyleCnt="2">
        <dgm:presLayoutVars>
          <dgm:chMax val="1"/>
          <dgm:chPref val="1"/>
        </dgm:presLayoutVars>
      </dgm:prSet>
      <dgm:spPr/>
    </dgm:pt>
  </dgm:ptLst>
  <dgm:cxnLst>
    <dgm:cxn modelId="{F472DA59-6F0A-45C2-B2AA-E68AB667DD47}" srcId="{7B23BF6F-3458-4483-958A-1DA4E9A62892}" destId="{9E14F54E-5E36-4585-A565-A6615BBE6C05}" srcOrd="0" destOrd="0" parTransId="{B568844C-ED94-40C5-BE86-65012A042E99}" sibTransId="{8C04C9AC-68A8-48B9-A57D-67BCA10F677B}"/>
    <dgm:cxn modelId="{C9A27DA6-39BB-4A2C-ADBF-9FBF00DA3428}" srcId="{7B23BF6F-3458-4483-958A-1DA4E9A62892}" destId="{016DB018-00C6-4A61-9227-CE0133096086}" srcOrd="1" destOrd="0" parTransId="{D1F440EF-B149-429F-83B2-4346530FC64D}" sibTransId="{79F8B704-04DA-4E07-ADE5-C71E24AB447D}"/>
    <dgm:cxn modelId="{C21DF4C2-1729-46EF-9402-77A6A87B1741}" type="presOf" srcId="{9E14F54E-5E36-4585-A565-A6615BBE6C05}" destId="{0F0C81C2-A978-4EB8-88DD-AA9FB0B671CF}" srcOrd="0" destOrd="0" presId="urn:microsoft.com/office/officeart/2018/2/layout/IconLabelList"/>
    <dgm:cxn modelId="{50B25BCE-358F-462B-A866-5D498EF232A3}" type="presOf" srcId="{7B23BF6F-3458-4483-958A-1DA4E9A62892}" destId="{35BBEC74-F02D-45E0-8B8D-7D2979F6969C}" srcOrd="0" destOrd="0" presId="urn:microsoft.com/office/officeart/2018/2/layout/IconLabelList"/>
    <dgm:cxn modelId="{ED87C7DA-6B7B-4EE2-83E1-6DC7292E2DD6}" type="presOf" srcId="{016DB018-00C6-4A61-9227-CE0133096086}" destId="{B68D5C67-B1B1-4027-8E85-07C833237369}" srcOrd="0" destOrd="0" presId="urn:microsoft.com/office/officeart/2018/2/layout/IconLabelList"/>
    <dgm:cxn modelId="{393C66CC-A315-42E6-8173-18536D169449}" type="presParOf" srcId="{35BBEC74-F02D-45E0-8B8D-7D2979F6969C}" destId="{F59F80CF-7592-45A0-BD5A-89DDB7A5E55C}" srcOrd="0" destOrd="0" presId="urn:microsoft.com/office/officeart/2018/2/layout/IconLabelList"/>
    <dgm:cxn modelId="{38C76418-B8EF-44FF-AEF8-B854F57BAF70}" type="presParOf" srcId="{F59F80CF-7592-45A0-BD5A-89DDB7A5E55C}" destId="{E4C77D26-FB42-4F7E-92C8-120CBE10AEC0}" srcOrd="0" destOrd="0" presId="urn:microsoft.com/office/officeart/2018/2/layout/IconLabelList"/>
    <dgm:cxn modelId="{B213EC7A-1EC6-44FE-BA28-BCA41DA9148B}" type="presParOf" srcId="{F59F80CF-7592-45A0-BD5A-89DDB7A5E55C}" destId="{53FBC12A-B50E-43D8-B857-804BD2E50052}" srcOrd="1" destOrd="0" presId="urn:microsoft.com/office/officeart/2018/2/layout/IconLabelList"/>
    <dgm:cxn modelId="{92844958-81D6-4995-AB19-15E7A000C286}" type="presParOf" srcId="{F59F80CF-7592-45A0-BD5A-89DDB7A5E55C}" destId="{0F0C81C2-A978-4EB8-88DD-AA9FB0B671CF}" srcOrd="2" destOrd="0" presId="urn:microsoft.com/office/officeart/2018/2/layout/IconLabelList"/>
    <dgm:cxn modelId="{0A88FC36-6ED1-4122-B14D-8C60332380D3}" type="presParOf" srcId="{35BBEC74-F02D-45E0-8B8D-7D2979F6969C}" destId="{0DC159F0-8AD1-4800-9C8F-60C8D1C73B56}" srcOrd="1" destOrd="0" presId="urn:microsoft.com/office/officeart/2018/2/layout/IconLabelList"/>
    <dgm:cxn modelId="{BCD62570-E2A1-4731-BCCE-EC9C030AA185}" type="presParOf" srcId="{35BBEC74-F02D-45E0-8B8D-7D2979F6969C}" destId="{810C5D36-E059-4B4A-9355-7366555411BD}" srcOrd="2" destOrd="0" presId="urn:microsoft.com/office/officeart/2018/2/layout/IconLabelList"/>
    <dgm:cxn modelId="{A0C8B935-9237-468B-9107-7E692E0B4A89}" type="presParOf" srcId="{810C5D36-E059-4B4A-9355-7366555411BD}" destId="{E0E92FA7-8601-4B38-8659-EFD50DD9F734}" srcOrd="0" destOrd="0" presId="urn:microsoft.com/office/officeart/2018/2/layout/IconLabelList"/>
    <dgm:cxn modelId="{C5BC815A-C903-4B20-8F2E-19202F0C6EAD}" type="presParOf" srcId="{810C5D36-E059-4B4A-9355-7366555411BD}" destId="{C519218D-A7F8-4CB7-A27F-961596C5301D}" srcOrd="1" destOrd="0" presId="urn:microsoft.com/office/officeart/2018/2/layout/IconLabelList"/>
    <dgm:cxn modelId="{FAEECF2C-4340-46DD-98CD-876A20DD4395}" type="presParOf" srcId="{810C5D36-E059-4B4A-9355-7366555411BD}" destId="{B68D5C67-B1B1-4027-8E85-07C83323736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31130D-2741-4492-8DEF-BFFDA472F92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B64CCDA-8459-4DAE-B004-726CEAB336CA}">
      <dgm:prSet/>
      <dgm:spPr/>
      <dgm:t>
        <a:bodyPr/>
        <a:lstStyle/>
        <a:p>
          <a:r>
            <a:rPr lang="en-US" dirty="0"/>
            <a:t>Smart Contract (</a:t>
          </a:r>
          <a:r>
            <a:rPr lang="en-US" dirty="0" err="1"/>
            <a:t>NFTFactory</a:t>
          </a:r>
          <a:r>
            <a:rPr lang="en-US" dirty="0"/>
            <a:t>):</a:t>
          </a:r>
        </a:p>
      </dgm:t>
    </dgm:pt>
    <dgm:pt modelId="{72670106-311A-4E7F-910B-0642F4658AFD}" type="parTrans" cxnId="{4E496B3F-252E-4C61-883C-7974B75AFD23}">
      <dgm:prSet/>
      <dgm:spPr/>
      <dgm:t>
        <a:bodyPr/>
        <a:lstStyle/>
        <a:p>
          <a:endParaRPr lang="en-US"/>
        </a:p>
      </dgm:t>
    </dgm:pt>
    <dgm:pt modelId="{07C86F8B-D108-45E0-AB23-A4298628FEDB}" type="sibTrans" cxnId="{4E496B3F-252E-4C61-883C-7974B75AFD23}">
      <dgm:prSet/>
      <dgm:spPr/>
      <dgm:t>
        <a:bodyPr/>
        <a:lstStyle/>
        <a:p>
          <a:endParaRPr lang="en-US"/>
        </a:p>
      </dgm:t>
    </dgm:pt>
    <dgm:pt modelId="{60FF2E7F-4633-4C7E-BC65-989C906B0A12}">
      <dgm:prSet/>
      <dgm:spPr/>
      <dgm:t>
        <a:bodyPr/>
        <a:lstStyle/>
        <a:p>
          <a:r>
            <a:rPr lang="en-US"/>
            <a:t>Generates NFTs representing five different characters: OBAMA, STEVE_JOBS, EMMA_WATSON, TRUMP, and RONALDO.</a:t>
          </a:r>
        </a:p>
      </dgm:t>
    </dgm:pt>
    <dgm:pt modelId="{33506A35-146B-4720-A540-A2F6ED19728E}" type="parTrans" cxnId="{167D4FB8-8E4C-4C5C-BE81-9A5AFBAC3D32}">
      <dgm:prSet/>
      <dgm:spPr/>
      <dgm:t>
        <a:bodyPr/>
        <a:lstStyle/>
        <a:p>
          <a:endParaRPr lang="en-US"/>
        </a:p>
      </dgm:t>
    </dgm:pt>
    <dgm:pt modelId="{B0D24C5A-2FD2-4BD3-90E4-EF17D1F95AED}" type="sibTrans" cxnId="{167D4FB8-8E4C-4C5C-BE81-9A5AFBAC3D32}">
      <dgm:prSet/>
      <dgm:spPr/>
      <dgm:t>
        <a:bodyPr/>
        <a:lstStyle/>
        <a:p>
          <a:endParaRPr lang="en-US"/>
        </a:p>
      </dgm:t>
    </dgm:pt>
    <dgm:pt modelId="{7982BD68-E7FF-4D17-BC70-DD25BE540756}">
      <dgm:prSet/>
      <dgm:spPr/>
      <dgm:t>
        <a:bodyPr/>
        <a:lstStyle/>
        <a:p>
          <a:r>
            <a:rPr lang="en-US"/>
            <a:t>Provides a "createCollectible" public function to create new NFTs, with character selection occurring randomly.</a:t>
          </a:r>
        </a:p>
      </dgm:t>
    </dgm:pt>
    <dgm:pt modelId="{7301D957-135B-4098-992C-1E1DB19B75DF}" type="parTrans" cxnId="{365D5C5C-3D86-4604-B679-088578425390}">
      <dgm:prSet/>
      <dgm:spPr/>
      <dgm:t>
        <a:bodyPr/>
        <a:lstStyle/>
        <a:p>
          <a:endParaRPr lang="en-US"/>
        </a:p>
      </dgm:t>
    </dgm:pt>
    <dgm:pt modelId="{4744693E-D858-4BF7-8174-EB75CEAE5F83}" type="sibTrans" cxnId="{365D5C5C-3D86-4604-B679-088578425390}">
      <dgm:prSet/>
      <dgm:spPr/>
      <dgm:t>
        <a:bodyPr/>
        <a:lstStyle/>
        <a:p>
          <a:endParaRPr lang="en-US"/>
        </a:p>
      </dgm:t>
    </dgm:pt>
    <dgm:pt modelId="{EF513413-876D-437D-AC2B-2D54A12F7F9F}">
      <dgm:prSet/>
      <dgm:spPr/>
      <dgm:t>
        <a:bodyPr/>
        <a:lstStyle/>
        <a:p>
          <a:r>
            <a:rPr lang="en-US"/>
            <a:t>Allows the owner (or someone approved by the owner) to call the "setTokenURI" function to set the token URI for a given NFT based on the randomly selected character.</a:t>
          </a:r>
        </a:p>
      </dgm:t>
    </dgm:pt>
    <dgm:pt modelId="{3BC6C87E-7A7B-4590-B666-9D1658A6550D}" type="parTrans" cxnId="{C465E0A8-2CA5-405E-845F-DB5DE942ADDA}">
      <dgm:prSet/>
      <dgm:spPr/>
      <dgm:t>
        <a:bodyPr/>
        <a:lstStyle/>
        <a:p>
          <a:endParaRPr lang="en-US"/>
        </a:p>
      </dgm:t>
    </dgm:pt>
    <dgm:pt modelId="{A65B97CE-C319-4B2A-AB7D-AE58B75C083F}" type="sibTrans" cxnId="{C465E0A8-2CA5-405E-845F-DB5DE942ADDA}">
      <dgm:prSet/>
      <dgm:spPr/>
      <dgm:t>
        <a:bodyPr/>
        <a:lstStyle/>
        <a:p>
          <a:endParaRPr lang="en-US"/>
        </a:p>
      </dgm:t>
    </dgm:pt>
    <dgm:pt modelId="{2A25F6F9-30F3-4AF9-BDA4-FE206815C808}" type="pres">
      <dgm:prSet presAssocID="{DD31130D-2741-4492-8DEF-BFFDA472F92B}" presName="vert0" presStyleCnt="0">
        <dgm:presLayoutVars>
          <dgm:dir/>
          <dgm:animOne val="branch"/>
          <dgm:animLvl val="lvl"/>
        </dgm:presLayoutVars>
      </dgm:prSet>
      <dgm:spPr/>
    </dgm:pt>
    <dgm:pt modelId="{4D4E846C-32CC-49B4-BE6F-AFBEF1087DF9}" type="pres">
      <dgm:prSet presAssocID="{2B64CCDA-8459-4DAE-B004-726CEAB336CA}" presName="thickLine" presStyleLbl="alignNode1" presStyleIdx="0" presStyleCnt="1"/>
      <dgm:spPr/>
    </dgm:pt>
    <dgm:pt modelId="{A530948D-557A-416C-A346-943E05BE4A96}" type="pres">
      <dgm:prSet presAssocID="{2B64CCDA-8459-4DAE-B004-726CEAB336CA}" presName="horz1" presStyleCnt="0"/>
      <dgm:spPr/>
    </dgm:pt>
    <dgm:pt modelId="{C51D9D1F-6626-493E-AFC3-2FABE798D822}" type="pres">
      <dgm:prSet presAssocID="{2B64CCDA-8459-4DAE-B004-726CEAB336CA}" presName="tx1" presStyleLbl="revTx" presStyleIdx="0" presStyleCnt="4"/>
      <dgm:spPr/>
    </dgm:pt>
    <dgm:pt modelId="{51063861-D4E0-433E-B22F-6AE34B58D96F}" type="pres">
      <dgm:prSet presAssocID="{2B64CCDA-8459-4DAE-B004-726CEAB336CA}" presName="vert1" presStyleCnt="0"/>
      <dgm:spPr/>
    </dgm:pt>
    <dgm:pt modelId="{0814BF29-B63A-429E-8C69-65386351BB2D}" type="pres">
      <dgm:prSet presAssocID="{60FF2E7F-4633-4C7E-BC65-989C906B0A12}" presName="vertSpace2a" presStyleCnt="0"/>
      <dgm:spPr/>
    </dgm:pt>
    <dgm:pt modelId="{8959E052-6899-47F9-A20A-EFEFB1AA2FE8}" type="pres">
      <dgm:prSet presAssocID="{60FF2E7F-4633-4C7E-BC65-989C906B0A12}" presName="horz2" presStyleCnt="0"/>
      <dgm:spPr/>
    </dgm:pt>
    <dgm:pt modelId="{224921E4-D162-465A-B156-4C182607592D}" type="pres">
      <dgm:prSet presAssocID="{60FF2E7F-4633-4C7E-BC65-989C906B0A12}" presName="horzSpace2" presStyleCnt="0"/>
      <dgm:spPr/>
    </dgm:pt>
    <dgm:pt modelId="{11772B2E-7CD7-4D00-95DB-39E90C3102B9}" type="pres">
      <dgm:prSet presAssocID="{60FF2E7F-4633-4C7E-BC65-989C906B0A12}" presName="tx2" presStyleLbl="revTx" presStyleIdx="1" presStyleCnt="4"/>
      <dgm:spPr/>
    </dgm:pt>
    <dgm:pt modelId="{F3F44178-9D4B-4816-AF99-C1C0BE413711}" type="pres">
      <dgm:prSet presAssocID="{60FF2E7F-4633-4C7E-BC65-989C906B0A12}" presName="vert2" presStyleCnt="0"/>
      <dgm:spPr/>
    </dgm:pt>
    <dgm:pt modelId="{B3A8DC35-FD37-4AF1-8D2A-1317CC1AD9EE}" type="pres">
      <dgm:prSet presAssocID="{60FF2E7F-4633-4C7E-BC65-989C906B0A12}" presName="thinLine2b" presStyleLbl="callout" presStyleIdx="0" presStyleCnt="3"/>
      <dgm:spPr/>
    </dgm:pt>
    <dgm:pt modelId="{31632751-C1A2-4F16-A4C3-2CBFFEFC2337}" type="pres">
      <dgm:prSet presAssocID="{60FF2E7F-4633-4C7E-BC65-989C906B0A12}" presName="vertSpace2b" presStyleCnt="0"/>
      <dgm:spPr/>
    </dgm:pt>
    <dgm:pt modelId="{2DE558EE-7303-4DCA-A341-432D9FDCA049}" type="pres">
      <dgm:prSet presAssocID="{7982BD68-E7FF-4D17-BC70-DD25BE540756}" presName="horz2" presStyleCnt="0"/>
      <dgm:spPr/>
    </dgm:pt>
    <dgm:pt modelId="{E9F7B254-25B7-49D3-84F4-4D67022B6D14}" type="pres">
      <dgm:prSet presAssocID="{7982BD68-E7FF-4D17-BC70-DD25BE540756}" presName="horzSpace2" presStyleCnt="0"/>
      <dgm:spPr/>
    </dgm:pt>
    <dgm:pt modelId="{9B34D96F-7381-4FC1-AC3D-C611B0BC1BDD}" type="pres">
      <dgm:prSet presAssocID="{7982BD68-E7FF-4D17-BC70-DD25BE540756}" presName="tx2" presStyleLbl="revTx" presStyleIdx="2" presStyleCnt="4"/>
      <dgm:spPr/>
    </dgm:pt>
    <dgm:pt modelId="{0FF7F9DD-D2F8-4CCB-A103-AECBA6635CBA}" type="pres">
      <dgm:prSet presAssocID="{7982BD68-E7FF-4D17-BC70-DD25BE540756}" presName="vert2" presStyleCnt="0"/>
      <dgm:spPr/>
    </dgm:pt>
    <dgm:pt modelId="{17B56E74-7454-460F-9FE5-E20996D5FBD1}" type="pres">
      <dgm:prSet presAssocID="{7982BD68-E7FF-4D17-BC70-DD25BE540756}" presName="thinLine2b" presStyleLbl="callout" presStyleIdx="1" presStyleCnt="3"/>
      <dgm:spPr/>
    </dgm:pt>
    <dgm:pt modelId="{3B448305-44DB-4D44-AE89-DE85BF8AE8DA}" type="pres">
      <dgm:prSet presAssocID="{7982BD68-E7FF-4D17-BC70-DD25BE540756}" presName="vertSpace2b" presStyleCnt="0"/>
      <dgm:spPr/>
    </dgm:pt>
    <dgm:pt modelId="{76A7135F-AE2D-4FA2-9179-8D4B51EFA7E2}" type="pres">
      <dgm:prSet presAssocID="{EF513413-876D-437D-AC2B-2D54A12F7F9F}" presName="horz2" presStyleCnt="0"/>
      <dgm:spPr/>
    </dgm:pt>
    <dgm:pt modelId="{2CF13864-601D-4754-ADA0-944E9BF69767}" type="pres">
      <dgm:prSet presAssocID="{EF513413-876D-437D-AC2B-2D54A12F7F9F}" presName="horzSpace2" presStyleCnt="0"/>
      <dgm:spPr/>
    </dgm:pt>
    <dgm:pt modelId="{3803811B-1C10-430A-9BA5-442FBB085365}" type="pres">
      <dgm:prSet presAssocID="{EF513413-876D-437D-AC2B-2D54A12F7F9F}" presName="tx2" presStyleLbl="revTx" presStyleIdx="3" presStyleCnt="4"/>
      <dgm:spPr/>
    </dgm:pt>
    <dgm:pt modelId="{E1C44AA4-CE6C-4BF1-B7E2-588E703A4A45}" type="pres">
      <dgm:prSet presAssocID="{EF513413-876D-437D-AC2B-2D54A12F7F9F}" presName="vert2" presStyleCnt="0"/>
      <dgm:spPr/>
    </dgm:pt>
    <dgm:pt modelId="{9DF0F967-E8D7-4833-B38B-E1E12E303839}" type="pres">
      <dgm:prSet presAssocID="{EF513413-876D-437D-AC2B-2D54A12F7F9F}" presName="thinLine2b" presStyleLbl="callout" presStyleIdx="2" presStyleCnt="3"/>
      <dgm:spPr/>
    </dgm:pt>
    <dgm:pt modelId="{46F42ADA-20D6-4637-8596-89D5C7E0E9C7}" type="pres">
      <dgm:prSet presAssocID="{EF513413-876D-437D-AC2B-2D54A12F7F9F}" presName="vertSpace2b" presStyleCnt="0"/>
      <dgm:spPr/>
    </dgm:pt>
  </dgm:ptLst>
  <dgm:cxnLst>
    <dgm:cxn modelId="{A722C518-34AD-4AE3-A073-82E19D23855A}" type="presOf" srcId="{60FF2E7F-4633-4C7E-BC65-989C906B0A12}" destId="{11772B2E-7CD7-4D00-95DB-39E90C3102B9}" srcOrd="0" destOrd="0" presId="urn:microsoft.com/office/officeart/2008/layout/LinedList"/>
    <dgm:cxn modelId="{2AC14E35-1448-462C-8D86-3B8B86049E0B}" type="presOf" srcId="{DD31130D-2741-4492-8DEF-BFFDA472F92B}" destId="{2A25F6F9-30F3-4AF9-BDA4-FE206815C808}" srcOrd="0" destOrd="0" presId="urn:microsoft.com/office/officeart/2008/layout/LinedList"/>
    <dgm:cxn modelId="{4E496B3F-252E-4C61-883C-7974B75AFD23}" srcId="{DD31130D-2741-4492-8DEF-BFFDA472F92B}" destId="{2B64CCDA-8459-4DAE-B004-726CEAB336CA}" srcOrd="0" destOrd="0" parTransId="{72670106-311A-4E7F-910B-0642F4658AFD}" sibTransId="{07C86F8B-D108-45E0-AB23-A4298628FEDB}"/>
    <dgm:cxn modelId="{365D5C5C-3D86-4604-B679-088578425390}" srcId="{2B64CCDA-8459-4DAE-B004-726CEAB336CA}" destId="{7982BD68-E7FF-4D17-BC70-DD25BE540756}" srcOrd="1" destOrd="0" parTransId="{7301D957-135B-4098-992C-1E1DB19B75DF}" sibTransId="{4744693E-D858-4BF7-8174-EB75CEAE5F83}"/>
    <dgm:cxn modelId="{CA757B66-E12F-4531-A354-C00652588EF0}" type="presOf" srcId="{2B64CCDA-8459-4DAE-B004-726CEAB336CA}" destId="{C51D9D1F-6626-493E-AFC3-2FABE798D822}" srcOrd="0" destOrd="0" presId="urn:microsoft.com/office/officeart/2008/layout/LinedList"/>
    <dgm:cxn modelId="{C465E0A8-2CA5-405E-845F-DB5DE942ADDA}" srcId="{2B64CCDA-8459-4DAE-B004-726CEAB336CA}" destId="{EF513413-876D-437D-AC2B-2D54A12F7F9F}" srcOrd="2" destOrd="0" parTransId="{3BC6C87E-7A7B-4590-B666-9D1658A6550D}" sibTransId="{A65B97CE-C319-4B2A-AB7D-AE58B75C083F}"/>
    <dgm:cxn modelId="{5D0476AF-3A5A-49F9-A578-96A56C22EC76}" type="presOf" srcId="{EF513413-876D-437D-AC2B-2D54A12F7F9F}" destId="{3803811B-1C10-430A-9BA5-442FBB085365}" srcOrd="0" destOrd="0" presId="urn:microsoft.com/office/officeart/2008/layout/LinedList"/>
    <dgm:cxn modelId="{167D4FB8-8E4C-4C5C-BE81-9A5AFBAC3D32}" srcId="{2B64CCDA-8459-4DAE-B004-726CEAB336CA}" destId="{60FF2E7F-4633-4C7E-BC65-989C906B0A12}" srcOrd="0" destOrd="0" parTransId="{33506A35-146B-4720-A540-A2F6ED19728E}" sibTransId="{B0D24C5A-2FD2-4BD3-90E4-EF17D1F95AED}"/>
    <dgm:cxn modelId="{D4F838F6-9008-429E-ADD8-E55076A2B02B}" type="presOf" srcId="{7982BD68-E7FF-4D17-BC70-DD25BE540756}" destId="{9B34D96F-7381-4FC1-AC3D-C611B0BC1BDD}" srcOrd="0" destOrd="0" presId="urn:microsoft.com/office/officeart/2008/layout/LinedList"/>
    <dgm:cxn modelId="{24EE7C0B-40B8-4194-840A-D8C063FF3749}" type="presParOf" srcId="{2A25F6F9-30F3-4AF9-BDA4-FE206815C808}" destId="{4D4E846C-32CC-49B4-BE6F-AFBEF1087DF9}" srcOrd="0" destOrd="0" presId="urn:microsoft.com/office/officeart/2008/layout/LinedList"/>
    <dgm:cxn modelId="{FB204773-3E7B-40B7-9A4E-750D16569397}" type="presParOf" srcId="{2A25F6F9-30F3-4AF9-BDA4-FE206815C808}" destId="{A530948D-557A-416C-A346-943E05BE4A96}" srcOrd="1" destOrd="0" presId="urn:microsoft.com/office/officeart/2008/layout/LinedList"/>
    <dgm:cxn modelId="{B49AA054-6416-41B5-A948-8FED588024E3}" type="presParOf" srcId="{A530948D-557A-416C-A346-943E05BE4A96}" destId="{C51D9D1F-6626-493E-AFC3-2FABE798D822}" srcOrd="0" destOrd="0" presId="urn:microsoft.com/office/officeart/2008/layout/LinedList"/>
    <dgm:cxn modelId="{5D4EE529-6F61-42CE-9039-B3E2C548ADCB}" type="presParOf" srcId="{A530948D-557A-416C-A346-943E05BE4A96}" destId="{51063861-D4E0-433E-B22F-6AE34B58D96F}" srcOrd="1" destOrd="0" presId="urn:microsoft.com/office/officeart/2008/layout/LinedList"/>
    <dgm:cxn modelId="{BE46C535-C250-4DBD-AE64-CD333CF3002C}" type="presParOf" srcId="{51063861-D4E0-433E-B22F-6AE34B58D96F}" destId="{0814BF29-B63A-429E-8C69-65386351BB2D}" srcOrd="0" destOrd="0" presId="urn:microsoft.com/office/officeart/2008/layout/LinedList"/>
    <dgm:cxn modelId="{0AABF358-BCE2-4E26-969E-4B06F1D4676A}" type="presParOf" srcId="{51063861-D4E0-433E-B22F-6AE34B58D96F}" destId="{8959E052-6899-47F9-A20A-EFEFB1AA2FE8}" srcOrd="1" destOrd="0" presId="urn:microsoft.com/office/officeart/2008/layout/LinedList"/>
    <dgm:cxn modelId="{83D9B02A-E577-4DAB-8733-920CCE04D621}" type="presParOf" srcId="{8959E052-6899-47F9-A20A-EFEFB1AA2FE8}" destId="{224921E4-D162-465A-B156-4C182607592D}" srcOrd="0" destOrd="0" presId="urn:microsoft.com/office/officeart/2008/layout/LinedList"/>
    <dgm:cxn modelId="{D6AC477D-5B70-4D25-A3AF-FAB9C6611EDE}" type="presParOf" srcId="{8959E052-6899-47F9-A20A-EFEFB1AA2FE8}" destId="{11772B2E-7CD7-4D00-95DB-39E90C3102B9}" srcOrd="1" destOrd="0" presId="urn:microsoft.com/office/officeart/2008/layout/LinedList"/>
    <dgm:cxn modelId="{89CD4061-5E91-4631-954C-F8C23A1F3660}" type="presParOf" srcId="{8959E052-6899-47F9-A20A-EFEFB1AA2FE8}" destId="{F3F44178-9D4B-4816-AF99-C1C0BE413711}" srcOrd="2" destOrd="0" presId="urn:microsoft.com/office/officeart/2008/layout/LinedList"/>
    <dgm:cxn modelId="{49A5426D-127F-47CC-AD2E-053B5228A564}" type="presParOf" srcId="{51063861-D4E0-433E-B22F-6AE34B58D96F}" destId="{B3A8DC35-FD37-4AF1-8D2A-1317CC1AD9EE}" srcOrd="2" destOrd="0" presId="urn:microsoft.com/office/officeart/2008/layout/LinedList"/>
    <dgm:cxn modelId="{9FE86AEA-810F-4F51-85E4-F5FEA350A7DE}" type="presParOf" srcId="{51063861-D4E0-433E-B22F-6AE34B58D96F}" destId="{31632751-C1A2-4F16-A4C3-2CBFFEFC2337}" srcOrd="3" destOrd="0" presId="urn:microsoft.com/office/officeart/2008/layout/LinedList"/>
    <dgm:cxn modelId="{6402801C-5941-42D6-9D02-F4AAEC9D5DAB}" type="presParOf" srcId="{51063861-D4E0-433E-B22F-6AE34B58D96F}" destId="{2DE558EE-7303-4DCA-A341-432D9FDCA049}" srcOrd="4" destOrd="0" presId="urn:microsoft.com/office/officeart/2008/layout/LinedList"/>
    <dgm:cxn modelId="{299A181D-5F01-48DE-BB52-FAA341DF6946}" type="presParOf" srcId="{2DE558EE-7303-4DCA-A341-432D9FDCA049}" destId="{E9F7B254-25B7-49D3-84F4-4D67022B6D14}" srcOrd="0" destOrd="0" presId="urn:microsoft.com/office/officeart/2008/layout/LinedList"/>
    <dgm:cxn modelId="{CF4B8868-E29B-4EE5-9133-C3BA7DFCE3CD}" type="presParOf" srcId="{2DE558EE-7303-4DCA-A341-432D9FDCA049}" destId="{9B34D96F-7381-4FC1-AC3D-C611B0BC1BDD}" srcOrd="1" destOrd="0" presId="urn:microsoft.com/office/officeart/2008/layout/LinedList"/>
    <dgm:cxn modelId="{EE931973-7881-4299-B77A-BF12A512B661}" type="presParOf" srcId="{2DE558EE-7303-4DCA-A341-432D9FDCA049}" destId="{0FF7F9DD-D2F8-4CCB-A103-AECBA6635CBA}" srcOrd="2" destOrd="0" presId="urn:microsoft.com/office/officeart/2008/layout/LinedList"/>
    <dgm:cxn modelId="{5CB8F2E1-B4E3-496C-B12D-5F94215924AF}" type="presParOf" srcId="{51063861-D4E0-433E-B22F-6AE34B58D96F}" destId="{17B56E74-7454-460F-9FE5-E20996D5FBD1}" srcOrd="5" destOrd="0" presId="urn:microsoft.com/office/officeart/2008/layout/LinedList"/>
    <dgm:cxn modelId="{A8D0B0EC-9C62-489C-A05B-42A055004264}" type="presParOf" srcId="{51063861-D4E0-433E-B22F-6AE34B58D96F}" destId="{3B448305-44DB-4D44-AE89-DE85BF8AE8DA}" srcOrd="6" destOrd="0" presId="urn:microsoft.com/office/officeart/2008/layout/LinedList"/>
    <dgm:cxn modelId="{CDAE0841-287B-49CF-A898-F090D82D2FF0}" type="presParOf" srcId="{51063861-D4E0-433E-B22F-6AE34B58D96F}" destId="{76A7135F-AE2D-4FA2-9179-8D4B51EFA7E2}" srcOrd="7" destOrd="0" presId="urn:microsoft.com/office/officeart/2008/layout/LinedList"/>
    <dgm:cxn modelId="{D3769000-C494-48AA-A5C0-781E11D42ED5}" type="presParOf" srcId="{76A7135F-AE2D-4FA2-9179-8D4B51EFA7E2}" destId="{2CF13864-601D-4754-ADA0-944E9BF69767}" srcOrd="0" destOrd="0" presId="urn:microsoft.com/office/officeart/2008/layout/LinedList"/>
    <dgm:cxn modelId="{8848D1F9-2C85-4386-9D0C-B52CE3D5768D}" type="presParOf" srcId="{76A7135F-AE2D-4FA2-9179-8D4B51EFA7E2}" destId="{3803811B-1C10-430A-9BA5-442FBB085365}" srcOrd="1" destOrd="0" presId="urn:microsoft.com/office/officeart/2008/layout/LinedList"/>
    <dgm:cxn modelId="{C58442FF-2AEA-4333-A494-5108E4575FF8}" type="presParOf" srcId="{76A7135F-AE2D-4FA2-9179-8D4B51EFA7E2}" destId="{E1C44AA4-CE6C-4BF1-B7E2-588E703A4A45}" srcOrd="2" destOrd="0" presId="urn:microsoft.com/office/officeart/2008/layout/LinedList"/>
    <dgm:cxn modelId="{BF8DEEB5-0CAC-4614-BDA0-501AB91679AF}" type="presParOf" srcId="{51063861-D4E0-433E-B22F-6AE34B58D96F}" destId="{9DF0F967-E8D7-4833-B38B-E1E12E303839}" srcOrd="8" destOrd="0" presId="urn:microsoft.com/office/officeart/2008/layout/LinedList"/>
    <dgm:cxn modelId="{9A9C3227-974E-49A5-B931-AB3C46153DA5}" type="presParOf" srcId="{51063861-D4E0-433E-B22F-6AE34B58D96F}" destId="{46F42ADA-20D6-4637-8596-89D5C7E0E9C7}"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77D26-FB42-4F7E-92C8-120CBE10AEC0}">
      <dsp:nvSpPr>
        <dsp:cNvPr id="0" name=""/>
        <dsp:cNvSpPr/>
      </dsp:nvSpPr>
      <dsp:spPr>
        <a:xfrm>
          <a:off x="1747800" y="61160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C81C2-A978-4EB8-88DD-AA9FB0B671CF}">
      <dsp:nvSpPr>
        <dsp:cNvPr id="0" name=""/>
        <dsp:cNvSpPr/>
      </dsp:nvSpPr>
      <dsp:spPr>
        <a:xfrm>
          <a:off x="559800" y="302591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project's primary aim is to gain a comprehensive understanding of blockchain technology, oracles, ERC20, and ERC721 standards, while also exploring the essential tools and techniques necessary for creating blockchain-based applications.</a:t>
          </a:r>
        </a:p>
      </dsp:txBody>
      <dsp:txXfrm>
        <a:off x="559800" y="3025915"/>
        <a:ext cx="4320000" cy="720000"/>
      </dsp:txXfrm>
    </dsp:sp>
    <dsp:sp modelId="{E0E92FA7-8601-4B38-8659-EFD50DD9F734}">
      <dsp:nvSpPr>
        <dsp:cNvPr id="0" name=""/>
        <dsp:cNvSpPr/>
      </dsp:nvSpPr>
      <dsp:spPr>
        <a:xfrm>
          <a:off x="6823800" y="61160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8D5C67-B1B1-4027-8E85-07C833237369}">
      <dsp:nvSpPr>
        <dsp:cNvPr id="0" name=""/>
        <dsp:cNvSpPr/>
      </dsp:nvSpPr>
      <dsp:spPr>
        <a:xfrm>
          <a:off x="5635800" y="3025915"/>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Due to time limitations, I was only able to develop the smart contract responsible for generating the NFTs. Unfortunately, I couldn't complete the front-end using React, which was intended to interact with the deployed smart contract.</a:t>
          </a:r>
        </a:p>
      </dsp:txBody>
      <dsp:txXfrm>
        <a:off x="5635800" y="3025915"/>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E846C-32CC-49B4-BE6F-AFBEF1087DF9}">
      <dsp:nvSpPr>
        <dsp:cNvPr id="0" name=""/>
        <dsp:cNvSpPr/>
      </dsp:nvSpPr>
      <dsp:spPr>
        <a:xfrm>
          <a:off x="0" y="0"/>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1D9D1F-6626-493E-AFC3-2FABE798D822}">
      <dsp:nvSpPr>
        <dsp:cNvPr id="0" name=""/>
        <dsp:cNvSpPr/>
      </dsp:nvSpPr>
      <dsp:spPr>
        <a:xfrm>
          <a:off x="0" y="0"/>
          <a:ext cx="2033625" cy="369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Smart Contract (</a:t>
          </a:r>
          <a:r>
            <a:rPr lang="en-US" sz="2300" kern="1200" dirty="0" err="1"/>
            <a:t>NFTFactory</a:t>
          </a:r>
          <a:r>
            <a:rPr lang="en-US" sz="2300" kern="1200" dirty="0"/>
            <a:t>):</a:t>
          </a:r>
        </a:p>
      </dsp:txBody>
      <dsp:txXfrm>
        <a:off x="0" y="0"/>
        <a:ext cx="2033625" cy="3694176"/>
      </dsp:txXfrm>
    </dsp:sp>
    <dsp:sp modelId="{11772B2E-7CD7-4D00-95DB-39E90C3102B9}">
      <dsp:nvSpPr>
        <dsp:cNvPr id="0" name=""/>
        <dsp:cNvSpPr/>
      </dsp:nvSpPr>
      <dsp:spPr>
        <a:xfrm>
          <a:off x="2186147" y="57721"/>
          <a:ext cx="7981980" cy="1154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Generates NFTs representing five different characters: OBAMA, STEVE_JOBS, EMMA_WATSON, TRUMP, and RONALDO.</a:t>
          </a:r>
        </a:p>
      </dsp:txBody>
      <dsp:txXfrm>
        <a:off x="2186147" y="57721"/>
        <a:ext cx="7981980" cy="1154429"/>
      </dsp:txXfrm>
    </dsp:sp>
    <dsp:sp modelId="{B3A8DC35-FD37-4AF1-8D2A-1317CC1AD9EE}">
      <dsp:nvSpPr>
        <dsp:cNvPr id="0" name=""/>
        <dsp:cNvSpPr/>
      </dsp:nvSpPr>
      <dsp:spPr>
        <a:xfrm>
          <a:off x="2033625" y="1212151"/>
          <a:ext cx="813450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34D96F-7381-4FC1-AC3D-C611B0BC1BDD}">
      <dsp:nvSpPr>
        <dsp:cNvPr id="0" name=""/>
        <dsp:cNvSpPr/>
      </dsp:nvSpPr>
      <dsp:spPr>
        <a:xfrm>
          <a:off x="2186147" y="1269872"/>
          <a:ext cx="7981980" cy="1154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Provides a "createCollectible" public function to create new NFTs, with character selection occurring randomly.</a:t>
          </a:r>
        </a:p>
      </dsp:txBody>
      <dsp:txXfrm>
        <a:off x="2186147" y="1269872"/>
        <a:ext cx="7981980" cy="1154429"/>
      </dsp:txXfrm>
    </dsp:sp>
    <dsp:sp modelId="{17B56E74-7454-460F-9FE5-E20996D5FBD1}">
      <dsp:nvSpPr>
        <dsp:cNvPr id="0" name=""/>
        <dsp:cNvSpPr/>
      </dsp:nvSpPr>
      <dsp:spPr>
        <a:xfrm>
          <a:off x="2033625" y="2424302"/>
          <a:ext cx="813450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03811B-1C10-430A-9BA5-442FBB085365}">
      <dsp:nvSpPr>
        <dsp:cNvPr id="0" name=""/>
        <dsp:cNvSpPr/>
      </dsp:nvSpPr>
      <dsp:spPr>
        <a:xfrm>
          <a:off x="2186147" y="2482024"/>
          <a:ext cx="7981980" cy="1154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Allows the owner (or someone approved by the owner) to call the "setTokenURI" function to set the token URI for a given NFT based on the randomly selected character.</a:t>
          </a:r>
        </a:p>
      </dsp:txBody>
      <dsp:txXfrm>
        <a:off x="2186147" y="2482024"/>
        <a:ext cx="7981980" cy="1154429"/>
      </dsp:txXfrm>
    </dsp:sp>
    <dsp:sp modelId="{9DF0F967-E8D7-4833-B38B-E1E12E303839}">
      <dsp:nvSpPr>
        <dsp:cNvPr id="0" name=""/>
        <dsp:cNvSpPr/>
      </dsp:nvSpPr>
      <dsp:spPr>
        <a:xfrm>
          <a:off x="2033625" y="3636454"/>
          <a:ext cx="813450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9/25/2023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754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9/25/2023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74039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9/25/2023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8294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9/25/2023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2181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9/25/2023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24333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9/25/2023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8131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9/25/2023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29388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9/25/2023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891817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9/25/2023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152967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9/25/2023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691652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9/25/2023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27572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9/25/2023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58738461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ngall.com/nl/chainlink-crypto-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3" descr="Luci laser al neon allineate a formare un triangolo">
            <a:extLst>
              <a:ext uri="{FF2B5EF4-FFF2-40B4-BE49-F238E27FC236}">
                <a16:creationId xmlns:a16="http://schemas.microsoft.com/office/drawing/2014/main" id="{9674F761-B363-6AAE-B1EE-605E274B299B}"/>
              </a:ext>
            </a:extLst>
          </p:cNvPr>
          <p:cNvPicPr>
            <a:picLocks noChangeAspect="1"/>
          </p:cNvPicPr>
          <p:nvPr/>
        </p:nvPicPr>
        <p:blipFill rotWithShape="1">
          <a:blip r:embed="rId2"/>
          <a:srcRect t="8915" b="1085"/>
          <a:stretch/>
        </p:blipFill>
        <p:spPr>
          <a:xfrm>
            <a:off x="20" y="10"/>
            <a:ext cx="12191980" cy="6857990"/>
          </a:xfrm>
          <a:prstGeom prst="rect">
            <a:avLst/>
          </a:prstGeom>
        </p:spPr>
      </p:pic>
      <p:sp>
        <p:nvSpPr>
          <p:cNvPr id="27"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B29B1F81-F99F-AE5A-A7B4-BDAA165C16F3}"/>
              </a:ext>
            </a:extLst>
          </p:cNvPr>
          <p:cNvSpPr>
            <a:spLocks noGrp="1"/>
          </p:cNvSpPr>
          <p:nvPr>
            <p:ph type="ctrTitle"/>
          </p:nvPr>
        </p:nvSpPr>
        <p:spPr>
          <a:xfrm>
            <a:off x="5849388" y="4907629"/>
            <a:ext cx="3212386" cy="1185353"/>
          </a:xfrm>
        </p:spPr>
        <p:txBody>
          <a:bodyPr anchor="ctr">
            <a:normAutofit/>
          </a:bodyPr>
          <a:lstStyle/>
          <a:p>
            <a:r>
              <a:rPr lang="en-NZ" sz="2600" dirty="0"/>
              <a:t>Blockchain project</a:t>
            </a:r>
          </a:p>
        </p:txBody>
      </p:sp>
      <p:sp>
        <p:nvSpPr>
          <p:cNvPr id="3" name="Sottotitolo 2">
            <a:extLst>
              <a:ext uri="{FF2B5EF4-FFF2-40B4-BE49-F238E27FC236}">
                <a16:creationId xmlns:a16="http://schemas.microsoft.com/office/drawing/2014/main" id="{2E1AC40F-30CC-1619-2F95-11F285D02D53}"/>
              </a:ext>
            </a:extLst>
          </p:cNvPr>
          <p:cNvSpPr>
            <a:spLocks noGrp="1"/>
          </p:cNvSpPr>
          <p:nvPr>
            <p:ph type="subTitle" idx="1"/>
          </p:nvPr>
        </p:nvSpPr>
        <p:spPr>
          <a:xfrm>
            <a:off x="9403912" y="4907629"/>
            <a:ext cx="2228641" cy="1185353"/>
          </a:xfrm>
        </p:spPr>
        <p:txBody>
          <a:bodyPr anchor="ctr">
            <a:normAutofit/>
          </a:bodyPr>
          <a:lstStyle/>
          <a:p>
            <a:r>
              <a:rPr lang="en-NZ" sz="1700" dirty="0"/>
              <a:t>Antony Shenouda</a:t>
            </a:r>
          </a:p>
        </p:txBody>
      </p:sp>
      <p:sp>
        <p:nvSpPr>
          <p:cNvPr id="28"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123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0A4364C4-BB4B-4574-F13E-DA730125AB6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Create NFT</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Segnaposto contenuto 4" descr="Immagine che contiene testo, schermata, Carattere, numero&#10;&#10;Descrizione generata automaticamente">
            <a:extLst>
              <a:ext uri="{FF2B5EF4-FFF2-40B4-BE49-F238E27FC236}">
                <a16:creationId xmlns:a16="http://schemas.microsoft.com/office/drawing/2014/main" id="{127BBB57-3EBC-BC8A-4243-3D5121C2EA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6235" y="625684"/>
            <a:ext cx="6325077" cy="5455380"/>
          </a:xfrm>
          <a:prstGeom prst="rect">
            <a:avLst/>
          </a:prstGeom>
        </p:spPr>
      </p:pic>
    </p:spTree>
    <p:extLst>
      <p:ext uri="{BB962C8B-B14F-4D97-AF65-F5344CB8AC3E}">
        <p14:creationId xmlns:p14="http://schemas.microsoft.com/office/powerpoint/2010/main" val="1512447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B1AC6B6-EAB0-2769-851E-287BBD197DF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Add tokenURI to NFT</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Segnaposto contenuto 4" descr="Immagine che contiene testo, schermata, diagramma, linea&#10;&#10;Descrizione generata automaticamente">
            <a:extLst>
              <a:ext uri="{FF2B5EF4-FFF2-40B4-BE49-F238E27FC236}">
                <a16:creationId xmlns:a16="http://schemas.microsoft.com/office/drawing/2014/main" id="{5A07A5D0-82FC-88BC-1A30-F20F88CA14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4608" y="1564761"/>
            <a:ext cx="6846363" cy="3577224"/>
          </a:xfrm>
          <a:prstGeom prst="rect">
            <a:avLst/>
          </a:prstGeom>
        </p:spPr>
      </p:pic>
    </p:spTree>
    <p:extLst>
      <p:ext uri="{BB962C8B-B14F-4D97-AF65-F5344CB8AC3E}">
        <p14:creationId xmlns:p14="http://schemas.microsoft.com/office/powerpoint/2010/main" val="3168928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5D3C1D-A6AE-4FCA-BB76-A4748CE5D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1B722F-91AA-F1D4-F74E-E5EC583C49C7}"/>
              </a:ext>
            </a:extLst>
          </p:cNvPr>
          <p:cNvSpPr>
            <a:spLocks noGrp="1"/>
          </p:cNvSpPr>
          <p:nvPr>
            <p:ph type="ctrTitle"/>
          </p:nvPr>
        </p:nvSpPr>
        <p:spPr>
          <a:xfrm>
            <a:off x="558210" y="1365472"/>
            <a:ext cx="10978470" cy="3564636"/>
          </a:xfrm>
        </p:spPr>
        <p:txBody>
          <a:bodyPr anchor="ctr">
            <a:normAutofit/>
          </a:bodyPr>
          <a:lstStyle/>
          <a:p>
            <a:pPr algn="ctr"/>
            <a:r>
              <a:rPr lang="en-NZ" sz="8800" dirty="0"/>
              <a:t>Implementation and Testing</a:t>
            </a:r>
          </a:p>
        </p:txBody>
      </p:sp>
      <p:sp>
        <p:nvSpPr>
          <p:cNvPr id="10" name="Rectangle 9">
            <a:extLst>
              <a:ext uri="{FF2B5EF4-FFF2-40B4-BE49-F238E27FC236}">
                <a16:creationId xmlns:a16="http://schemas.microsoft.com/office/drawing/2014/main" id="{6D5BF818-2283-4CC9-A120-9225CEDFA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3350"/>
            <a:ext cx="128016" cy="246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63A42EF-20CC-4BCC-9D0B-222CF3AAE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5831269"/>
            <a:ext cx="109270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4238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B2D8FD86-7E85-0662-FEB5-D073D0CCDACB}"/>
              </a:ext>
            </a:extLst>
          </p:cNvPr>
          <p:cNvSpPr>
            <a:spLocks noGrp="1"/>
          </p:cNvSpPr>
          <p:nvPr>
            <p:ph type="title"/>
          </p:nvPr>
        </p:nvSpPr>
        <p:spPr>
          <a:xfrm>
            <a:off x="1115568" y="548640"/>
            <a:ext cx="10168128" cy="1179576"/>
          </a:xfrm>
        </p:spPr>
        <p:txBody>
          <a:bodyPr>
            <a:normAutofit/>
          </a:bodyPr>
          <a:lstStyle/>
          <a:p>
            <a:r>
              <a:rPr lang="en-NZ"/>
              <a:t>Brownie</a:t>
            </a:r>
          </a:p>
        </p:txBody>
      </p:sp>
      <p:sp>
        <p:nvSpPr>
          <p:cNvPr id="34" name="Rectangle 33">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icture 4">
            <a:extLst>
              <a:ext uri="{FF2B5EF4-FFF2-40B4-BE49-F238E27FC236}">
                <a16:creationId xmlns:a16="http://schemas.microsoft.com/office/drawing/2014/main" id="{81264D63-D470-1EA0-C282-776FB64973C2}"/>
              </a:ext>
            </a:extLst>
          </p:cNvPr>
          <p:cNvPicPr>
            <a:picLocks noChangeAspect="1"/>
          </p:cNvPicPr>
          <p:nvPr/>
        </p:nvPicPr>
        <p:blipFill rotWithShape="1">
          <a:blip r:embed="rId2">
            <a:extLst>
              <a:ext uri="{28A0092B-C50C-407E-A947-70E740481C1C}">
                <a14:useLocalDpi xmlns:a14="http://schemas.microsoft.com/office/drawing/2010/main" val="0"/>
              </a:ext>
            </a:extLst>
          </a:blip>
          <a:srcRect l="8370" r="16795"/>
          <a:stretch/>
        </p:blipFill>
        <p:spPr>
          <a:xfrm>
            <a:off x="908304" y="2478024"/>
            <a:ext cx="6009855" cy="3694176"/>
          </a:xfrm>
          <a:prstGeom prst="rect">
            <a:avLst/>
          </a:prstGeom>
        </p:spPr>
      </p:pic>
      <p:sp>
        <p:nvSpPr>
          <p:cNvPr id="22" name="Segnaposto contenuto 2">
            <a:extLst>
              <a:ext uri="{FF2B5EF4-FFF2-40B4-BE49-F238E27FC236}">
                <a16:creationId xmlns:a16="http://schemas.microsoft.com/office/drawing/2014/main" id="{8F83B4EB-9563-EFDE-C7E9-C61AA5BA2248}"/>
              </a:ext>
            </a:extLst>
          </p:cNvPr>
          <p:cNvSpPr>
            <a:spLocks noGrp="1"/>
          </p:cNvSpPr>
          <p:nvPr>
            <p:ph idx="1"/>
          </p:nvPr>
        </p:nvSpPr>
        <p:spPr>
          <a:xfrm>
            <a:off x="7411453" y="2478024"/>
            <a:ext cx="3872243" cy="3694176"/>
          </a:xfrm>
        </p:spPr>
        <p:txBody>
          <a:bodyPr anchor="ctr">
            <a:normAutofit/>
          </a:bodyPr>
          <a:lstStyle/>
          <a:p>
            <a:pPr marL="0" indent="0">
              <a:lnSpc>
                <a:spcPct val="100000"/>
              </a:lnSpc>
              <a:buNone/>
            </a:pPr>
            <a:r>
              <a:rPr lang="en-US" sz="1400"/>
              <a:t>Brownie is a popular development framework for Ethereum smart contracts and decentralized applications (DApps). It streamlines the process of developing, testing, and deploying smart contracts on the Ethereum blockchain. Here's a brief overview of how Brownie works:</a:t>
            </a:r>
          </a:p>
          <a:p>
            <a:pPr marL="514350" indent="-514350">
              <a:lnSpc>
                <a:spcPct val="100000"/>
              </a:lnSpc>
              <a:buFont typeface="+mj-lt"/>
              <a:buAutoNum type="arabicPeriod"/>
            </a:pPr>
            <a:r>
              <a:rPr lang="en-NZ" sz="1400"/>
              <a:t>Project Structure</a:t>
            </a:r>
          </a:p>
          <a:p>
            <a:pPr marL="514350" indent="-514350">
              <a:lnSpc>
                <a:spcPct val="100000"/>
              </a:lnSpc>
              <a:buFont typeface="+mj-lt"/>
              <a:buAutoNum type="arabicPeriod"/>
            </a:pPr>
            <a:r>
              <a:rPr lang="en-NZ" sz="1400"/>
              <a:t>Testing</a:t>
            </a:r>
          </a:p>
          <a:p>
            <a:pPr marL="514350" indent="-514350">
              <a:lnSpc>
                <a:spcPct val="100000"/>
              </a:lnSpc>
              <a:buFont typeface="+mj-lt"/>
              <a:buAutoNum type="arabicPeriod"/>
            </a:pPr>
            <a:r>
              <a:rPr lang="en-NZ" sz="1400"/>
              <a:t>Scripting</a:t>
            </a:r>
          </a:p>
          <a:p>
            <a:pPr marL="514350" indent="-514350">
              <a:lnSpc>
                <a:spcPct val="100000"/>
              </a:lnSpc>
              <a:buFont typeface="+mj-lt"/>
              <a:buAutoNum type="arabicPeriod"/>
            </a:pPr>
            <a:r>
              <a:rPr lang="en-NZ" sz="1400"/>
              <a:t>Network Management</a:t>
            </a:r>
          </a:p>
          <a:p>
            <a:pPr marL="514350" indent="-514350">
              <a:lnSpc>
                <a:spcPct val="100000"/>
              </a:lnSpc>
              <a:buFont typeface="+mj-lt"/>
              <a:buAutoNum type="arabicPeriod"/>
            </a:pPr>
            <a:r>
              <a:rPr lang="en-US" sz="1400"/>
              <a:t>Integration with Ganache and other Tools</a:t>
            </a:r>
            <a:endParaRPr lang="en-NZ" sz="1400"/>
          </a:p>
          <a:p>
            <a:pPr marL="514350" indent="-514350">
              <a:lnSpc>
                <a:spcPct val="100000"/>
              </a:lnSpc>
              <a:buFont typeface="+mj-lt"/>
              <a:buAutoNum type="arabicPeriod"/>
            </a:pPr>
            <a:endParaRPr lang="en-NZ" sz="1400"/>
          </a:p>
        </p:txBody>
      </p:sp>
    </p:spTree>
    <p:extLst>
      <p:ext uri="{BB962C8B-B14F-4D97-AF65-F5344CB8AC3E}">
        <p14:creationId xmlns:p14="http://schemas.microsoft.com/office/powerpoint/2010/main" val="1215229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1"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74604F3C-AE70-9B57-87DB-5667852485DC}"/>
              </a:ext>
            </a:extLst>
          </p:cNvPr>
          <p:cNvSpPr>
            <a:spLocks noGrp="1"/>
          </p:cNvSpPr>
          <p:nvPr>
            <p:ph type="title"/>
          </p:nvPr>
        </p:nvSpPr>
        <p:spPr>
          <a:xfrm>
            <a:off x="838200" y="253397"/>
            <a:ext cx="10515600" cy="1273233"/>
          </a:xfrm>
        </p:spPr>
        <p:txBody>
          <a:bodyPr>
            <a:normAutofit/>
          </a:bodyPr>
          <a:lstStyle/>
          <a:p>
            <a:r>
              <a:rPr lang="en-NZ"/>
              <a:t>Testing</a:t>
            </a:r>
            <a:endParaRPr lang="en-NZ"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3" name="Segnaposto contenuto 2">
            <a:extLst>
              <a:ext uri="{FF2B5EF4-FFF2-40B4-BE49-F238E27FC236}">
                <a16:creationId xmlns:a16="http://schemas.microsoft.com/office/drawing/2014/main" id="{070C91DD-C020-1CCB-435F-BA808755F9E4}"/>
              </a:ext>
            </a:extLst>
          </p:cNvPr>
          <p:cNvSpPr>
            <a:spLocks noGrp="1"/>
          </p:cNvSpPr>
          <p:nvPr>
            <p:ph idx="1"/>
          </p:nvPr>
        </p:nvSpPr>
        <p:spPr>
          <a:xfrm>
            <a:off x="838200" y="2478024"/>
            <a:ext cx="10515600" cy="3694176"/>
          </a:xfrm>
        </p:spPr>
        <p:txBody>
          <a:bodyPr>
            <a:normAutofit/>
          </a:bodyPr>
          <a:lstStyle/>
          <a:p>
            <a:pPr marL="0" indent="0">
              <a:buNone/>
            </a:pPr>
            <a:r>
              <a:rPr lang="en-US" sz="2200" dirty="0"/>
              <a:t>In order to test the </a:t>
            </a:r>
            <a:r>
              <a:rPr lang="en-US" sz="2200" dirty="0" err="1"/>
              <a:t>NFTFactory</a:t>
            </a:r>
            <a:r>
              <a:rPr lang="en-US" sz="2200" dirty="0"/>
              <a:t> I have created contracts such as "</a:t>
            </a:r>
            <a:r>
              <a:rPr lang="en-US" sz="2200" dirty="0" err="1"/>
              <a:t>LinkToken</a:t>
            </a:r>
            <a:r>
              <a:rPr lang="en-US" sz="2200" dirty="0"/>
              <a:t>" and "</a:t>
            </a:r>
            <a:r>
              <a:rPr lang="en-US" sz="2200" dirty="0" err="1"/>
              <a:t>VRFCoordinatorMock</a:t>
            </a:r>
            <a:r>
              <a:rPr lang="en-US" sz="2200" dirty="0"/>
              <a:t>" specifically for deployment on the Ganache network. These mock contracts are essential components of the automated testing infrastructure.</a:t>
            </a:r>
          </a:p>
          <a:p>
            <a:pPr marL="0" indent="0">
              <a:buNone/>
            </a:pPr>
            <a:r>
              <a:rPr lang="en-US" sz="2200" dirty="0"/>
              <a:t>Deploying these mock contracts on the Ganache network is a critical part of the testing strategy, as it allows us to thoroughly test smart contracts and ensure their reliability and functionality in a controlled and deterministic testing environment.</a:t>
            </a:r>
            <a:endParaRPr lang="en-NZ" sz="2200" dirty="0"/>
          </a:p>
        </p:txBody>
      </p:sp>
    </p:spTree>
    <p:extLst>
      <p:ext uri="{BB962C8B-B14F-4D97-AF65-F5344CB8AC3E}">
        <p14:creationId xmlns:p14="http://schemas.microsoft.com/office/powerpoint/2010/main" val="341682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E9F3D9A-E1C8-3660-6BB0-116552DDB439}"/>
              </a:ext>
            </a:extLst>
          </p:cNvPr>
          <p:cNvSpPr>
            <a:spLocks noGrp="1"/>
          </p:cNvSpPr>
          <p:nvPr>
            <p:ph type="title"/>
          </p:nvPr>
        </p:nvSpPr>
        <p:spPr>
          <a:xfrm>
            <a:off x="841248" y="256032"/>
            <a:ext cx="10506456" cy="1014984"/>
          </a:xfrm>
        </p:spPr>
        <p:txBody>
          <a:bodyPr anchor="b">
            <a:normAutofit/>
          </a:bodyPr>
          <a:lstStyle/>
          <a:p>
            <a:r>
              <a:rPr lang="en-NZ"/>
              <a:t>Scope</a:t>
            </a:r>
            <a:endParaRPr lang="en-NZ" dirty="0"/>
          </a:p>
        </p:txBody>
      </p:sp>
      <p:sp>
        <p:nvSpPr>
          <p:cNvPr id="25"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Segnaposto contenuto 2">
            <a:extLst>
              <a:ext uri="{FF2B5EF4-FFF2-40B4-BE49-F238E27FC236}">
                <a16:creationId xmlns:a16="http://schemas.microsoft.com/office/drawing/2014/main" id="{A9928911-CEB4-CAE3-4700-F39E3AF61CBB}"/>
              </a:ext>
            </a:extLst>
          </p:cNvPr>
          <p:cNvGraphicFramePr>
            <a:graphicFrameLocks noGrp="1"/>
          </p:cNvGraphicFramePr>
          <p:nvPr>
            <p:ph idx="1"/>
            <p:extLst>
              <p:ext uri="{D42A27DB-BD31-4B8C-83A1-F6EECF244321}">
                <p14:modId xmlns:p14="http://schemas.microsoft.com/office/powerpoint/2010/main" val="83463039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590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002FDA-26E4-08B1-B759-47D8D22B6619}"/>
              </a:ext>
            </a:extLst>
          </p:cNvPr>
          <p:cNvSpPr>
            <a:spLocks noGrp="1"/>
          </p:cNvSpPr>
          <p:nvPr>
            <p:ph type="title"/>
          </p:nvPr>
        </p:nvSpPr>
        <p:spPr/>
        <p:txBody>
          <a:bodyPr/>
          <a:lstStyle/>
          <a:p>
            <a:r>
              <a:rPr lang="en-NZ"/>
              <a:t>Features and functionalities</a:t>
            </a:r>
            <a:endParaRPr lang="en-NZ" dirty="0"/>
          </a:p>
        </p:txBody>
      </p:sp>
      <p:graphicFrame>
        <p:nvGraphicFramePr>
          <p:cNvPr id="35" name="Segnaposto contenuto 2">
            <a:extLst>
              <a:ext uri="{FF2B5EF4-FFF2-40B4-BE49-F238E27FC236}">
                <a16:creationId xmlns:a16="http://schemas.microsoft.com/office/drawing/2014/main" id="{3ED0A9A8-46BC-193B-E0B7-B2D3F30761D5}"/>
              </a:ext>
            </a:extLst>
          </p:cNvPr>
          <p:cNvGraphicFramePr>
            <a:graphicFrameLocks noGrp="1"/>
          </p:cNvGraphicFramePr>
          <p:nvPr>
            <p:ph idx="1"/>
            <p:extLst>
              <p:ext uri="{D42A27DB-BD31-4B8C-83A1-F6EECF244321}">
                <p14:modId xmlns:p14="http://schemas.microsoft.com/office/powerpoint/2010/main" val="2389304689"/>
              </p:ext>
            </p:extLst>
          </p:nvPr>
        </p:nvGraphicFramePr>
        <p:xfrm>
          <a:off x="783059" y="1914606"/>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343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5D3C1D-A6AE-4FCA-BB76-A4748CE5D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1B722F-91AA-F1D4-F74E-E5EC583C49C7}"/>
              </a:ext>
            </a:extLst>
          </p:cNvPr>
          <p:cNvSpPr>
            <a:spLocks noGrp="1"/>
          </p:cNvSpPr>
          <p:nvPr>
            <p:ph type="ctrTitle"/>
          </p:nvPr>
        </p:nvSpPr>
        <p:spPr>
          <a:xfrm>
            <a:off x="558210" y="1365472"/>
            <a:ext cx="10978470" cy="3564636"/>
          </a:xfrm>
        </p:spPr>
        <p:txBody>
          <a:bodyPr anchor="ctr">
            <a:normAutofit/>
          </a:bodyPr>
          <a:lstStyle/>
          <a:p>
            <a:r>
              <a:rPr lang="en-NZ" sz="8800"/>
              <a:t>Architectural Design</a:t>
            </a:r>
          </a:p>
        </p:txBody>
      </p:sp>
      <p:sp>
        <p:nvSpPr>
          <p:cNvPr id="10" name="Rectangle 9">
            <a:extLst>
              <a:ext uri="{FF2B5EF4-FFF2-40B4-BE49-F238E27FC236}">
                <a16:creationId xmlns:a16="http://schemas.microsoft.com/office/drawing/2014/main" id="{6D5BF818-2283-4CC9-A120-9225CEDFA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3350"/>
            <a:ext cx="128016" cy="2468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63A42EF-20CC-4BCC-9D0B-222CF3AAE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5831269"/>
            <a:ext cx="109270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37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Rectangle 1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Rectangle 1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43C367D-4898-F286-F8CB-3607A28366C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Component View</a:t>
            </a:r>
          </a:p>
        </p:txBody>
      </p:sp>
      <p:sp>
        <p:nvSpPr>
          <p:cNvPr id="48"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Segnaposto contenuto 8" descr="Immagine che contiene diagramma, Disegno tecnico, linea, Piano&#10;&#10;Descrizione generata automaticamente">
            <a:extLst>
              <a:ext uri="{FF2B5EF4-FFF2-40B4-BE49-F238E27FC236}">
                <a16:creationId xmlns:a16="http://schemas.microsoft.com/office/drawing/2014/main" id="{40D94066-3785-8913-79FE-8B82F1D50D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3830" y="625683"/>
            <a:ext cx="4227919" cy="5455380"/>
          </a:xfrm>
          <a:prstGeom prst="rect">
            <a:avLst/>
          </a:prstGeom>
        </p:spPr>
      </p:pic>
    </p:spTree>
    <p:extLst>
      <p:ext uri="{BB962C8B-B14F-4D97-AF65-F5344CB8AC3E}">
        <p14:creationId xmlns:p14="http://schemas.microsoft.com/office/powerpoint/2010/main" val="107521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F05EB56-60EF-90C1-B849-AA19F45FB8FD}"/>
              </a:ext>
            </a:extLst>
          </p:cNvPr>
          <p:cNvSpPr>
            <a:spLocks noGrp="1"/>
          </p:cNvSpPr>
          <p:nvPr>
            <p:ph type="title"/>
          </p:nvPr>
        </p:nvSpPr>
        <p:spPr>
          <a:xfrm>
            <a:off x="411480" y="987552"/>
            <a:ext cx="4485861" cy="1088136"/>
          </a:xfrm>
        </p:spPr>
        <p:txBody>
          <a:bodyPr anchor="b">
            <a:normAutofit/>
          </a:bodyPr>
          <a:lstStyle/>
          <a:p>
            <a:r>
              <a:rPr lang="en-NZ" sz="3400"/>
              <a:t>VRFCoordinator</a:t>
            </a:r>
          </a:p>
        </p:txBody>
      </p:sp>
      <p:sp>
        <p:nvSpPr>
          <p:cNvPr id="24"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Segnaposto contenuto 2">
            <a:extLst>
              <a:ext uri="{FF2B5EF4-FFF2-40B4-BE49-F238E27FC236}">
                <a16:creationId xmlns:a16="http://schemas.microsoft.com/office/drawing/2014/main" id="{15634A35-E4D9-A371-605C-D04CE963C5E3}"/>
              </a:ext>
            </a:extLst>
          </p:cNvPr>
          <p:cNvSpPr>
            <a:spLocks noGrp="1"/>
          </p:cNvSpPr>
          <p:nvPr>
            <p:ph idx="1"/>
          </p:nvPr>
        </p:nvSpPr>
        <p:spPr>
          <a:xfrm>
            <a:off x="411479" y="2688336"/>
            <a:ext cx="4498848" cy="3584448"/>
          </a:xfrm>
        </p:spPr>
        <p:txBody>
          <a:bodyPr anchor="t">
            <a:normAutofit/>
          </a:bodyPr>
          <a:lstStyle/>
          <a:p>
            <a:pPr marL="0" indent="0">
              <a:buNone/>
            </a:pPr>
            <a:r>
              <a:rPr lang="en-US" sz="1700"/>
              <a:t>It is a smart contract system used in blockchain networks, particularly in the context of Ethereum and Chainlink, to provide verifiably random and unpredictable numbers. It is needed in blockchain applications for several reasons:</a:t>
            </a:r>
          </a:p>
          <a:p>
            <a:pPr marL="514350" indent="-514350">
              <a:buFont typeface="+mj-lt"/>
              <a:buAutoNum type="arabicPeriod"/>
            </a:pPr>
            <a:r>
              <a:rPr lang="en-US" sz="1700"/>
              <a:t>Randomness in Smart Contracts</a:t>
            </a:r>
          </a:p>
          <a:p>
            <a:pPr marL="514350" indent="-514350">
              <a:buFont typeface="+mj-lt"/>
              <a:buAutoNum type="arabicPeriod"/>
            </a:pPr>
            <a:r>
              <a:rPr lang="en-US" sz="1700"/>
              <a:t>Deterministic Nature of Blockchains</a:t>
            </a:r>
          </a:p>
          <a:p>
            <a:pPr marL="514350" indent="-514350">
              <a:buFont typeface="+mj-lt"/>
              <a:buAutoNum type="arabicPeriod"/>
            </a:pPr>
            <a:r>
              <a:rPr lang="en-US" sz="1700"/>
              <a:t>Security and Fairness</a:t>
            </a:r>
          </a:p>
          <a:p>
            <a:pPr marL="514350" indent="-514350">
              <a:buFont typeface="+mj-lt"/>
              <a:buAutoNum type="arabicPeriod"/>
            </a:pPr>
            <a:r>
              <a:rPr lang="en-US" sz="1700"/>
              <a:t>External Data Sources</a:t>
            </a:r>
          </a:p>
          <a:p>
            <a:pPr marL="514350" indent="-514350">
              <a:buFont typeface="+mj-lt"/>
              <a:buAutoNum type="arabicPeriod"/>
            </a:pPr>
            <a:endParaRPr lang="en-US" sz="1700"/>
          </a:p>
          <a:p>
            <a:pPr marL="514350" indent="-514350">
              <a:buFont typeface="+mj-lt"/>
              <a:buAutoNum type="arabicPeriod"/>
            </a:pPr>
            <a:endParaRPr lang="en-NZ" sz="1700"/>
          </a:p>
        </p:txBody>
      </p:sp>
      <p:pic>
        <p:nvPicPr>
          <p:cNvPr id="5" name="Picture 4" descr="Lines and dots connected representing a network">
            <a:extLst>
              <a:ext uri="{FF2B5EF4-FFF2-40B4-BE49-F238E27FC236}">
                <a16:creationId xmlns:a16="http://schemas.microsoft.com/office/drawing/2014/main" id="{F0652879-A5B8-D9E8-9102-C598842A4341}"/>
              </a:ext>
            </a:extLst>
          </p:cNvPr>
          <p:cNvPicPr>
            <a:picLocks noChangeAspect="1"/>
          </p:cNvPicPr>
          <p:nvPr/>
        </p:nvPicPr>
        <p:blipFill rotWithShape="1">
          <a:blip r:embed="rId2"/>
          <a:srcRect l="23148" r="20389"/>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71001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2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AEB4D758-3F5B-1A9C-B3A5-7454215F3807}"/>
              </a:ext>
            </a:extLst>
          </p:cNvPr>
          <p:cNvSpPr>
            <a:spLocks noGrp="1"/>
          </p:cNvSpPr>
          <p:nvPr>
            <p:ph type="title"/>
          </p:nvPr>
        </p:nvSpPr>
        <p:spPr>
          <a:xfrm>
            <a:off x="841246" y="978619"/>
            <a:ext cx="5991244" cy="1106424"/>
          </a:xfrm>
        </p:spPr>
        <p:txBody>
          <a:bodyPr>
            <a:normAutofit/>
          </a:bodyPr>
          <a:lstStyle/>
          <a:p>
            <a:r>
              <a:rPr lang="en-NZ" sz="3200"/>
              <a:t>LinkToken</a:t>
            </a:r>
          </a:p>
        </p:txBody>
      </p:sp>
      <p:sp>
        <p:nvSpPr>
          <p:cNvPr id="32" name="Rectangle 2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F0DDD99A-C1F8-D434-5AC4-FF160EB50B47}"/>
              </a:ext>
            </a:extLst>
          </p:cNvPr>
          <p:cNvSpPr>
            <a:spLocks noGrp="1"/>
          </p:cNvSpPr>
          <p:nvPr>
            <p:ph idx="1"/>
          </p:nvPr>
        </p:nvSpPr>
        <p:spPr>
          <a:xfrm>
            <a:off x="841248" y="2252870"/>
            <a:ext cx="5993892" cy="3560251"/>
          </a:xfrm>
        </p:spPr>
        <p:txBody>
          <a:bodyPr>
            <a:normAutofit/>
          </a:bodyPr>
          <a:lstStyle/>
          <a:p>
            <a:pPr marL="0" indent="0">
              <a:lnSpc>
                <a:spcPct val="100000"/>
              </a:lnSpc>
              <a:buNone/>
            </a:pPr>
            <a:r>
              <a:rPr lang="en-US" sz="1500"/>
              <a:t>The LinkToken, often referred to as LINK, is the native cryptocurrency of the Chainlink network. It plays a crucial role in the operation of the Chainlink network, including the VRFCoordinator. In the context of the VRFCoordinator (Verifiable Random Function Coordinator), LINK tokens are needed for several purposes:</a:t>
            </a:r>
          </a:p>
          <a:p>
            <a:pPr marL="514350" indent="-514350">
              <a:lnSpc>
                <a:spcPct val="100000"/>
              </a:lnSpc>
              <a:buFont typeface="+mj-lt"/>
              <a:buAutoNum type="arabicPeriod"/>
            </a:pPr>
            <a:r>
              <a:rPr lang="en-US" sz="1500"/>
              <a:t>Paying node operators who provide verifiable randomness through the VRFCoordinator.</a:t>
            </a:r>
          </a:p>
          <a:p>
            <a:pPr marL="514350" indent="-514350">
              <a:lnSpc>
                <a:spcPct val="100000"/>
              </a:lnSpc>
              <a:buFont typeface="+mj-lt"/>
              <a:buAutoNum type="arabicPeriod"/>
            </a:pPr>
            <a:r>
              <a:rPr lang="en-US" sz="1500"/>
              <a:t>Providing collateral to ensure that node operators have a financial stake in generating truly random numbers and preventing manipulation.</a:t>
            </a:r>
          </a:p>
          <a:p>
            <a:pPr marL="514350" indent="-514350">
              <a:lnSpc>
                <a:spcPct val="100000"/>
              </a:lnSpc>
              <a:buFont typeface="+mj-lt"/>
              <a:buAutoNum type="arabicPeriod"/>
            </a:pPr>
            <a:r>
              <a:rPr lang="en-US" sz="1500"/>
              <a:t>Supporting the overall security and reliability of the VRFCoordinator's random number generation process.</a:t>
            </a:r>
          </a:p>
          <a:p>
            <a:pPr>
              <a:lnSpc>
                <a:spcPct val="100000"/>
              </a:lnSpc>
            </a:pPr>
            <a:endParaRPr lang="en-NZ" sz="1500"/>
          </a:p>
        </p:txBody>
      </p:sp>
      <p:pic>
        <p:nvPicPr>
          <p:cNvPr id="18" name="Picture 4">
            <a:extLst>
              <a:ext uri="{FF2B5EF4-FFF2-40B4-BE49-F238E27FC236}">
                <a16:creationId xmlns:a16="http://schemas.microsoft.com/office/drawing/2014/main" id="{CED34936-5BC8-4202-E1EE-46EE6513F66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89" b="189"/>
          <a:stretch/>
        </p:blipFill>
        <p:spPr>
          <a:xfrm>
            <a:off x="7679814" y="1337624"/>
            <a:ext cx="4097657" cy="4082167"/>
          </a:xfrm>
          <a:prstGeom prst="rect">
            <a:avLst/>
          </a:prstGeom>
        </p:spPr>
      </p:pic>
    </p:spTree>
    <p:extLst>
      <p:ext uri="{BB962C8B-B14F-4D97-AF65-F5344CB8AC3E}">
        <p14:creationId xmlns:p14="http://schemas.microsoft.com/office/powerpoint/2010/main" val="376166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lluminated server room panel">
            <a:extLst>
              <a:ext uri="{FF2B5EF4-FFF2-40B4-BE49-F238E27FC236}">
                <a16:creationId xmlns:a16="http://schemas.microsoft.com/office/drawing/2014/main" id="{2155F63E-B6BF-04F7-575B-2DB1D24E9D20}"/>
              </a:ext>
            </a:extLst>
          </p:cNvPr>
          <p:cNvPicPr>
            <a:picLocks noChangeAspect="1"/>
          </p:cNvPicPr>
          <p:nvPr/>
        </p:nvPicPr>
        <p:blipFill rotWithShape="1">
          <a:blip r:embed="rId2"/>
          <a:srcRect l="13224" r="19955" b="-1"/>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11" name="Freeform: Shape 10">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chemeClr val="tx2">
                <a:lumMod val="10000"/>
                <a:lumOff val="90000"/>
              </a:schemeClr>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69F2810-AEC2-496D-9152-283EA30DAFB2}"/>
              </a:ext>
            </a:extLst>
          </p:cNvPr>
          <p:cNvSpPr>
            <a:spLocks noGrp="1"/>
          </p:cNvSpPr>
          <p:nvPr>
            <p:ph type="title"/>
          </p:nvPr>
        </p:nvSpPr>
        <p:spPr>
          <a:xfrm>
            <a:off x="7255564" y="914400"/>
            <a:ext cx="4485861" cy="1106556"/>
          </a:xfrm>
        </p:spPr>
        <p:txBody>
          <a:bodyPr anchor="b">
            <a:normAutofit/>
          </a:bodyPr>
          <a:lstStyle/>
          <a:p>
            <a:r>
              <a:rPr lang="en-NZ" sz="3200"/>
              <a:t>IPFS/Pinata</a:t>
            </a:r>
          </a:p>
        </p:txBody>
      </p:sp>
      <p:sp>
        <p:nvSpPr>
          <p:cNvPr id="15" name="Rectangle 14">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Segnaposto contenuto 2">
            <a:extLst>
              <a:ext uri="{FF2B5EF4-FFF2-40B4-BE49-F238E27FC236}">
                <a16:creationId xmlns:a16="http://schemas.microsoft.com/office/drawing/2014/main" id="{ECC22A39-20A1-3EA6-609C-6FF22AB77E7C}"/>
              </a:ext>
            </a:extLst>
          </p:cNvPr>
          <p:cNvSpPr>
            <a:spLocks noGrp="1"/>
          </p:cNvSpPr>
          <p:nvPr>
            <p:ph idx="1"/>
          </p:nvPr>
        </p:nvSpPr>
        <p:spPr>
          <a:xfrm>
            <a:off x="7255563" y="2440100"/>
            <a:ext cx="4485861" cy="3834804"/>
          </a:xfrm>
        </p:spPr>
        <p:txBody>
          <a:bodyPr anchor="t">
            <a:normAutofit/>
          </a:bodyPr>
          <a:lstStyle/>
          <a:p>
            <a:pPr marL="0" indent="0">
              <a:lnSpc>
                <a:spcPct val="100000"/>
              </a:lnSpc>
              <a:buNone/>
            </a:pPr>
            <a:r>
              <a:rPr lang="en-US" sz="1400"/>
              <a:t>IPFS (InterPlanetary File System) and Pinata are both tools used in the context of creating and managing NFTs (Non-Fungible Tokens) to store and distribute associated content such as images, metadata, and other digital assets.</a:t>
            </a:r>
          </a:p>
          <a:p>
            <a:pPr>
              <a:lnSpc>
                <a:spcPct val="100000"/>
              </a:lnSpc>
            </a:pPr>
            <a:r>
              <a:rPr lang="en-US" sz="1400"/>
              <a:t>IPFS: IPFS allows you to store files in a decentralized manner, meaning that files are not hosted on a single server but are distributed across a network of nodes (computers). This ensures that NFT content is not reliant on a single central server, enhancing security and availability.</a:t>
            </a:r>
          </a:p>
          <a:p>
            <a:pPr>
              <a:lnSpc>
                <a:spcPct val="100000"/>
              </a:lnSpc>
            </a:pPr>
            <a:r>
              <a:rPr lang="en-US" sz="1400"/>
              <a:t>Pinata: Pinata hosts IPFS nodes, making it easy for developers and NFT creators to interact with IPFS without setting up their own nodes. This eliminates the need for users to run their IPFS infrastructure.</a:t>
            </a:r>
            <a:endParaRPr lang="en-NZ" sz="1400"/>
          </a:p>
        </p:txBody>
      </p:sp>
    </p:spTree>
    <p:extLst>
      <p:ext uri="{BB962C8B-B14F-4D97-AF65-F5344CB8AC3E}">
        <p14:creationId xmlns:p14="http://schemas.microsoft.com/office/powerpoint/2010/main" val="89091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0E2B456-4B03-B5CA-2197-F45ED702B846}"/>
              </a:ext>
            </a:extLst>
          </p:cNvPr>
          <p:cNvSpPr>
            <a:spLocks noGrp="1"/>
          </p:cNvSpPr>
          <p:nvPr>
            <p:ph type="ctrTitle"/>
          </p:nvPr>
        </p:nvSpPr>
        <p:spPr>
          <a:xfrm>
            <a:off x="578651" y="1122363"/>
            <a:ext cx="11034695" cy="3174690"/>
          </a:xfrm>
        </p:spPr>
        <p:txBody>
          <a:bodyPr>
            <a:normAutofit/>
          </a:bodyPr>
          <a:lstStyle/>
          <a:p>
            <a:r>
              <a:rPr lang="en-NZ"/>
              <a:t>Runtime View</a:t>
            </a:r>
            <a:endParaRPr lang="en-NZ" dirty="0"/>
          </a:p>
        </p:txBody>
      </p:sp>
      <p:sp>
        <p:nvSpPr>
          <p:cNvPr id="10" name="Rectangle 9">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5213581"/>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169</TotalTime>
  <Words>604</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14</vt:i4>
      </vt:variant>
    </vt:vector>
  </HeadingPairs>
  <TitlesOfParts>
    <vt:vector size="18" baseType="lpstr">
      <vt:lpstr>Arial</vt:lpstr>
      <vt:lpstr>Avenir Next LT Pro</vt:lpstr>
      <vt:lpstr>Calibri</vt:lpstr>
      <vt:lpstr>AccentBoxVTI</vt:lpstr>
      <vt:lpstr>Blockchain project</vt:lpstr>
      <vt:lpstr>Scope</vt:lpstr>
      <vt:lpstr>Features and functionalities</vt:lpstr>
      <vt:lpstr>Architectural Design</vt:lpstr>
      <vt:lpstr>Component View</vt:lpstr>
      <vt:lpstr>VRFCoordinator</vt:lpstr>
      <vt:lpstr>LinkToken</vt:lpstr>
      <vt:lpstr>IPFS/Pinata</vt:lpstr>
      <vt:lpstr>Runtime View</vt:lpstr>
      <vt:lpstr>Create NFT</vt:lpstr>
      <vt:lpstr>Add tokenURI to NFT</vt:lpstr>
      <vt:lpstr>Implementation and Testing</vt:lpstr>
      <vt:lpstr>Brownie</vt:lpstr>
      <vt:lpstr>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project</dc:title>
  <dc:creator>Antony Shenouda</dc:creator>
  <cp:lastModifiedBy>Antony Shenouda</cp:lastModifiedBy>
  <cp:revision>1</cp:revision>
  <dcterms:created xsi:type="dcterms:W3CDTF">2023-09-25T08:24:28Z</dcterms:created>
  <dcterms:modified xsi:type="dcterms:W3CDTF">2023-09-25T11:13:30Z</dcterms:modified>
</cp:coreProperties>
</file>