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6" r:id="rId6"/>
    <p:sldId id="267" r:id="rId7"/>
    <p:sldId id="264" r:id="rId8"/>
    <p:sldId id="265" r:id="rId9"/>
    <p:sldId id="259" r:id="rId10"/>
    <p:sldId id="270" r:id="rId11"/>
    <p:sldId id="271" r:id="rId12"/>
    <p:sldId id="272" r:id="rId13"/>
    <p:sldId id="273" r:id="rId14"/>
    <p:sldId id="269" r:id="rId15"/>
    <p:sldId id="268" r:id="rId16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Usage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spPr>
            <a:solidFill>
              <a:srgbClr val="E37A56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A-4306-B3EF-36467A0FF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0719736"/>
        <c:axId val="610716856"/>
      </c:barChart>
      <c:catAx>
        <c:axId val="610719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716856"/>
        <c:crosses val="autoZero"/>
        <c:auto val="1"/>
        <c:lblAlgn val="ctr"/>
        <c:lblOffset val="100"/>
        <c:noMultiLvlLbl val="0"/>
      </c:catAx>
      <c:valAx>
        <c:axId val="610716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71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CE541-2306-47C9-A543-00F003ABD5E8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A9D3C-DA83-443D-80A8-57AB6D37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9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91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88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A26A5-3754-1BBC-C5BB-A9A0EA017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D2BD7-0A61-403C-B9F0-7D8CCB53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Federated Identity Pattern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70E-96E6-496F-895B-853DB609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cloud design patterns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A26A5-3754-1BBC-C5BB-A9A0EA017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D2BD7-0A61-403C-B9F0-7D8CCB53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Retry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Pattern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70E-96E6-496F-895B-853DB609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cloud design patterns</a:t>
            </a:r>
            <a:endParaRPr lang="en-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8E2C-60D9-8557-19E1-3C5C101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2" y="172619"/>
            <a:ext cx="10357666" cy="1158875"/>
          </a:xfrm>
        </p:spPr>
        <p:txBody>
          <a:bodyPr>
            <a:normAutofit/>
          </a:bodyPr>
          <a:lstStyle/>
          <a:p>
            <a:r>
              <a:rPr lang="en-US" dirty="0"/>
              <a:t>Retry Pattern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2191-C875-D634-26D5-1C756D9C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748589"/>
            <a:ext cx="10357666" cy="4385512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Οι εφαρμογές που επικοινωνούν με υπηρεσίες και διαδικτυακούς τους πόρους είναι ευαίσθητες σε παραδόθηκα σφάλματα όπως:</a:t>
            </a:r>
          </a:p>
          <a:p>
            <a:r>
              <a:rPr lang="el-GR" dirty="0"/>
              <a:t>Προσωρινή απώλεια σύνδεσης διαδικτύου</a:t>
            </a:r>
          </a:p>
          <a:p>
            <a:r>
              <a:rPr lang="el-GR" dirty="0"/>
              <a:t>προσωρινή μη διαθεσιμότητα μιας υπηρεσίας</a:t>
            </a:r>
          </a:p>
          <a:p>
            <a:r>
              <a:rPr lang="el-GR" dirty="0"/>
              <a:t>Προσωρινή διακοπή της σύνδεσης με μια υπηρεσία λόγω υπερφόρτωσης</a:t>
            </a:r>
          </a:p>
        </p:txBody>
      </p:sp>
    </p:spTree>
    <p:extLst>
      <p:ext uri="{BB962C8B-B14F-4D97-AF65-F5344CB8AC3E}">
        <p14:creationId xmlns:p14="http://schemas.microsoft.com/office/powerpoint/2010/main" val="5587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400-9A85-13B9-55EE-DE720B46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54075"/>
          </a:xfrm>
        </p:spPr>
        <p:txBody>
          <a:bodyPr/>
          <a:lstStyle/>
          <a:p>
            <a:r>
              <a:rPr lang="el-GR" dirty="0"/>
              <a:t>λυσεις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FBCA-3015-A6E8-53E7-BEDEE262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24001"/>
            <a:ext cx="10357666" cy="46101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  <a:p>
            <a:r>
              <a:rPr lang="el-GR" dirty="0"/>
              <a:t>Εάν ένα σφάλμα υποδεικνύει ότι η αποτυχία δεν είναι προσωρινή ή είναι απίθανο να επιτύχει εάν επαναληφθεί τότε η εφαρμογή θα πρέπει να σταματήσει τη λειτουργία και να αναφέρει μια κατάλληλη εξαίρεση(π.χ. Όταν ο χρήστης προσπαθεί να συνδεθεί με λάθος στοιχεία).</a:t>
            </a:r>
          </a:p>
          <a:p>
            <a:r>
              <a:rPr lang="el-GR" dirty="0"/>
              <a:t>Εάν ένα σφάλμα αναφέρετε σπανίως και έχει προκληθεί κάτω από ιδιαίτερες περιπτώσεις (όπως να έχει καταστραφεί ένα πακέτο κατά τη μετάδοση), εάν η εφαρμογή επαναλάβει την αίτηση είναι πιθανόν να επιτύχει.</a:t>
            </a:r>
          </a:p>
          <a:p>
            <a:r>
              <a:rPr lang="el-GR" dirty="0"/>
              <a:t>Εάν το σφάλμα είναι ένα από τα πιο συνηθισμένα σφάλματα σύνδεσης ή υπερφόρτωσης του δικτύου ή της υπηρεσίας τότε η εφαρμογή θα πρέπει να περιμένει για ένα μικρό χρονικό διάστημα πριν ξανά προσπαθήσει την αίτηση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940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5D8-C180-2437-6EA3-A6864B7A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02201"/>
          </a:xfrm>
        </p:spPr>
        <p:txBody>
          <a:bodyPr/>
          <a:lstStyle/>
          <a:p>
            <a:r>
              <a:rPr lang="el-GR" dirty="0"/>
              <a:t>θεματα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098F-6523-F05E-0D9D-B766C8BD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Πριν την υλοποίηση αυτού του προτύπου πρέπει να λάβουμε υπόψιν τα παρακάτω:</a:t>
            </a:r>
          </a:p>
          <a:p>
            <a:r>
              <a:rPr lang="el-GR" dirty="0"/>
              <a:t>Η τακτική της επανάληψης πρέπει να τροποποιείται ώστε να ταιριάζει στη λογική της εφαρμογής και στη φύση του σφάλματος.</a:t>
            </a:r>
          </a:p>
          <a:p>
            <a:r>
              <a:rPr lang="el-GR" dirty="0"/>
              <a:t>Μια επιθετική τακτική επαναλήψεις με ελάχιστη καθυστέρηση μεταξύ των προσπαθειών και μεγάλο αριθμό προσπαθειών μπορεί να υποβαθμίσει επιπλέον την υπηρεσία και την απόκριση της εφαρμογής.</a:t>
            </a:r>
          </a:p>
          <a:p>
            <a:r>
              <a:rPr lang="el-GR" dirty="0"/>
              <a:t>Είναι σημαντικό να καταγράφονται όλες οι αποτυχημένες συνδέσεις ώστε το βασικό πρόβλημα της εφαρμογής, της υπηρεσίας ή των πόρων να ταυτοποιηθεί.</a:t>
            </a:r>
          </a:p>
        </p:txBody>
      </p:sp>
    </p:spTree>
    <p:extLst>
      <p:ext uri="{BB962C8B-B14F-4D97-AF65-F5344CB8AC3E}">
        <p14:creationId xmlns:p14="http://schemas.microsoft.com/office/powerpoint/2010/main" val="373004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6889-C393-30AB-B03A-874A901D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73864"/>
          </a:xfrm>
        </p:spPr>
        <p:txBody>
          <a:bodyPr/>
          <a:lstStyle/>
          <a:p>
            <a:r>
              <a:rPr lang="el-GR"/>
              <a:t>ΧρΗσεις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40C2-AB85-FA2A-82C6-4A4CD4E8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283369"/>
            <a:ext cx="10357666" cy="4850732"/>
          </a:xfrm>
        </p:spPr>
        <p:txBody>
          <a:bodyPr/>
          <a:lstStyle/>
          <a:p>
            <a:r>
              <a:rPr lang="el-GR" dirty="0"/>
              <a:t>Όταν η εφαρμογή μπορεί να έχει αναμενόμενες αποτυχίες όταν προσπαθεί να συνδεθεί σε κάποια υπηρεσία ή σε κάποιο διαδικτυακό πόρο. Αυτά τα σφάλματα είναι προσωρινά και η επανάληψη μιας αίτησης μπορεί να επιτύχει.</a:t>
            </a:r>
          </a:p>
          <a:p>
            <a:r>
              <a:rPr lang="el-GR" dirty="0"/>
              <a:t>Αυτό το πρότυπο μπορεί να μην είναι κατάλληλο όταν :</a:t>
            </a:r>
          </a:p>
          <a:p>
            <a:pPr lvl="1"/>
            <a:r>
              <a:rPr lang="el-GR" dirty="0"/>
              <a:t>Ένα σφάλμα είναι πιθανόν να μην είναι προσωρινό.</a:t>
            </a:r>
          </a:p>
          <a:p>
            <a:pPr lvl="1"/>
            <a:r>
              <a:rPr lang="el-GR" dirty="0"/>
              <a:t>Πρόκειται να χρησιμοποιηθεί σαν εναλλακτικός τρόπος επέκτασης του συστήματος.</a:t>
            </a:r>
          </a:p>
        </p:txBody>
      </p:sp>
    </p:spTree>
    <p:extLst>
      <p:ext uri="{BB962C8B-B14F-4D97-AF65-F5344CB8AC3E}">
        <p14:creationId xmlns:p14="http://schemas.microsoft.com/office/powerpoint/2010/main" val="282465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>
            <a:extLst>
              <a:ext uri="{FF2B5EF4-FFF2-40B4-BE49-F238E27FC236}">
                <a16:creationId xmlns:a16="http://schemas.microsoft.com/office/drawing/2014/main" id="{E7D895B9-D77F-5FA6-9732-DF56566D6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111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97A6A-583D-CA25-EDB9-EC3B01F5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991" y="914405"/>
            <a:ext cx="7142018" cy="2852928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</a:rPr>
              <a:t>Thank you</a:t>
            </a:r>
            <a:r>
              <a:rPr lang="el-GR" b="0" i="0" dirty="0">
                <a:solidFill>
                  <a:srgbClr val="FFFFFF"/>
                </a:solidFill>
                <a:effectLst/>
              </a:rPr>
              <a:t>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6/29/2023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Federated Identity Pattern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33D1-5EAC-E76A-BB5A-C50E4D75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</a:rPr>
              <a:t>Federated Identity Pattern:</a:t>
            </a:r>
            <a:r>
              <a:rPr lang="el-GR" sz="3600" i="0" dirty="0">
                <a:effectLst/>
              </a:rPr>
              <a:t>ΟΡΙΣΜΟΣ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A4DF-9A5C-E924-DC63-EF68BCF4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>
            <a:normAutofit/>
          </a:bodyPr>
          <a:lstStyle/>
          <a:p>
            <a:r>
              <a:rPr lang="el-GR" dirty="0">
                <a:latin typeface="+mn-lt"/>
              </a:rPr>
              <a:t>Πρότυπο που επιτρέπει τον διαμοιρασμό της αυθεντικοποίησης και πρόσβασης σε υπηρεσίες μεταξύ πολλαπλών συστημάτων</a:t>
            </a:r>
          </a:p>
          <a:p>
            <a:r>
              <a:rPr lang="el-GR" dirty="0">
                <a:latin typeface="+mn-lt"/>
              </a:rPr>
              <a:t>Παραδείγματα χρήσης</a:t>
            </a:r>
            <a:r>
              <a:rPr lang="en-US" dirty="0">
                <a:latin typeface="+mn-lt"/>
              </a:rPr>
              <a:t>: </a:t>
            </a:r>
            <a:r>
              <a:rPr lang="en-US" sz="1800" b="0" dirty="0">
                <a:effectLst/>
                <a:latin typeface="+mn-lt"/>
              </a:rPr>
              <a:t>Single Sign-On, Cross-Domain Identity Management, Federated Authorization.</a:t>
            </a:r>
          </a:p>
          <a:p>
            <a:r>
              <a:rPr lang="el-GR" dirty="0">
                <a:latin typeface="+mn-lt"/>
              </a:rPr>
              <a:t>Βασικά πλεονεκτήματα</a:t>
            </a:r>
            <a:r>
              <a:rPr lang="en-US" b="0" i="0" dirty="0">
                <a:effectLst/>
                <a:latin typeface="+mn-lt"/>
              </a:rPr>
              <a:t>: </a:t>
            </a:r>
            <a:r>
              <a:rPr lang="el-GR" b="0" i="0" dirty="0">
                <a:effectLst/>
                <a:latin typeface="+mn-lt"/>
              </a:rPr>
              <a:t>Μειωμένα κόστη, καλύτερη εμπειρία χρήστη (</a:t>
            </a:r>
            <a:r>
              <a:rPr lang="en-US" dirty="0">
                <a:latin typeface="+mn-lt"/>
              </a:rPr>
              <a:t>UX) </a:t>
            </a:r>
            <a:r>
              <a:rPr lang="el-GR" dirty="0">
                <a:latin typeface="+mn-lt"/>
              </a:rPr>
              <a:t>και επαυξημένη ασφάλεια</a:t>
            </a:r>
            <a:r>
              <a:rPr lang="en-US" b="0" i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EB8BE9-6B41-486B-B105-2774B518B7E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Federated Identity Pattern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9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A6A-583D-CA25-EDB9-EC3B01F5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013" y="1716834"/>
            <a:ext cx="5452188" cy="2814725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Components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F588-27F5-502D-8D73-9E325480A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3114" y="4531559"/>
            <a:ext cx="5188226" cy="101790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FEDERATED ID BUILDING BLOCKS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Federated Identity Pattern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Federated Identity Pattern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68E61-CB1C-F215-645F-253D9530933E}"/>
              </a:ext>
            </a:extLst>
          </p:cNvPr>
          <p:cNvSpPr txBox="1"/>
          <p:nvPr/>
        </p:nvSpPr>
        <p:spPr>
          <a:xfrm>
            <a:off x="795014" y="551289"/>
            <a:ext cx="108975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/>
              <a:t>Τα βασικά συστατικά ενός </a:t>
            </a:r>
            <a:r>
              <a:rPr lang="en-US" sz="1400" b="1" i="1" dirty="0"/>
              <a:t>Federated Identity Provider Pattern </a:t>
            </a:r>
            <a:r>
              <a:rPr lang="el-GR" sz="1400" b="1" dirty="0"/>
              <a:t>είναι τα εξής</a:t>
            </a:r>
          </a:p>
          <a:p>
            <a:endParaRPr lang="el-GR" sz="1400" b="1" dirty="0"/>
          </a:p>
          <a:p>
            <a:r>
              <a:rPr lang="en-US" sz="1400" b="1" dirty="0"/>
              <a:t>User: </a:t>
            </a:r>
            <a:r>
              <a:rPr lang="en-US" sz="1400" dirty="0"/>
              <a:t>O </a:t>
            </a:r>
            <a:r>
              <a:rPr lang="el-GR" sz="1400" dirty="0"/>
              <a:t>χρήστης που χρειάζεται πρόσβαση σε πολλαπλές εφαρμογές και υπηρεσίες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Identity Provider (IdP): </a:t>
            </a:r>
            <a:r>
              <a:rPr lang="el-GR" sz="1400" dirty="0"/>
              <a:t>Μια οντότητα που διαχειρίζεται τις ταυτοπροσωπίες χρηστών και παρέχει υπηρεσίες αυθεντικοποίησης</a:t>
            </a:r>
            <a:r>
              <a:rPr lang="en-US" sz="1400" dirty="0"/>
              <a:t>. </a:t>
            </a:r>
            <a:r>
              <a:rPr lang="el-GR" sz="1400" dirty="0"/>
              <a:t>Τα</a:t>
            </a:r>
            <a:r>
              <a:rPr lang="en-US" sz="1400" dirty="0"/>
              <a:t> IdP </a:t>
            </a:r>
            <a:r>
              <a:rPr lang="el-GR" sz="1400" dirty="0"/>
              <a:t>είναι υπεύθυνα</a:t>
            </a:r>
            <a:r>
              <a:rPr lang="en-US" sz="1400" dirty="0"/>
              <a:t> </a:t>
            </a:r>
            <a:r>
              <a:rPr lang="el-GR" sz="1400" dirty="0"/>
              <a:t>για επαλήθευση της ταυτότητας του χρήστη και την έκδοση</a:t>
            </a:r>
            <a:r>
              <a:rPr lang="en-US" sz="1400" dirty="0"/>
              <a:t> </a:t>
            </a:r>
            <a:r>
              <a:rPr lang="el-GR" sz="1400" dirty="0"/>
              <a:t>διακριτικών ασφαλείας</a:t>
            </a:r>
            <a:r>
              <a:rPr lang="en-US" sz="1400" dirty="0"/>
              <a:t> (</a:t>
            </a:r>
            <a:r>
              <a:rPr lang="el-GR" sz="1400" dirty="0"/>
              <a:t>πχ</a:t>
            </a:r>
            <a:r>
              <a:rPr lang="en-US" sz="1400" dirty="0"/>
              <a:t>. SAML </a:t>
            </a:r>
            <a:r>
              <a:rPr lang="el-GR" sz="1400" dirty="0"/>
              <a:t>ή</a:t>
            </a:r>
            <a:r>
              <a:rPr lang="en-US" sz="1400" dirty="0"/>
              <a:t> OAuth token) </a:t>
            </a:r>
            <a:r>
              <a:rPr lang="el-GR" sz="1400" dirty="0"/>
              <a:t>στην επιτυχή ταυτοποίηση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Service Provider (SP): </a:t>
            </a:r>
            <a:r>
              <a:rPr lang="el-GR" sz="1400" dirty="0"/>
              <a:t>Η εφαρμογή ή υπηρεσία που επιθυμεί να έχει πρόσβαση ο χρήστης.</a:t>
            </a:r>
            <a:r>
              <a:rPr lang="en-US" sz="1400" dirty="0"/>
              <a:t> </a:t>
            </a:r>
            <a:r>
              <a:rPr lang="el-GR" sz="1400" dirty="0"/>
              <a:t>Ο</a:t>
            </a:r>
            <a:r>
              <a:rPr lang="en-US" sz="1400" dirty="0"/>
              <a:t> SP </a:t>
            </a:r>
            <a:r>
              <a:rPr lang="el-GR" sz="1400" dirty="0"/>
              <a:t>βασίζεται στον </a:t>
            </a:r>
            <a:r>
              <a:rPr lang="en-US" sz="1400" dirty="0"/>
              <a:t>IdP </a:t>
            </a:r>
            <a:r>
              <a:rPr lang="el-GR" sz="1400" dirty="0"/>
              <a:t>για ταυτοποίηση και εξουσιοδότηση χρήστη</a:t>
            </a:r>
            <a:r>
              <a:rPr lang="en-US" sz="1400" dirty="0"/>
              <a:t>. </a:t>
            </a:r>
            <a:r>
              <a:rPr lang="el-GR" sz="1400" dirty="0"/>
              <a:t>Εμπιστεύεται τα διακριτικά ασφαλείας (</a:t>
            </a:r>
            <a:r>
              <a:rPr lang="en-US" sz="1400" dirty="0"/>
              <a:t>security tokens</a:t>
            </a:r>
            <a:r>
              <a:rPr lang="el-GR" sz="1400" dirty="0"/>
              <a:t>) που εκδίδει</a:t>
            </a:r>
            <a:r>
              <a:rPr lang="en-US" sz="1400" dirty="0"/>
              <a:t> </a:t>
            </a:r>
            <a:r>
              <a:rPr lang="el-GR" sz="1400" dirty="0"/>
              <a:t>ο</a:t>
            </a:r>
            <a:r>
              <a:rPr lang="en-US" sz="1400" dirty="0"/>
              <a:t> IdP </a:t>
            </a:r>
            <a:r>
              <a:rPr lang="el-GR" sz="1400" dirty="0"/>
              <a:t>για να δώσει πρόσβαση στις κατάλληλες λειτουργίες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Security Token: </a:t>
            </a:r>
            <a:r>
              <a:rPr lang="el-GR" sz="1400" dirty="0"/>
              <a:t>Ένα ψηφιακό πιστοποιητικό που εκδίδεται</a:t>
            </a:r>
            <a:r>
              <a:rPr lang="en-US" sz="1400" dirty="0"/>
              <a:t> </a:t>
            </a:r>
            <a:r>
              <a:rPr lang="el-GR" sz="1400" dirty="0"/>
              <a:t>απο τον</a:t>
            </a:r>
            <a:r>
              <a:rPr lang="en-US" sz="1400" dirty="0"/>
              <a:t> IdP</a:t>
            </a:r>
            <a:r>
              <a:rPr lang="el-GR" sz="1400" dirty="0"/>
              <a:t> κατόπιν επιτυχούς επαλήθευσης</a:t>
            </a:r>
            <a:r>
              <a:rPr lang="en-US" sz="1400" dirty="0"/>
              <a:t>. </a:t>
            </a:r>
            <a:r>
              <a:rPr lang="el-GR" sz="1400" dirty="0"/>
              <a:t>Περιέχει πληροφοριά σχετικά με τα στοιχεία του χρήστη και μπορεί να χρησιμοποιηθεί απο διάφορα </a:t>
            </a:r>
            <a:r>
              <a:rPr lang="en-US" sz="1400" dirty="0"/>
              <a:t>SP </a:t>
            </a:r>
            <a:r>
              <a:rPr lang="el-GR" sz="1400" dirty="0"/>
              <a:t>για πρόσβαση χωρίς την ανάγκη επανεπαλήθευσης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Trust Relationship: </a:t>
            </a:r>
            <a:r>
              <a:rPr lang="el-GR" sz="1400" dirty="0"/>
              <a:t>Δημιουργείται μια</a:t>
            </a:r>
            <a:r>
              <a:rPr lang="en-US" sz="1400" dirty="0"/>
              <a:t> </a:t>
            </a:r>
            <a:r>
              <a:rPr lang="el-GR" sz="1400" dirty="0"/>
              <a:t>σχέση εμπιστοσύνης μεταξύ του </a:t>
            </a:r>
            <a:r>
              <a:rPr lang="en-US" sz="1400" dirty="0"/>
              <a:t>IdP </a:t>
            </a:r>
            <a:r>
              <a:rPr lang="el-GR" sz="1400" dirty="0"/>
              <a:t>και </a:t>
            </a:r>
            <a:r>
              <a:rPr lang="en-US" sz="1400" dirty="0"/>
              <a:t>SP </a:t>
            </a:r>
            <a:r>
              <a:rPr lang="el-GR" sz="1400" dirty="0"/>
              <a:t>για ασφάλεια επικοινωνιών και συναλλαγής των</a:t>
            </a:r>
            <a:r>
              <a:rPr lang="en-US" sz="1400" dirty="0"/>
              <a:t> security token. </a:t>
            </a:r>
            <a:r>
              <a:rPr lang="el-GR" sz="1400" dirty="0"/>
              <a:t>Ο </a:t>
            </a:r>
            <a:r>
              <a:rPr lang="en-US" sz="1400" dirty="0"/>
              <a:t>SP </a:t>
            </a:r>
            <a:r>
              <a:rPr lang="el-GR" sz="1400" dirty="0"/>
              <a:t>πρέπει να εμπιστεύεται την δυνατότητα του </a:t>
            </a:r>
            <a:r>
              <a:rPr lang="en-US" sz="1400" dirty="0"/>
              <a:t>IdP</a:t>
            </a:r>
            <a:r>
              <a:rPr lang="el-GR" sz="1400" dirty="0"/>
              <a:t> να</a:t>
            </a:r>
            <a:r>
              <a:rPr lang="en-US" sz="1400" dirty="0"/>
              <a:t> </a:t>
            </a:r>
            <a:r>
              <a:rPr lang="el-GR" sz="1400" dirty="0"/>
              <a:t>αυθεντικοποιεί χρήστες και υφιστάμενα</a:t>
            </a:r>
            <a:r>
              <a:rPr lang="en-US" sz="1400" dirty="0"/>
              <a:t> security tokens.</a:t>
            </a:r>
          </a:p>
          <a:p>
            <a:endParaRPr lang="en-US" sz="1400" dirty="0"/>
          </a:p>
          <a:p>
            <a:r>
              <a:rPr lang="en-US" sz="1400" b="1" dirty="0"/>
              <a:t>Identity Federation</a:t>
            </a:r>
            <a:r>
              <a:rPr lang="el-GR" sz="1400" b="1" dirty="0"/>
              <a:t> και </a:t>
            </a:r>
            <a:r>
              <a:rPr lang="en-US" sz="1400" b="1" dirty="0"/>
              <a:t>SSO: </a:t>
            </a:r>
            <a:r>
              <a:rPr lang="el-GR" sz="1400" dirty="0"/>
              <a:t>Η διαδικασία διασύνδεσης πολλαπλών</a:t>
            </a:r>
            <a:r>
              <a:rPr lang="en-US" sz="1400" dirty="0"/>
              <a:t> IdP </a:t>
            </a:r>
            <a:r>
              <a:rPr lang="el-GR" sz="1400" dirty="0"/>
              <a:t>και</a:t>
            </a:r>
            <a:r>
              <a:rPr lang="en-US" sz="1400" dirty="0"/>
              <a:t> SP </a:t>
            </a:r>
            <a:r>
              <a:rPr lang="el-GR" sz="1400" dirty="0"/>
              <a:t>ωστε να επιτυγχάνεται</a:t>
            </a:r>
            <a:r>
              <a:rPr lang="en-US" sz="1400" dirty="0"/>
              <a:t> </a:t>
            </a:r>
            <a:r>
              <a:rPr lang="el-GR" sz="1400" dirty="0"/>
              <a:t>αδιάλειπτη και ασφαλή πρόσβαση χρηστών σε πολλαπλά συστήματα</a:t>
            </a:r>
            <a:r>
              <a:rPr lang="en-US" sz="1400" dirty="0"/>
              <a:t>. </a:t>
            </a:r>
            <a:r>
              <a:rPr lang="el-GR" sz="1400" dirty="0"/>
              <a:t>Το </a:t>
            </a:r>
            <a:r>
              <a:rPr lang="en-US" sz="1400" dirty="0"/>
              <a:t>Identity federation </a:t>
            </a:r>
            <a:r>
              <a:rPr lang="el-GR" sz="1400" dirty="0"/>
              <a:t>επιτρέπει στους χρήστες να έχουν πρόσβαση σε ποικίλες εφαρμογές και υπηρεσίες με ενα σετ διαπιστευτηρίων που εκδίδονται απο τον </a:t>
            </a:r>
            <a:r>
              <a:rPr lang="en-US" sz="1400" dirty="0"/>
              <a:t>IdP. M</a:t>
            </a:r>
            <a:r>
              <a:rPr lang="el-GR" sz="1400" dirty="0"/>
              <a:t>ια έκδοση του </a:t>
            </a:r>
            <a:r>
              <a:rPr lang="en-US" sz="1400" dirty="0"/>
              <a:t>Identity </a:t>
            </a:r>
            <a:r>
              <a:rPr lang="en-US" sz="1400" dirty="0" err="1"/>
              <a:t>Federtation</a:t>
            </a:r>
            <a:r>
              <a:rPr lang="en-US" sz="1400" dirty="0"/>
              <a:t> </a:t>
            </a:r>
            <a:r>
              <a:rPr lang="el-GR" sz="1400" dirty="0"/>
              <a:t>είναι το </a:t>
            </a:r>
            <a:r>
              <a:rPr lang="en-US" sz="1400" dirty="0"/>
              <a:t>SSO (Single Sign-On)</a:t>
            </a:r>
          </a:p>
          <a:p>
            <a:endParaRPr lang="en-US" sz="1400" dirty="0"/>
          </a:p>
          <a:p>
            <a:r>
              <a:rPr lang="en-US" sz="1400" b="1" dirty="0"/>
              <a:t>Standards and Protocols: </a:t>
            </a:r>
            <a:r>
              <a:rPr lang="en-US" sz="1400" dirty="0"/>
              <a:t>To </a:t>
            </a:r>
            <a:r>
              <a:rPr lang="el-GR" sz="1400" dirty="0"/>
              <a:t>πρότυπο </a:t>
            </a:r>
            <a:r>
              <a:rPr lang="en-US" sz="1400" dirty="0"/>
              <a:t>Federated identity </a:t>
            </a:r>
            <a:r>
              <a:rPr lang="el-GR" sz="1400" dirty="0"/>
              <a:t>βασίζεται σε </a:t>
            </a:r>
            <a:r>
              <a:rPr lang="en-US" sz="1400" dirty="0"/>
              <a:t>industry-standard </a:t>
            </a:r>
            <a:r>
              <a:rPr lang="el-GR" sz="1400" dirty="0"/>
              <a:t>πρωτόκολλα όπως το</a:t>
            </a:r>
            <a:r>
              <a:rPr lang="en-US" sz="1400" dirty="0"/>
              <a:t> Security Assertion Markup Language (SAML) </a:t>
            </a:r>
            <a:r>
              <a:rPr lang="el-GR" sz="1400" dirty="0"/>
              <a:t>και το</a:t>
            </a:r>
            <a:r>
              <a:rPr lang="en-US" sz="1400" dirty="0"/>
              <a:t> OAuth </a:t>
            </a:r>
            <a:r>
              <a:rPr lang="el-GR" sz="1400" dirty="0"/>
              <a:t>με σκοπό την ασφαλή επικοινωνία και συναλλαγή πληροφοριών ταυτοπροσωπίας μεταξύ των </a:t>
            </a:r>
            <a:r>
              <a:rPr lang="en-US" sz="1400" dirty="0"/>
              <a:t>SP </a:t>
            </a:r>
            <a:r>
              <a:rPr lang="el-GR" sz="1400" dirty="0"/>
              <a:t>και του </a:t>
            </a:r>
            <a:r>
              <a:rPr lang="en-US" sz="1400" dirty="0"/>
              <a:t>IdP.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A6A-583D-CA25-EDB9-EC3B01F5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726" y="242597"/>
            <a:ext cx="5546963" cy="2814725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HOW IT WORKS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Federated Identity Pattern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 descr="A picture containing diagram, text, screenshot, line&#10;&#10;Description automatically generated">
            <a:extLst>
              <a:ext uri="{FF2B5EF4-FFF2-40B4-BE49-F238E27FC236}">
                <a16:creationId xmlns:a16="http://schemas.microsoft.com/office/drawing/2014/main" id="{33FF08A8-2D46-70E0-D4C3-58662FD4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4" y="1552315"/>
            <a:ext cx="5867993" cy="3488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1D20C-02D6-7A0B-A265-91CB8146FE3D}"/>
              </a:ext>
            </a:extLst>
          </p:cNvPr>
          <p:cNvSpPr txBox="1"/>
          <p:nvPr/>
        </p:nvSpPr>
        <p:spPr>
          <a:xfrm>
            <a:off x="6484689" y="304316"/>
            <a:ext cx="547631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User initiates access</a:t>
            </a:r>
            <a:r>
              <a:rPr lang="en-US" sz="1400" dirty="0"/>
              <a:t>: </a:t>
            </a:r>
            <a:r>
              <a:rPr lang="el-GR" sz="1400" dirty="0"/>
              <a:t>Ο χρήστης θέλει να αποκτήσει πρόσβαση σε συγκεκριμένη εφαρμογή υπηρεσία που παρέχει ενας </a:t>
            </a:r>
            <a:r>
              <a:rPr lang="en-US" sz="1400" dirty="0"/>
              <a:t>service provider.</a:t>
            </a:r>
          </a:p>
          <a:p>
            <a:endParaRPr lang="en-US" sz="1400" dirty="0"/>
          </a:p>
          <a:p>
            <a:r>
              <a:rPr lang="en-US" sz="1400" b="1" dirty="0"/>
              <a:t>2. Redirection to IdP: </a:t>
            </a:r>
            <a:r>
              <a:rPr lang="en-US" sz="1400" dirty="0"/>
              <a:t>O </a:t>
            </a:r>
            <a:r>
              <a:rPr lang="el-GR" sz="1400" dirty="0"/>
              <a:t>χρήστης ανακατευθύνεται στον </a:t>
            </a:r>
            <a:r>
              <a:rPr lang="en-US" sz="1400" dirty="0"/>
              <a:t>IdP.</a:t>
            </a:r>
          </a:p>
          <a:p>
            <a:endParaRPr lang="en-US" sz="1400" dirty="0"/>
          </a:p>
          <a:p>
            <a:r>
              <a:rPr lang="en-US" sz="1400" b="1" dirty="0"/>
              <a:t>3. User authentication: </a:t>
            </a:r>
            <a:r>
              <a:rPr lang="en-US" sz="1400" dirty="0"/>
              <a:t>O IdP </a:t>
            </a:r>
            <a:r>
              <a:rPr lang="el-GR" sz="1400" dirty="0"/>
              <a:t>ζητά απο τον χρήστη να εισάγει τα διαπιστευτήρια του</a:t>
            </a:r>
            <a:r>
              <a:rPr lang="en-US" sz="1400" dirty="0"/>
              <a:t> (</a:t>
            </a:r>
            <a:r>
              <a:rPr lang="el-GR" sz="1400" dirty="0"/>
              <a:t>πχ</a:t>
            </a:r>
            <a:r>
              <a:rPr lang="en-US" sz="1400" dirty="0"/>
              <a:t>.,</a:t>
            </a:r>
            <a:r>
              <a:rPr lang="el-GR" sz="1400" dirty="0"/>
              <a:t> </a:t>
            </a:r>
            <a:r>
              <a:rPr lang="en-US" sz="1400" dirty="0"/>
              <a:t>username-password) </a:t>
            </a:r>
            <a:r>
              <a:rPr lang="el-GR" sz="1400" dirty="0"/>
              <a:t>ή να χρησιμοποιήσει άλλα μέσα ταυτοπροσωπίας </a:t>
            </a:r>
            <a:r>
              <a:rPr lang="en-US" sz="1400" dirty="0"/>
              <a:t>(</a:t>
            </a:r>
            <a:r>
              <a:rPr lang="el-GR" sz="1400" dirty="0"/>
              <a:t>πχ</a:t>
            </a:r>
            <a:r>
              <a:rPr lang="en-US" sz="1400" dirty="0"/>
              <a:t>., multi-factor authentication).</a:t>
            </a:r>
          </a:p>
          <a:p>
            <a:endParaRPr lang="en-US" sz="1400" dirty="0"/>
          </a:p>
          <a:p>
            <a:r>
              <a:rPr lang="en-US" sz="1400" b="1" dirty="0"/>
              <a:t>4. Identity verification: </a:t>
            </a:r>
            <a:r>
              <a:rPr lang="en-US" sz="1400" dirty="0"/>
              <a:t>O IdP </a:t>
            </a:r>
            <a:r>
              <a:rPr lang="el-GR" sz="1400" dirty="0"/>
              <a:t>ταυτοποιεί τον χρήστη</a:t>
            </a:r>
            <a:r>
              <a:rPr lang="en-US" sz="1400" dirty="0"/>
              <a:t> </a:t>
            </a:r>
            <a:r>
              <a:rPr lang="el-GR" sz="1400" dirty="0"/>
              <a:t>απο δεδομένα καποιας βάση δεδομένων ή με εξωτερικούς</a:t>
            </a:r>
            <a:r>
              <a:rPr lang="en-US" sz="1400" dirty="0"/>
              <a:t> identity providers.</a:t>
            </a:r>
          </a:p>
          <a:p>
            <a:endParaRPr lang="en-US" sz="1400" dirty="0"/>
          </a:p>
          <a:p>
            <a:r>
              <a:rPr lang="en-US" sz="1400" b="1" dirty="0"/>
              <a:t>5. Security token issuance: </a:t>
            </a:r>
            <a:r>
              <a:rPr lang="el-GR" sz="1400" dirty="0"/>
              <a:t>Κατόπιν επιτυχούς ταυτοποίησης</a:t>
            </a:r>
            <a:r>
              <a:rPr lang="en-US" sz="1400" dirty="0"/>
              <a:t>, </a:t>
            </a:r>
            <a:r>
              <a:rPr lang="el-GR" sz="1400" dirty="0"/>
              <a:t>ο</a:t>
            </a:r>
            <a:r>
              <a:rPr lang="en-US" sz="1400" dirty="0"/>
              <a:t> IdP </a:t>
            </a:r>
            <a:r>
              <a:rPr lang="el-GR" sz="1400" dirty="0"/>
              <a:t>παράγει</a:t>
            </a:r>
            <a:r>
              <a:rPr lang="en-US" sz="1400" dirty="0"/>
              <a:t> </a:t>
            </a:r>
            <a:r>
              <a:rPr lang="el-GR" sz="1400" dirty="0"/>
              <a:t>διακριτικό ασφαλείας με ψηφιακή υπογραφή </a:t>
            </a:r>
            <a:r>
              <a:rPr lang="en-US" sz="1400" dirty="0"/>
              <a:t>(</a:t>
            </a:r>
            <a:r>
              <a:rPr lang="el-GR" sz="1400" dirty="0"/>
              <a:t>πχ</a:t>
            </a:r>
            <a:r>
              <a:rPr lang="en-US" sz="1400" dirty="0"/>
              <a:t>., SAML </a:t>
            </a:r>
            <a:r>
              <a:rPr lang="el-GR" sz="1400" dirty="0"/>
              <a:t>ή</a:t>
            </a:r>
            <a:r>
              <a:rPr lang="en-US" sz="1400" dirty="0"/>
              <a:t> OAuth token) </a:t>
            </a:r>
            <a:r>
              <a:rPr lang="el-GR" sz="1400" dirty="0"/>
              <a:t>που περιέχει πληροφορία για την ταυτότητα του χρήστη και την κατάσταση της αυθεντικοποίησης του, και μετά ανακατευθύνει τον χρήστη πίσω στον</a:t>
            </a:r>
            <a:r>
              <a:rPr lang="en-US" sz="1400" dirty="0"/>
              <a:t> SP </a:t>
            </a:r>
            <a:r>
              <a:rPr lang="el-GR" sz="1400" dirty="0"/>
              <a:t>με το</a:t>
            </a:r>
            <a:r>
              <a:rPr lang="en-US" sz="1400" dirty="0"/>
              <a:t> token</a:t>
            </a:r>
            <a:r>
              <a:rPr lang="el-GR" sz="1400" dirty="0"/>
              <a:t> αυτό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6. Security token validation: </a:t>
            </a:r>
            <a:r>
              <a:rPr lang="el-GR" sz="1400" dirty="0"/>
              <a:t>Ο </a:t>
            </a:r>
            <a:r>
              <a:rPr lang="en-US" sz="1400" dirty="0"/>
              <a:t>SP </a:t>
            </a:r>
            <a:r>
              <a:rPr lang="el-GR" sz="1400" dirty="0"/>
              <a:t>λαμβάνει το</a:t>
            </a:r>
            <a:r>
              <a:rPr lang="en-US" sz="1400" dirty="0"/>
              <a:t> security token </a:t>
            </a:r>
            <a:r>
              <a:rPr lang="el-GR" sz="1400" dirty="0"/>
              <a:t>και επαληθεύει οτι είναι έγκυρο και συνεπές στην πληροφορία του</a:t>
            </a:r>
            <a:r>
              <a:rPr lang="en-US" sz="1400" dirty="0"/>
              <a:t>. </a:t>
            </a:r>
            <a:r>
              <a:rPr lang="el-GR" sz="1400" dirty="0"/>
              <a:t>Επιβεβαιώνει την ψηφιακή υπογραφή του</a:t>
            </a:r>
            <a:r>
              <a:rPr lang="en-US" sz="1400" dirty="0"/>
              <a:t> token </a:t>
            </a:r>
            <a:r>
              <a:rPr lang="el-GR" sz="1400" dirty="0"/>
              <a:t>χρησιμοποιώντας το</a:t>
            </a:r>
            <a:r>
              <a:rPr lang="en-US" sz="1400" dirty="0"/>
              <a:t> public key </a:t>
            </a:r>
            <a:r>
              <a:rPr lang="el-GR" sz="1400" dirty="0"/>
              <a:t>του </a:t>
            </a:r>
            <a:r>
              <a:rPr lang="en-US" sz="1400" dirty="0"/>
              <a:t>IdP </a:t>
            </a:r>
            <a:r>
              <a:rPr lang="el-GR" sz="1400" dirty="0"/>
              <a:t>ή</a:t>
            </a:r>
            <a:r>
              <a:rPr lang="en-US" sz="1400" dirty="0"/>
              <a:t> </a:t>
            </a:r>
            <a:r>
              <a:rPr lang="el-GR" sz="1400" dirty="0"/>
              <a:t>κάποιον</a:t>
            </a:r>
            <a:r>
              <a:rPr lang="en-US" sz="1400" dirty="0"/>
              <a:t> trusted CA.</a:t>
            </a:r>
          </a:p>
          <a:p>
            <a:endParaRPr lang="en-US" sz="1400" dirty="0"/>
          </a:p>
          <a:p>
            <a:r>
              <a:rPr lang="en-US" sz="1400" b="1" dirty="0"/>
              <a:t>7. User access granted: </a:t>
            </a:r>
            <a:r>
              <a:rPr lang="el-GR" sz="1400" dirty="0"/>
              <a:t>Όταν επαληθευτεί</a:t>
            </a:r>
            <a:r>
              <a:rPr lang="en-US" sz="1400" dirty="0"/>
              <a:t>, </a:t>
            </a:r>
            <a:r>
              <a:rPr lang="el-GR" sz="1400" dirty="0"/>
              <a:t>ο</a:t>
            </a:r>
            <a:r>
              <a:rPr lang="en-US" sz="1400" dirty="0"/>
              <a:t> SP </a:t>
            </a:r>
            <a:r>
              <a:rPr lang="el-GR" sz="1400" dirty="0"/>
              <a:t>δίνει πρόσβαση στον χρήστη στην ζητούμενη εφαρμογή ή υπηρεσία</a:t>
            </a:r>
            <a:r>
              <a:rPr lang="en-US" sz="1400" dirty="0"/>
              <a:t>. </a:t>
            </a:r>
            <a:r>
              <a:rPr lang="el-GR" sz="1400" dirty="0"/>
              <a:t>Ο χρήστης θεωρείται συνδεδεμένος οπότε μελλοντικές συναλλαγές μπορούν να γίνουν με την πληροφορία του ίδιου </a:t>
            </a:r>
            <a:r>
              <a:rPr lang="en-US" sz="1400" dirty="0"/>
              <a:t>token </a:t>
            </a:r>
            <a:r>
              <a:rPr lang="el-GR" sz="1400" dirty="0"/>
              <a:t>μέχρι την λήξη του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4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A6A-583D-CA25-EDB9-EC3B01F5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726" y="242597"/>
            <a:ext cx="7619045" cy="2814725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CROSS-APPLICATION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Federated Identity Pattern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1D20C-02D6-7A0B-A265-91CB8146FE3D}"/>
              </a:ext>
            </a:extLst>
          </p:cNvPr>
          <p:cNvSpPr txBox="1"/>
          <p:nvPr/>
        </p:nvSpPr>
        <p:spPr>
          <a:xfrm>
            <a:off x="7137919" y="1162646"/>
            <a:ext cx="45546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Single Sign-On (SSO): </a:t>
            </a:r>
            <a:r>
              <a:rPr lang="el-GR" sz="1400" dirty="0"/>
              <a:t>Η διαδικασία που περιγράψαμε, της χρήσης του ίδιου </a:t>
            </a:r>
            <a:r>
              <a:rPr lang="en-US" sz="1400" dirty="0"/>
              <a:t>token </a:t>
            </a:r>
            <a:r>
              <a:rPr lang="el-GR" sz="1400" dirty="0"/>
              <a:t>για μελλοντικές συναλλαγές με τον </a:t>
            </a:r>
            <a:r>
              <a:rPr lang="en-US" sz="1400" dirty="0"/>
              <a:t>SP </a:t>
            </a:r>
            <a:r>
              <a:rPr lang="el-GR" sz="1400" dirty="0"/>
              <a:t>δεν περιορίζεται στην συγκεκριμένη υπηρεσία. Αν ο χρήστης θέλει να αποκτήσει πρόσβαση σε άλλες υπηρεσίες στο ίδιο </a:t>
            </a:r>
            <a:r>
              <a:rPr lang="en-US" sz="1400" dirty="0"/>
              <a:t>federation, </a:t>
            </a:r>
            <a:r>
              <a:rPr lang="el-GR" sz="1400" dirty="0"/>
              <a:t>τα αντίστοιχα </a:t>
            </a:r>
            <a:r>
              <a:rPr lang="en-US" sz="1400" dirty="0"/>
              <a:t>SP </a:t>
            </a:r>
            <a:r>
              <a:rPr lang="el-GR" sz="1400" dirty="0"/>
              <a:t>μπορούν να χρησιμοποιήσουν και εκείνα το</a:t>
            </a:r>
            <a:r>
              <a:rPr lang="en-US" sz="1400" dirty="0"/>
              <a:t> token </a:t>
            </a:r>
            <a:r>
              <a:rPr lang="el-GR" sz="1400" dirty="0"/>
              <a:t>της αρχικής σύνδεσης</a:t>
            </a:r>
            <a:r>
              <a:rPr lang="en-US" sz="1400" dirty="0"/>
              <a:t>. </a:t>
            </a:r>
            <a:r>
              <a:rPr lang="el-GR" sz="1400" u="sng" dirty="0"/>
              <a:t>Αυτο σημαίνει οτι ο χρήστης μπορεί να έχει πρόσβαση σε πολλαπλές υπηρεσίες χωρίς να χρειάζεται να συνδέεται κάθε φορά σε καθεμία απο αυτές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Trust relationship and federation: </a:t>
            </a:r>
            <a:r>
              <a:rPr lang="el-GR" sz="1400" dirty="0"/>
              <a:t>Αναφερθήκαμε στην δημιουργία μιας</a:t>
            </a:r>
            <a:r>
              <a:rPr lang="en-US" sz="1400" dirty="0"/>
              <a:t> </a:t>
            </a:r>
            <a:r>
              <a:rPr lang="el-GR" sz="1400" dirty="0"/>
              <a:t>σχέσης εμπιστοσύνης μεταξύ του </a:t>
            </a:r>
            <a:r>
              <a:rPr lang="en-US" sz="1400" dirty="0"/>
              <a:t>IdP </a:t>
            </a:r>
            <a:r>
              <a:rPr lang="el-GR" sz="1400" dirty="0"/>
              <a:t>και </a:t>
            </a:r>
            <a:r>
              <a:rPr lang="en-US" sz="1400" dirty="0"/>
              <a:t>SP. </a:t>
            </a:r>
            <a:r>
              <a:rPr lang="el-GR" sz="1400" dirty="0"/>
              <a:t>Η σχέση αυτή περιέχει</a:t>
            </a:r>
            <a:r>
              <a:rPr lang="en-US" sz="1400" dirty="0"/>
              <a:t> </a:t>
            </a:r>
            <a:r>
              <a:rPr lang="el-GR" sz="1400" dirty="0"/>
              <a:t>πρωτόκολλα ασφαλείας, μορφή διακριτικών</a:t>
            </a:r>
            <a:r>
              <a:rPr lang="en-US" sz="1400" dirty="0"/>
              <a:t>, </a:t>
            </a:r>
            <a:r>
              <a:rPr lang="el-GR" sz="1400" dirty="0"/>
              <a:t>και λοιπές τεχνικές λεπτομέρειες</a:t>
            </a:r>
            <a:r>
              <a:rPr lang="en-US" sz="1400" dirty="0"/>
              <a:t>.</a:t>
            </a:r>
            <a:endParaRPr lang="el-GR" sz="1400" dirty="0"/>
          </a:p>
          <a:p>
            <a:endParaRPr lang="en-US" sz="1400" dirty="0"/>
          </a:p>
          <a:p>
            <a:r>
              <a:rPr lang="en-US" sz="1400" b="1" dirty="0"/>
              <a:t>Logout and session management: </a:t>
            </a:r>
            <a:r>
              <a:rPr lang="el-GR" sz="1400" dirty="0"/>
              <a:t>Όταν ο χρήστης αποσυνδέεται ή οταν λήγει η σύνοδος, ο </a:t>
            </a:r>
            <a:r>
              <a:rPr lang="en-US" sz="1400" dirty="0"/>
              <a:t>SP </a:t>
            </a:r>
            <a:r>
              <a:rPr lang="el-GR" sz="1400" dirty="0"/>
              <a:t>ενημερώνει τον </a:t>
            </a:r>
            <a:r>
              <a:rPr lang="en-US" sz="1400" dirty="0"/>
              <a:t>IdP, </a:t>
            </a:r>
            <a:r>
              <a:rPr lang="el-GR" sz="1400" dirty="0"/>
              <a:t>ο οποίος μπορεί στην συνέχεια να διακόψει την πρόσβαση σε όλα τα υπόλοιπα συνδεδεμένα </a:t>
            </a:r>
            <a:r>
              <a:rPr lang="en-US" sz="1400" dirty="0"/>
              <a:t>SPs </a:t>
            </a:r>
            <a:r>
              <a:rPr lang="el-GR" sz="1400" dirty="0"/>
              <a:t>για να διασφαλίζεται κατάλληλα η πολιτική αποσύνδεσης</a:t>
            </a:r>
            <a:r>
              <a:rPr lang="en-US" sz="1400" dirty="0"/>
              <a:t> </a:t>
            </a:r>
            <a:r>
              <a:rPr lang="el-GR" sz="1400" dirty="0"/>
              <a:t>και του</a:t>
            </a:r>
            <a:r>
              <a:rPr lang="en-US" sz="1400" dirty="0"/>
              <a:t> session management.</a:t>
            </a:r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26E090FC-B76A-202A-41A2-D2DB8D80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7" y="1808977"/>
            <a:ext cx="6004249" cy="37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A6A-583D-CA25-EDB9-EC3B01F5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013" y="1716834"/>
            <a:ext cx="5452188" cy="2814725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Key benefits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F588-27F5-502D-8D73-9E325480A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3114" y="4531559"/>
            <a:ext cx="5188226" cy="101790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Advantages of FEDERATED ID for users and providers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Federated Identity Pattern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22A70F-F49C-4D23-A95A-AA79958BEF4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Federated Identity Pattern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28994-7681-47D7-E9AA-B0BFE1E194C5}"/>
              </a:ext>
            </a:extLst>
          </p:cNvPr>
          <p:cNvSpPr txBox="1"/>
          <p:nvPr/>
        </p:nvSpPr>
        <p:spPr>
          <a:xfrm>
            <a:off x="795014" y="486561"/>
            <a:ext cx="108975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Improved User Experience: </a:t>
            </a:r>
            <a:r>
              <a:rPr lang="el-GR" sz="1400" dirty="0"/>
              <a:t>Το </a:t>
            </a:r>
            <a:r>
              <a:rPr lang="en-US" sz="1200" i="1" dirty="0"/>
              <a:t>Federated identity </a:t>
            </a:r>
            <a:r>
              <a:rPr lang="el-GR" sz="1400" dirty="0"/>
              <a:t>επιτρέπει στους χρήστες να αποκτούν πρόσβαση σε πολλαπλές εφαρμογές με χρήση μόνο ενός σετ διαπιστευτηρίων</a:t>
            </a:r>
            <a:r>
              <a:rPr lang="en-US" sz="1400" dirty="0"/>
              <a:t>. </a:t>
            </a:r>
            <a:r>
              <a:rPr lang="el-GR" sz="1400" dirty="0"/>
              <a:t>Αυτο απαλείφει την ανάγκη οι χρήστες να θυμούνται και να διαχειρίζονται διαφορετικά</a:t>
            </a:r>
            <a:r>
              <a:rPr lang="en-US" sz="1400" dirty="0"/>
              <a:t> username and password, </a:t>
            </a:r>
            <a:r>
              <a:rPr lang="el-GR" sz="1400" dirty="0"/>
              <a:t>που ώς αποτέλεσμα δημιουργεί ένα εύκολο και απρόσκοπτο</a:t>
            </a:r>
            <a:r>
              <a:rPr lang="en-US" sz="1400" dirty="0"/>
              <a:t> user experience.</a:t>
            </a:r>
            <a:endParaRPr lang="el-GR" sz="1400" dirty="0"/>
          </a:p>
          <a:p>
            <a:endParaRPr lang="en-US" sz="1400" b="1" dirty="0"/>
          </a:p>
          <a:p>
            <a:r>
              <a:rPr lang="en-US" sz="1400" b="1" dirty="0"/>
              <a:t>Increased Security: </a:t>
            </a:r>
            <a:r>
              <a:rPr lang="el-GR" sz="1400" dirty="0"/>
              <a:t>Μέσω του </a:t>
            </a:r>
            <a:r>
              <a:rPr lang="en-US" sz="1200" i="1" dirty="0"/>
              <a:t>Federated Identity</a:t>
            </a:r>
            <a:r>
              <a:rPr lang="en-US" sz="1400" dirty="0"/>
              <a:t>, </a:t>
            </a:r>
            <a:r>
              <a:rPr lang="el-GR" sz="1400" dirty="0"/>
              <a:t>η αυθεντικοποίηση συγκεντρώνεται</a:t>
            </a:r>
            <a:r>
              <a:rPr lang="en-US" sz="1400" dirty="0"/>
              <a:t> </a:t>
            </a:r>
            <a:r>
              <a:rPr lang="el-GR" sz="1400" dirty="0"/>
              <a:t>και διαχειρίζεται απο τον</a:t>
            </a:r>
            <a:r>
              <a:rPr lang="en-US" sz="1400" dirty="0"/>
              <a:t> identity provider (IdP). </a:t>
            </a:r>
            <a:r>
              <a:rPr lang="el-GR" sz="1400" dirty="0"/>
              <a:t>Αυτό επιτρέπει ενισχυμένα μέτρα ασφαλείας να εφαρμόζονται στο επίπεδο </a:t>
            </a:r>
            <a:r>
              <a:rPr lang="en-US" sz="1400" dirty="0"/>
              <a:t>IdP,</a:t>
            </a:r>
            <a:r>
              <a:rPr lang="el-GR" sz="1400" dirty="0"/>
              <a:t> όπως δικλείδες ασφαλείας (</a:t>
            </a:r>
            <a:r>
              <a:rPr lang="en-US" sz="1400" dirty="0"/>
              <a:t>multi-factor authentication</a:t>
            </a:r>
            <a:r>
              <a:rPr lang="el-GR" sz="1400" dirty="0"/>
              <a:t>)</a:t>
            </a:r>
            <a:r>
              <a:rPr lang="en-US" sz="1400" dirty="0"/>
              <a:t>. </a:t>
            </a:r>
            <a:r>
              <a:rPr lang="el-GR" sz="1400" dirty="0"/>
              <a:t>Έτσι, τα</a:t>
            </a:r>
            <a:r>
              <a:rPr lang="en-US" sz="1400" dirty="0"/>
              <a:t> service provider (SPs) </a:t>
            </a:r>
            <a:r>
              <a:rPr lang="el-GR" sz="1400" dirty="0"/>
              <a:t>εναποθέτουν την ευθύνη της ασφάλειας και διαχείρισης διαπιστευτηρίων</a:t>
            </a:r>
            <a:r>
              <a:rPr lang="en-US" sz="1400" dirty="0"/>
              <a:t>, </a:t>
            </a:r>
            <a:r>
              <a:rPr lang="el-GR" sz="1400" dirty="0"/>
              <a:t>μειώνοντας το ρίσκο των </a:t>
            </a:r>
            <a:r>
              <a:rPr lang="en-US" sz="1400" dirty="0"/>
              <a:t>credential leaks </a:t>
            </a:r>
            <a:r>
              <a:rPr lang="el-GR" sz="1400" dirty="0"/>
              <a:t>ή κάποιου</a:t>
            </a:r>
            <a:r>
              <a:rPr lang="en-US" sz="1400" dirty="0"/>
              <a:t> unauthorized access.</a:t>
            </a:r>
          </a:p>
          <a:p>
            <a:endParaRPr lang="en-US" sz="1400" dirty="0"/>
          </a:p>
          <a:p>
            <a:r>
              <a:rPr lang="en-US" sz="1400" b="1" dirty="0"/>
              <a:t>Simplified User Provisioning and Management: </a:t>
            </a:r>
            <a:r>
              <a:rPr lang="el-GR" sz="1400" dirty="0"/>
              <a:t>Το </a:t>
            </a:r>
            <a:r>
              <a:rPr lang="en-US" sz="1400" i="1" dirty="0"/>
              <a:t>Federated identity  </a:t>
            </a:r>
            <a:r>
              <a:rPr lang="el-GR" sz="1400" dirty="0"/>
              <a:t>απλοποιεί την</a:t>
            </a:r>
            <a:r>
              <a:rPr lang="en-US" sz="1400" dirty="0"/>
              <a:t> </a:t>
            </a:r>
            <a:r>
              <a:rPr lang="el-GR" sz="1400" dirty="0"/>
              <a:t>διαδικασία</a:t>
            </a:r>
            <a:r>
              <a:rPr lang="en-US" sz="1400" dirty="0"/>
              <a:t> </a:t>
            </a:r>
            <a:r>
              <a:rPr lang="el-GR" sz="1400" dirty="0"/>
              <a:t>δημιουργίας και διαχείρισης χρηστών</a:t>
            </a:r>
            <a:r>
              <a:rPr lang="en-US" sz="1400" dirty="0"/>
              <a:t>. </a:t>
            </a:r>
            <a:r>
              <a:rPr lang="el-GR" sz="1400" dirty="0"/>
              <a:t>Όταν ένας χρήστης</a:t>
            </a:r>
            <a:r>
              <a:rPr lang="en-US" sz="1400" dirty="0"/>
              <a:t> </a:t>
            </a:r>
            <a:r>
              <a:rPr lang="el-GR" sz="1400" dirty="0"/>
              <a:t>εγγράφεται σε έναν οργανισμό ή αλλάζει ρόλους</a:t>
            </a:r>
            <a:r>
              <a:rPr lang="en-US" sz="1400" dirty="0"/>
              <a:t>, </a:t>
            </a:r>
            <a:r>
              <a:rPr lang="el-GR" sz="1400" dirty="0"/>
              <a:t>ο</a:t>
            </a:r>
            <a:r>
              <a:rPr lang="en-US" sz="1400" dirty="0"/>
              <a:t> IdP </a:t>
            </a:r>
            <a:r>
              <a:rPr lang="el-GR" sz="1400" dirty="0"/>
              <a:t>μπορεί να διαχειρίζεται την ταυτότητα του και τα </a:t>
            </a:r>
            <a:r>
              <a:rPr lang="en-US" sz="1400" dirty="0"/>
              <a:t>services </a:t>
            </a:r>
            <a:r>
              <a:rPr lang="el-GR" sz="1400" dirty="0"/>
              <a:t>στα οποία έχει πρόσβαση</a:t>
            </a:r>
            <a:r>
              <a:rPr lang="en-US" sz="1400" dirty="0"/>
              <a:t>, </a:t>
            </a:r>
            <a:r>
              <a:rPr lang="el-GR" sz="1400" dirty="0"/>
              <a:t>συμπεριλαμβανομένου και απαγόρευση πρόσβασης</a:t>
            </a:r>
            <a:r>
              <a:rPr lang="en-US" sz="1400" dirty="0"/>
              <a:t> </a:t>
            </a:r>
            <a:r>
              <a:rPr lang="el-GR" sz="1400" dirty="0"/>
              <a:t>σε συγκεκριμένες λειτουργίες</a:t>
            </a:r>
            <a:r>
              <a:rPr lang="en-US" sz="1400" dirty="0"/>
              <a:t>. </a:t>
            </a:r>
            <a:r>
              <a:rPr lang="el-GR" sz="1400" dirty="0"/>
              <a:t>Αυτό δημιουργεί ροή </a:t>
            </a:r>
            <a:r>
              <a:rPr lang="en-US" sz="1400" dirty="0"/>
              <a:t>administrative </a:t>
            </a:r>
            <a:r>
              <a:rPr lang="el-GR" sz="1400" dirty="0"/>
              <a:t>διαδικασιών</a:t>
            </a:r>
            <a:r>
              <a:rPr lang="en-US" sz="1400" dirty="0"/>
              <a:t> </a:t>
            </a:r>
            <a:r>
              <a:rPr lang="el-GR" sz="1400" dirty="0"/>
              <a:t>και μειώνει την πολυπλοκότητα της διαχείρισης χρηστών σε πολλαπλά συστήματα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Seamless Collaboration: </a:t>
            </a:r>
            <a:r>
              <a:rPr lang="el-GR" sz="1400" dirty="0"/>
              <a:t>Το </a:t>
            </a:r>
            <a:r>
              <a:rPr lang="en-US" sz="1400" i="1" dirty="0"/>
              <a:t>Federated identity </a:t>
            </a:r>
            <a:r>
              <a:rPr lang="el-GR" sz="1400" i="1" dirty="0"/>
              <a:t>επιτρέπει</a:t>
            </a:r>
            <a:r>
              <a:rPr lang="en-US" sz="1400" dirty="0"/>
              <a:t> </a:t>
            </a:r>
            <a:r>
              <a:rPr lang="el-GR" sz="1400" dirty="0"/>
              <a:t>σε χρήστες απο διαφορετικούς οργανισμούς να έχουν πρόσβαση με ασφάλεια σε κοινούς πόρους ή/και υπηρεσίες</a:t>
            </a:r>
            <a:r>
              <a:rPr lang="en-US" sz="1400" dirty="0"/>
              <a:t>. </a:t>
            </a:r>
            <a:r>
              <a:rPr lang="el-GR" sz="1400" dirty="0"/>
              <a:t>Έτσι, οι χρήστες μπορούν με ευκολία να επαληθεύονται και να συνεργάζονται μεταξύ οργανισμών σε κοινά </a:t>
            </a:r>
            <a:r>
              <a:rPr lang="en-US" sz="1400" dirty="0"/>
              <a:t>project</a:t>
            </a:r>
            <a:r>
              <a:rPr lang="el-GR" sz="1400" dirty="0"/>
              <a:t>, χωρίς την ανάγκη για δύο λογαριασμούς και διπλών στοιχείων σύνδεσης</a:t>
            </a:r>
            <a:r>
              <a:rPr lang="en-US" sz="1400" dirty="0"/>
              <a:t>, </a:t>
            </a:r>
            <a:r>
              <a:rPr lang="el-GR" sz="1400" dirty="0"/>
              <a:t>αυξάνοντας την αποδοτικότητα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Scalability and Flexibility: </a:t>
            </a:r>
            <a:r>
              <a:rPr lang="el-GR" sz="1400" dirty="0"/>
              <a:t>Το </a:t>
            </a:r>
            <a:r>
              <a:rPr lang="en-US" sz="1400" i="1" dirty="0"/>
              <a:t>Federated identity </a:t>
            </a:r>
            <a:r>
              <a:rPr lang="el-GR" sz="1400" i="1" dirty="0"/>
              <a:t>επιτρέπει</a:t>
            </a:r>
            <a:r>
              <a:rPr lang="en-US" sz="1400" dirty="0"/>
              <a:t> </a:t>
            </a:r>
            <a:r>
              <a:rPr lang="el-GR" sz="1400" dirty="0"/>
              <a:t>επεκτασιμότητα</a:t>
            </a:r>
            <a:r>
              <a:rPr lang="en-US" sz="1400" dirty="0"/>
              <a:t> </a:t>
            </a:r>
            <a:r>
              <a:rPr lang="el-GR" sz="1400" dirty="0"/>
              <a:t>και ευκαμψία στην αρχιτεκτονική των συστημάτων </a:t>
            </a:r>
            <a:r>
              <a:rPr lang="en-US" sz="1400" dirty="0"/>
              <a:t>SP. </a:t>
            </a:r>
            <a:r>
              <a:rPr lang="el-GR" sz="1400" dirty="0"/>
              <a:t>Καθώς νέες υπηρεσίες προστίθενται στο οικοσύστημα,</a:t>
            </a:r>
            <a:r>
              <a:rPr lang="en-US" sz="1400" dirty="0"/>
              <a:t> </a:t>
            </a:r>
            <a:r>
              <a:rPr lang="el-GR" sz="1400" dirty="0"/>
              <a:t>ενσωματώνονται με ευκολία στο υπάρχων </a:t>
            </a:r>
            <a:r>
              <a:rPr lang="en-US" sz="1400" dirty="0"/>
              <a:t>identity federation framework by </a:t>
            </a:r>
            <a:r>
              <a:rPr lang="el-GR" sz="1400" dirty="0"/>
              <a:t>εγκαθιδρύοντας εμπιστοσύνη με το </a:t>
            </a:r>
            <a:r>
              <a:rPr lang="en-US" sz="1400" dirty="0"/>
              <a:t>IdP. </a:t>
            </a:r>
            <a:r>
              <a:rPr lang="el-GR" sz="1400" dirty="0"/>
              <a:t>Αυτό το</a:t>
            </a:r>
            <a:r>
              <a:rPr lang="en-US" sz="1400" dirty="0"/>
              <a:t> scalability</a:t>
            </a:r>
            <a:r>
              <a:rPr lang="el-GR" sz="1400" dirty="0"/>
              <a:t>-</a:t>
            </a:r>
            <a:r>
              <a:rPr lang="en-US" sz="1400" dirty="0"/>
              <a:t>flexibility </a:t>
            </a:r>
            <a:r>
              <a:rPr lang="el-GR" sz="1400" dirty="0"/>
              <a:t>επιτρέπει εύκολες διορθώσεις, βελτιώσεις και προσθήκες στο λογισμικό καθώς αλλάζουν οι ανάγκες του οργανισμού που το προσφέρει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868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398E-FFDD-F091-2A46-E9BF8ED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75" y="799137"/>
            <a:ext cx="5874874" cy="1397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Enterprise </a:t>
            </a:r>
            <a:r>
              <a:rPr lang="en-US" b="0" i="0" dirty="0">
                <a:effectLst/>
              </a:rPr>
              <a:t>Usage graph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844E3-D1CD-40A5-2632-41D21B1E6485}"/>
              </a:ext>
            </a:extLst>
          </p:cNvPr>
          <p:cNvSpPr txBox="1"/>
          <p:nvPr/>
        </p:nvSpPr>
        <p:spPr>
          <a:xfrm>
            <a:off x="5929974" y="2390761"/>
            <a:ext cx="5527511" cy="37566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l-GR" dirty="0"/>
              <a:t>Εκθετική αύξηση στην χρήση σε </a:t>
            </a:r>
            <a:r>
              <a:rPr lang="en-US" dirty="0"/>
              <a:t>enterprise solutions </a:t>
            </a:r>
            <a:r>
              <a:rPr lang="el-GR" dirty="0"/>
              <a:t>αποτελεί ένδειξη οτι πρέπει να λαμβάνεται υπόψη ως βασικό </a:t>
            </a:r>
            <a:r>
              <a:rPr lang="en-US" dirty="0"/>
              <a:t>design pattern </a:t>
            </a:r>
            <a:r>
              <a:rPr lang="el-GR" dirty="0"/>
              <a:t>κάθε σύγχρονης εφαρμογής και ειδικότερα σε εκείνες με διασυνδεδεμένες υπηρεσίες 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lang="el-GR" dirty="0"/>
              <a:t>(πχ., εκπαιδευτικών ιδρυμάτων, κυβερνήσεων, εταιρειών με δραστηριότητα σε πολλούς κλάδους)</a:t>
            </a:r>
            <a:endParaRPr lang="en-US" dirty="0"/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4EE96-C834-4CB1-9BE3-A85B22A039C7}" type="datetime1">
              <a:rPr lang="en-US" smtClean="0"/>
              <a:pPr>
                <a:spcAft>
                  <a:spcPts val="600"/>
                </a:spcAft>
              </a:pPr>
              <a:t>6/29/2023</a:t>
            </a:fld>
            <a:endParaRPr lang="en-US"/>
          </a:p>
        </p:txBody>
      </p:sp>
      <p:sp>
        <p:nvSpPr>
          <p:cNvPr id="18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9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97A10C4-F903-94D4-1335-6F186426E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93172"/>
              </p:ext>
            </p:extLst>
          </p:nvPr>
        </p:nvGraphicFramePr>
        <p:xfrm>
          <a:off x="734515" y="791454"/>
          <a:ext cx="4835861" cy="529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331663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7"/>
      </a:lt2>
      <a:accent1>
        <a:srgbClr val="E87587"/>
      </a:accent1>
      <a:accent2>
        <a:srgbClr val="E37A56"/>
      </a:accent2>
      <a:accent3>
        <a:srgbClr val="CB9D3F"/>
      </a:accent3>
      <a:accent4>
        <a:srgbClr val="A0AA40"/>
      </a:accent4>
      <a:accent5>
        <a:srgbClr val="82B154"/>
      </a:accent5>
      <a:accent6>
        <a:srgbClr val="4AB941"/>
      </a:accent6>
      <a:hlink>
        <a:srgbClr val="568E85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1462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VeniceBeachVTI</vt:lpstr>
      <vt:lpstr>Federated Identity Pattern</vt:lpstr>
      <vt:lpstr>Federated Identity Pattern:ΟΡΙΣΜΟΣ</vt:lpstr>
      <vt:lpstr>Components</vt:lpstr>
      <vt:lpstr>PowerPoint Presentation</vt:lpstr>
      <vt:lpstr>HOW IT WORKS</vt:lpstr>
      <vt:lpstr>CROSS-APPLICATION MANAGEMENT</vt:lpstr>
      <vt:lpstr>Key benefits</vt:lpstr>
      <vt:lpstr>PowerPoint Presentation</vt:lpstr>
      <vt:lpstr>Enterprise Usage graph</vt:lpstr>
      <vt:lpstr>Retry Pattern</vt:lpstr>
      <vt:lpstr>Retry Pattern</vt:lpstr>
      <vt:lpstr>λυσεις</vt:lpstr>
      <vt:lpstr>θεματα</vt:lpstr>
      <vt:lpstr>ΧρΗσεις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ANTONIOS FRITZELAS</dc:creator>
  <cp:lastModifiedBy>ANTONIOS FRITZELAS</cp:lastModifiedBy>
  <cp:revision>77</cp:revision>
  <dcterms:created xsi:type="dcterms:W3CDTF">2023-06-09T16:53:53Z</dcterms:created>
  <dcterms:modified xsi:type="dcterms:W3CDTF">2023-06-29T08:54:31Z</dcterms:modified>
</cp:coreProperties>
</file>