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89" r:id="rId4"/>
    <p:sldId id="294" r:id="rId5"/>
    <p:sldId id="308" r:id="rId6"/>
    <p:sldId id="309" r:id="rId7"/>
    <p:sldId id="31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4773E7-21C3-4583-98F1-DD34130DB3F6}" type="doc">
      <dgm:prSet loTypeId="urn:microsoft.com/office/officeart/2005/8/layout/process3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EFC24798-7214-444E-84B2-8979A1D90E52}">
      <dgm:prSet phldrT="[Text]" custT="1"/>
      <dgm:spPr/>
      <dgm:t>
        <a:bodyPr/>
        <a:lstStyle/>
        <a:p>
          <a:pPr algn="ctr"/>
          <a:r>
            <a:rPr lang="ru-RU" sz="2400" b="1" dirty="0"/>
            <a:t>Медицинская модель</a:t>
          </a:r>
          <a:endParaRPr lang="en-US" sz="2400" b="1" dirty="0"/>
        </a:p>
      </dgm:t>
    </dgm:pt>
    <dgm:pt modelId="{E30A3EAB-13DF-4341-8655-A3B5265CAEB6}" type="parTrans" cxnId="{F4609592-E19C-4DA2-88FB-72CB05C86813}">
      <dgm:prSet/>
      <dgm:spPr/>
      <dgm:t>
        <a:bodyPr/>
        <a:lstStyle/>
        <a:p>
          <a:endParaRPr lang="en-US" sz="2400"/>
        </a:p>
      </dgm:t>
    </dgm:pt>
    <dgm:pt modelId="{5EFC9250-05B5-484E-B9CD-0422360AC3DA}" type="sibTrans" cxnId="{F4609592-E19C-4DA2-88FB-72CB05C86813}">
      <dgm:prSet custT="1"/>
      <dgm:spPr>
        <a:ln>
          <a:solidFill>
            <a:schemeClr val="accent6"/>
          </a:solidFill>
        </a:ln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 sz="2400"/>
        </a:p>
      </dgm:t>
    </dgm:pt>
    <dgm:pt modelId="{9F40FDDC-2E6D-49BF-A1BE-6F853775B171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>
            <a:spcAft>
              <a:spcPts val="1200"/>
            </a:spcAft>
          </a:pPr>
          <a:r>
            <a:rPr lang="ru-RU" sz="2000" dirty="0" err="1"/>
            <a:t>Ди</a:t>
          </a:r>
          <a:r>
            <a:rPr lang="uk-UA" sz="2000" dirty="0" err="1"/>
            <a:t>агностирование</a:t>
          </a:r>
          <a:endParaRPr lang="en-US" sz="2000" dirty="0"/>
        </a:p>
      </dgm:t>
    </dgm:pt>
    <dgm:pt modelId="{55438440-485D-474C-AE46-CD8E456520A9}" type="parTrans" cxnId="{8E42706F-564F-4857-B55D-BC58225AD76B}">
      <dgm:prSet/>
      <dgm:spPr/>
      <dgm:t>
        <a:bodyPr/>
        <a:lstStyle/>
        <a:p>
          <a:endParaRPr lang="en-US" sz="2400"/>
        </a:p>
      </dgm:t>
    </dgm:pt>
    <dgm:pt modelId="{181FA5AA-4056-47DF-AFA8-038C9D1098E2}" type="sibTrans" cxnId="{8E42706F-564F-4857-B55D-BC58225AD76B}">
      <dgm:prSet/>
      <dgm:spPr/>
      <dgm:t>
        <a:bodyPr/>
        <a:lstStyle/>
        <a:p>
          <a:endParaRPr lang="en-US" sz="2400"/>
        </a:p>
      </dgm:t>
    </dgm:pt>
    <dgm:pt modelId="{385D7EA7-D0F8-4767-A735-9FD2B2E4AD1C}">
      <dgm:prSet phldrT="[Text]" custT="1"/>
      <dgm:spPr/>
      <dgm:t>
        <a:bodyPr/>
        <a:lstStyle/>
        <a:p>
          <a:pPr algn="ctr"/>
          <a:r>
            <a:rPr lang="ru-RU" sz="2400" b="1" dirty="0"/>
            <a:t>Социальная модель</a:t>
          </a:r>
          <a:endParaRPr lang="en-US" sz="2400" b="1" dirty="0"/>
        </a:p>
      </dgm:t>
    </dgm:pt>
    <dgm:pt modelId="{943D04D2-7093-49B2-8967-BE60F25DBC4D}" type="parTrans" cxnId="{4C84C555-6268-4A78-8DD8-7AF500A4A497}">
      <dgm:prSet/>
      <dgm:spPr/>
      <dgm:t>
        <a:bodyPr/>
        <a:lstStyle/>
        <a:p>
          <a:endParaRPr lang="en-US" sz="2400"/>
        </a:p>
      </dgm:t>
    </dgm:pt>
    <dgm:pt modelId="{DBE65DA3-89CC-40E2-A797-68C9354052EE}" type="sibTrans" cxnId="{4C84C555-6268-4A78-8DD8-7AF500A4A497}">
      <dgm:prSet/>
      <dgm:spPr/>
      <dgm:t>
        <a:bodyPr/>
        <a:lstStyle/>
        <a:p>
          <a:endParaRPr lang="en-US" sz="2400"/>
        </a:p>
      </dgm:t>
    </dgm:pt>
    <dgm:pt modelId="{F80CAD6B-5F48-423B-91CB-D0BC82E7427A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>
            <a:spcAft>
              <a:spcPts val="1200"/>
            </a:spcAft>
          </a:pPr>
          <a:r>
            <a:rPr lang="ru-RU" sz="2000" dirty="0"/>
            <a:t>Оценка развития</a:t>
          </a:r>
          <a:r>
            <a:rPr lang="ro-RO" sz="2000" dirty="0"/>
            <a:t>/ </a:t>
          </a:r>
          <a:r>
            <a:rPr lang="ru-RU" sz="2000" dirty="0"/>
            <a:t>определение потребностей</a:t>
          </a:r>
          <a:endParaRPr lang="en-US" sz="2000" dirty="0"/>
        </a:p>
      </dgm:t>
    </dgm:pt>
    <dgm:pt modelId="{90AF4D87-0502-4536-978E-CA56FBCAA4E4}" type="parTrans" cxnId="{E6C25BBF-F06F-4F19-A97A-E59852BBA350}">
      <dgm:prSet/>
      <dgm:spPr/>
      <dgm:t>
        <a:bodyPr/>
        <a:lstStyle/>
        <a:p>
          <a:endParaRPr lang="en-US" sz="2400"/>
        </a:p>
      </dgm:t>
    </dgm:pt>
    <dgm:pt modelId="{53268B21-85D0-424C-8337-CBE478DDCF91}" type="sibTrans" cxnId="{E6C25BBF-F06F-4F19-A97A-E59852BBA350}">
      <dgm:prSet/>
      <dgm:spPr/>
      <dgm:t>
        <a:bodyPr/>
        <a:lstStyle/>
        <a:p>
          <a:endParaRPr lang="en-US" sz="2400"/>
        </a:p>
      </dgm:t>
    </dgm:pt>
    <dgm:pt modelId="{BC6C4071-0653-4287-AE27-BFCD2896BE80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>
            <a:spcAft>
              <a:spcPts val="1200"/>
            </a:spcAft>
          </a:pPr>
          <a:r>
            <a:rPr lang="ru-RU" sz="2000" dirty="0"/>
            <a:t>Оказание помощи</a:t>
          </a:r>
          <a:endParaRPr lang="en-US" sz="2000" dirty="0"/>
        </a:p>
      </dgm:t>
    </dgm:pt>
    <dgm:pt modelId="{8D76E3F8-C545-42AF-95C8-B127ED4058BE}" type="parTrans" cxnId="{0EEFD19C-7797-4F29-9F65-A0E096A7366B}">
      <dgm:prSet/>
      <dgm:spPr/>
      <dgm:t>
        <a:bodyPr/>
        <a:lstStyle/>
        <a:p>
          <a:endParaRPr lang="en-US" sz="2400"/>
        </a:p>
      </dgm:t>
    </dgm:pt>
    <dgm:pt modelId="{C829C248-41EF-4256-B081-CA668A74A70C}" type="sibTrans" cxnId="{0EEFD19C-7797-4F29-9F65-A0E096A7366B}">
      <dgm:prSet/>
      <dgm:spPr/>
      <dgm:t>
        <a:bodyPr/>
        <a:lstStyle/>
        <a:p>
          <a:endParaRPr lang="en-US" sz="2400"/>
        </a:p>
      </dgm:t>
    </dgm:pt>
    <dgm:pt modelId="{596CE743-7837-409F-B3B3-97233DE4041A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>
            <a:spcAft>
              <a:spcPts val="1200"/>
            </a:spcAft>
          </a:pPr>
          <a:r>
            <a:rPr lang="ru-RU" sz="2000" dirty="0"/>
            <a:t>Воспитание в семье, инклюзия в общеобразовательной школе</a:t>
          </a:r>
          <a:endParaRPr lang="en-US" sz="2000" dirty="0"/>
        </a:p>
      </dgm:t>
    </dgm:pt>
    <dgm:pt modelId="{20303470-5690-404C-8D20-6844FC9CD82C}" type="parTrans" cxnId="{B15B2157-00E7-47E7-A263-BCF1F59750F9}">
      <dgm:prSet/>
      <dgm:spPr/>
      <dgm:t>
        <a:bodyPr/>
        <a:lstStyle/>
        <a:p>
          <a:endParaRPr lang="en-US"/>
        </a:p>
      </dgm:t>
    </dgm:pt>
    <dgm:pt modelId="{60C4B43D-A938-4720-81D0-C3AD8E7F5A63}" type="sibTrans" cxnId="{B15B2157-00E7-47E7-A263-BCF1F59750F9}">
      <dgm:prSet/>
      <dgm:spPr/>
      <dgm:t>
        <a:bodyPr/>
        <a:lstStyle/>
        <a:p>
          <a:endParaRPr lang="en-US"/>
        </a:p>
      </dgm:t>
    </dgm:pt>
    <dgm:pt modelId="{4E254B93-0F41-4C62-90BC-AD96F85EDE16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>
            <a:spcAft>
              <a:spcPts val="1200"/>
            </a:spcAft>
          </a:pPr>
          <a:r>
            <a:rPr lang="uk-UA" sz="2000" dirty="0" err="1"/>
            <a:t>Фокусирование</a:t>
          </a:r>
          <a:r>
            <a:rPr lang="uk-UA" sz="2000" dirty="0"/>
            <a:t>  на </a:t>
          </a:r>
          <a:r>
            <a:rPr lang="ru-RU" sz="2000" dirty="0"/>
            <a:t>возможности / компетенции ребенка</a:t>
          </a:r>
          <a:endParaRPr lang="en-US" sz="2000" dirty="0"/>
        </a:p>
      </dgm:t>
    </dgm:pt>
    <dgm:pt modelId="{00672A0C-303A-4630-952F-EEB488D4DB0D}" type="parTrans" cxnId="{D1414D66-AA09-4F42-9BD2-9238569D7861}">
      <dgm:prSet/>
      <dgm:spPr/>
      <dgm:t>
        <a:bodyPr/>
        <a:lstStyle/>
        <a:p>
          <a:endParaRPr lang="en-US"/>
        </a:p>
      </dgm:t>
    </dgm:pt>
    <dgm:pt modelId="{B4443E49-4DF1-47A0-B892-C2E339375D14}" type="sibTrans" cxnId="{D1414D66-AA09-4F42-9BD2-9238569D7861}">
      <dgm:prSet/>
      <dgm:spPr/>
      <dgm:t>
        <a:bodyPr/>
        <a:lstStyle/>
        <a:p>
          <a:endParaRPr lang="en-US"/>
        </a:p>
      </dgm:t>
    </dgm:pt>
    <dgm:pt modelId="{8A429C57-BA65-48D8-B65D-F7566325B1BC}">
      <dgm:prSet custT="1"/>
      <dgm:spPr/>
      <dgm:t>
        <a:bodyPr/>
        <a:lstStyle/>
        <a:p>
          <a:pPr>
            <a:spcAft>
              <a:spcPts val="1200"/>
            </a:spcAft>
          </a:pPr>
          <a:r>
            <a:rPr lang="uk-UA" sz="2000" dirty="0" err="1"/>
            <a:t>Фокусирование</a:t>
          </a:r>
          <a:r>
            <a:rPr lang="uk-UA" sz="2000" dirty="0"/>
            <a:t>  на </a:t>
          </a:r>
          <a:r>
            <a:rPr lang="uk-UA" sz="2000" dirty="0" err="1"/>
            <a:t>ограниченные</a:t>
          </a:r>
          <a:r>
            <a:rPr lang="uk-UA" sz="2000" dirty="0"/>
            <a:t> </a:t>
          </a:r>
          <a:r>
            <a:rPr lang="uk-UA" sz="2000" dirty="0" err="1"/>
            <a:t>возможности</a:t>
          </a:r>
          <a:endParaRPr lang="en-GB" sz="2000" dirty="0"/>
        </a:p>
      </dgm:t>
    </dgm:pt>
    <dgm:pt modelId="{24E6F1F8-0E63-4437-A575-830C13D6A5AD}" type="parTrans" cxnId="{92C6D3E9-2E8A-4420-A5C0-24CCE996BF8F}">
      <dgm:prSet/>
      <dgm:spPr/>
      <dgm:t>
        <a:bodyPr/>
        <a:lstStyle/>
        <a:p>
          <a:endParaRPr lang="en-GB"/>
        </a:p>
      </dgm:t>
    </dgm:pt>
    <dgm:pt modelId="{CE9CBA0A-22E2-4865-990F-ACAF1AC0601D}" type="sibTrans" cxnId="{92C6D3E9-2E8A-4420-A5C0-24CCE996BF8F}">
      <dgm:prSet/>
      <dgm:spPr/>
      <dgm:t>
        <a:bodyPr/>
        <a:lstStyle/>
        <a:p>
          <a:endParaRPr lang="en-GB"/>
        </a:p>
      </dgm:t>
    </dgm:pt>
    <dgm:pt modelId="{2F1096DC-DBDF-40DF-A365-8FB6600C339F}">
      <dgm:prSet custT="1"/>
      <dgm:spPr/>
      <dgm:t>
        <a:bodyPr/>
        <a:lstStyle/>
        <a:p>
          <a:pPr>
            <a:spcAft>
              <a:spcPts val="1200"/>
            </a:spcAft>
          </a:pPr>
          <a:r>
            <a:rPr lang="uk-UA" sz="2000" dirty="0" err="1"/>
            <a:t>Институциализация</a:t>
          </a:r>
          <a:endParaRPr lang="en-GB" sz="2000" dirty="0"/>
        </a:p>
      </dgm:t>
    </dgm:pt>
    <dgm:pt modelId="{15CA48F3-A53C-4B71-B95D-5471888C4DAE}" type="parTrans" cxnId="{FF1EEF55-56EA-4B0D-895A-7CE5BE2968F8}">
      <dgm:prSet/>
      <dgm:spPr/>
      <dgm:t>
        <a:bodyPr/>
        <a:lstStyle/>
        <a:p>
          <a:endParaRPr lang="en-GB"/>
        </a:p>
      </dgm:t>
    </dgm:pt>
    <dgm:pt modelId="{276FC577-F594-4B33-8226-D2BCDF57E3E4}" type="sibTrans" cxnId="{FF1EEF55-56EA-4B0D-895A-7CE5BE2968F8}">
      <dgm:prSet/>
      <dgm:spPr/>
      <dgm:t>
        <a:bodyPr/>
        <a:lstStyle/>
        <a:p>
          <a:endParaRPr lang="en-GB"/>
        </a:p>
      </dgm:t>
    </dgm:pt>
    <dgm:pt modelId="{F94A704E-00BA-4234-BC1D-37C9C5711E09}">
      <dgm:prSet custT="1"/>
      <dgm:spPr/>
      <dgm:t>
        <a:bodyPr/>
        <a:lstStyle/>
        <a:p>
          <a:pPr>
            <a:spcAft>
              <a:spcPts val="1200"/>
            </a:spcAft>
          </a:pPr>
          <a:r>
            <a:rPr lang="uk-UA" sz="2000" dirty="0" err="1"/>
            <a:t>Разлучение</a:t>
          </a:r>
          <a:r>
            <a:rPr lang="uk-UA" sz="2000" dirty="0"/>
            <a:t> с </a:t>
          </a:r>
          <a:r>
            <a:rPr lang="uk-UA" sz="2000" dirty="0" err="1"/>
            <a:t>семьей</a:t>
          </a:r>
          <a:endParaRPr lang="en-GB" sz="2000" dirty="0"/>
        </a:p>
      </dgm:t>
    </dgm:pt>
    <dgm:pt modelId="{CC02FCCA-2A2F-4619-A52B-A09F41049F77}" type="parTrans" cxnId="{B0B096A1-26BF-4AF9-848C-5551EAC28A3D}">
      <dgm:prSet/>
      <dgm:spPr/>
      <dgm:t>
        <a:bodyPr/>
        <a:lstStyle/>
        <a:p>
          <a:endParaRPr lang="en-GB"/>
        </a:p>
      </dgm:t>
    </dgm:pt>
    <dgm:pt modelId="{3EC3CB92-14BC-479B-8F23-B3F90A78860B}" type="sibTrans" cxnId="{B0B096A1-26BF-4AF9-848C-5551EAC28A3D}">
      <dgm:prSet/>
      <dgm:spPr/>
      <dgm:t>
        <a:bodyPr/>
        <a:lstStyle/>
        <a:p>
          <a:endParaRPr lang="en-GB"/>
        </a:p>
      </dgm:t>
    </dgm:pt>
    <dgm:pt modelId="{28CD932F-DA3C-4F2D-9DEB-5B7A091061E9}">
      <dgm:prSet custT="1"/>
      <dgm:spPr/>
      <dgm:t>
        <a:bodyPr/>
        <a:lstStyle/>
        <a:p>
          <a:pPr>
            <a:spcAft>
              <a:spcPts val="1200"/>
            </a:spcAft>
          </a:pPr>
          <a:r>
            <a:rPr lang="uk-UA" sz="2000" dirty="0"/>
            <a:t>Исключение из сообщества / общества</a:t>
          </a:r>
          <a:endParaRPr lang="en-GB" sz="2000" dirty="0"/>
        </a:p>
      </dgm:t>
    </dgm:pt>
    <dgm:pt modelId="{54E3ED4D-14A6-4F50-97D1-FF290AB90540}" type="parTrans" cxnId="{5BCEF525-F96E-420F-A7E0-C7D5AA5C3537}">
      <dgm:prSet/>
      <dgm:spPr/>
      <dgm:t>
        <a:bodyPr/>
        <a:lstStyle/>
        <a:p>
          <a:endParaRPr lang="en-GB"/>
        </a:p>
      </dgm:t>
    </dgm:pt>
    <dgm:pt modelId="{9DC67352-FD4F-4493-B068-02A44850D0DF}" type="sibTrans" cxnId="{5BCEF525-F96E-420F-A7E0-C7D5AA5C3537}">
      <dgm:prSet/>
      <dgm:spPr/>
      <dgm:t>
        <a:bodyPr/>
        <a:lstStyle/>
        <a:p>
          <a:endParaRPr lang="en-GB"/>
        </a:p>
      </dgm:t>
    </dgm:pt>
    <dgm:pt modelId="{15A78DAA-4D33-49D2-AD5C-73874BBBDC43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>
            <a:spcAft>
              <a:spcPts val="1200"/>
            </a:spcAft>
          </a:pPr>
          <a:r>
            <a:rPr lang="ru-RU" sz="2000" dirty="0"/>
            <a:t>Интегрирование в сообщество</a:t>
          </a:r>
          <a:endParaRPr lang="en-US" sz="2000" dirty="0"/>
        </a:p>
      </dgm:t>
    </dgm:pt>
    <dgm:pt modelId="{26979171-AFA2-47F1-A8F2-62641FAFCC9A}" type="parTrans" cxnId="{86B82A57-6BCF-49D1-8955-3671B3FEFCBB}">
      <dgm:prSet/>
      <dgm:spPr/>
      <dgm:t>
        <a:bodyPr/>
        <a:lstStyle/>
        <a:p>
          <a:endParaRPr lang="en-GB"/>
        </a:p>
      </dgm:t>
    </dgm:pt>
    <dgm:pt modelId="{64E9E713-B4A9-409E-8C55-B84E744BDF26}" type="sibTrans" cxnId="{86B82A57-6BCF-49D1-8955-3671B3FEFCBB}">
      <dgm:prSet/>
      <dgm:spPr/>
      <dgm:t>
        <a:bodyPr/>
        <a:lstStyle/>
        <a:p>
          <a:endParaRPr lang="en-GB"/>
        </a:p>
      </dgm:t>
    </dgm:pt>
    <dgm:pt modelId="{E81E4510-79EF-477F-A6A5-1D4FC91D0BA9}" type="pres">
      <dgm:prSet presAssocID="{494773E7-21C3-4583-98F1-DD34130DB3F6}" presName="linearFlow" presStyleCnt="0">
        <dgm:presLayoutVars>
          <dgm:dir/>
          <dgm:animLvl val="lvl"/>
          <dgm:resizeHandles val="exact"/>
        </dgm:presLayoutVars>
      </dgm:prSet>
      <dgm:spPr/>
    </dgm:pt>
    <dgm:pt modelId="{B6D4CAFF-4211-45B2-9B3C-E5CC950171B5}" type="pres">
      <dgm:prSet presAssocID="{EFC24798-7214-444E-84B2-8979A1D90E52}" presName="composite" presStyleCnt="0"/>
      <dgm:spPr/>
    </dgm:pt>
    <dgm:pt modelId="{1A254888-34EB-4102-A7E0-CBE2FFEA2D33}" type="pres">
      <dgm:prSet presAssocID="{EFC24798-7214-444E-84B2-8979A1D90E52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BDB471C5-2D1E-4B52-87AA-811027C2E1FC}" type="pres">
      <dgm:prSet presAssocID="{EFC24798-7214-444E-84B2-8979A1D90E52}" presName="parSh" presStyleLbl="node1" presStyleIdx="0" presStyleCnt="2" custLinFactNeighborY="-17731"/>
      <dgm:spPr/>
    </dgm:pt>
    <dgm:pt modelId="{DC08199E-E9EC-4218-BACE-D895CDFC5280}" type="pres">
      <dgm:prSet presAssocID="{EFC24798-7214-444E-84B2-8979A1D90E52}" presName="desTx" presStyleLbl="fgAcc1" presStyleIdx="0" presStyleCnt="2" custAng="0" custScaleX="117761" custScaleY="96918" custLinFactNeighborX="3236" custLinFactNeighborY="-5358">
        <dgm:presLayoutVars>
          <dgm:bulletEnabled val="1"/>
        </dgm:presLayoutVars>
      </dgm:prSet>
      <dgm:spPr/>
    </dgm:pt>
    <dgm:pt modelId="{8D9739C5-D833-461E-96DB-F6FCC619BA62}" type="pres">
      <dgm:prSet presAssocID="{5EFC9250-05B5-484E-B9CD-0422360AC3DA}" presName="sibTrans" presStyleLbl="sibTrans2D1" presStyleIdx="0" presStyleCnt="1"/>
      <dgm:spPr/>
    </dgm:pt>
    <dgm:pt modelId="{953603B3-BB8B-4626-83AB-2DABFC8512D3}" type="pres">
      <dgm:prSet presAssocID="{5EFC9250-05B5-484E-B9CD-0422360AC3DA}" presName="connTx" presStyleLbl="sibTrans2D1" presStyleIdx="0" presStyleCnt="1"/>
      <dgm:spPr/>
    </dgm:pt>
    <dgm:pt modelId="{D5B1F105-7D2B-496A-89F8-AE69561FCB2F}" type="pres">
      <dgm:prSet presAssocID="{385D7EA7-D0F8-4767-A735-9FD2B2E4AD1C}" presName="composite" presStyleCnt="0"/>
      <dgm:spPr/>
    </dgm:pt>
    <dgm:pt modelId="{E00611F7-8F6D-4E7D-9F14-86B4E8DFC2EB}" type="pres">
      <dgm:prSet presAssocID="{385D7EA7-D0F8-4767-A735-9FD2B2E4AD1C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3CB6D21C-B914-4103-8549-045FF525C436}" type="pres">
      <dgm:prSet presAssocID="{385D7EA7-D0F8-4767-A735-9FD2B2E4AD1C}" presName="parSh" presStyleLbl="node1" presStyleIdx="1" presStyleCnt="2" custLinFactNeighborX="-5085" custLinFactNeighborY="-1978"/>
      <dgm:spPr/>
    </dgm:pt>
    <dgm:pt modelId="{F0A6C21A-2831-4632-BA94-6B26B7B5F37C}" type="pres">
      <dgm:prSet presAssocID="{385D7EA7-D0F8-4767-A735-9FD2B2E4AD1C}" presName="desTx" presStyleLbl="fgAcc1" presStyleIdx="1" presStyleCnt="2" custScaleX="131918" custScaleY="110530" custLinFactNeighborX="-3681" custLinFactNeighborY="5659">
        <dgm:presLayoutVars>
          <dgm:bulletEnabled val="1"/>
        </dgm:presLayoutVars>
      </dgm:prSet>
      <dgm:spPr/>
    </dgm:pt>
  </dgm:ptLst>
  <dgm:cxnLst>
    <dgm:cxn modelId="{3BAFF204-4E42-4042-8F28-C8D26587CFE8}" type="presOf" srcId="{15A78DAA-4D33-49D2-AD5C-73874BBBDC43}" destId="{F0A6C21A-2831-4632-BA94-6B26B7B5F37C}" srcOrd="0" destOrd="4" presId="urn:microsoft.com/office/officeart/2005/8/layout/process3"/>
    <dgm:cxn modelId="{FE36C710-44A9-4806-9E6D-B9D4566A5026}" type="presOf" srcId="{5EFC9250-05B5-484E-B9CD-0422360AC3DA}" destId="{953603B3-BB8B-4626-83AB-2DABFC8512D3}" srcOrd="1" destOrd="0" presId="urn:microsoft.com/office/officeart/2005/8/layout/process3"/>
    <dgm:cxn modelId="{5DFBF611-D0CA-4E91-9583-93575849F875}" type="presOf" srcId="{F94A704E-00BA-4234-BC1D-37C9C5711E09}" destId="{DC08199E-E9EC-4218-BACE-D895CDFC5280}" srcOrd="0" destOrd="3" presId="urn:microsoft.com/office/officeart/2005/8/layout/process3"/>
    <dgm:cxn modelId="{CA1D7F15-7039-463C-9202-FC8E04EAA67D}" type="presOf" srcId="{385D7EA7-D0F8-4767-A735-9FD2B2E4AD1C}" destId="{3CB6D21C-B914-4103-8549-045FF525C436}" srcOrd="1" destOrd="0" presId="urn:microsoft.com/office/officeart/2005/8/layout/process3"/>
    <dgm:cxn modelId="{C6B26B1A-D834-4B7D-943A-96CFB13002B9}" type="presOf" srcId="{494773E7-21C3-4583-98F1-DD34130DB3F6}" destId="{E81E4510-79EF-477F-A6A5-1D4FC91D0BA9}" srcOrd="0" destOrd="0" presId="urn:microsoft.com/office/officeart/2005/8/layout/process3"/>
    <dgm:cxn modelId="{5BCEF525-F96E-420F-A7E0-C7D5AA5C3537}" srcId="{EFC24798-7214-444E-84B2-8979A1D90E52}" destId="{28CD932F-DA3C-4F2D-9DEB-5B7A091061E9}" srcOrd="4" destOrd="0" parTransId="{54E3ED4D-14A6-4F50-97D1-FF290AB90540}" sibTransId="{9DC67352-FD4F-4493-B068-02A44850D0DF}"/>
    <dgm:cxn modelId="{812F293E-939C-4E78-8987-A7070116D30E}" type="presOf" srcId="{28CD932F-DA3C-4F2D-9DEB-5B7A091061E9}" destId="{DC08199E-E9EC-4218-BACE-D895CDFC5280}" srcOrd="0" destOrd="4" presId="urn:microsoft.com/office/officeart/2005/8/layout/process3"/>
    <dgm:cxn modelId="{D1414D66-AA09-4F42-9BD2-9238569D7861}" srcId="{385D7EA7-D0F8-4767-A735-9FD2B2E4AD1C}" destId="{4E254B93-0F41-4C62-90BC-AD96F85EDE16}" srcOrd="1" destOrd="0" parTransId="{00672A0C-303A-4630-952F-EEB488D4DB0D}" sibTransId="{B4443E49-4DF1-47A0-B892-C2E339375D14}"/>
    <dgm:cxn modelId="{8E42706F-564F-4857-B55D-BC58225AD76B}" srcId="{EFC24798-7214-444E-84B2-8979A1D90E52}" destId="{9F40FDDC-2E6D-49BF-A1BE-6F853775B171}" srcOrd="0" destOrd="0" parTransId="{55438440-485D-474C-AE46-CD8E456520A9}" sibTransId="{181FA5AA-4056-47DF-AFA8-038C9D1098E2}"/>
    <dgm:cxn modelId="{D7D64971-C994-43E4-AE95-EACCAF0F573E}" type="presOf" srcId="{EFC24798-7214-444E-84B2-8979A1D90E52}" destId="{1A254888-34EB-4102-A7E0-CBE2FFEA2D33}" srcOrd="0" destOrd="0" presId="urn:microsoft.com/office/officeart/2005/8/layout/process3"/>
    <dgm:cxn modelId="{4C84C555-6268-4A78-8DD8-7AF500A4A497}" srcId="{494773E7-21C3-4583-98F1-DD34130DB3F6}" destId="{385D7EA7-D0F8-4767-A735-9FD2B2E4AD1C}" srcOrd="1" destOrd="0" parTransId="{943D04D2-7093-49B2-8967-BE60F25DBC4D}" sibTransId="{DBE65DA3-89CC-40E2-A797-68C9354052EE}"/>
    <dgm:cxn modelId="{893FD575-4AE2-44AD-867E-4DAF160DD5C2}" type="presOf" srcId="{5EFC9250-05B5-484E-B9CD-0422360AC3DA}" destId="{8D9739C5-D833-461E-96DB-F6FCC619BA62}" srcOrd="0" destOrd="0" presId="urn:microsoft.com/office/officeart/2005/8/layout/process3"/>
    <dgm:cxn modelId="{FF1EEF55-56EA-4B0D-895A-7CE5BE2968F8}" srcId="{EFC24798-7214-444E-84B2-8979A1D90E52}" destId="{2F1096DC-DBDF-40DF-A365-8FB6600C339F}" srcOrd="2" destOrd="0" parTransId="{15CA48F3-A53C-4B71-B95D-5471888C4DAE}" sibTransId="{276FC577-F594-4B33-8226-D2BCDF57E3E4}"/>
    <dgm:cxn modelId="{B15B2157-00E7-47E7-A263-BCF1F59750F9}" srcId="{385D7EA7-D0F8-4767-A735-9FD2B2E4AD1C}" destId="{596CE743-7837-409F-B3B3-97233DE4041A}" srcOrd="3" destOrd="0" parTransId="{20303470-5690-404C-8D20-6844FC9CD82C}" sibTransId="{60C4B43D-A938-4720-81D0-C3AD8E7F5A63}"/>
    <dgm:cxn modelId="{86B82A57-6BCF-49D1-8955-3671B3FEFCBB}" srcId="{385D7EA7-D0F8-4767-A735-9FD2B2E4AD1C}" destId="{15A78DAA-4D33-49D2-AD5C-73874BBBDC43}" srcOrd="4" destOrd="0" parTransId="{26979171-AFA2-47F1-A8F2-62641FAFCC9A}" sibTransId="{64E9E713-B4A9-409E-8C55-B84E744BDF26}"/>
    <dgm:cxn modelId="{145EC578-AD54-4D61-812D-E070790313E7}" type="presOf" srcId="{4E254B93-0F41-4C62-90BC-AD96F85EDE16}" destId="{F0A6C21A-2831-4632-BA94-6B26B7B5F37C}" srcOrd="0" destOrd="1" presId="urn:microsoft.com/office/officeart/2005/8/layout/process3"/>
    <dgm:cxn modelId="{B22B057E-A6D5-472D-9B46-024A096C0528}" type="presOf" srcId="{8A429C57-BA65-48D8-B65D-F7566325B1BC}" destId="{DC08199E-E9EC-4218-BACE-D895CDFC5280}" srcOrd="0" destOrd="1" presId="urn:microsoft.com/office/officeart/2005/8/layout/process3"/>
    <dgm:cxn modelId="{F4609592-E19C-4DA2-88FB-72CB05C86813}" srcId="{494773E7-21C3-4583-98F1-DD34130DB3F6}" destId="{EFC24798-7214-444E-84B2-8979A1D90E52}" srcOrd="0" destOrd="0" parTransId="{E30A3EAB-13DF-4341-8655-A3B5265CAEB6}" sibTransId="{5EFC9250-05B5-484E-B9CD-0422360AC3DA}"/>
    <dgm:cxn modelId="{0EEFD19C-7797-4F29-9F65-A0E096A7366B}" srcId="{385D7EA7-D0F8-4767-A735-9FD2B2E4AD1C}" destId="{BC6C4071-0653-4287-AE27-BFCD2896BE80}" srcOrd="2" destOrd="0" parTransId="{8D76E3F8-C545-42AF-95C8-B127ED4058BE}" sibTransId="{C829C248-41EF-4256-B081-CA668A74A70C}"/>
    <dgm:cxn modelId="{B0B096A1-26BF-4AF9-848C-5551EAC28A3D}" srcId="{EFC24798-7214-444E-84B2-8979A1D90E52}" destId="{F94A704E-00BA-4234-BC1D-37C9C5711E09}" srcOrd="3" destOrd="0" parTransId="{CC02FCCA-2A2F-4619-A52B-A09F41049F77}" sibTransId="{3EC3CB92-14BC-479B-8F23-B3F90A78860B}"/>
    <dgm:cxn modelId="{63495EA8-35A4-41EA-91D1-63A21BB2AEF3}" type="presOf" srcId="{2F1096DC-DBDF-40DF-A365-8FB6600C339F}" destId="{DC08199E-E9EC-4218-BACE-D895CDFC5280}" srcOrd="0" destOrd="2" presId="urn:microsoft.com/office/officeart/2005/8/layout/process3"/>
    <dgm:cxn modelId="{88C0EAAD-2365-46A8-9A63-3F1F49BA733C}" type="presOf" srcId="{385D7EA7-D0F8-4767-A735-9FD2B2E4AD1C}" destId="{E00611F7-8F6D-4E7D-9F14-86B4E8DFC2EB}" srcOrd="0" destOrd="0" presId="urn:microsoft.com/office/officeart/2005/8/layout/process3"/>
    <dgm:cxn modelId="{E6C25BBF-F06F-4F19-A97A-E59852BBA350}" srcId="{385D7EA7-D0F8-4767-A735-9FD2B2E4AD1C}" destId="{F80CAD6B-5F48-423B-91CB-D0BC82E7427A}" srcOrd="0" destOrd="0" parTransId="{90AF4D87-0502-4536-978E-CA56FBCAA4E4}" sibTransId="{53268B21-85D0-424C-8337-CBE478DDCF91}"/>
    <dgm:cxn modelId="{A015DDD1-7AC9-4309-B8E9-661CF67F0414}" type="presOf" srcId="{BC6C4071-0653-4287-AE27-BFCD2896BE80}" destId="{F0A6C21A-2831-4632-BA94-6B26B7B5F37C}" srcOrd="0" destOrd="2" presId="urn:microsoft.com/office/officeart/2005/8/layout/process3"/>
    <dgm:cxn modelId="{17088FD8-5290-4DD7-BFF0-8B0937D9B5AE}" type="presOf" srcId="{F80CAD6B-5F48-423B-91CB-D0BC82E7427A}" destId="{F0A6C21A-2831-4632-BA94-6B26B7B5F37C}" srcOrd="0" destOrd="0" presId="urn:microsoft.com/office/officeart/2005/8/layout/process3"/>
    <dgm:cxn modelId="{2EEEABE1-B86E-4965-B02F-6C2387226B13}" type="presOf" srcId="{EFC24798-7214-444E-84B2-8979A1D90E52}" destId="{BDB471C5-2D1E-4B52-87AA-811027C2E1FC}" srcOrd="1" destOrd="0" presId="urn:microsoft.com/office/officeart/2005/8/layout/process3"/>
    <dgm:cxn modelId="{92C6D3E9-2E8A-4420-A5C0-24CCE996BF8F}" srcId="{EFC24798-7214-444E-84B2-8979A1D90E52}" destId="{8A429C57-BA65-48D8-B65D-F7566325B1BC}" srcOrd="1" destOrd="0" parTransId="{24E6F1F8-0E63-4437-A575-830C13D6A5AD}" sibTransId="{CE9CBA0A-22E2-4865-990F-ACAF1AC0601D}"/>
    <dgm:cxn modelId="{88F948F4-4624-404B-990E-C5D6C9D545FB}" type="presOf" srcId="{596CE743-7837-409F-B3B3-97233DE4041A}" destId="{F0A6C21A-2831-4632-BA94-6B26B7B5F37C}" srcOrd="0" destOrd="3" presId="urn:microsoft.com/office/officeart/2005/8/layout/process3"/>
    <dgm:cxn modelId="{A3860EF9-55E8-4A48-8249-6FBF1099891F}" type="presOf" srcId="{9F40FDDC-2E6D-49BF-A1BE-6F853775B171}" destId="{DC08199E-E9EC-4218-BACE-D895CDFC5280}" srcOrd="0" destOrd="0" presId="urn:microsoft.com/office/officeart/2005/8/layout/process3"/>
    <dgm:cxn modelId="{87C5F3BE-845E-434A-9BED-76AF4402AA15}" type="presParOf" srcId="{E81E4510-79EF-477F-A6A5-1D4FC91D0BA9}" destId="{B6D4CAFF-4211-45B2-9B3C-E5CC950171B5}" srcOrd="0" destOrd="0" presId="urn:microsoft.com/office/officeart/2005/8/layout/process3"/>
    <dgm:cxn modelId="{D172E470-C119-4685-B7C5-C4CD62595317}" type="presParOf" srcId="{B6D4CAFF-4211-45B2-9B3C-E5CC950171B5}" destId="{1A254888-34EB-4102-A7E0-CBE2FFEA2D33}" srcOrd="0" destOrd="0" presId="urn:microsoft.com/office/officeart/2005/8/layout/process3"/>
    <dgm:cxn modelId="{0E86F84E-DAD5-40BF-9240-2B95653663BC}" type="presParOf" srcId="{B6D4CAFF-4211-45B2-9B3C-E5CC950171B5}" destId="{BDB471C5-2D1E-4B52-87AA-811027C2E1FC}" srcOrd="1" destOrd="0" presId="urn:microsoft.com/office/officeart/2005/8/layout/process3"/>
    <dgm:cxn modelId="{70F2C078-0D46-4D5A-B4E8-8AB7D1B90638}" type="presParOf" srcId="{B6D4CAFF-4211-45B2-9B3C-E5CC950171B5}" destId="{DC08199E-E9EC-4218-BACE-D895CDFC5280}" srcOrd="2" destOrd="0" presId="urn:microsoft.com/office/officeart/2005/8/layout/process3"/>
    <dgm:cxn modelId="{95B196AF-3105-4041-80A8-227E24344AFC}" type="presParOf" srcId="{E81E4510-79EF-477F-A6A5-1D4FC91D0BA9}" destId="{8D9739C5-D833-461E-96DB-F6FCC619BA62}" srcOrd="1" destOrd="0" presId="urn:microsoft.com/office/officeart/2005/8/layout/process3"/>
    <dgm:cxn modelId="{7D5FDC13-313E-4352-94A2-BD3FD1D88CDC}" type="presParOf" srcId="{8D9739C5-D833-461E-96DB-F6FCC619BA62}" destId="{953603B3-BB8B-4626-83AB-2DABFC8512D3}" srcOrd="0" destOrd="0" presId="urn:microsoft.com/office/officeart/2005/8/layout/process3"/>
    <dgm:cxn modelId="{2E7E01E5-B5F8-430B-BFAC-2154D39577B9}" type="presParOf" srcId="{E81E4510-79EF-477F-A6A5-1D4FC91D0BA9}" destId="{D5B1F105-7D2B-496A-89F8-AE69561FCB2F}" srcOrd="2" destOrd="0" presId="urn:microsoft.com/office/officeart/2005/8/layout/process3"/>
    <dgm:cxn modelId="{B6B0F9FD-005A-422F-A8E3-465197FFBBD5}" type="presParOf" srcId="{D5B1F105-7D2B-496A-89F8-AE69561FCB2F}" destId="{E00611F7-8F6D-4E7D-9F14-86B4E8DFC2EB}" srcOrd="0" destOrd="0" presId="urn:microsoft.com/office/officeart/2005/8/layout/process3"/>
    <dgm:cxn modelId="{F49F83C6-A90D-4F34-9AA6-B39A3E18BE3A}" type="presParOf" srcId="{D5B1F105-7D2B-496A-89F8-AE69561FCB2F}" destId="{3CB6D21C-B914-4103-8549-045FF525C436}" srcOrd="1" destOrd="0" presId="urn:microsoft.com/office/officeart/2005/8/layout/process3"/>
    <dgm:cxn modelId="{C7CFBE11-BB16-41B7-AC16-CDE41E89C4CD}" type="presParOf" srcId="{D5B1F105-7D2B-496A-89F8-AE69561FCB2F}" destId="{F0A6C21A-2831-4632-BA94-6B26B7B5F37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471C5-2D1E-4B52-87AA-811027C2E1FC}">
      <dsp:nvSpPr>
        <dsp:cNvPr id="0" name=""/>
        <dsp:cNvSpPr/>
      </dsp:nvSpPr>
      <dsp:spPr>
        <a:xfrm>
          <a:off x="8642" y="0"/>
          <a:ext cx="2866813" cy="13453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/>
            <a:t>Медицинская модель</a:t>
          </a:r>
          <a:endParaRPr lang="en-US" sz="2400" b="1" kern="1200" dirty="0"/>
        </a:p>
      </dsp:txBody>
      <dsp:txXfrm>
        <a:off x="8642" y="0"/>
        <a:ext cx="2866813" cy="896884"/>
      </dsp:txXfrm>
    </dsp:sp>
    <dsp:sp modelId="{DC08199E-E9EC-4218-BACE-D895CDFC5280}">
      <dsp:nvSpPr>
        <dsp:cNvPr id="0" name=""/>
        <dsp:cNvSpPr/>
      </dsp:nvSpPr>
      <dsp:spPr>
        <a:xfrm>
          <a:off x="432760" y="944060"/>
          <a:ext cx="3375988" cy="40554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alpha val="9000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ru-RU" sz="2000" kern="1200" dirty="0" err="1"/>
            <a:t>Ди</a:t>
          </a:r>
          <a:r>
            <a:rPr lang="uk-UA" sz="2000" kern="1200" dirty="0" err="1"/>
            <a:t>агностирование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uk-UA" sz="2000" kern="1200" dirty="0" err="1"/>
            <a:t>Фокусирование</a:t>
          </a:r>
          <a:r>
            <a:rPr lang="uk-UA" sz="2000" kern="1200" dirty="0"/>
            <a:t>  на </a:t>
          </a:r>
          <a:r>
            <a:rPr lang="uk-UA" sz="2000" kern="1200" dirty="0" err="1"/>
            <a:t>ограниченные</a:t>
          </a:r>
          <a:r>
            <a:rPr lang="uk-UA" sz="2000" kern="1200" dirty="0"/>
            <a:t> </a:t>
          </a:r>
          <a:r>
            <a:rPr lang="uk-UA" sz="2000" kern="1200" dirty="0" err="1"/>
            <a:t>возможности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uk-UA" sz="2000" kern="1200" dirty="0" err="1"/>
            <a:t>Институциализация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uk-UA" sz="2000" kern="1200" dirty="0" err="1"/>
            <a:t>Разлучение</a:t>
          </a:r>
          <a:r>
            <a:rPr lang="uk-UA" sz="2000" kern="1200" dirty="0"/>
            <a:t> с </a:t>
          </a:r>
          <a:r>
            <a:rPr lang="uk-UA" sz="2000" kern="1200" dirty="0" err="1"/>
            <a:t>семьей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uk-UA" sz="2000" kern="1200" dirty="0"/>
            <a:t>Исключение из сообщества / общества</a:t>
          </a:r>
          <a:endParaRPr lang="en-GB" sz="2000" kern="1200" dirty="0"/>
        </a:p>
      </dsp:txBody>
      <dsp:txXfrm>
        <a:off x="531639" y="1042939"/>
        <a:ext cx="3178230" cy="3857667"/>
      </dsp:txXfrm>
    </dsp:sp>
    <dsp:sp modelId="{8D9739C5-D833-461E-96DB-F6FCC619BA62}">
      <dsp:nvSpPr>
        <dsp:cNvPr id="0" name=""/>
        <dsp:cNvSpPr/>
      </dsp:nvSpPr>
      <dsp:spPr>
        <a:xfrm rot="27644">
          <a:off x="3336649" y="111080"/>
          <a:ext cx="977794" cy="7130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accent6"/>
          </a:solidFill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336652" y="252831"/>
        <a:ext cx="763877" cy="427834"/>
      </dsp:txXfrm>
    </dsp:sp>
    <dsp:sp modelId="{3CB6D21C-B914-4103-8549-045FF525C436}">
      <dsp:nvSpPr>
        <dsp:cNvPr id="0" name=""/>
        <dsp:cNvSpPr/>
      </dsp:nvSpPr>
      <dsp:spPr>
        <a:xfrm>
          <a:off x="4720292" y="37888"/>
          <a:ext cx="2866813" cy="13453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/>
            <a:t>Социальная модель</a:t>
          </a:r>
          <a:endParaRPr lang="en-US" sz="2400" b="1" kern="1200" dirty="0"/>
        </a:p>
      </dsp:txBody>
      <dsp:txXfrm>
        <a:off x="4720292" y="37888"/>
        <a:ext cx="2866813" cy="896884"/>
      </dsp:txXfrm>
    </dsp:sp>
    <dsp:sp modelId="{F0A6C21A-2831-4632-BA94-6B26B7B5F37C}">
      <dsp:nvSpPr>
        <dsp:cNvPr id="0" name=""/>
        <dsp:cNvSpPr/>
      </dsp:nvSpPr>
      <dsp:spPr>
        <a:xfrm>
          <a:off x="4888963" y="805575"/>
          <a:ext cx="3781843" cy="46250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alpha val="9000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ru-RU" sz="2000" kern="1200" dirty="0"/>
            <a:t>Оценка развития</a:t>
          </a:r>
          <a:r>
            <a:rPr lang="ro-RO" sz="2000" kern="1200" dirty="0"/>
            <a:t>/ </a:t>
          </a:r>
          <a:r>
            <a:rPr lang="ru-RU" sz="2000" kern="1200" dirty="0"/>
            <a:t>определение потребностей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uk-UA" sz="2000" kern="1200" dirty="0" err="1"/>
            <a:t>Фокусирование</a:t>
          </a:r>
          <a:r>
            <a:rPr lang="uk-UA" sz="2000" kern="1200" dirty="0"/>
            <a:t>  на </a:t>
          </a:r>
          <a:r>
            <a:rPr lang="ru-RU" sz="2000" kern="1200" dirty="0"/>
            <a:t>возможности / компетенции ребенка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ru-RU" sz="2000" kern="1200" dirty="0"/>
            <a:t>Оказание помощи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ru-RU" sz="2000" kern="1200" dirty="0"/>
            <a:t>Воспитание в семье, инклюзия в общеобразовательной школе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ru-RU" sz="2000" kern="1200" dirty="0"/>
            <a:t>Интегрирование в сообщество</a:t>
          </a:r>
          <a:endParaRPr lang="en-US" sz="2000" kern="1200" dirty="0"/>
        </a:p>
      </dsp:txBody>
      <dsp:txXfrm>
        <a:off x="4999729" y="916341"/>
        <a:ext cx="3560311" cy="4403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7BDB9-E19F-489F-8EBF-3352EB1596A4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C542F-ABF8-4AB7-A522-9946CC811D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18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9D2AD0-E367-4C42-827D-A70C21D27B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10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8E7783F-62AA-4793-98AC-07021C2FC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77CFE040-2439-4493-8BFB-AD77797F8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F7A1664-C32E-43AF-B6DA-FD5E1425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41BD-6CEA-4AAE-9091-6EDEE84EFC77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1A74032-ACD9-4A41-98C4-3968D4B0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A5AB1937-AAD9-4B30-A18D-5869D9C8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61E4-47D6-4F00-8360-544740A76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44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FFCB271-A619-49B3-BDB7-2668AE5F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4FAF07D9-6828-40EC-A60D-B20FC5B38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EAEC009-F2A2-4DE5-B941-5B671B23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41BD-6CEA-4AAE-9091-6EDEE84EFC77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5912BE87-2195-4982-BC94-F903CF45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69FECB3-D3CF-4483-A52A-598544E6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61E4-47D6-4F00-8360-544740A76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16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A679B189-0A91-4528-9862-251ABDECE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752927C2-1BB6-43F3-9FFB-CDDB7115B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CC13F71-0D08-4DE4-8CE3-2672C98B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41BD-6CEA-4AAE-9091-6EDEE84EFC77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73798A4-6C77-47CB-BBE8-63A3C60E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BC50E389-D0E6-40C2-88A6-09885735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61E4-47D6-4F00-8360-544740A76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305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ltGray">
          <a:xfrm>
            <a:off x="0" y="6611938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ea typeface="宋体" charset="-122"/>
            </a:endParaRPr>
          </a:p>
        </p:txBody>
      </p:sp>
      <p:pic>
        <p:nvPicPr>
          <p:cNvPr id="5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37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501651" y="228601"/>
            <a:ext cx="1530349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chemeClr val="tx2"/>
                </a:solidFill>
                <a:ea typeface="宋体" charset="-122"/>
              </a:rPr>
              <a:t>Company</a:t>
            </a:r>
          </a:p>
          <a:p>
            <a:pPr eaLnBrk="1" hangingPunct="1"/>
            <a:r>
              <a:rPr lang="en-US" altLang="zh-CN" sz="2400" b="1">
                <a:ea typeface="宋体" charset="-122"/>
              </a:rPr>
              <a:t>LOGO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828800" y="5867400"/>
            <a:ext cx="87376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4868864"/>
            <a:ext cx="12192000" cy="720725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extLst>
            <a:ext uri="{AF507438-7753-43E0-B8FC-AC1667EBCBE1}">
              <a14:hiddenEffects xmlns:a14="http://schemas.microsoft.com/office/drawing/2010/main">
                <a:effectLst>
                  <a:outerShdw dist="81320" dir="3080412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ko-KR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6420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F0C735-8F45-46EC-ACE8-058AAA41A6F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1957487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6F2233-7937-4449-983D-283447B4CC0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1284654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52526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52526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DD03B1-C0C7-4350-A74C-E90CCE321BA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90985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7E9285-F478-4415-85F9-3BAA15DD718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45671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51E55C-0970-410B-BD0E-A4DC6B2C819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936366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4B7C54-F4EA-48C8-A015-646E1292811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790271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5065CA-5B93-45B5-8A27-8395ECA14DA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18055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8EFA3B8-CB07-40FD-A777-7FFC16B0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85A84AA-F5D7-4842-98AA-3AE0FE2F0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11E3413-AFC9-4BC6-AF30-8F3B89D15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41BD-6CEA-4AAE-9091-6EDEE84EFC77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D20F4252-5B37-49C7-B86E-A0CD5E3A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211F934-CCC3-4571-A87D-30BF3005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61E4-47D6-4F00-8360-544740A76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397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9E1D33-4762-4504-BCF8-8D50A5C36F0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690401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1CF0A0-6DE7-4348-B631-8B58313F953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2798329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64600" y="152400"/>
            <a:ext cx="2819400" cy="62484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8255000" cy="62484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984AF4-DAA7-4388-8DE5-E358F8F22D8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3271160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1"/>
            <a:ext cx="11277600" cy="563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152526"/>
            <a:ext cx="10972800" cy="5248275"/>
          </a:xfrm>
        </p:spPr>
        <p:txBody>
          <a:bodyPr/>
          <a:lstStyle/>
          <a:p>
            <a:pPr lvl="0"/>
            <a:r>
              <a:rPr lang="en-US" altLang="zh-CN" noProof="0"/>
              <a:t>Click icon to add table</a:t>
            </a:r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37F0CE-FC89-496B-9B8A-33292D6C79A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85157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AA398CE-31B1-4661-BA34-10B4F76E1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4C09CF5-D4D5-42DA-83D6-0A286D336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01E4AE80-758E-4739-B218-81FE6053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41BD-6CEA-4AAE-9091-6EDEE84EFC77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4CBC2600-6234-4BBE-9713-F4A98202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CEDFBF1A-B760-418B-B8AB-DEA359EC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61E4-47D6-4F00-8360-544740A76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22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6A202C1-AF48-4D14-A00A-51F95601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E259994-3FB5-4EBE-83EF-6592D14D8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0D6422D6-08DC-4319-BEE8-7036B9402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5A95EE7C-6730-443C-A68C-3EFE06BC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41BD-6CEA-4AAE-9091-6EDEE84EFC77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5D429805-7B22-40BF-869C-0624AC1B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F7C09A3B-23A6-4B06-AB1B-29F94CD9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61E4-47D6-4F00-8360-544740A76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07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D25793D-C467-475F-8FDA-75D2196A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6B0C21A6-2FB7-4A27-AB62-12B7DD015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CD15D55E-7B6A-41E8-8E86-0A14A72AD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FCC3990F-3E11-4981-B151-14F8A42AD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C590CD04-F3E9-4C69-AAF2-6E65BFC62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FCA471A4-0597-4EEA-9D3A-AF10C9E7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41BD-6CEA-4AAE-9091-6EDEE84EFC77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0015C38B-2B1D-435A-A5CC-3108D079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0B7D6D68-7123-40A2-A56E-1A104E51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61E4-47D6-4F00-8360-544740A76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7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4AB0321-7117-45FA-BC38-D02A4DDB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3AC30C21-5587-4E09-9B43-99BEF534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41BD-6CEA-4AAE-9091-6EDEE84EFC77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6A626BFA-65D6-4849-BB8B-91036742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6FC40C5C-EA44-45F1-88E0-33F3DADA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61E4-47D6-4F00-8360-544740A76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75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2F343527-112B-441D-A3B9-20B44D9F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41BD-6CEA-4AAE-9091-6EDEE84EFC77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87F8759F-BE83-4CB5-B8DD-679DAAAE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F5325F30-E011-4F68-B2AD-AD0F0ADF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61E4-47D6-4F00-8360-544740A76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18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95E13D3-2F2C-489D-B7DD-25A798EA9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203E2C0-AD38-4291-9AA0-94BE39E96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85E2216A-8E26-4BE0-A9F8-FC2D037B1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1B513A13-7D34-41FA-B432-8F27608B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41BD-6CEA-4AAE-9091-6EDEE84EFC77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15E4D156-EA40-41F3-A77F-96B5ABCF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45453681-838F-4C39-8B0C-4972A910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61E4-47D6-4F00-8360-544740A76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26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53D10FF-BF9E-4EBB-B496-572F275C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C13C0FA4-A4A2-41F2-9EF3-E4E072C2F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5FD89388-4DD8-4B48-83A9-1DEE83B70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E4B8130C-151E-43B2-8EDA-19010E3D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41BD-6CEA-4AAE-9091-6EDEE84EFC77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B217C89C-1BE7-481A-9FB2-5EB052201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7A1D41D3-E3F4-4FD8-8A6A-4B420616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61E4-47D6-4F00-8360-544740A76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76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D0BF8BE0-6845-4FC0-840F-C14DD54C3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2E61FA2-E871-4F9C-B286-433A68D32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AA5474D-FEFD-4688-AD0E-1E79122F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741BD-6CEA-4AAE-9091-6EDEE84EFC77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8B635DB-40EB-4BE8-B0A3-D118B2DFE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569A292-9D02-40B3-90E1-EE5C2BB41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161E4-47D6-4F00-8360-544740A76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95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1"/>
            <a:ext cx="12192000" cy="83661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ea typeface="宋体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52526"/>
            <a:ext cx="109728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823200" y="6461126"/>
            <a:ext cx="3860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smtClean="0">
                <a:latin typeface="+mj-lt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73600" y="64611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Verdana" pitchFamily="34" charset="0"/>
                <a:ea typeface="宋体" charset="-122"/>
              </a:defRPr>
            </a:lvl1pPr>
          </a:lstStyle>
          <a:p>
            <a:fld id="{CE7FEBB5-794E-4649-A33D-C3D20AAE8EB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06400" y="152401"/>
            <a:ext cx="11277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1" name="Text Box 16"/>
          <p:cNvSpPr txBox="1">
            <a:spLocks noChangeArrowheads="1"/>
          </p:cNvSpPr>
          <p:nvPr/>
        </p:nvSpPr>
        <p:spPr bwMode="gray">
          <a:xfrm>
            <a:off x="0" y="838201"/>
            <a:ext cx="12192000" cy="2444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1000" b="1">
              <a:solidFill>
                <a:schemeClr val="bg1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9051" y="838200"/>
            <a:ext cx="11277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 smtClean="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191407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0B2C925-D419-46BE-A12C-E219FC777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ПОДХОДЫ К  ИО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69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white">
          <a:xfrm>
            <a:off x="1927176" y="1340768"/>
            <a:ext cx="8208912" cy="381642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ru-RU" altLang="zh-CN" sz="4800" dirty="0">
                <a:solidFill>
                  <a:srgbClr val="112D7E">
                    <a:lumMod val="75000"/>
                  </a:srgbClr>
                </a:solidFill>
                <a:latin typeface="Verdana"/>
                <a:ea typeface="宋体" charset="-122"/>
              </a:rPr>
              <a:t>ИНКЛЮЗИВНОЕ ОБРАЗОВАНИЕ</a:t>
            </a:r>
            <a:r>
              <a:rPr lang="ro-RO" altLang="zh-CN" sz="4800" dirty="0">
                <a:solidFill>
                  <a:srgbClr val="112D7E">
                    <a:lumMod val="75000"/>
                  </a:srgbClr>
                </a:solidFill>
                <a:latin typeface="Verdana"/>
                <a:ea typeface="宋体" charset="-122"/>
              </a:rPr>
              <a:t>: </a:t>
            </a:r>
            <a:endParaRPr lang="en-US" altLang="zh-CN" sz="4800" dirty="0">
              <a:solidFill>
                <a:srgbClr val="112D7E">
                  <a:lumMod val="75000"/>
                </a:srgbClr>
              </a:solidFill>
              <a:latin typeface="Verdana"/>
              <a:ea typeface="宋体" charset="-122"/>
            </a:endParaRPr>
          </a:p>
          <a:p>
            <a:pPr>
              <a:defRPr/>
            </a:pPr>
            <a:r>
              <a:rPr lang="ru-RU" altLang="zh-CN" sz="4000" dirty="0">
                <a:solidFill>
                  <a:srgbClr val="112D7E">
                    <a:lumMod val="75000"/>
                  </a:srgbClr>
                </a:solidFill>
                <a:latin typeface="Verdana"/>
                <a:ea typeface="宋体" charset="-122"/>
              </a:rPr>
              <a:t>ПОДХОДЫ</a:t>
            </a:r>
            <a:endParaRPr lang="en-US" altLang="zh-CN" sz="4000" dirty="0">
              <a:solidFill>
                <a:srgbClr val="112D7E">
                  <a:lumMod val="75000"/>
                </a:srgbClr>
              </a:solidFill>
              <a:latin typeface="Verdana"/>
              <a:ea typeface="宋体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0" y="5635256"/>
            <a:ext cx="3983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o-RO" b="1" dirty="0">
                <a:solidFill>
                  <a:srgbClr val="163794"/>
                </a:solidFill>
                <a:latin typeface="Arial" charset="0"/>
              </a:rPr>
              <a:t>Agnesia EFTODI,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o-RO" b="1" dirty="0">
                <a:solidFill>
                  <a:srgbClr val="163794"/>
                </a:solidFill>
                <a:latin typeface="Arial" charset="0"/>
              </a:rPr>
              <a:t>expert în educație incluzivă,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o-RO" b="1" dirty="0">
                <a:solidFill>
                  <a:srgbClr val="163794"/>
                </a:solidFill>
                <a:latin typeface="Arial" charset="0"/>
              </a:rPr>
              <a:t>Lumos Foundation</a:t>
            </a:r>
            <a:endParaRPr lang="en-US" b="1" dirty="0">
              <a:solidFill>
                <a:srgbClr val="163794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6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95423" y="22690"/>
            <a:ext cx="12588949" cy="1066800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Переход от медицинской к социальной модели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920044"/>
              </p:ext>
            </p:extLst>
          </p:nvPr>
        </p:nvGraphicFramePr>
        <p:xfrm>
          <a:off x="1544485" y="1089490"/>
          <a:ext cx="8784976" cy="5430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432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Эволюция концепта</a:t>
            </a:r>
            <a:r>
              <a:rPr lang="ro-RO" dirty="0">
                <a:sym typeface="Wingdings"/>
              </a:rPr>
              <a:t></a:t>
            </a:r>
            <a:endParaRPr lang="en-US" dirty="0"/>
          </a:p>
        </p:txBody>
      </p:sp>
      <p:pic>
        <p:nvPicPr>
          <p:cNvPr id="2050" name="Picture 2" descr="C:\Users\Acer\Desktop\bonn_sq_hol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120720"/>
            <a:ext cx="8784976" cy="5404625"/>
          </a:xfrm>
          <a:prstGeom prst="rect">
            <a:avLst/>
          </a:prstGeom>
          <a:solidFill>
            <a:schemeClr val="accent5"/>
          </a:solidFill>
        </p:spPr>
      </p:pic>
      <p:sp>
        <p:nvSpPr>
          <p:cNvPr id="7" name="TextBox 6"/>
          <p:cNvSpPr txBox="1"/>
          <p:nvPr/>
        </p:nvSpPr>
        <p:spPr>
          <a:xfrm>
            <a:off x="2063552" y="1293559"/>
            <a:ext cx="3312368" cy="954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dirty="0">
                <a:solidFill>
                  <a:srgbClr val="FFFFFF"/>
                </a:solidFill>
                <a:latin typeface="Arial" charset="0"/>
              </a:rPr>
              <a:t>Специальное образование</a:t>
            </a:r>
            <a:endParaRPr lang="en-US" sz="2800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0056" y="1293559"/>
            <a:ext cx="3600400" cy="954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o-RO" sz="2800" b="1" dirty="0">
                <a:solidFill>
                  <a:srgbClr val="FFFFFF"/>
                </a:solidFill>
                <a:latin typeface="Arial" charset="0"/>
              </a:rPr>
              <a:t>”</a:t>
            </a:r>
            <a:r>
              <a:rPr lang="ru-RU" sz="2800" b="1" dirty="0">
                <a:solidFill>
                  <a:srgbClr val="FFFFFF"/>
                </a:solidFill>
                <a:latin typeface="Arial" charset="0"/>
              </a:rPr>
              <a:t>Нормальное</a:t>
            </a:r>
            <a:r>
              <a:rPr lang="ro-RO" sz="2800" b="1" dirty="0">
                <a:solidFill>
                  <a:srgbClr val="FFFFFF"/>
                </a:solidFill>
                <a:latin typeface="Arial" charset="0"/>
              </a:rPr>
              <a:t>”</a:t>
            </a:r>
            <a:r>
              <a:rPr lang="ru-RU" sz="2800" b="1" dirty="0">
                <a:solidFill>
                  <a:srgbClr val="FFFFFF"/>
                </a:solidFill>
                <a:latin typeface="Arial" charset="0"/>
              </a:rPr>
              <a:t> образование</a:t>
            </a:r>
            <a:endParaRPr lang="en-US" sz="2800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7528" y="4876771"/>
            <a:ext cx="3528392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000" dirty="0">
                <a:solidFill>
                  <a:srgbClr val="030817"/>
                </a:solidFill>
                <a:latin typeface="Arial" charset="0"/>
              </a:rPr>
              <a:t>Специальные дети</a:t>
            </a:r>
            <a:endParaRPr lang="ro-RO" sz="2000" dirty="0">
              <a:solidFill>
                <a:srgbClr val="030817"/>
              </a:solidFill>
              <a:latin typeface="Arial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000" dirty="0">
                <a:solidFill>
                  <a:srgbClr val="030817"/>
                </a:solidFill>
                <a:latin typeface="Arial" charset="0"/>
              </a:rPr>
              <a:t>Специальные учителя</a:t>
            </a:r>
            <a:endParaRPr lang="ro-RO" sz="2000" dirty="0">
              <a:solidFill>
                <a:srgbClr val="030817"/>
              </a:solidFill>
              <a:latin typeface="Arial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000" dirty="0">
                <a:solidFill>
                  <a:srgbClr val="030817"/>
                </a:solidFill>
                <a:latin typeface="Arial" charset="0"/>
              </a:rPr>
              <a:t>Специальные школы </a:t>
            </a:r>
            <a:endParaRPr lang="ro-RO" sz="2000" dirty="0">
              <a:solidFill>
                <a:srgbClr val="030817"/>
              </a:solidFill>
              <a:latin typeface="Arial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o-RO" sz="2000" dirty="0">
                <a:solidFill>
                  <a:srgbClr val="030817"/>
                </a:solidFill>
                <a:latin typeface="Arial" charset="0"/>
              </a:rPr>
              <a:t>”</a:t>
            </a:r>
            <a:r>
              <a:rPr lang="ru-RU" sz="2000" dirty="0">
                <a:solidFill>
                  <a:srgbClr val="030817"/>
                </a:solidFill>
                <a:latin typeface="Arial" charset="0"/>
              </a:rPr>
              <a:t>Квадратные гвозди для квадратных отверстий</a:t>
            </a:r>
            <a:r>
              <a:rPr lang="ro-RO" sz="2000" dirty="0">
                <a:solidFill>
                  <a:srgbClr val="030817"/>
                </a:solidFill>
                <a:latin typeface="Arial" charset="0"/>
              </a:rPr>
              <a:t>” </a:t>
            </a:r>
            <a:endParaRPr lang="en-US" sz="2000" dirty="0">
              <a:solidFill>
                <a:srgbClr val="030817"/>
              </a:solidFill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84032" y="4876771"/>
            <a:ext cx="3816424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o-RO" sz="2000" dirty="0">
                <a:solidFill>
                  <a:srgbClr val="030817"/>
                </a:solidFill>
                <a:latin typeface="Arial" charset="0"/>
              </a:rPr>
              <a:t>”</a:t>
            </a:r>
            <a:r>
              <a:rPr lang="ru-RU" sz="2000" dirty="0">
                <a:solidFill>
                  <a:srgbClr val="030817"/>
                </a:solidFill>
                <a:latin typeface="Arial" charset="0"/>
              </a:rPr>
              <a:t>Нормальные</a:t>
            </a:r>
            <a:r>
              <a:rPr lang="ro-RO" sz="2000" dirty="0">
                <a:solidFill>
                  <a:srgbClr val="030817"/>
                </a:solidFill>
                <a:latin typeface="Arial" charset="0"/>
              </a:rPr>
              <a:t>”</a:t>
            </a:r>
            <a:r>
              <a:rPr lang="ru-RU" sz="2000" dirty="0">
                <a:solidFill>
                  <a:srgbClr val="030817"/>
                </a:solidFill>
                <a:latin typeface="Arial" charset="0"/>
              </a:rPr>
              <a:t> дети</a:t>
            </a:r>
            <a:endParaRPr lang="ro-RO" sz="2000" dirty="0">
              <a:solidFill>
                <a:srgbClr val="030817"/>
              </a:solidFill>
              <a:latin typeface="Arial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o-RO" sz="2000" dirty="0">
                <a:solidFill>
                  <a:srgbClr val="030817"/>
                </a:solidFill>
                <a:latin typeface="Arial" charset="0"/>
              </a:rPr>
              <a:t>”</a:t>
            </a:r>
            <a:r>
              <a:rPr lang="ru-RU" sz="2000" dirty="0">
                <a:solidFill>
                  <a:srgbClr val="030817"/>
                </a:solidFill>
                <a:latin typeface="Arial" charset="0"/>
              </a:rPr>
              <a:t>Нормальные</a:t>
            </a:r>
            <a:r>
              <a:rPr lang="ro-RO" sz="2000" dirty="0">
                <a:solidFill>
                  <a:srgbClr val="030817"/>
                </a:solidFill>
                <a:latin typeface="Arial" charset="0"/>
              </a:rPr>
              <a:t>”</a:t>
            </a:r>
            <a:r>
              <a:rPr lang="ru-RU" sz="2000" dirty="0">
                <a:solidFill>
                  <a:srgbClr val="030817"/>
                </a:solidFill>
                <a:latin typeface="Arial" charset="0"/>
              </a:rPr>
              <a:t>  учителя</a:t>
            </a:r>
            <a:endParaRPr lang="ro-RO" sz="2000" dirty="0">
              <a:solidFill>
                <a:srgbClr val="030817"/>
              </a:solidFill>
              <a:latin typeface="Arial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o-RO" sz="2000" dirty="0">
                <a:solidFill>
                  <a:srgbClr val="030817"/>
                </a:solidFill>
                <a:latin typeface="Arial" charset="0"/>
              </a:rPr>
              <a:t>”</a:t>
            </a:r>
            <a:r>
              <a:rPr lang="ru-RU" sz="2000" dirty="0">
                <a:solidFill>
                  <a:srgbClr val="030817"/>
                </a:solidFill>
                <a:latin typeface="Arial" charset="0"/>
              </a:rPr>
              <a:t>Нормальные</a:t>
            </a:r>
            <a:r>
              <a:rPr lang="ro-RO" sz="2000" dirty="0">
                <a:solidFill>
                  <a:srgbClr val="030817"/>
                </a:solidFill>
                <a:latin typeface="Arial" charset="0"/>
              </a:rPr>
              <a:t>”</a:t>
            </a:r>
            <a:r>
              <a:rPr lang="ru-RU" sz="2000" dirty="0">
                <a:solidFill>
                  <a:srgbClr val="030817"/>
                </a:solidFill>
                <a:latin typeface="Arial" charset="0"/>
              </a:rPr>
              <a:t> школы</a:t>
            </a:r>
            <a:endParaRPr lang="ro-RO" sz="2000" dirty="0">
              <a:solidFill>
                <a:srgbClr val="030817"/>
              </a:solidFill>
              <a:latin typeface="Arial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o-RO" sz="2000" dirty="0">
                <a:solidFill>
                  <a:srgbClr val="030817"/>
                </a:solidFill>
                <a:latin typeface="Arial" charset="0"/>
              </a:rPr>
              <a:t>”</a:t>
            </a:r>
            <a:r>
              <a:rPr lang="ru-RU" sz="2000" dirty="0">
                <a:solidFill>
                  <a:srgbClr val="030817"/>
                </a:solidFill>
                <a:latin typeface="Arial" charset="0"/>
              </a:rPr>
              <a:t>Круглые гвозди для круглых отверстий</a:t>
            </a:r>
            <a:r>
              <a:rPr lang="ro-RO" sz="2000" dirty="0">
                <a:solidFill>
                  <a:srgbClr val="030817"/>
                </a:solidFill>
                <a:latin typeface="Arial" charset="0"/>
              </a:rPr>
              <a:t>” </a:t>
            </a:r>
            <a:endParaRPr lang="en-US" sz="2000" dirty="0">
              <a:solidFill>
                <a:srgbClr val="03081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90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FF"/>
                </a:solidFill>
              </a:rPr>
              <a:t>Эволюция концепта </a:t>
            </a:r>
            <a:r>
              <a:rPr lang="ro-RO" dirty="0">
                <a:sym typeface="Wingdings"/>
              </a:rPr>
              <a:t></a:t>
            </a:r>
            <a:endParaRPr lang="en-US" dirty="0"/>
          </a:p>
        </p:txBody>
      </p:sp>
      <p:pic>
        <p:nvPicPr>
          <p:cNvPr id="3076" name="Picture 4" descr="C:\Users\Acer\Desktop\bonn_sq_hole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1196752"/>
            <a:ext cx="8856984" cy="547260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47508" y="1412776"/>
            <a:ext cx="3312368" cy="954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dirty="0">
                <a:solidFill>
                  <a:srgbClr val="FFFFFF"/>
                </a:solidFill>
                <a:latin typeface="Arial" charset="0"/>
              </a:rPr>
              <a:t>Интегрированное образование</a:t>
            </a:r>
            <a:endParaRPr lang="en-US" sz="2800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09391" y="3140969"/>
            <a:ext cx="202758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ru-RU" dirty="0">
                <a:solidFill>
                  <a:srgbClr val="030817"/>
                </a:solidFill>
                <a:latin typeface="Arial" charset="0"/>
              </a:rPr>
              <a:t> Терапии</a:t>
            </a:r>
            <a:endParaRPr lang="ro-RO" dirty="0">
              <a:solidFill>
                <a:srgbClr val="030817"/>
              </a:solidFill>
              <a:latin typeface="Arial" charset="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ru-RU" dirty="0">
                <a:solidFill>
                  <a:srgbClr val="030817"/>
                </a:solidFill>
                <a:latin typeface="Arial" charset="0"/>
              </a:rPr>
              <a:t>Реабилитация</a:t>
            </a:r>
            <a:r>
              <a:rPr lang="ro-RO" dirty="0">
                <a:solidFill>
                  <a:srgbClr val="030817"/>
                </a:solidFill>
                <a:latin typeface="Arial" charset="0"/>
              </a:rPr>
              <a:t> </a:t>
            </a:r>
            <a:endParaRPr lang="en-US" dirty="0">
              <a:solidFill>
                <a:srgbClr val="030817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3512" y="5373217"/>
            <a:ext cx="396044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ru-RU" dirty="0">
                <a:solidFill>
                  <a:srgbClr val="030817"/>
                </a:solidFill>
                <a:latin typeface="Arial" charset="0"/>
              </a:rPr>
              <a:t>Измените ребенка, чтобы он соответствовал системе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ru-RU" dirty="0">
                <a:solidFill>
                  <a:srgbClr val="030817"/>
                </a:solidFill>
                <a:latin typeface="Arial" charset="0"/>
              </a:rPr>
              <a:t>«Переработка квадратного гвоздя в круглый гвоздь»</a:t>
            </a:r>
            <a:endParaRPr lang="en-US" dirty="0">
              <a:solidFill>
                <a:srgbClr val="030817"/>
              </a:solidFill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84032" y="5397442"/>
            <a:ext cx="3816424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>
                <a:solidFill>
                  <a:srgbClr val="030817"/>
                </a:solidFill>
                <a:latin typeface="Arial" charset="0"/>
              </a:rPr>
              <a:t>Система остается неизменной</a:t>
            </a:r>
          </a:p>
          <a:p>
            <a:pPr marL="342900" indent="-342900" fontAlgn="base">
              <a:spcBef>
                <a:spcPct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>
                <a:solidFill>
                  <a:srgbClr val="030817"/>
                </a:solidFill>
                <a:latin typeface="Arial" charset="0"/>
              </a:rPr>
              <a:t>Ребенок адаптируется или отпадает из системы</a:t>
            </a:r>
            <a:endParaRPr lang="ro-RO" dirty="0">
              <a:solidFill>
                <a:srgbClr val="03081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82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FF"/>
                </a:solidFill>
              </a:rPr>
              <a:t>Эволюция концепта</a:t>
            </a:r>
            <a:endParaRPr lang="en-US" dirty="0"/>
          </a:p>
        </p:txBody>
      </p:sp>
      <p:pic>
        <p:nvPicPr>
          <p:cNvPr id="4098" name="Picture 2" descr="C:\Users\Acer\Desktop\bonn_sq_hole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510" y="1124744"/>
            <a:ext cx="8820980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51090" y="857520"/>
            <a:ext cx="3932668" cy="954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dirty="0">
                <a:solidFill>
                  <a:srgbClr val="FFFFFF"/>
                </a:solidFill>
                <a:latin typeface="Arial" charset="0"/>
              </a:rPr>
              <a:t>  Инклюзивное образование</a:t>
            </a:r>
            <a:endParaRPr lang="en-US" sz="2800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3752" y="4437112"/>
            <a:ext cx="221424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30817"/>
                </a:solidFill>
                <a:latin typeface="Arial" charset="0"/>
              </a:rPr>
              <a:t>Гибкая система</a:t>
            </a:r>
            <a:r>
              <a:rPr lang="ro-RO" sz="2000" dirty="0">
                <a:solidFill>
                  <a:srgbClr val="030817"/>
                </a:solidFill>
                <a:latin typeface="Arial" charset="0"/>
              </a:rPr>
              <a:t>:</a:t>
            </a:r>
            <a:endParaRPr lang="en-US" sz="2000" dirty="0">
              <a:solidFill>
                <a:srgbClr val="030817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861" y="5012828"/>
            <a:ext cx="10429461" cy="16927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ru-RU" sz="2000" dirty="0">
                <a:solidFill>
                  <a:srgbClr val="030817"/>
                </a:solidFill>
                <a:latin typeface="Arial" charset="0"/>
              </a:rPr>
              <a:t>Дети разные</a:t>
            </a:r>
            <a:endParaRPr lang="ro-RO" sz="2000" dirty="0">
              <a:solidFill>
                <a:srgbClr val="030817"/>
              </a:solidFill>
              <a:latin typeface="Arial" charset="0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ru-RU" sz="2000" dirty="0">
                <a:solidFill>
                  <a:srgbClr val="030817"/>
                </a:solidFill>
                <a:latin typeface="Arial" charset="0"/>
              </a:rPr>
              <a:t>Все дети могут учиться</a:t>
            </a:r>
            <a:endParaRPr lang="ro-RO" sz="2000" dirty="0">
              <a:solidFill>
                <a:srgbClr val="030817"/>
              </a:solidFill>
              <a:latin typeface="Arial" charset="0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ru-RU" sz="2000" dirty="0">
                <a:solidFill>
                  <a:srgbClr val="030817"/>
                </a:solidFill>
                <a:latin typeface="Arial" charset="0"/>
              </a:rPr>
              <a:t>Разные способности, возрасты, этносы</a:t>
            </a:r>
            <a:r>
              <a:rPr lang="ro-RO" sz="2000" dirty="0">
                <a:solidFill>
                  <a:srgbClr val="030817"/>
                </a:solidFill>
                <a:latin typeface="Arial" charset="0"/>
              </a:rPr>
              <a:t>, </a:t>
            </a:r>
            <a:r>
              <a:rPr lang="ru-RU" sz="2000" dirty="0">
                <a:solidFill>
                  <a:srgbClr val="030817"/>
                </a:solidFill>
                <a:latin typeface="Arial" charset="0"/>
              </a:rPr>
              <a:t>физические параметры</a:t>
            </a:r>
            <a:r>
              <a:rPr lang="ro-RO" sz="2000" dirty="0">
                <a:solidFill>
                  <a:srgbClr val="030817"/>
                </a:solidFill>
                <a:latin typeface="Arial" charset="0"/>
              </a:rPr>
              <a:t>, </a:t>
            </a:r>
            <a:r>
              <a:rPr lang="ru-RU" sz="2000" dirty="0">
                <a:solidFill>
                  <a:srgbClr val="030817"/>
                </a:solidFill>
                <a:latin typeface="Arial" charset="0"/>
              </a:rPr>
              <a:t>социальные условия и т. д.</a:t>
            </a:r>
            <a:endParaRPr lang="ro-RO" sz="2000" dirty="0">
              <a:solidFill>
                <a:srgbClr val="030817"/>
              </a:solidFill>
              <a:latin typeface="Arial" charset="0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ru-RU" sz="2000" dirty="0">
                <a:solidFill>
                  <a:srgbClr val="030817"/>
                </a:solidFill>
                <a:latin typeface="Arial" charset="0"/>
              </a:rPr>
              <a:t>Система меняется для того чтобы соответствовать </a:t>
            </a:r>
            <a:r>
              <a:rPr lang="ru-RU" sz="2400" b="1" dirty="0">
                <a:solidFill>
                  <a:srgbClr val="030817"/>
                </a:solidFill>
                <a:latin typeface="Arial" charset="0"/>
              </a:rPr>
              <a:t>ребенку</a:t>
            </a:r>
            <a:r>
              <a:rPr lang="ru-RU" sz="2000" dirty="0">
                <a:solidFill>
                  <a:srgbClr val="030817"/>
                </a:solidFill>
                <a:latin typeface="Arial" charset="0"/>
              </a:rPr>
              <a:t> </a:t>
            </a:r>
            <a:endParaRPr lang="en-US" sz="2000" b="1" u="sng" dirty="0">
              <a:solidFill>
                <a:srgbClr val="03081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948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aining-1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178</Words>
  <Application>Microsoft Office PowerPoint</Application>
  <PresentationFormat>Ecran lat</PresentationFormat>
  <Paragraphs>46</Paragraphs>
  <Slides>6</Slides>
  <Notes>1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2</vt:i4>
      </vt:variant>
      <vt:variant>
        <vt:lpstr>Titluri diapozitive</vt:lpstr>
      </vt:variant>
      <vt:variant>
        <vt:i4>6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Verdana</vt:lpstr>
      <vt:lpstr>Wingdings</vt:lpstr>
      <vt:lpstr>Temă Office</vt:lpstr>
      <vt:lpstr>training-1</vt:lpstr>
      <vt:lpstr>ПОДХОДЫ К  ИО</vt:lpstr>
      <vt:lpstr>Prezentare PowerPoint</vt:lpstr>
      <vt:lpstr>Переход от медицинской к социальной модели</vt:lpstr>
      <vt:lpstr>Эволюция концепта</vt:lpstr>
      <vt:lpstr>Эволюция концепта </vt:lpstr>
      <vt:lpstr>Эволюция концепта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Agnesia Eftodi</dc:creator>
  <cp:lastModifiedBy>Agnesia Eftodi</cp:lastModifiedBy>
  <cp:revision>10</cp:revision>
  <dcterms:created xsi:type="dcterms:W3CDTF">2018-09-03T13:25:51Z</dcterms:created>
  <dcterms:modified xsi:type="dcterms:W3CDTF">2018-09-03T14:19:13Z</dcterms:modified>
</cp:coreProperties>
</file>