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851FA-D703-47CA-B6CF-69753244DF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71F7DB1-8750-4FFA-9D1D-7D66837EF2A3}">
      <dgm:prSet custT="1"/>
      <dgm:spPr/>
      <dgm:t>
        <a:bodyPr/>
        <a:lstStyle/>
        <a:p>
          <a:pPr rtl="0"/>
          <a:r>
            <a:rPr lang="ru-RU" sz="1400" b="1" i="1" dirty="0">
              <a:solidFill>
                <a:schemeClr val="bg1"/>
              </a:solidFill>
            </a:rPr>
            <a:t>Особенности организационной культуры школы определяют ее индивидуальность и неповторимость, специфику реакций педагогического коллектива на внешние и внутренние события. Понимание характера организационной культуры школы дает представление о человеческом потенциале школы, позволяет оценить целесообразность или же нецелесообразность определенных управленческих действий, более точно планировать направление и динамику стратегического развития образовательно-организационной системы школы</a:t>
          </a:r>
          <a:endParaRPr lang="ru-RU" sz="1400" dirty="0">
            <a:solidFill>
              <a:schemeClr val="bg1"/>
            </a:solidFill>
          </a:endParaRPr>
        </a:p>
      </dgm:t>
    </dgm:pt>
    <dgm:pt modelId="{9299639A-E83E-41F4-AFFB-8CA0B0603E1C}" type="parTrans" cxnId="{11DCE3CB-E5E6-4563-BC1C-06F53FBE654A}">
      <dgm:prSet/>
      <dgm:spPr/>
      <dgm:t>
        <a:bodyPr/>
        <a:lstStyle/>
        <a:p>
          <a:endParaRPr lang="ru-RU"/>
        </a:p>
      </dgm:t>
    </dgm:pt>
    <dgm:pt modelId="{582331E2-A362-41CA-9AD5-A476FEAAEB32}" type="sibTrans" cxnId="{11DCE3CB-E5E6-4563-BC1C-06F53FBE654A}">
      <dgm:prSet/>
      <dgm:spPr/>
      <dgm:t>
        <a:bodyPr/>
        <a:lstStyle/>
        <a:p>
          <a:endParaRPr lang="ru-RU"/>
        </a:p>
      </dgm:t>
    </dgm:pt>
    <dgm:pt modelId="{8B009564-1CE2-422E-8DC0-394345DAED9F}">
      <dgm:prSet custT="1"/>
      <dgm:spPr/>
      <dgm:t>
        <a:bodyPr/>
        <a:lstStyle/>
        <a:p>
          <a:pPr rtl="0"/>
          <a:r>
            <a:rPr lang="ru-RU" sz="1400" b="0" dirty="0"/>
            <a:t>Изучение особенностей организационной культуры и организационного поведения традиционно занимает важное место в области управления.</a:t>
          </a:r>
          <a:endParaRPr lang="ru-RU" sz="1400" dirty="0"/>
        </a:p>
      </dgm:t>
    </dgm:pt>
    <dgm:pt modelId="{C46FBC55-AE89-4F5E-B37E-9E3E1E304080}" type="parTrans" cxnId="{D8AAA0C4-445C-4760-864B-90F6AA67DF0C}">
      <dgm:prSet/>
      <dgm:spPr/>
      <dgm:t>
        <a:bodyPr/>
        <a:lstStyle/>
        <a:p>
          <a:endParaRPr lang="ru-RU"/>
        </a:p>
      </dgm:t>
    </dgm:pt>
    <dgm:pt modelId="{7E63BE28-2AD9-4344-B90A-1E78BF37747D}" type="sibTrans" cxnId="{D8AAA0C4-445C-4760-864B-90F6AA67DF0C}">
      <dgm:prSet/>
      <dgm:spPr/>
      <dgm:t>
        <a:bodyPr/>
        <a:lstStyle/>
        <a:p>
          <a:endParaRPr lang="ru-RU"/>
        </a:p>
      </dgm:t>
    </dgm:pt>
    <dgm:pt modelId="{3A9B34C5-50DA-48F2-8D58-7EA15ABCC7D5}">
      <dgm:prSet custT="1"/>
      <dgm:spPr/>
      <dgm:t>
        <a:bodyPr/>
        <a:lstStyle/>
        <a:p>
          <a:pPr rtl="0"/>
          <a:r>
            <a:rPr lang="ru-RU" sz="1600" b="0" dirty="0"/>
            <a:t>Понятие организационной культуры включает в себя совокупность представлений о способах деятельности, нормах поведения, набор привычек, неписаных правил, запретов, ценностей, ожиданий, представлений о будущем и настоящем и т.п., сознательно или бессознательно разделяемых большинством членов организации</a:t>
          </a:r>
          <a:endParaRPr lang="ru-RU" sz="1600" dirty="0"/>
        </a:p>
      </dgm:t>
    </dgm:pt>
    <dgm:pt modelId="{01069952-AB79-4396-8F9A-C8F3C8E543FF}" type="parTrans" cxnId="{F13A91F9-3EC0-456C-AB86-E748AD58FEA7}">
      <dgm:prSet/>
      <dgm:spPr/>
      <dgm:t>
        <a:bodyPr/>
        <a:lstStyle/>
        <a:p>
          <a:endParaRPr lang="ru-RU"/>
        </a:p>
      </dgm:t>
    </dgm:pt>
    <dgm:pt modelId="{C92DDFD6-1C79-433F-BCC7-2D19DB8C3571}" type="sibTrans" cxnId="{F13A91F9-3EC0-456C-AB86-E748AD58FEA7}">
      <dgm:prSet/>
      <dgm:spPr/>
      <dgm:t>
        <a:bodyPr/>
        <a:lstStyle/>
        <a:p>
          <a:endParaRPr lang="ru-RU"/>
        </a:p>
      </dgm:t>
    </dgm:pt>
    <dgm:pt modelId="{ADDAE8C4-5DF1-47A3-919C-810C2B6E8FE3}" type="pres">
      <dgm:prSet presAssocID="{009851FA-D703-47CA-B6CF-69753244DF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182F19-708A-4813-A5BA-B929C3BAD345}" type="pres">
      <dgm:prSet presAssocID="{871F7DB1-8750-4FFA-9D1D-7D66837EF2A3}" presName="parentText" presStyleLbl="node1" presStyleIdx="0" presStyleCnt="3" custScaleY="1332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8E142C-A789-40B5-963E-7BC295B75B14}" type="pres">
      <dgm:prSet presAssocID="{582331E2-A362-41CA-9AD5-A476FEAAEB32}" presName="spacer" presStyleCnt="0"/>
      <dgm:spPr/>
    </dgm:pt>
    <dgm:pt modelId="{327E33D0-DC15-4F1A-B086-CA42714ED1EF}" type="pres">
      <dgm:prSet presAssocID="{8B009564-1CE2-422E-8DC0-394345DAED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9DDE11-3002-4DCC-97BF-233EDE639FF4}" type="pres">
      <dgm:prSet presAssocID="{7E63BE28-2AD9-4344-B90A-1E78BF37747D}" presName="spacer" presStyleCnt="0"/>
      <dgm:spPr/>
    </dgm:pt>
    <dgm:pt modelId="{797A71D7-A045-49D9-A171-5FE30235D743}" type="pres">
      <dgm:prSet presAssocID="{3A9B34C5-50DA-48F2-8D58-7EA15ABCC7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D6A978E-F3B5-4B51-8B43-2BAD42CED18E}" type="presOf" srcId="{871F7DB1-8750-4FFA-9D1D-7D66837EF2A3}" destId="{BA182F19-708A-4813-A5BA-B929C3BAD345}" srcOrd="0" destOrd="0" presId="urn:microsoft.com/office/officeart/2005/8/layout/vList2"/>
    <dgm:cxn modelId="{11DCE3CB-E5E6-4563-BC1C-06F53FBE654A}" srcId="{009851FA-D703-47CA-B6CF-69753244DF66}" destId="{871F7DB1-8750-4FFA-9D1D-7D66837EF2A3}" srcOrd="0" destOrd="0" parTransId="{9299639A-E83E-41F4-AFFB-8CA0B0603E1C}" sibTransId="{582331E2-A362-41CA-9AD5-A476FEAAEB32}"/>
    <dgm:cxn modelId="{D8AAA0C4-445C-4760-864B-90F6AA67DF0C}" srcId="{009851FA-D703-47CA-B6CF-69753244DF66}" destId="{8B009564-1CE2-422E-8DC0-394345DAED9F}" srcOrd="1" destOrd="0" parTransId="{C46FBC55-AE89-4F5E-B37E-9E3E1E304080}" sibTransId="{7E63BE28-2AD9-4344-B90A-1E78BF37747D}"/>
    <dgm:cxn modelId="{C78DDF0D-F0EB-4D7B-B757-0DACEC5A5264}" type="presOf" srcId="{009851FA-D703-47CA-B6CF-69753244DF66}" destId="{ADDAE8C4-5DF1-47A3-919C-810C2B6E8FE3}" srcOrd="0" destOrd="0" presId="urn:microsoft.com/office/officeart/2005/8/layout/vList2"/>
    <dgm:cxn modelId="{F13A91F9-3EC0-456C-AB86-E748AD58FEA7}" srcId="{009851FA-D703-47CA-B6CF-69753244DF66}" destId="{3A9B34C5-50DA-48F2-8D58-7EA15ABCC7D5}" srcOrd="2" destOrd="0" parTransId="{01069952-AB79-4396-8F9A-C8F3C8E543FF}" sibTransId="{C92DDFD6-1C79-433F-BCC7-2D19DB8C3571}"/>
    <dgm:cxn modelId="{73EDABC4-F3A5-4D3D-958B-F03B1AB505DE}" type="presOf" srcId="{8B009564-1CE2-422E-8DC0-394345DAED9F}" destId="{327E33D0-DC15-4F1A-B086-CA42714ED1EF}" srcOrd="0" destOrd="0" presId="urn:microsoft.com/office/officeart/2005/8/layout/vList2"/>
    <dgm:cxn modelId="{B6FB39AA-7020-40CF-BB82-77C82290AE0E}" type="presOf" srcId="{3A9B34C5-50DA-48F2-8D58-7EA15ABCC7D5}" destId="{797A71D7-A045-49D9-A171-5FE30235D743}" srcOrd="0" destOrd="0" presId="urn:microsoft.com/office/officeart/2005/8/layout/vList2"/>
    <dgm:cxn modelId="{E0C51F4F-E0E6-4A2E-B10A-1264B496BB72}" type="presParOf" srcId="{ADDAE8C4-5DF1-47A3-919C-810C2B6E8FE3}" destId="{BA182F19-708A-4813-A5BA-B929C3BAD345}" srcOrd="0" destOrd="0" presId="urn:microsoft.com/office/officeart/2005/8/layout/vList2"/>
    <dgm:cxn modelId="{A17E6A8B-7715-4C67-B538-208C561C3A21}" type="presParOf" srcId="{ADDAE8C4-5DF1-47A3-919C-810C2B6E8FE3}" destId="{6E8E142C-A789-40B5-963E-7BC295B75B14}" srcOrd="1" destOrd="0" presId="urn:microsoft.com/office/officeart/2005/8/layout/vList2"/>
    <dgm:cxn modelId="{F2BE53FA-AF70-47F0-A04F-ADB1A8F63ECC}" type="presParOf" srcId="{ADDAE8C4-5DF1-47A3-919C-810C2B6E8FE3}" destId="{327E33D0-DC15-4F1A-B086-CA42714ED1EF}" srcOrd="2" destOrd="0" presId="urn:microsoft.com/office/officeart/2005/8/layout/vList2"/>
    <dgm:cxn modelId="{18F76F6A-D88C-460E-8C3E-9CBA5D4E3ABD}" type="presParOf" srcId="{ADDAE8C4-5DF1-47A3-919C-810C2B6E8FE3}" destId="{E79DDE11-3002-4DCC-97BF-233EDE639FF4}" srcOrd="3" destOrd="0" presId="urn:microsoft.com/office/officeart/2005/8/layout/vList2"/>
    <dgm:cxn modelId="{84417562-F2A4-4EA9-B125-BAAE14520380}" type="presParOf" srcId="{ADDAE8C4-5DF1-47A3-919C-810C2B6E8FE3}" destId="{797A71D7-A045-49D9-A171-5FE30235D7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82F19-708A-4813-A5BA-B929C3BAD345}">
      <dsp:nvSpPr>
        <dsp:cNvPr id="0" name=""/>
        <dsp:cNvSpPr/>
      </dsp:nvSpPr>
      <dsp:spPr>
        <a:xfrm>
          <a:off x="0" y="1292"/>
          <a:ext cx="7408862" cy="1469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>
              <a:solidFill>
                <a:schemeClr val="bg1"/>
              </a:solidFill>
            </a:rPr>
            <a:t>Особенности организационной культуры школы определяют ее индивидуальность и неповторимость, специфику реакций педагогического коллектива на внешние и внутренние события. Понимание характера организационной культуры школы дает представление о человеческом потенциале школы, позволяет оценить целесообразность или же нецелесообразность определенных управленческих действий, более точно планировать направление и динамику стратегического развития образовательно-организационной системы школы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71717" y="73009"/>
        <a:ext cx="7265428" cy="1325691"/>
      </dsp:txXfrm>
    </dsp:sp>
    <dsp:sp modelId="{327E33D0-DC15-4F1A-B086-CA42714ED1EF}">
      <dsp:nvSpPr>
        <dsp:cNvPr id="0" name=""/>
        <dsp:cNvSpPr/>
      </dsp:nvSpPr>
      <dsp:spPr>
        <a:xfrm>
          <a:off x="0" y="1484269"/>
          <a:ext cx="7408862" cy="1102930"/>
        </a:xfrm>
        <a:prstGeom prst="roundRect">
          <a:avLst/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/>
            <a:t>Изучение особенностей организационной культуры и организационного поведения традиционно занимает важное место в области управления.</a:t>
          </a:r>
          <a:endParaRPr lang="ru-RU" sz="1400" kern="1200" dirty="0"/>
        </a:p>
      </dsp:txBody>
      <dsp:txXfrm>
        <a:off x="53841" y="1538110"/>
        <a:ext cx="7301180" cy="995248"/>
      </dsp:txXfrm>
    </dsp:sp>
    <dsp:sp modelId="{797A71D7-A045-49D9-A171-5FE30235D743}">
      <dsp:nvSpPr>
        <dsp:cNvPr id="0" name=""/>
        <dsp:cNvSpPr/>
      </dsp:nvSpPr>
      <dsp:spPr>
        <a:xfrm>
          <a:off x="0" y="2601051"/>
          <a:ext cx="7408862" cy="1102930"/>
        </a:xfrm>
        <a:prstGeom prst="roundRect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/>
            <a:t>Понятие организационной культуры включает в себя совокупность представлений о способах деятельности, нормах поведения, набор привычек, неписаных правил, запретов, ценностей, ожиданий, представлений о будущем и настоящем и т.п., сознательно или бессознательно разделяемых большинством членов организации</a:t>
          </a:r>
          <a:endParaRPr lang="ru-RU" sz="1600" kern="1200" dirty="0"/>
        </a:p>
      </dsp:txBody>
      <dsp:txXfrm>
        <a:off x="53841" y="2654892"/>
        <a:ext cx="7301180" cy="99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EE767B-B9E9-4694-B347-C2611313C4D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DD85FC-7945-46C3-8F6A-D0D6E526CF4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296144"/>
          </a:xfrm>
        </p:spPr>
        <p:txBody>
          <a:bodyPr>
            <a:normAutofit/>
          </a:bodyPr>
          <a:lstStyle/>
          <a:p>
            <a:r>
              <a:rPr lang="ru-RU" sz="6000" dirty="0"/>
              <a:t>Презентация на тему: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800800" cy="3168352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,,</a:t>
            </a:r>
            <a:r>
              <a:rPr lang="ru-RU" sz="3600" dirty="0">
                <a:solidFill>
                  <a:srgbClr val="7030A0"/>
                </a:solidFill>
              </a:rPr>
              <a:t>Культура организации , гимназии  имени Ярослава Гашека</a:t>
            </a:r>
            <a:r>
              <a:rPr lang="ru-RU" sz="3600" dirty="0" smtClean="0">
                <a:solidFill>
                  <a:srgbClr val="7030A0"/>
                </a:solidFill>
              </a:rPr>
              <a:t>,, село </a:t>
            </a:r>
            <a:r>
              <a:rPr lang="ru-RU" sz="3600" dirty="0" err="1" smtClean="0">
                <a:solidFill>
                  <a:srgbClr val="7030A0"/>
                </a:solidFill>
              </a:rPr>
              <a:t>Хулубоая</a:t>
            </a:r>
            <a:r>
              <a:rPr lang="ru-RU" sz="3600" dirty="0" smtClean="0">
                <a:solidFill>
                  <a:srgbClr val="7030A0"/>
                </a:solidFill>
              </a:rPr>
              <a:t>.</a:t>
            </a:r>
            <a:endParaRPr lang="ru-RU" sz="3600" dirty="0">
              <a:solidFill>
                <a:srgbClr val="7030A0"/>
              </a:solidFill>
            </a:endParaRPr>
          </a:p>
          <a:p>
            <a:pPr algn="r"/>
            <a:r>
              <a:rPr lang="ru-RU" sz="3600" dirty="0" smtClean="0">
                <a:solidFill>
                  <a:srgbClr val="7030A0"/>
                </a:solidFill>
              </a:rPr>
              <a:t>Подготовили </a:t>
            </a:r>
            <a:r>
              <a:rPr lang="ru-RU" sz="3600" dirty="0">
                <a:solidFill>
                  <a:srgbClr val="7030A0"/>
                </a:solidFill>
              </a:rPr>
              <a:t>учитель </a:t>
            </a:r>
            <a:r>
              <a:rPr lang="ru-RU" sz="3600" dirty="0" smtClean="0">
                <a:solidFill>
                  <a:srgbClr val="7030A0"/>
                </a:solidFill>
              </a:rPr>
              <a:t>истории и </a:t>
            </a:r>
          </a:p>
          <a:p>
            <a:pPr algn="r"/>
            <a:r>
              <a:rPr lang="ru-RU" sz="3600" dirty="0" smtClean="0">
                <a:solidFill>
                  <a:srgbClr val="7030A0"/>
                </a:solidFill>
              </a:rPr>
              <a:t>румынского языка.  </a:t>
            </a:r>
            <a:endParaRPr lang="ru-RU" sz="3600" dirty="0">
              <a:solidFill>
                <a:srgbClr val="7030A0"/>
              </a:solidFill>
            </a:endParaRPr>
          </a:p>
          <a:p>
            <a:pPr algn="r"/>
            <a:endParaRPr lang="ru-RU" sz="3600" dirty="0">
              <a:solidFill>
                <a:srgbClr val="7030A0"/>
              </a:solidFill>
            </a:endParaRPr>
          </a:p>
          <a:p>
            <a:pPr algn="r"/>
            <a:r>
              <a:rPr lang="ru-RU" sz="3600" dirty="0">
                <a:solidFill>
                  <a:srgbClr val="7030A0"/>
                </a:solidFill>
              </a:rPr>
              <a:t>Доня Антонина Иосифовна</a:t>
            </a:r>
            <a:r>
              <a:rPr lang="ru-RU" sz="3600" dirty="0" smtClean="0">
                <a:solidFill>
                  <a:srgbClr val="7030A0"/>
                </a:solidFill>
              </a:rPr>
              <a:t>.</a:t>
            </a:r>
          </a:p>
          <a:p>
            <a:pPr algn="r"/>
            <a:r>
              <a:rPr lang="ru-RU" sz="3600" dirty="0" err="1" smtClean="0">
                <a:solidFill>
                  <a:srgbClr val="7030A0"/>
                </a:solidFill>
              </a:rPr>
              <a:t>Рахубенко</a:t>
            </a:r>
            <a:r>
              <a:rPr lang="ru-RU" sz="3600" dirty="0" smtClean="0">
                <a:solidFill>
                  <a:srgbClr val="7030A0"/>
                </a:solidFill>
              </a:rPr>
              <a:t> Юлия </a:t>
            </a:r>
            <a:r>
              <a:rPr lang="ru-RU" sz="3600" dirty="0" err="1" smtClean="0">
                <a:solidFill>
                  <a:srgbClr val="7030A0"/>
                </a:solidFill>
              </a:rPr>
              <a:t>Григоревна</a:t>
            </a:r>
            <a:endParaRPr lang="ru-RU" sz="3600" dirty="0" smtClean="0">
              <a:solidFill>
                <a:srgbClr val="7030A0"/>
              </a:solidFill>
            </a:endParaRPr>
          </a:p>
          <a:p>
            <a:pPr algn="r"/>
            <a:r>
              <a:rPr lang="ru-RU" sz="3600" dirty="0" smtClean="0">
                <a:solidFill>
                  <a:srgbClr val="7030A0"/>
                </a:solidFill>
              </a:rPr>
              <a:t> </a:t>
            </a:r>
            <a:endParaRPr lang="ru-RU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2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851715" cy="576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48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081768"/>
              </p:ext>
            </p:extLst>
          </p:nvPr>
        </p:nvGraphicFramePr>
        <p:xfrm>
          <a:off x="871538" y="2420888"/>
          <a:ext cx="7408862" cy="37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37301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333366"/>
                </a:solidFill>
                <a:effectLst/>
                <a:latin typeface="arial cyr"/>
              </a:rPr>
              <a:t/>
            </a:r>
            <a:br>
              <a:rPr lang="ru-RU" b="1" i="0" dirty="0">
                <a:solidFill>
                  <a:srgbClr val="333366"/>
                </a:solidFill>
                <a:effectLst/>
                <a:latin typeface="arial cyr"/>
              </a:rPr>
            </a:br>
            <a:r>
              <a:rPr lang="ru-RU" b="1" i="0" dirty="0">
                <a:solidFill>
                  <a:srgbClr val="333366"/>
                </a:solidFill>
                <a:effectLst/>
                <a:latin typeface="arial cyr"/>
              </a:rPr>
              <a:t>О понятии </a:t>
            </a:r>
            <a:br>
              <a:rPr lang="ru-RU" b="1" i="0" dirty="0">
                <a:solidFill>
                  <a:srgbClr val="333366"/>
                </a:solidFill>
                <a:effectLst/>
                <a:latin typeface="arial cyr"/>
              </a:rPr>
            </a:br>
            <a:r>
              <a:rPr lang="ru-RU" b="1" i="0" dirty="0">
                <a:solidFill>
                  <a:srgbClr val="333366"/>
                </a:solidFill>
                <a:effectLst/>
                <a:latin typeface="arial cyr"/>
              </a:rPr>
              <a:t>«организационная культура»</a:t>
            </a:r>
            <a:br>
              <a:rPr lang="ru-RU" b="1" i="0" dirty="0">
                <a:solidFill>
                  <a:srgbClr val="333366"/>
                </a:solidFill>
                <a:effectLst/>
                <a:latin typeface="arial cyr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5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7381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152" y="2674938"/>
            <a:ext cx="460163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История и мифы. </a:t>
            </a:r>
            <a:r>
              <a:rPr lang="ru-RU" dirty="0"/>
              <a:t/>
            </a:r>
            <a:br>
              <a:rPr lang="ru-RU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rgbClr val="FF0000"/>
                </a:solidFill>
              </a:rPr>
              <a:t>Первая школа в нашем селе была открыта в 1934 году чешским сообществом, где обучались дети разных национальностей(1938-1977гг.). Школа была построена на деньги Чехии, а работу выполняли жители села(здания, окна, двери, крыша из белой жести, побелка здания). Затем учебное заведение было восьмилетней школой и гимназией. В 1976 году построили новую 2-х этажную школу на 320 мест.</a:t>
            </a:r>
          </a:p>
        </p:txBody>
      </p:sp>
    </p:spTree>
    <p:extLst>
      <p:ext uri="{BB962C8B-B14F-4D97-AF65-F5344CB8AC3E}">
        <p14:creationId xmlns:p14="http://schemas.microsoft.com/office/powerpoint/2010/main" val="371197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Юля\Desktop\изображение_viber_2021-03-19_13-08-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196752"/>
            <a:ext cx="8379354" cy="49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Символы.</a:t>
            </a:r>
          </a:p>
        </p:txBody>
      </p:sp>
    </p:spTree>
    <p:extLst>
      <p:ext uri="{BB962C8B-B14F-4D97-AF65-F5344CB8AC3E}">
        <p14:creationId xmlns:p14="http://schemas.microsoft.com/office/powerpoint/2010/main" val="37361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844824"/>
            <a:ext cx="7084309" cy="4281339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Ритуалы и церемонии относят к наиболее общим, стандартным правилам поведения в нашей гимназии. </a:t>
            </a:r>
          </a:p>
          <a:p>
            <a:r>
              <a:rPr lang="ru-RU" sz="2000" dirty="0"/>
              <a:t>Например, правила поведения и приветствия, </a:t>
            </a:r>
            <a:r>
              <a:rPr lang="ru-RU" sz="2000" dirty="0" err="1"/>
              <a:t>дресс</a:t>
            </a:r>
            <a:r>
              <a:rPr lang="ru-RU" sz="2000" dirty="0"/>
              <a:t>-код, правила проведения коллективных мероприятий, что </a:t>
            </a:r>
            <a:br>
              <a:rPr lang="ru-RU" sz="2000" dirty="0"/>
            </a:br>
            <a:r>
              <a:rPr lang="ru-RU" sz="2000" dirty="0"/>
              <a:t>подчеркивает  ценности гимназии, значимость принадлежности к ней и тем самым объединить людей: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1)Встреча и приветствие первоклассников.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2)Посвящение в гимназисты.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3)Проводы </a:t>
            </a:r>
            <a:r>
              <a:rPr lang="ru-RU" sz="2000" dirty="0" err="1">
                <a:latin typeface="Bahnschrift SemiBold Condensed" panose="020B0502040204020203" pitchFamily="34" charset="0"/>
              </a:rPr>
              <a:t>выпусников</a:t>
            </a:r>
            <a:r>
              <a:rPr lang="ru-RU" sz="2000" dirty="0">
                <a:latin typeface="Bahnschrift SemiBold Condensed" panose="020B0502040204020203" pitchFamily="34" charset="0"/>
              </a:rPr>
              <a:t>  в новую жизнь.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4)Проведение мероприятий посвященных  сезонным временам года.</a:t>
            </a:r>
          </a:p>
          <a:p>
            <a:r>
              <a:rPr lang="ru-RU" sz="2000" dirty="0">
                <a:latin typeface="Bahnschrift SemiBold Condensed" panose="020B0502040204020203" pitchFamily="34" charset="0"/>
              </a:rPr>
              <a:t>5)Организация официальных  встреч послов( Чехии) и высокопоставленных лиц  Районного,  Республиканского  и международного уровня.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Церемонии и ритуалы.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73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r" fontAlgn="base"/>
            <a:r>
              <a:rPr lang="ru-RU" b="1" i="1" dirty="0">
                <a:solidFill>
                  <a:srgbClr val="7030A0"/>
                </a:solidFill>
              </a:rPr>
              <a:t>Поведение</a:t>
            </a:r>
            <a:r>
              <a:rPr lang="ru-RU" i="1" dirty="0"/>
              <a:t> — это зеркало, в котором каждый пока­зывает свой облик</a:t>
            </a:r>
            <a:br>
              <a:rPr lang="ru-RU" i="1" dirty="0"/>
            </a:br>
            <a:r>
              <a:rPr lang="ru-RU" i="1" dirty="0"/>
              <a:t>И. Гёте.</a:t>
            </a:r>
            <a:endParaRPr lang="ru-RU" dirty="0"/>
          </a:p>
          <a:p>
            <a:pPr fontAlgn="base"/>
            <a:r>
              <a:rPr lang="ru-RU" b="1" u="sng" dirty="0">
                <a:solidFill>
                  <a:srgbClr val="7030A0"/>
                </a:solidFill>
              </a:rPr>
              <a:t>Школа</a:t>
            </a:r>
            <a:r>
              <a:rPr lang="ru-RU" dirty="0"/>
              <a:t> — общественное место. И необходимо соблюдать обязательные правила поведения. </a:t>
            </a:r>
            <a:br>
              <a:rPr lang="ru-RU" dirty="0"/>
            </a:br>
            <a:r>
              <a:rPr lang="ru-RU" b="1" i="1" u="sng" dirty="0">
                <a:solidFill>
                  <a:srgbClr val="7030A0"/>
                </a:solidFill>
              </a:rPr>
              <a:t>Цель этих правил</a:t>
            </a:r>
            <a:r>
              <a:rPr lang="ru-RU" dirty="0"/>
              <a:t> — создание в гимназии такой обстановки, которая способствует успешной учебе каждого ученика, воспитанию уважения к личности и ее правам, развитию культуры поведения и навыков общения.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Поведенческие нормы.</a:t>
            </a:r>
          </a:p>
        </p:txBody>
      </p:sp>
    </p:spTree>
    <p:extLst>
      <p:ext uri="{BB962C8B-B14F-4D97-AF65-F5344CB8AC3E}">
        <p14:creationId xmlns:p14="http://schemas.microsoft.com/office/powerpoint/2010/main" val="7834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43608" y="1052736"/>
            <a:ext cx="7643192" cy="50734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Clr>
                <a:srgbClr val="000000"/>
              </a:buClr>
              <a:buNone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Стандарты качества в общем образовании</a:t>
            </a:r>
          </a:p>
          <a:p>
            <a:pPr marL="0" lvl="0" indent="0" algn="ctr">
              <a:spcBef>
                <a:spcPts val="0"/>
              </a:spcBef>
              <a:buClr>
                <a:srgbClr val="000000"/>
              </a:buClr>
              <a:buNone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ГИМНАЗИИ.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Стандарты качества, разработанные для </a:t>
            </a: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школы, дружественной ребенку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охватывают всю систему деятельности учреждения: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уважение прав каждого ребенка;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подход к ребенку в целом, в широком контексте;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ориентация на ребенка и его семью;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гендерное равенство;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повышение качества академических результатов;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основа образования на реальной жизни и на интеграции школы в сообщество;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гибкость и продвижение разнообразия;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обеспечение интеграции и равных возможностей для всех детей;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укрепление и защита психического и физического здоровья ребенка;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приемлемость и доступность образовательных программ для каждого ребенка.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22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Clr>
                <a:srgbClr val="873624"/>
              </a:buClr>
              <a:buSzPts val="2000"/>
              <a:buNone/>
            </a:pPr>
            <a:r>
              <a:rPr lang="ru-RU" sz="2400" b="1" kern="0" dirty="0">
                <a:solidFill>
                  <a:srgbClr val="262626"/>
                </a:solidFill>
                <a:latin typeface="Book Antiqua"/>
                <a:sym typeface="Book Antiqua"/>
              </a:rPr>
              <a:t>5 измерений</a:t>
            </a:r>
            <a:r>
              <a:rPr lang="ru-RU" sz="2000" b="1" kern="0" dirty="0">
                <a:solidFill>
                  <a:srgbClr val="262626"/>
                </a:solidFill>
                <a:latin typeface="Book Antiqua"/>
                <a:sym typeface="Book Antiqua"/>
              </a:rPr>
              <a:t> </a:t>
            </a: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охватывают </a:t>
            </a:r>
            <a:r>
              <a:rPr lang="ru-RU" sz="2400" b="1" kern="0" dirty="0">
                <a:solidFill>
                  <a:srgbClr val="262626"/>
                </a:solidFill>
                <a:latin typeface="Book Antiqua"/>
                <a:sym typeface="Book Antiqua"/>
              </a:rPr>
              <a:t>13 стандартов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здоровье, безопасность, защита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демократическое участие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образовательная инклюзия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учебно-воспитательная эффективность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▪"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гендерное равенство в образовании.</a:t>
            </a:r>
          </a:p>
          <a:p>
            <a:pPr marL="0" lvl="0" indent="0">
              <a:spcBef>
                <a:spcPts val="400"/>
              </a:spcBef>
              <a:buClr>
                <a:srgbClr val="873624"/>
              </a:buClr>
              <a:buSzPts val="2000"/>
              <a:buNone/>
            </a:pP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Каждый стандарт построен на </a:t>
            </a:r>
            <a:r>
              <a:rPr lang="ru-RU" sz="2000" b="1" kern="0" dirty="0">
                <a:solidFill>
                  <a:srgbClr val="262626"/>
                </a:solidFill>
                <a:latin typeface="Book Antiqua"/>
                <a:sym typeface="Book Antiqua"/>
              </a:rPr>
              <a:t>триаде сфер</a:t>
            </a: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:</a:t>
            </a:r>
            <a:endParaRPr lang="ru-RU" sz="2400" kern="0" dirty="0">
              <a:solidFill>
                <a:srgbClr val="262626"/>
              </a:solidFill>
              <a:latin typeface="Book Antiqua"/>
              <a:sym typeface="Book Antiqua"/>
            </a:endParaRP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❑"/>
            </a:pPr>
            <a:r>
              <a:rPr lang="ru-RU" sz="2000" b="1" kern="0" dirty="0">
                <a:solidFill>
                  <a:srgbClr val="FFFF00"/>
                </a:solidFill>
                <a:highlight>
                  <a:srgbClr val="873321"/>
                </a:highlight>
                <a:latin typeface="Book Antiqua"/>
                <a:sym typeface="Book Antiqua"/>
              </a:rPr>
              <a:t>менеджмент</a:t>
            </a: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 (способность проектирования, стратегия)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❑"/>
            </a:pPr>
            <a:r>
              <a:rPr lang="ru-RU" sz="2000" b="1" kern="0" dirty="0">
                <a:solidFill>
                  <a:srgbClr val="262626"/>
                </a:solidFill>
                <a:highlight>
                  <a:srgbClr val="FFFF00"/>
                </a:highlight>
                <a:latin typeface="Book Antiqua"/>
                <a:sym typeface="Book Antiqua"/>
              </a:rPr>
              <a:t>потенциал</a:t>
            </a: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 (ресурсы, материалы)</a:t>
            </a:r>
          </a:p>
          <a:p>
            <a:pPr lvl="2" indent="-365760">
              <a:spcBef>
                <a:spcPts val="400"/>
              </a:spcBef>
              <a:buClr>
                <a:srgbClr val="0F6720"/>
              </a:buClr>
              <a:buSzPts val="2000"/>
              <a:buFont typeface="Noto Sans Symbols"/>
              <a:buChar char="❑"/>
            </a:pPr>
            <a:r>
              <a:rPr lang="ru-RU" sz="2000" b="1" kern="0" dirty="0" err="1">
                <a:solidFill>
                  <a:srgbClr val="262626"/>
                </a:solidFill>
                <a:highlight>
                  <a:srgbClr val="FF0000"/>
                </a:highlight>
                <a:latin typeface="Book Antiqua"/>
                <a:sym typeface="Book Antiqua"/>
              </a:rPr>
              <a:t>куррикулум</a:t>
            </a:r>
            <a:r>
              <a:rPr lang="ru-RU" sz="2000" b="1" kern="0" dirty="0">
                <a:solidFill>
                  <a:srgbClr val="262626"/>
                </a:solidFill>
                <a:latin typeface="Book Antiqua"/>
                <a:sym typeface="Book Antiqua"/>
              </a:rPr>
              <a:t> </a:t>
            </a:r>
            <a:r>
              <a:rPr lang="ru-RU" sz="2000" kern="0" dirty="0">
                <a:solidFill>
                  <a:srgbClr val="262626"/>
                </a:solidFill>
                <a:latin typeface="Book Antiqua"/>
                <a:sym typeface="Book Antiqua"/>
              </a:rPr>
              <a:t>(программы, процессы, результаты)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2880" b="1" i="1" u="none" strike="noStrike" kern="0" cap="none" spc="0" normalizeH="0" baseline="0" noProof="0" dirty="0">
                <a:ln>
                  <a:noFill/>
                </a:ln>
                <a:solidFill>
                  <a:srgbClr val="895D1D"/>
                </a:solidFill>
                <a:effectLst/>
                <a:uLnTx/>
                <a:uFillTx/>
                <a:latin typeface="Book Antiqua"/>
                <a:sym typeface="Book Antiqua"/>
              </a:rPr>
              <a:t>Измерения, стандарты, сферы, показатели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83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335</Words>
  <Application>Microsoft Office PowerPoint</Application>
  <PresentationFormat>Экран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cyr</vt:lpstr>
      <vt:lpstr>Bahnschrift SemiBold Condensed</vt:lpstr>
      <vt:lpstr>Book Antiqua</vt:lpstr>
      <vt:lpstr>Candara</vt:lpstr>
      <vt:lpstr>Noto Sans Symbols</vt:lpstr>
      <vt:lpstr>Symbol</vt:lpstr>
      <vt:lpstr>Волна</vt:lpstr>
      <vt:lpstr>Презентация на тему:</vt:lpstr>
      <vt:lpstr> О понятии  «организационная культура» </vt:lpstr>
      <vt:lpstr>Презентация PowerPoint</vt:lpstr>
      <vt:lpstr>  История и мифы.   Первая школа в нашем селе была открыта в 1934 году чешским сообществом, где обучались дети разных национальностей(1938-1977гг.). Школа была построена на деньги Чехии, а работу выполняли жители села(здания, окна, двери, крыша из белой жести, побелка здания). Затем учебное заведение было восьмилетней школой и гимназией. В 1976 году построили новую 2-х этажную школу на 320 мест.</vt:lpstr>
      <vt:lpstr>Символы.</vt:lpstr>
      <vt:lpstr>Церемонии и ритуалы.</vt:lpstr>
      <vt:lpstr>Поведенческие нормы.</vt:lpstr>
      <vt:lpstr>Презентация PowerPoint</vt:lpstr>
      <vt:lpstr>Измерения, стандарты, сферы, показатели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</dc:creator>
  <cp:lastModifiedBy>AsRock</cp:lastModifiedBy>
  <cp:revision>11</cp:revision>
  <dcterms:created xsi:type="dcterms:W3CDTF">2021-03-18T19:25:40Z</dcterms:created>
  <dcterms:modified xsi:type="dcterms:W3CDTF">2021-03-19T11:39:06Z</dcterms:modified>
</cp:coreProperties>
</file>