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B4DA-BFF6-4D91-B767-8C612464E58D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3746-26A2-4942-80D8-3097D75E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B4DA-BFF6-4D91-B767-8C612464E58D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3746-26A2-4942-80D8-3097D75E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5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B4DA-BFF6-4D91-B767-8C612464E58D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3746-26A2-4942-80D8-3097D75E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6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B4DA-BFF6-4D91-B767-8C612464E58D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3746-26A2-4942-80D8-3097D75E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9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B4DA-BFF6-4D91-B767-8C612464E58D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3746-26A2-4942-80D8-3097D75E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8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B4DA-BFF6-4D91-B767-8C612464E58D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3746-26A2-4942-80D8-3097D75E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7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B4DA-BFF6-4D91-B767-8C612464E58D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3746-26A2-4942-80D8-3097D75E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9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B4DA-BFF6-4D91-B767-8C612464E58D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3746-26A2-4942-80D8-3097D75E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1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B4DA-BFF6-4D91-B767-8C612464E58D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3746-26A2-4942-80D8-3097D75E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6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B4DA-BFF6-4D91-B767-8C612464E58D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3746-26A2-4942-80D8-3097D75E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5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B4DA-BFF6-4D91-B767-8C612464E58D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3746-26A2-4942-80D8-3097D75E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2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7B4DA-BFF6-4D91-B767-8C612464E58D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43746-26A2-4942-80D8-3097D75E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3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lazor.net/" TargetMode="External"/><Relationship Id="rId7" Type="http://schemas.openxmlformats.org/officeDocument/2006/relationships/hyperlink" Target="https://github.com/Antonyo/DotNetMeetu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azor.net/community.html" TargetMode="External"/><Relationship Id="rId5" Type="http://schemas.openxmlformats.org/officeDocument/2006/relationships/hyperlink" Target="https://hacks.mozilla.org/category/code-cartoons/a-cartoon-intro-to-webassembly/" TargetMode="External"/><Relationship Id="rId4" Type="http://schemas.openxmlformats.org/officeDocument/2006/relationships/hyperlink" Target="https://github.com/aspnet/blazor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8386" y="3248025"/>
            <a:ext cx="9144000" cy="48518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Tokyo .NET Developers Meetup #39</a:t>
            </a:r>
            <a:endParaRPr lang="en-US" sz="28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723" y="1447896"/>
            <a:ext cx="6619875" cy="1666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0310" y="5430276"/>
            <a:ext cx="4059303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  <a:latin typeface="Franklin Gothic Heavy" panose="020B0903020102020204" pitchFamily="34" charset="0"/>
              </a:rPr>
              <a:t>ANTONIO PEREZ</a:t>
            </a:r>
            <a:endParaRPr lang="en-US" sz="3600" dirty="0">
              <a:solidFill>
                <a:srgbClr val="FF00FF"/>
              </a:solidFill>
              <a:latin typeface="Franklin Gothic Heavy" panose="020B09030201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60311" y="6076607"/>
            <a:ext cx="2123346" cy="589181"/>
            <a:chOff x="4651310" y="3600107"/>
            <a:chExt cx="2589245" cy="718457"/>
          </a:xfrm>
        </p:grpSpPr>
        <p:sp>
          <p:nvSpPr>
            <p:cNvPr id="12" name="Rounded Rectangle 11"/>
            <p:cNvSpPr/>
            <p:nvPr/>
          </p:nvSpPr>
          <p:spPr>
            <a:xfrm>
              <a:off x="4651310" y="3600107"/>
              <a:ext cx="2589245" cy="7184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800" dirty="0" smtClean="0">
                  <a:solidFill>
                    <a:schemeClr val="tx2">
                      <a:lumMod val="50000"/>
                    </a:schemeClr>
                  </a:solidFill>
                  <a:latin typeface="Franklin Gothic Heavy" panose="020B0903020102020204" pitchFamily="34" charset="0"/>
                </a:rPr>
                <a:t>Antonyo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  <a:latin typeface="Franklin Gothic Heavy" panose="020B0903020102020204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305" y="3711443"/>
              <a:ext cx="483382" cy="4833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981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10025" y="2695576"/>
            <a:ext cx="5648325" cy="19240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5" idx="1"/>
          </p:cNvCxnSpPr>
          <p:nvPr/>
        </p:nvCxnSpPr>
        <p:spPr>
          <a:xfrm>
            <a:off x="4010025" y="3657601"/>
            <a:ext cx="5648325" cy="32969"/>
          </a:xfrm>
          <a:prstGeom prst="straightConnector1">
            <a:avLst/>
          </a:prstGeom>
          <a:ln w="698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/>
          <p:cNvSpPr txBox="1">
            <a:spLocks/>
          </p:cNvSpPr>
          <p:nvPr/>
        </p:nvSpPr>
        <p:spPr>
          <a:xfrm>
            <a:off x="4241800" y="2723658"/>
            <a:ext cx="2343150" cy="2163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Browser JS Engine</a:t>
            </a:r>
            <a:endParaRPr lang="en-US" sz="16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138737" y="3175610"/>
            <a:ext cx="3390900" cy="99695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Franklin Gothic Heavy" panose="020B0903020102020204" pitchFamily="34" charset="0"/>
              </a:rPr>
              <a:t>JS</a:t>
            </a:r>
            <a:endParaRPr lang="en-US" dirty="0">
              <a:latin typeface="Franklin Gothic Heavy" panose="020B09030201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429373" y="3279448"/>
            <a:ext cx="838199" cy="83819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Franklin Gothic Heavy" panose="020B0903020102020204" pitchFamily="34" charset="0"/>
              </a:rPr>
              <a:t>WASM</a:t>
            </a:r>
            <a:endParaRPr lang="en-US" sz="1050" dirty="0">
              <a:latin typeface="Franklin Gothic Heavy" panose="020B0903020102020204" pitchFamily="34" charset="0"/>
            </a:endParaRPr>
          </a:p>
        </p:txBody>
      </p:sp>
      <p:sp>
        <p:nvSpPr>
          <p:cNvPr id="3" name="Down Arrow 2"/>
          <p:cNvSpPr/>
          <p:nvPr/>
        </p:nvSpPr>
        <p:spPr>
          <a:xfrm rot="19001721">
            <a:off x="5806566" y="1472912"/>
            <a:ext cx="184153" cy="20204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91062" y="1308497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C/C++</a:t>
            </a:r>
            <a:endParaRPr lang="en-US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9" name="Down Arrow 18"/>
          <p:cNvSpPr/>
          <p:nvPr/>
        </p:nvSpPr>
        <p:spPr>
          <a:xfrm rot="2526739">
            <a:off x="7732276" y="1490344"/>
            <a:ext cx="184153" cy="198497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288811" y="1315497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Rust</a:t>
            </a:r>
            <a:endParaRPr lang="en-US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21" name="Down Arrow 20"/>
          <p:cNvSpPr/>
          <p:nvPr/>
        </p:nvSpPr>
        <p:spPr>
          <a:xfrm rot="13908540">
            <a:off x="5638193" y="3614737"/>
            <a:ext cx="184153" cy="188468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546220" y="5134585"/>
            <a:ext cx="94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Python</a:t>
            </a:r>
            <a:endParaRPr lang="en-US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23" name="Down Arrow 22"/>
          <p:cNvSpPr/>
          <p:nvPr/>
        </p:nvSpPr>
        <p:spPr>
          <a:xfrm rot="8298285">
            <a:off x="7664275" y="3853916"/>
            <a:ext cx="184153" cy="188468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132320" y="5494197"/>
            <a:ext cx="262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JAVASCRIPT</a:t>
            </a:r>
            <a:br>
              <a:rPr lang="en-US" altLang="ja-JP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</a:br>
            <a:r>
              <a:rPr lang="en-US" altLang="ja-JP" sz="12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(</a:t>
            </a:r>
            <a:r>
              <a:rPr lang="en-US" altLang="ja-JP" sz="1200" dirty="0" err="1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javascript</a:t>
            </a:r>
            <a:r>
              <a:rPr lang="en-US" altLang="ja-JP" sz="12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 can be compiled into </a:t>
            </a:r>
            <a:r>
              <a:rPr lang="en-US" altLang="ja-JP" sz="1200" dirty="0" err="1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wasm</a:t>
            </a:r>
            <a:r>
              <a:rPr lang="en-US" altLang="ja-JP" sz="12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 and then executed by </a:t>
            </a:r>
            <a:r>
              <a:rPr lang="en-US" altLang="ja-JP" sz="1200" dirty="0" err="1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javascript</a:t>
            </a:r>
            <a:r>
              <a:rPr lang="en-US" altLang="ja-JP" sz="12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 just for fun)</a:t>
            </a:r>
            <a:endParaRPr lang="en-US" sz="12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6772507" y="1754055"/>
            <a:ext cx="184153" cy="14564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416908" y="1315497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C#</a:t>
            </a:r>
            <a:endParaRPr lang="en-US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024" y="2197296"/>
            <a:ext cx="1194998" cy="30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1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109" y="1788636"/>
            <a:ext cx="4743861" cy="3661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006" y="1613352"/>
            <a:ext cx="4781964" cy="422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0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rgbClr val="FF00FF"/>
                </a:solidFill>
                <a:latin typeface="Franklin Gothic Heavy" panose="020B0903020102020204" pitchFamily="34" charset="0"/>
              </a:rPr>
              <a:t>WHAT IS BLAZOR</a:t>
            </a:r>
            <a:endParaRPr lang="en-US" sz="7200" dirty="0">
              <a:solidFill>
                <a:srgbClr val="FF00FF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592130"/>
            <a:ext cx="10515600" cy="8390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It’s </a:t>
            </a:r>
            <a:r>
              <a:rPr lang="en-US" sz="2000" b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(another) </a:t>
            </a:r>
            <a:r>
              <a:rPr lang="en-US" sz="4800" b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a </a:t>
            </a:r>
            <a:r>
              <a:rPr lang="en-US" sz="4800" b="1" dirty="0" smtClean="0">
                <a:solidFill>
                  <a:srgbClr val="FF00FF"/>
                </a:solidFill>
                <a:latin typeface="Franklin Gothic Heavy" panose="020B0903020102020204" pitchFamily="34" charset="0"/>
              </a:rPr>
              <a:t>SPA</a:t>
            </a:r>
            <a:r>
              <a:rPr lang="en-US" sz="4800" b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 Framework</a:t>
            </a:r>
          </a:p>
          <a:p>
            <a:pPr marL="0" indent="0" algn="ctr">
              <a:buNone/>
            </a:pPr>
            <a:endParaRPr lang="en-US" sz="4800" b="1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0244" y="2558583"/>
            <a:ext cx="971355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Inspired by other SPA frameworks like </a:t>
            </a:r>
            <a:r>
              <a:rPr lang="en-US" sz="2800" b="1" dirty="0" smtClean="0">
                <a:solidFill>
                  <a:srgbClr val="FF00FF"/>
                </a:solidFill>
                <a:latin typeface="Franklin Gothic Heavy" panose="020B0903020102020204" pitchFamily="34" charset="0"/>
              </a:rPr>
              <a:t>React, Angular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Similar syntax to </a:t>
            </a:r>
            <a:r>
              <a:rPr lang="en-US" sz="2800" b="1" dirty="0" smtClean="0">
                <a:solidFill>
                  <a:srgbClr val="FF00FF"/>
                </a:solidFill>
                <a:latin typeface="Franklin Gothic Heavy" panose="020B0903020102020204" pitchFamily="34" charset="0"/>
              </a:rPr>
              <a:t>Razor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Runs on </a:t>
            </a:r>
            <a:r>
              <a:rPr lang="en-US" sz="2800" b="1" dirty="0" err="1" smtClean="0">
                <a:solidFill>
                  <a:srgbClr val="FF00FF"/>
                </a:solidFill>
                <a:latin typeface="Franklin Gothic Heavy" panose="020B0903020102020204" pitchFamily="34" charset="0"/>
              </a:rPr>
              <a:t>ASP.Net</a:t>
            </a:r>
            <a:r>
              <a:rPr lang="en-US" sz="2800" b="1" dirty="0" smtClean="0">
                <a:solidFill>
                  <a:srgbClr val="FF00FF"/>
                </a:solidFill>
                <a:latin typeface="Franklin Gothic Heavy" panose="020B0903020102020204" pitchFamily="34" charset="0"/>
              </a:rPr>
              <a:t> Core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22202" y="4347931"/>
            <a:ext cx="39301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Layouts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Dependency 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Routing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Javascript</a:t>
            </a:r>
            <a:r>
              <a:rPr lang="en-US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 Interop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And more to come…</a:t>
            </a:r>
            <a:endParaRPr lang="en-US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6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FF00FF"/>
                </a:solidFill>
                <a:latin typeface="Franklin Gothic Heavy" panose="020B0903020102020204" pitchFamily="34" charset="0"/>
              </a:rPr>
              <a:t>COMPONENTS</a:t>
            </a:r>
            <a:endParaRPr lang="en-US" sz="7200" dirty="0">
              <a:solidFill>
                <a:srgbClr val="FF00FF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6952" y="1861074"/>
            <a:ext cx="2214281" cy="3603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Franklin Gothic Heavy" panose="020B0903020102020204" pitchFamily="34" charset="0"/>
              </a:rPr>
              <a:t>Client List</a:t>
            </a:r>
            <a:endParaRPr lang="en-US" dirty="0">
              <a:solidFill>
                <a:schemeClr val="tx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37131" y="2441986"/>
            <a:ext cx="1634264" cy="5809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Franklin Gothic Heavy" panose="020B0903020102020204" pitchFamily="34" charset="0"/>
              </a:rPr>
              <a:t>Client Info</a:t>
            </a:r>
            <a:endParaRPr lang="en-US" dirty="0">
              <a:solidFill>
                <a:schemeClr val="tx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6512" y="3195021"/>
            <a:ext cx="1634264" cy="5809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Franklin Gothic Heavy" panose="020B0903020102020204" pitchFamily="34" charset="0"/>
              </a:rPr>
              <a:t>Client Info</a:t>
            </a:r>
            <a:endParaRPr lang="en-US" dirty="0">
              <a:solidFill>
                <a:schemeClr val="tx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6512" y="3948056"/>
            <a:ext cx="1634264" cy="5809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Franklin Gothic Heavy" panose="020B0903020102020204" pitchFamily="34" charset="0"/>
              </a:rPr>
              <a:t>Client Info</a:t>
            </a:r>
            <a:endParaRPr lang="en-US" dirty="0">
              <a:solidFill>
                <a:schemeClr val="tx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37131" y="4701091"/>
            <a:ext cx="1634264" cy="5809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Franklin Gothic Heavy" panose="020B0903020102020204" pitchFamily="34" charset="0"/>
              </a:rPr>
              <a:t>Client Info</a:t>
            </a:r>
            <a:endParaRPr lang="en-US" dirty="0">
              <a:solidFill>
                <a:schemeClr val="tx1"/>
              </a:solidFill>
              <a:latin typeface="Franklin Gothic Heavy" panose="020B09030201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451412" y="1861074"/>
            <a:ext cx="3726011" cy="3774826"/>
            <a:chOff x="3451412" y="1861074"/>
            <a:chExt cx="4068744" cy="377482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1412" y="1861074"/>
              <a:ext cx="4068744" cy="377482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023357" y="2033193"/>
              <a:ext cx="27539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http://www.contoso.com/users</a:t>
              </a:r>
              <a:endParaRPr lang="en-US" sz="1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471608" y="2315570"/>
              <a:ext cx="3932492" cy="33203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chemeClr val="tx1"/>
                  </a:solidFill>
                  <a:latin typeface="Franklin Gothic Heavy" panose="020B0903020102020204" pitchFamily="34" charset="0"/>
                </a:rPr>
                <a:t>Client List</a:t>
              </a:r>
              <a:endParaRPr lang="en-US" dirty="0">
                <a:solidFill>
                  <a:schemeClr val="tx1"/>
                </a:solidFill>
                <a:latin typeface="Franklin Gothic Heavy" panose="020B09030201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51520" y="2732442"/>
              <a:ext cx="3330330" cy="4625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chemeClr val="tx1"/>
                  </a:solidFill>
                  <a:latin typeface="Franklin Gothic Heavy" panose="020B0903020102020204" pitchFamily="34" charset="0"/>
                </a:rPr>
                <a:t>Client Info</a:t>
              </a:r>
              <a:endParaRPr lang="en-US" dirty="0">
                <a:solidFill>
                  <a:schemeClr val="tx1"/>
                </a:solidFill>
                <a:latin typeface="Franklin Gothic Heavy" panose="020B0903020102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51520" y="3254187"/>
              <a:ext cx="3330330" cy="4625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chemeClr val="tx1"/>
                  </a:solidFill>
                  <a:latin typeface="Franklin Gothic Heavy" panose="020B0903020102020204" pitchFamily="34" charset="0"/>
                </a:rPr>
                <a:t>Client Info</a:t>
              </a:r>
              <a:endParaRPr lang="en-US" dirty="0">
                <a:solidFill>
                  <a:schemeClr val="tx1"/>
                </a:solidFill>
                <a:latin typeface="Franklin Gothic Heavy" panose="020B0903020102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51520" y="3781208"/>
              <a:ext cx="3330330" cy="4625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chemeClr val="tx1"/>
                  </a:solidFill>
                  <a:latin typeface="Franklin Gothic Heavy" panose="020B0903020102020204" pitchFamily="34" charset="0"/>
                </a:rPr>
                <a:t>Client Info</a:t>
              </a:r>
              <a:endParaRPr lang="en-US" dirty="0">
                <a:solidFill>
                  <a:schemeClr val="tx1"/>
                </a:solidFill>
                <a:latin typeface="Franklin Gothic Heavy" panose="020B09030201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851520" y="4308229"/>
              <a:ext cx="3330330" cy="4625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chemeClr val="tx1"/>
                  </a:solidFill>
                  <a:latin typeface="Franklin Gothic Heavy" panose="020B0903020102020204" pitchFamily="34" charset="0"/>
                </a:rPr>
                <a:t>Client Info</a:t>
              </a:r>
              <a:endParaRPr lang="en-US" dirty="0">
                <a:solidFill>
                  <a:schemeClr val="tx1"/>
                </a:solidFill>
                <a:latin typeface="Franklin Gothic Heavy" panose="020B09030201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372887" y="1861074"/>
            <a:ext cx="3726011" cy="3774826"/>
            <a:chOff x="7372887" y="1861074"/>
            <a:chExt cx="3726011" cy="3774826"/>
          </a:xfrm>
        </p:grpSpPr>
        <p:grpSp>
          <p:nvGrpSpPr>
            <p:cNvPr id="28" name="Group 27"/>
            <p:cNvGrpSpPr/>
            <p:nvPr/>
          </p:nvGrpSpPr>
          <p:grpSpPr>
            <a:xfrm>
              <a:off x="7372887" y="1861074"/>
              <a:ext cx="3726011" cy="3774826"/>
              <a:chOff x="3451412" y="1861074"/>
              <a:chExt cx="4068744" cy="3774826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1412" y="1861074"/>
                <a:ext cx="4068744" cy="3774826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4023357" y="2033193"/>
                <a:ext cx="27539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http://www.contoso.com</a:t>
                </a:r>
                <a:endParaRPr lang="en-US" sz="1400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576679" y="3022899"/>
                <a:ext cx="2465091" cy="1167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Franklin Gothic Heavy" panose="020B0903020102020204" pitchFamily="34" charset="0"/>
                  </a:rPr>
                  <a:t>Client List from Japan</a:t>
                </a:r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7525333" y="4360561"/>
              <a:ext cx="3348433" cy="4102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chemeClr val="tx1"/>
                  </a:solidFill>
                  <a:latin typeface="Franklin Gothic Heavy" panose="020B0903020102020204" pitchFamily="34" charset="0"/>
                </a:rPr>
                <a:t>Client List from UK</a:t>
              </a:r>
              <a:endParaRPr lang="en-US" dirty="0">
                <a:solidFill>
                  <a:schemeClr val="tx1"/>
                </a:solidFill>
                <a:latin typeface="Franklin Gothic Heavy" panose="020B0903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002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FF00FF"/>
                </a:solidFill>
                <a:latin typeface="Franklin Gothic Heavy" panose="020B0903020102020204" pitchFamily="34" charset="0"/>
              </a:rPr>
              <a:t>2. Get Started</a:t>
            </a:r>
            <a:endParaRPr lang="en-US" sz="7200" dirty="0">
              <a:solidFill>
                <a:srgbClr val="FF00FF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608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https://blazor.net/docs/get-started.html</a:t>
            </a:r>
            <a:endParaRPr lang="en-US" sz="24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89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FF00FF"/>
                </a:solidFill>
                <a:latin typeface="Franklin Gothic Heavy" panose="020B0903020102020204" pitchFamily="34" charset="0"/>
              </a:rPr>
              <a:t>3. Practical Example</a:t>
            </a:r>
            <a:endParaRPr lang="en-US" sz="7200" dirty="0">
              <a:solidFill>
                <a:srgbClr val="FF00FF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79600" y="1881188"/>
            <a:ext cx="759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Small website that manage Meetup users and their attendance to events.</a:t>
            </a:r>
            <a:endParaRPr lang="en-US" sz="24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19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FF00FF"/>
                </a:solidFill>
                <a:latin typeface="Franklin Gothic Heavy" panose="020B0903020102020204" pitchFamily="34" charset="0"/>
              </a:rPr>
              <a:t>Component Lifecycle</a:t>
            </a:r>
            <a:endParaRPr lang="en-US" sz="7200" dirty="0">
              <a:solidFill>
                <a:srgbClr val="FF00FF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5500" y="1868488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Override the following methods inside a component</a:t>
            </a:r>
            <a:endParaRPr lang="en-US" sz="24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24865" y="2507953"/>
            <a:ext cx="2487827" cy="4283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Franklin Gothic Heavy" panose="020B0903020102020204" pitchFamily="34" charset="0"/>
              </a:rPr>
              <a:t>SetParameters</a:t>
            </a:r>
            <a:endParaRPr lang="en-US" dirty="0">
              <a:latin typeface="Franklin Gothic Heavy" panose="020B0903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8508" y="3377045"/>
            <a:ext cx="2487827" cy="4283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Franklin Gothic Heavy" panose="020B0903020102020204" pitchFamily="34" charset="0"/>
              </a:rPr>
              <a:t>OnInit</a:t>
            </a:r>
            <a:endParaRPr lang="en-US" dirty="0">
              <a:latin typeface="Franklin Gothic Heavy" panose="020B09030201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86616" y="3377045"/>
            <a:ext cx="2487827" cy="4283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Franklin Gothic Heavy" panose="020B0903020102020204" pitchFamily="34" charset="0"/>
              </a:rPr>
              <a:t>OnInitAsync</a:t>
            </a:r>
            <a:endParaRPr lang="en-US" dirty="0">
              <a:latin typeface="Franklin Gothic Heavy" panose="020B0903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88508" y="4246137"/>
            <a:ext cx="2487827" cy="4283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Franklin Gothic Heavy" panose="020B0903020102020204" pitchFamily="34" charset="0"/>
              </a:rPr>
              <a:t>OnParametersSet</a:t>
            </a:r>
            <a:endParaRPr lang="en-US" dirty="0">
              <a:latin typeface="Franklin Gothic Heavy" panose="020B09030201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86616" y="4246137"/>
            <a:ext cx="2487827" cy="4283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Franklin Gothic Heavy" panose="020B0903020102020204" pitchFamily="34" charset="0"/>
              </a:rPr>
              <a:t>OnParametersSetAsync</a:t>
            </a:r>
            <a:endParaRPr lang="en-US" sz="1600" dirty="0">
              <a:latin typeface="Franklin Gothic Heavy" panose="020B0903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88508" y="5115229"/>
            <a:ext cx="2487827" cy="4283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Franklin Gothic Heavy" panose="020B0903020102020204" pitchFamily="34" charset="0"/>
              </a:rPr>
              <a:t>OnRender</a:t>
            </a:r>
            <a:endParaRPr lang="en-US" dirty="0">
              <a:latin typeface="Franklin Gothic Heavy" panose="020B09030201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6616" y="5115229"/>
            <a:ext cx="2487827" cy="4283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Franklin Gothic Heavy" panose="020B0903020102020204" pitchFamily="34" charset="0"/>
              </a:rPr>
              <a:t>OnRenderAsync</a:t>
            </a:r>
            <a:endParaRPr lang="en-US" dirty="0">
              <a:latin typeface="Franklin Gothic Heavy" panose="020B09030201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24865" y="5914299"/>
            <a:ext cx="2487827" cy="4283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Franklin Gothic Heavy" panose="020B0903020102020204" pitchFamily="34" charset="0"/>
              </a:rPr>
              <a:t>Dispose</a:t>
            </a:r>
            <a:endParaRPr lang="en-US" dirty="0">
              <a:latin typeface="Franklin Gothic Heavy" panose="020B0903020102020204" pitchFamily="34" charset="0"/>
            </a:endParaRPr>
          </a:p>
        </p:txBody>
      </p:sp>
      <p:cxnSp>
        <p:nvCxnSpPr>
          <p:cNvPr id="16" name="Straight Arrow Connector 15"/>
          <p:cNvCxnSpPr>
            <a:stCxn id="6" idx="3"/>
            <a:endCxn id="7" idx="1"/>
          </p:cNvCxnSpPr>
          <p:nvPr/>
        </p:nvCxnSpPr>
        <p:spPr>
          <a:xfrm>
            <a:off x="5276335" y="3591229"/>
            <a:ext cx="910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</p:cNvCxnSpPr>
          <p:nvPr/>
        </p:nvCxnSpPr>
        <p:spPr>
          <a:xfrm flipH="1">
            <a:off x="3912973" y="3805413"/>
            <a:ext cx="3517557" cy="44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9" idx="1"/>
          </p:cNvCxnSpPr>
          <p:nvPr/>
        </p:nvCxnSpPr>
        <p:spPr>
          <a:xfrm>
            <a:off x="5276335" y="4460321"/>
            <a:ext cx="910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0" idx="0"/>
          </p:cNvCxnSpPr>
          <p:nvPr/>
        </p:nvCxnSpPr>
        <p:spPr>
          <a:xfrm flipH="1">
            <a:off x="4032422" y="4674505"/>
            <a:ext cx="3398108" cy="44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11" idx="1"/>
          </p:cNvCxnSpPr>
          <p:nvPr/>
        </p:nvCxnSpPr>
        <p:spPr>
          <a:xfrm>
            <a:off x="5276335" y="5329413"/>
            <a:ext cx="910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89685" y="5997583"/>
            <a:ext cx="34104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If component implements </a:t>
            </a:r>
            <a:r>
              <a:rPr lang="en-US" sz="1400" dirty="0" err="1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IDisposable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62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FF00FF"/>
                </a:solidFill>
                <a:latin typeface="Franklin Gothic Heavy" panose="020B0903020102020204" pitchFamily="34" charset="0"/>
              </a:rPr>
              <a:t>4. Debrief</a:t>
            </a:r>
            <a:endParaRPr lang="en-US" sz="7200" dirty="0">
              <a:solidFill>
                <a:srgbClr val="FF00FF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841500"/>
            <a:ext cx="80264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Resources</a:t>
            </a:r>
            <a:br>
              <a:rPr lang="en-US" sz="24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</a:br>
            <a:endParaRPr lang="en-US" sz="2400" dirty="0" smtClean="0">
              <a:solidFill>
                <a:schemeClr val="bg1"/>
              </a:solidFill>
              <a:latin typeface="Franklin Gothic Heavy" panose="020B0903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Official website: </a:t>
            </a:r>
            <a:r>
              <a:rPr lang="en-US" sz="2000" dirty="0" smtClean="0">
                <a:solidFill>
                  <a:schemeClr val="bg1"/>
                </a:solidFill>
                <a:latin typeface="Franklin Gothic Heavy" panose="020B0903020102020204" pitchFamily="34" charset="0"/>
                <a:hlinkClick r:id="rId3"/>
              </a:rPr>
              <a:t>https://blazor.net/</a:t>
            </a:r>
            <a:endParaRPr lang="en-US" sz="2000" dirty="0" smtClean="0">
              <a:solidFill>
                <a:schemeClr val="bg1"/>
              </a:solidFill>
              <a:latin typeface="Franklin Gothic Heavy" panose="020B0903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Official </a:t>
            </a:r>
            <a:r>
              <a:rPr lang="en-US" sz="2000" dirty="0" err="1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Github</a:t>
            </a:r>
            <a:r>
              <a:rPr lang="en-US" sz="20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: </a:t>
            </a:r>
            <a:r>
              <a:rPr lang="en-US" sz="2000" dirty="0" smtClean="0">
                <a:solidFill>
                  <a:schemeClr val="bg1"/>
                </a:solidFill>
                <a:latin typeface="Franklin Gothic Heavy" panose="020B0903020102020204" pitchFamily="34" charset="0"/>
                <a:hlinkClick r:id="rId4"/>
              </a:rPr>
              <a:t>https://github.com/aspnet/blazor</a:t>
            </a:r>
            <a:endParaRPr lang="en-US" sz="2000" dirty="0" smtClean="0">
              <a:solidFill>
                <a:schemeClr val="bg1"/>
              </a:solidFill>
              <a:latin typeface="Franklin Gothic Heavy" panose="020B0903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Good article on </a:t>
            </a:r>
            <a:r>
              <a:rPr lang="en-US" sz="2000" dirty="0" err="1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WebAssembly</a:t>
            </a:r>
            <a:r>
              <a:rPr lang="en-US" sz="20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: </a:t>
            </a:r>
            <a:r>
              <a:rPr lang="en-US" sz="2000" dirty="0" smtClean="0">
                <a:solidFill>
                  <a:schemeClr val="bg1"/>
                </a:solidFill>
                <a:latin typeface="Franklin Gothic Heavy" panose="020B0903020102020204" pitchFamily="34" charset="0"/>
                <a:hlinkClick r:id="rId5"/>
              </a:rPr>
              <a:t>https://hacks.mozilla.org/category/code-cartoons/a-cartoon-intro-to-webassembly/</a:t>
            </a:r>
            <a:endParaRPr lang="en-US" sz="2000" dirty="0" smtClean="0">
              <a:solidFill>
                <a:schemeClr val="bg1"/>
              </a:solidFill>
              <a:latin typeface="Franklin Gothic Heavy" panose="020B0903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Many more resources: </a:t>
            </a:r>
            <a:r>
              <a:rPr lang="en-US" sz="2000" dirty="0" smtClean="0">
                <a:solidFill>
                  <a:schemeClr val="bg1"/>
                </a:solidFill>
                <a:latin typeface="Franklin Gothic Heavy" panose="020B0903020102020204" pitchFamily="34" charset="0"/>
                <a:hlinkClick r:id="rId6"/>
              </a:rPr>
              <a:t>https://blazor.net/community.html</a:t>
            </a:r>
            <a:endParaRPr lang="en-US" sz="2000" dirty="0" smtClean="0">
              <a:solidFill>
                <a:schemeClr val="bg1"/>
              </a:solidFill>
              <a:latin typeface="Franklin Gothic Heavy" panose="020B0903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Franklin Gothic Heavy" panose="020B0903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My </a:t>
            </a:r>
            <a:r>
              <a:rPr lang="en-US" sz="2000" dirty="0" err="1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Github</a:t>
            </a:r>
            <a:r>
              <a:rPr lang="en-US" sz="20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: </a:t>
            </a:r>
            <a:r>
              <a:rPr lang="en-US" sz="2000" dirty="0">
                <a:solidFill>
                  <a:schemeClr val="bg1"/>
                </a:solidFill>
                <a:latin typeface="Franklin Gothic Heavy" panose="020B0903020102020204" pitchFamily="34" charset="0"/>
                <a:hlinkClick r:id="rId7"/>
              </a:rPr>
              <a:t>https</a:t>
            </a:r>
            <a:r>
              <a:rPr lang="en-US" sz="2000">
                <a:solidFill>
                  <a:schemeClr val="bg1"/>
                </a:solidFill>
                <a:latin typeface="Franklin Gothic Heavy" panose="020B0903020102020204" pitchFamily="34" charset="0"/>
                <a:hlinkClick r:id="rId7"/>
              </a:rPr>
              <a:t>://</a:t>
            </a:r>
            <a:r>
              <a:rPr lang="en-US" sz="2000" smtClean="0">
                <a:solidFill>
                  <a:schemeClr val="bg1"/>
                </a:solidFill>
                <a:latin typeface="Franklin Gothic Heavy" panose="020B0903020102020204" pitchFamily="34" charset="0"/>
                <a:hlinkClick r:id="rId7"/>
              </a:rPr>
              <a:t>github.com/Antonyo/DotNetMeetup</a:t>
            </a:r>
            <a:r>
              <a:rPr lang="en-US" sz="200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	</a:t>
            </a:r>
            <a:endParaRPr lang="en-US" sz="2000" dirty="0" smtClean="0">
              <a:solidFill>
                <a:schemeClr val="bg1"/>
              </a:solidFill>
              <a:latin typeface="Franklin Gothic Heavy" panose="020B0903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Franklin Gothic Heavy" panose="020B09030201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75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499" y="2801228"/>
            <a:ext cx="7039751" cy="132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5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FF00FF"/>
                </a:solidFill>
                <a:latin typeface="Franklin Gothic Heavy" panose="020B0903020102020204" pitchFamily="34" charset="0"/>
              </a:rPr>
              <a:t>AGENDA</a:t>
            </a:r>
            <a:endParaRPr lang="en-US" sz="7200" dirty="0">
              <a:solidFill>
                <a:srgbClr val="FF00FF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60441"/>
            <a:ext cx="10515600" cy="311652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Introduction to </a:t>
            </a:r>
            <a:r>
              <a:rPr lang="en-US" sz="3600" dirty="0" smtClean="0">
                <a:solidFill>
                  <a:srgbClr val="FF00FF"/>
                </a:solidFill>
                <a:latin typeface="Franklin Gothic Heavy" panose="020B0903020102020204" pitchFamily="34" charset="0"/>
              </a:rPr>
              <a:t>BLAZOR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How to get started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Practical example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Debrief</a:t>
            </a:r>
            <a:endParaRPr lang="en-US" sz="36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2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FF"/>
                </a:solidFill>
                <a:latin typeface="Franklin Gothic Heavy" panose="020B0903020102020204" pitchFamily="34" charset="0"/>
              </a:rPr>
              <a:t>1. WHAT IS BLAZOR</a:t>
            </a:r>
            <a:endParaRPr lang="en-US" sz="4000" dirty="0">
              <a:solidFill>
                <a:srgbClr val="FF00FF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438" y="1690688"/>
            <a:ext cx="3673061" cy="4693356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714" y="2433919"/>
            <a:ext cx="598468" cy="6051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091" y="4191000"/>
            <a:ext cx="1655822" cy="2170184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155" y="3650276"/>
            <a:ext cx="507028" cy="310505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719" y="4999143"/>
            <a:ext cx="1244621" cy="2109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72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968" y="3654907"/>
            <a:ext cx="985813" cy="29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6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0.03073 -0.18449 " pathEditMode="relative" rAng="0" ptsTypes="AA">
                                      <p:cBhvr>
                                        <p:cTn id="12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" y="-923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.12396 0.02662 " pathEditMode="relative" rAng="0" ptsTypes="AA">
                                      <p:cBhvr>
                                        <p:cTn id="22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8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2" y="2595562"/>
            <a:ext cx="55911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3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2245" y="1306286"/>
            <a:ext cx="4180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1975</a:t>
            </a:r>
            <a:endParaRPr lang="en-US" sz="72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6957">
            <a:off x="7973269" y="2754474"/>
            <a:ext cx="2295165" cy="2894305"/>
          </a:xfrm>
          <a:prstGeom prst="rect">
            <a:avLst/>
          </a:prstGeom>
          <a:solidFill>
            <a:srgbClr val="000000">
              <a:shade val="95000"/>
            </a:srgbClr>
          </a:solidFill>
          <a:ln w="127000" cap="sq">
            <a:solidFill>
              <a:schemeClr val="bg1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  <a:softEdge rad="101600"/>
          </a:effectLst>
        </p:spPr>
      </p:pic>
      <p:sp>
        <p:nvSpPr>
          <p:cNvPr id="8" name="TextBox 7"/>
          <p:cNvSpPr txBox="1"/>
          <p:nvPr/>
        </p:nvSpPr>
        <p:spPr>
          <a:xfrm rot="329560">
            <a:off x="8192455" y="5727360"/>
            <a:ext cx="1558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Brendan </a:t>
            </a:r>
            <a:r>
              <a:rPr lang="en-US" sz="1600" dirty="0" err="1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Eich</a:t>
            </a:r>
            <a:endParaRPr lang="en-US" sz="16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0401" y="3340358"/>
            <a:ext cx="5505061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 err="1" smtClean="0">
                <a:solidFill>
                  <a:srgbClr val="FF00FF"/>
                </a:solidFill>
                <a:latin typeface="Franklin Gothic Heavy" panose="020B0903020102020204" pitchFamily="34" charset="0"/>
              </a:rPr>
              <a:t>Javascript</a:t>
            </a:r>
            <a:endParaRPr lang="en-US" sz="8000" dirty="0">
              <a:solidFill>
                <a:srgbClr val="FF00FF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10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2245" y="1306286"/>
            <a:ext cx="4180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2015</a:t>
            </a:r>
            <a:endParaRPr lang="en-US" sz="72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702" y="3271221"/>
            <a:ext cx="1219200" cy="1219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73258" y="2809556"/>
            <a:ext cx="1258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ONLY</a:t>
            </a:r>
            <a:endParaRPr lang="en-US" sz="24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73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2245" y="1306286"/>
            <a:ext cx="4180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2017</a:t>
            </a:r>
            <a:endParaRPr lang="en-US" sz="72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032" y="3229216"/>
            <a:ext cx="2960539" cy="88261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543733" y="4331627"/>
            <a:ext cx="2589245" cy="718457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3200" dirty="0">
              <a:solidFill>
                <a:schemeClr val="tx2">
                  <a:lumMod val="50000"/>
                </a:schemeClr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830" y="4445067"/>
            <a:ext cx="20383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6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>
            <a:off x="2414587" y="4438622"/>
            <a:ext cx="7710486" cy="9525"/>
          </a:xfrm>
          <a:prstGeom prst="straightConnector1">
            <a:avLst/>
          </a:prstGeom>
          <a:ln w="698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14587" y="3219450"/>
            <a:ext cx="7710486" cy="9525"/>
          </a:xfrm>
          <a:prstGeom prst="straightConnector1">
            <a:avLst/>
          </a:prstGeom>
          <a:ln w="698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loud 2"/>
          <p:cNvSpPr/>
          <p:nvPr/>
        </p:nvSpPr>
        <p:spPr>
          <a:xfrm>
            <a:off x="888931" y="3067065"/>
            <a:ext cx="1567327" cy="153349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Franklin Gothic Heavy" panose="020B0903020102020204" pitchFamily="34" charset="0"/>
              </a:rPr>
              <a:t>HTTP</a:t>
            </a:r>
            <a:endParaRPr lang="en-US" sz="2000" dirty="0">
              <a:latin typeface="Franklin Gothic Heavy" panose="020B09030201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688429" y="2576510"/>
            <a:ext cx="1257300" cy="12573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Franklin Gothic Heavy" panose="020B0903020102020204" pitchFamily="34" charset="0"/>
              </a:rPr>
              <a:t>JS</a:t>
            </a:r>
            <a:endParaRPr lang="en-US" dirty="0">
              <a:latin typeface="Franklin Gothic Heavy" panose="020B09030201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953125" y="2862260"/>
            <a:ext cx="1609723" cy="7334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Franklin Gothic Heavy" panose="020B0903020102020204" pitchFamily="34" charset="0"/>
              </a:rPr>
              <a:t>COMPILED</a:t>
            </a:r>
            <a:br>
              <a:rPr lang="en-US" dirty="0" smtClean="0">
                <a:latin typeface="Franklin Gothic Heavy" panose="020B0903020102020204" pitchFamily="34" charset="0"/>
              </a:rPr>
            </a:br>
            <a:r>
              <a:rPr lang="en-US" sz="1400" dirty="0" smtClean="0">
                <a:latin typeface="Franklin Gothic Heavy" panose="020B0903020102020204" pitchFamily="34" charset="0"/>
              </a:rPr>
              <a:t>(JIT)</a:t>
            </a:r>
            <a:endParaRPr lang="en-US" sz="1400" dirty="0">
              <a:latin typeface="Franklin Gothic Heavy" panose="020B09030201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793828" y="2862259"/>
            <a:ext cx="1602581" cy="7334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Franklin Gothic Heavy" panose="020B0903020102020204" pitchFamily="34" charset="0"/>
              </a:rPr>
              <a:t>OPTIMIZED</a:t>
            </a:r>
            <a:endParaRPr lang="en-US" dirty="0">
              <a:latin typeface="Franklin Gothic Heavy" panose="020B0903020102020204" pitchFamily="34" charset="0"/>
            </a:endParaRPr>
          </a:p>
        </p:txBody>
      </p:sp>
      <p:sp>
        <p:nvSpPr>
          <p:cNvPr id="10" name="Isosceles Triangle 9"/>
          <p:cNvSpPr/>
          <p:nvPr/>
        </p:nvSpPr>
        <p:spPr>
          <a:xfrm rot="5400000">
            <a:off x="9586911" y="3509936"/>
            <a:ext cx="2071687" cy="995363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Franklin Gothic Heavy" panose="020B0903020102020204" pitchFamily="34" charset="0"/>
              </a:rPr>
              <a:t>Executed</a:t>
            </a:r>
            <a:endParaRPr lang="en-US" sz="1400" dirty="0">
              <a:latin typeface="Franklin Gothic Heavy" panose="020B09030201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42184" y="2852735"/>
            <a:ext cx="1609723" cy="7334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Franklin Gothic Heavy" panose="020B0903020102020204" pitchFamily="34" charset="0"/>
              </a:rPr>
              <a:t>PARSED</a:t>
            </a:r>
            <a:endParaRPr lang="en-US" dirty="0">
              <a:latin typeface="Franklin Gothic Heavy" panose="020B09030201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886076" y="4000486"/>
            <a:ext cx="838199" cy="83819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Franklin Gothic Heavy" panose="020B0903020102020204" pitchFamily="34" charset="0"/>
              </a:rPr>
              <a:t>WASM</a:t>
            </a:r>
            <a:endParaRPr lang="en-US" sz="1050" dirty="0">
              <a:latin typeface="Franklin Gothic Heavy" panose="020B09030201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933826" y="4129064"/>
            <a:ext cx="864393" cy="60008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Franklin Gothic Heavy" panose="020B0903020102020204" pitchFamily="34" charset="0"/>
              </a:rPr>
              <a:t>DECODED</a:t>
            </a:r>
            <a:endParaRPr lang="en-US" sz="1050" dirty="0">
              <a:latin typeface="Franklin Gothic Heavy" panose="020B09030201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947046" y="4129064"/>
            <a:ext cx="1006079" cy="60008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Franklin Gothic Heavy" panose="020B0903020102020204" pitchFamily="34" charset="0"/>
              </a:rPr>
              <a:t>COMPILED</a:t>
            </a:r>
            <a:endParaRPr lang="en-US" sz="1050" dirty="0"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72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10025" y="2695576"/>
            <a:ext cx="5648325" cy="19240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5" idx="1"/>
          </p:cNvCxnSpPr>
          <p:nvPr/>
        </p:nvCxnSpPr>
        <p:spPr>
          <a:xfrm>
            <a:off x="4010025" y="3657601"/>
            <a:ext cx="5648325" cy="32969"/>
          </a:xfrm>
          <a:prstGeom prst="straightConnector1">
            <a:avLst/>
          </a:prstGeom>
          <a:ln w="698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/>
          <p:cNvSpPr txBox="1">
            <a:spLocks/>
          </p:cNvSpPr>
          <p:nvPr/>
        </p:nvSpPr>
        <p:spPr>
          <a:xfrm>
            <a:off x="4241800" y="2723290"/>
            <a:ext cx="2343150" cy="22135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Browser JS Engine</a:t>
            </a:r>
            <a:endParaRPr lang="en-US" sz="16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517229" y="3069898"/>
            <a:ext cx="1257300" cy="12573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Franklin Gothic Heavy" panose="020B0903020102020204" pitchFamily="34" charset="0"/>
              </a:rPr>
              <a:t>JS</a:t>
            </a:r>
            <a:endParaRPr lang="en-US" dirty="0">
              <a:latin typeface="Franklin Gothic Heavy" panose="020B09030201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205537" y="3028951"/>
            <a:ext cx="1257300" cy="12573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Franklin Gothic Heavy" panose="020B0903020102020204" pitchFamily="34" charset="0"/>
              </a:rPr>
              <a:t>JS</a:t>
            </a:r>
            <a:endParaRPr lang="en-US" dirty="0">
              <a:latin typeface="Franklin Gothic Heavy" panose="020B09030201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893845" y="3069898"/>
            <a:ext cx="1257300" cy="12573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Franklin Gothic Heavy" panose="020B0903020102020204" pitchFamily="34" charset="0"/>
              </a:rPr>
              <a:t>JS</a:t>
            </a:r>
            <a:endParaRPr lang="en-US" dirty="0">
              <a:latin typeface="Franklin Gothic Heavy" panose="020B09030201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732735" y="3271470"/>
            <a:ext cx="838199" cy="83819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Franklin Gothic Heavy" panose="020B0903020102020204" pitchFamily="34" charset="0"/>
              </a:rPr>
              <a:t>WASM</a:t>
            </a:r>
            <a:endParaRPr lang="en-US" sz="1050" dirty="0">
              <a:latin typeface="Franklin Gothic Heavy" panose="020B09030201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429373" y="3279448"/>
            <a:ext cx="838199" cy="83819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Franklin Gothic Heavy" panose="020B0903020102020204" pitchFamily="34" charset="0"/>
              </a:rPr>
              <a:t>WASM</a:t>
            </a:r>
            <a:endParaRPr lang="en-US" sz="1050" dirty="0">
              <a:latin typeface="Franklin Gothic Heavy" panose="020B09030201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103395" y="3279448"/>
            <a:ext cx="838199" cy="83819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Franklin Gothic Heavy" panose="020B0903020102020204" pitchFamily="34" charset="0"/>
              </a:rPr>
              <a:t>WASM</a:t>
            </a:r>
            <a:endParaRPr lang="en-US" sz="1050" dirty="0">
              <a:latin typeface="Franklin Gothic Heavy" panose="020B0903020102020204" pitchFamily="34" charset="0"/>
            </a:endParaRPr>
          </a:p>
        </p:txBody>
      </p:sp>
      <p:sp>
        <p:nvSpPr>
          <p:cNvPr id="18" name="&quot;No&quot; Symbol 17"/>
          <p:cNvSpPr/>
          <p:nvPr/>
        </p:nvSpPr>
        <p:spPr>
          <a:xfrm>
            <a:off x="5076825" y="1743075"/>
            <a:ext cx="3562350" cy="3562350"/>
          </a:xfrm>
          <a:prstGeom prst="noSmoking">
            <a:avLst>
              <a:gd name="adj" fmla="val 3749"/>
            </a:avLst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29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185</Words>
  <Application>Microsoft Office PowerPoint</Application>
  <PresentationFormat>Widescreen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ＭＳ Ｐゴシック</vt:lpstr>
      <vt:lpstr>Arial</vt:lpstr>
      <vt:lpstr>Calibri</vt:lpstr>
      <vt:lpstr>Calibri Light</vt:lpstr>
      <vt:lpstr>Franklin Gothic Heavy</vt:lpstr>
      <vt:lpstr>Office Theme</vt:lpstr>
      <vt:lpstr>PowerPoint Presentation</vt:lpstr>
      <vt:lpstr>AGENDA</vt:lpstr>
      <vt:lpstr>1. WHAT IS BLAZOR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BLAZOR</vt:lpstr>
      <vt:lpstr>COMPONENTS</vt:lpstr>
      <vt:lpstr>2. Get Started</vt:lpstr>
      <vt:lpstr>3. Practical Example</vt:lpstr>
      <vt:lpstr>Component Lifecycle</vt:lpstr>
      <vt:lpstr>4. Debrief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Antonyo P</dc:creator>
  <cp:lastModifiedBy>Antonyo P</cp:lastModifiedBy>
  <cp:revision>44</cp:revision>
  <dcterms:created xsi:type="dcterms:W3CDTF">2018-11-20T00:19:31Z</dcterms:created>
  <dcterms:modified xsi:type="dcterms:W3CDTF">2018-11-20T07:21:26Z</dcterms:modified>
</cp:coreProperties>
</file>