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190" r:id="rId2"/>
  </p:sldMasterIdLst>
  <p:notesMasterIdLst>
    <p:notesMasterId r:id="rId45"/>
  </p:notesMasterIdLst>
  <p:handoutMasterIdLst>
    <p:handoutMasterId r:id="rId46"/>
  </p:handoutMasterIdLst>
  <p:sldIdLst>
    <p:sldId id="301" r:id="rId3"/>
    <p:sldId id="320" r:id="rId4"/>
    <p:sldId id="273" r:id="rId5"/>
    <p:sldId id="276" r:id="rId6"/>
    <p:sldId id="277" r:id="rId7"/>
    <p:sldId id="318" r:id="rId8"/>
    <p:sldId id="280" r:id="rId9"/>
    <p:sldId id="282" r:id="rId10"/>
    <p:sldId id="319" r:id="rId11"/>
    <p:sldId id="274" r:id="rId12"/>
    <p:sldId id="281" r:id="rId13"/>
    <p:sldId id="283" r:id="rId14"/>
    <p:sldId id="284" r:id="rId15"/>
    <p:sldId id="285" r:id="rId16"/>
    <p:sldId id="286" r:id="rId17"/>
    <p:sldId id="264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7" r:id="rId26"/>
    <p:sldId id="299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A"/>
    <a:srgbClr val="F9D1B7"/>
    <a:srgbClr val="DDDDDD"/>
    <a:srgbClr val="29D7CF"/>
    <a:srgbClr val="A8A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706" autoAdjust="0"/>
  </p:normalViewPr>
  <p:slideViewPr>
    <p:cSldViewPr>
      <p:cViewPr varScale="1">
        <p:scale>
          <a:sx n="80" d="100"/>
          <a:sy n="80" d="100"/>
        </p:scale>
        <p:origin x="216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55486" y="2852936"/>
            <a:ext cx="12244311" cy="90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0"/>
                <a:solidFill>
                  <a:schemeClr val="bg1"/>
                </a:solidFill>
              </a:rPr>
              <a:t>UNIVERSITY CASE STUDY </a:t>
            </a:r>
            <a:r>
              <a:rPr lang="en-IN" sz="4000" dirty="0" smtClean="0">
                <a:ln w="0">
                  <a:noFill/>
                </a:ln>
                <a:solidFill>
                  <a:schemeClr val="bg1"/>
                </a:solidFill>
              </a:rPr>
              <a:t>USING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2377" y="3356992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bg2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by Antony Raj </a:t>
            </a:r>
            <a:r>
              <a:rPr lang="en-IN" dirty="0">
                <a:ln w="0"/>
                <a:solidFill>
                  <a:schemeClr val="bg2">
                    <a:lumMod val="40000"/>
                    <a:lumOff val="60000"/>
                  </a:schemeClr>
                </a:solidFill>
                <a:latin typeface="Gabriola" panose="04040605051002020D02" pitchFamily="82" charset="0"/>
              </a:rPr>
              <a:t>Victor</a:t>
            </a:r>
            <a:endParaRPr lang="en-IN" dirty="0">
              <a:ln w="0"/>
              <a:solidFill>
                <a:schemeClr val="bg2">
                  <a:lumMod val="40000"/>
                  <a:lumOff val="6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2292"/>
              </p:ext>
            </p:extLst>
          </p:nvPr>
        </p:nvGraphicFramePr>
        <p:xfrm>
          <a:off x="1341884" y="2132856"/>
          <a:ext cx="8773615" cy="4520493"/>
        </p:xfrm>
        <a:graphic>
          <a:graphicData uri="http://schemas.openxmlformats.org/drawingml/2006/table">
            <a:tbl>
              <a:tblPr/>
              <a:tblGrid>
                <a:gridCol w="1425712"/>
                <a:gridCol w="877362"/>
                <a:gridCol w="1316042"/>
                <a:gridCol w="767691"/>
                <a:gridCol w="1096702"/>
                <a:gridCol w="1754723"/>
                <a:gridCol w="1535383"/>
              </a:tblGrid>
              <a:tr h="486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060848"/>
            <a:ext cx="5688632" cy="4686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2246"/>
              </p:ext>
            </p:extLst>
          </p:nvPr>
        </p:nvGraphicFramePr>
        <p:xfrm>
          <a:off x="6598468" y="2060848"/>
          <a:ext cx="5112568" cy="4686304"/>
        </p:xfrm>
        <a:graphic>
          <a:graphicData uri="http://schemas.openxmlformats.org/drawingml/2006/table">
            <a:tbl>
              <a:tblPr/>
              <a:tblGrid>
                <a:gridCol w="1208883"/>
                <a:gridCol w="1208883"/>
                <a:gridCol w="1485919"/>
                <a:gridCol w="1208883"/>
              </a:tblGrid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Shankar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Peltier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Bourikas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Student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705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5"/>
            <a:ext cx="5954128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132856"/>
            <a:ext cx="557974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8301"/>
              </p:ext>
            </p:extLst>
          </p:nvPr>
        </p:nvGraphicFramePr>
        <p:xfrm>
          <a:off x="1917948" y="2132851"/>
          <a:ext cx="7560840" cy="4663066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09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Advisor table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148154"/>
            <a:ext cx="4102909" cy="4320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685"/>
              </p:ext>
            </p:extLst>
          </p:nvPr>
        </p:nvGraphicFramePr>
        <p:xfrm>
          <a:off x="6022404" y="2148154"/>
          <a:ext cx="4608512" cy="432048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5860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Time_slot table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082159"/>
            <a:ext cx="5112568" cy="46805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3584"/>
              </p:ext>
            </p:extLst>
          </p:nvPr>
        </p:nvGraphicFramePr>
        <p:xfrm>
          <a:off x="5590357" y="2082160"/>
          <a:ext cx="6517595" cy="4680585"/>
        </p:xfrm>
        <a:graphic>
          <a:graphicData uri="http://schemas.openxmlformats.org/drawingml/2006/table">
            <a:tbl>
              <a:tblPr/>
              <a:tblGrid>
                <a:gridCol w="1589052"/>
                <a:gridCol w="546237"/>
                <a:gridCol w="1024193"/>
                <a:gridCol w="1241447"/>
                <a:gridCol w="949707"/>
                <a:gridCol w="1166959"/>
              </a:tblGrid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3" y="2342783"/>
            <a:ext cx="5219161" cy="4182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Prerequisite table</a:t>
            </a:r>
            <a:endParaRPr lang="en-IN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3625"/>
              </p:ext>
            </p:extLst>
          </p:nvPr>
        </p:nvGraphicFramePr>
        <p:xfrm>
          <a:off x="6526460" y="2342783"/>
          <a:ext cx="4536504" cy="4182560"/>
        </p:xfrm>
        <a:graphic>
          <a:graphicData uri="http://schemas.openxmlformats.org/drawingml/2006/table">
            <a:tbl>
              <a:tblPr/>
              <a:tblGrid>
                <a:gridCol w="2251450"/>
                <a:gridCol w="2285054"/>
              </a:tblGrid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course_id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prereq_id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average salary given by each department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7" y="4270155"/>
            <a:ext cx="2269976" cy="2206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urved Connector 13"/>
          <p:cNvCxnSpPr/>
          <p:nvPr/>
        </p:nvCxnSpPr>
        <p:spPr>
          <a:xfrm>
            <a:off x="7031759" y="4355671"/>
            <a:ext cx="1369077" cy="66455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7038" y="3894006"/>
            <a:ext cx="6092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select dept_name, round(avg(salary)) as avg_salary 		from </a:t>
            </a:r>
            <a:r>
              <a:rPr lang="en-IN" dirty="0" smtClean="0">
                <a:solidFill>
                  <a:schemeClr val="bg1"/>
                </a:solidFill>
              </a:rPr>
              <a:t>instructor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</a:t>
            </a:r>
            <a:r>
              <a:rPr lang="en-IN" dirty="0">
                <a:solidFill>
                  <a:schemeClr val="bg1"/>
                </a:solidFill>
              </a:rPr>
              <a:t>group by dept_name;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Display the name of students and their corresponding course IDs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28204" y="4368771"/>
            <a:ext cx="1617327" cy="7686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5860" y="3922701"/>
            <a:ext cx="48965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name,course_id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07" y="2996952"/>
            <a:ext cx="1944216" cy="3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3. Display number of courses taken by each student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35549" y="4757341"/>
            <a:ext cx="1744768" cy="80361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64" y="3940813"/>
            <a:ext cx="2376264" cy="25300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60277" y="3917071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select name,count(course_id) as 'count'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group by name;</a:t>
            </a:r>
            <a:endParaRPr lang="en-I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2062" y="2770530"/>
            <a:ext cx="5900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consists of 11 tables of the University.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comprises data of students, instructors, course,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 slot etc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case study is to help the university in improving their growth and efficiency.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" y="0"/>
            <a:ext cx="626778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7892" y="23514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6285676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entagon 7"/>
          <p:cNvSpPr/>
          <p:nvPr/>
        </p:nvSpPr>
        <p:spPr>
          <a:xfrm rot="5400000">
            <a:off x="10608528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entagon 8"/>
          <p:cNvSpPr/>
          <p:nvPr/>
        </p:nvSpPr>
        <p:spPr>
          <a:xfrm rot="5400000">
            <a:off x="8423665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Get the prerequisites courses for courses in the Spring semester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267159" y="471788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708" y="4717886"/>
            <a:ext cx="2936950" cy="185303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136904" y="3933056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smtClean="0">
                <a:solidFill>
                  <a:schemeClr val="bg1"/>
                </a:solidFill>
              </a:rPr>
              <a:t>semester,s.course_id,prereq_id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</a:t>
            </a:r>
            <a:r>
              <a:rPr lang="en-IN" sz="2400" dirty="0">
                <a:solidFill>
                  <a:schemeClr val="bg1"/>
                </a:solidFill>
              </a:rPr>
              <a:t>from section s,prereq p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s.course_id=p.course_id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semester='spring';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Display the instructor name who teaches student with highest 5 </a:t>
            </a:r>
            <a:r>
              <a:rPr lang="en-US" dirty="0" smtClean="0"/>
              <a:t>credits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50351" y="5047920"/>
            <a:ext cx="1728191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4757826"/>
            <a:ext cx="2998322" cy="18192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269876" y="4107750"/>
            <a:ext cx="488945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select s.name,i.name,tot_cred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from student s join instructor i</a:t>
            </a:r>
          </a:p>
          <a:p>
            <a:r>
              <a:rPr lang="en-IN" sz="2400" dirty="0" smtClean="0"/>
              <a:t>     </a:t>
            </a:r>
            <a:r>
              <a:rPr lang="en-IN" sz="2400" dirty="0"/>
              <a:t>using (dept_name) 		</a:t>
            </a:r>
            <a:r>
              <a:rPr lang="en-IN" sz="2400" dirty="0" smtClean="0"/>
              <a:t>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order </a:t>
            </a:r>
            <a:r>
              <a:rPr lang="en-IN" sz="2400" dirty="0"/>
              <a:t>by tot_cred desc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limit </a:t>
            </a:r>
            <a:r>
              <a:rPr lang="en-IN" sz="2400" dirty="0"/>
              <a:t>5;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Which semester and department offers maximum number of </a:t>
            </a:r>
            <a:r>
              <a:rPr lang="en-US" dirty="0" smtClean="0"/>
              <a:t>courses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733191" y="4869160"/>
            <a:ext cx="1329295" cy="648072"/>
          </a:xfrm>
          <a:prstGeom prst="curvedConnector3">
            <a:avLst>
              <a:gd name="adj1" fmla="val 49095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5500" y="4184438"/>
            <a:ext cx="653769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semester, dept_name, max(count) </a:t>
            </a:r>
            <a:r>
              <a:rPr lang="en-US" dirty="0" smtClean="0">
                <a:solidFill>
                  <a:schemeClr val="bg1"/>
                </a:solidFill>
              </a:rPr>
              <a:t>as max_courses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from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(select </a:t>
            </a:r>
            <a:r>
              <a:rPr lang="en-US" dirty="0">
                <a:solidFill>
                  <a:schemeClr val="bg1"/>
                </a:solidFill>
              </a:rPr>
              <a:t>semester, dept_name, count(course_id) </a:t>
            </a:r>
            <a:r>
              <a:rPr lang="en-US" dirty="0" smtClean="0">
                <a:solidFill>
                  <a:schemeClr val="bg1"/>
                </a:solidFill>
              </a:rPr>
              <a:t>as count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from course join section using(course_id)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group by dept_name 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 one;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6" y="5061600"/>
            <a:ext cx="2688446" cy="74366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7. Display course and department whose time starts at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369106" y="465313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313" y="4746755"/>
            <a:ext cx="1794795" cy="15725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6486" y="3878891"/>
            <a:ext cx="71881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distinct course_id,start_hr as hour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time_slot join </a:t>
            </a:r>
            <a:r>
              <a:rPr lang="en-IN" sz="2400" dirty="0" smtClean="0">
                <a:solidFill>
                  <a:schemeClr val="bg1"/>
                </a:solidFill>
              </a:rPr>
              <a:t>section using(time_slot_id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start_hr=8;</a:t>
            </a:r>
          </a:p>
        </p:txBody>
      </p:sp>
    </p:spTree>
    <p:extLst>
      <p:ext uri="{BB962C8B-B14F-4D97-AF65-F5344CB8AC3E}">
        <p14:creationId xmlns:p14="http://schemas.microsoft.com/office/powerpoint/2010/main" val="7032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8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Display the salary of instructors from Watson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606021" y="4617132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865" y="4906242"/>
            <a:ext cx="2836380" cy="1262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486307" y="3967800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name,salary,building from instructor join department using(dept_name) where building='watson';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9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Show the title of courses available on </a:t>
            </a:r>
            <a:r>
              <a:rPr lang="en-US" dirty="0" smtClean="0"/>
              <a:t>Monday.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66420" y="4645332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02" y="4005064"/>
            <a:ext cx="2690328" cy="25972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5748" y="3860502"/>
            <a:ext cx="504866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title, day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time_slot join </a:t>
            </a:r>
            <a:r>
              <a:rPr lang="en-IN" sz="2400" dirty="0" smtClean="0">
                <a:solidFill>
                  <a:schemeClr val="bg1"/>
                </a:solidFill>
              </a:rPr>
              <a:t>section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using (time_slot_id) join course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using (course_id) where day='m';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10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Find the number of courses that start at 8 and end at </a:t>
            </a:r>
            <a:r>
              <a:rPr lang="en-US" dirty="0" smtClean="0"/>
              <a:t>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180695" y="4958954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5282990"/>
            <a:ext cx="3435898" cy="751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1844" y="3989458"/>
            <a:ext cx="612068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start_hr</a:t>
            </a:r>
            <a:r>
              <a:rPr lang="en-IN" sz="2400" dirty="0" smtClean="0">
                <a:solidFill>
                  <a:schemeClr val="bg1"/>
                </a:solidFill>
              </a:rPr>
              <a:t>, end_hr,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  count(course_id</a:t>
            </a:r>
            <a:r>
              <a:rPr lang="en-IN" sz="2400" dirty="0">
                <a:solidFill>
                  <a:schemeClr val="bg1"/>
                </a:solidFill>
              </a:rPr>
              <a:t>) as numer_of_courses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  from section  join time_slot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</a:t>
            </a:r>
            <a:r>
              <a:rPr lang="en-IN" sz="2400" dirty="0">
                <a:solidFill>
                  <a:schemeClr val="bg1"/>
                </a:solidFill>
              </a:rPr>
              <a:t>using(time_slot_id)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  where </a:t>
            </a:r>
            <a:r>
              <a:rPr lang="en-IN" sz="2400" dirty="0">
                <a:solidFill>
                  <a:schemeClr val="bg1"/>
                </a:solidFill>
              </a:rPr>
              <a:t>start_hr=8 and end_hr=8 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11. Find instructors having salary more than </a:t>
            </a:r>
            <a:r>
              <a:rPr lang="en-US" dirty="0" smtClean="0"/>
              <a:t>90000.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751817" y="4472465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6" y="4551385"/>
            <a:ext cx="1724611" cy="14740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7868" y="3920208"/>
            <a:ext cx="34948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name,salary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from </a:t>
            </a:r>
            <a:r>
              <a:rPr lang="en-IN" sz="2400" dirty="0">
                <a:solidFill>
                  <a:schemeClr val="bg1"/>
                </a:solidFill>
              </a:rPr>
              <a:t>instructor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salary&gt;90000;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Find student records taking courses before 2018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915922" y="4448019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48" y="3861048"/>
            <a:ext cx="3536392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7868" y="4032521"/>
            <a:ext cx="358143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where </a:t>
            </a:r>
            <a:r>
              <a:rPr lang="en-IN" sz="2400" dirty="0">
                <a:solidFill>
                  <a:schemeClr val="bg1"/>
                </a:solidFill>
              </a:rPr>
              <a:t>year&lt;2018;</a:t>
            </a:r>
          </a:p>
        </p:txBody>
      </p:sp>
    </p:spTree>
    <p:extLst>
      <p:ext uri="{BB962C8B-B14F-4D97-AF65-F5344CB8AC3E}">
        <p14:creationId xmlns:p14="http://schemas.microsoft.com/office/powerpoint/2010/main" val="7366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13. Find student records taking courses in the fall semester and coming under first </a:t>
            </a:r>
            <a:r>
              <a:rPr lang="en-US" dirty="0" smtClean="0"/>
              <a:t>section.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42842" y="4756157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4642749"/>
            <a:ext cx="3468704" cy="19788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9617" y="4227251"/>
            <a:ext cx="601959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where </a:t>
            </a:r>
            <a:r>
              <a:rPr lang="en-IN" sz="2400" dirty="0">
                <a:solidFill>
                  <a:schemeClr val="bg1"/>
                </a:solidFill>
              </a:rPr>
              <a:t>semester='fall' and sec_id=1;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40000"/>
                <a:lumOff val="60000"/>
              </a:schemeClr>
            </a:gs>
            <a:gs pos="2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492895"/>
            <a:ext cx="4853030" cy="375284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487"/>
              </p:ext>
            </p:extLst>
          </p:nvPr>
        </p:nvGraphicFramePr>
        <p:xfrm>
          <a:off x="6382444" y="2492896"/>
          <a:ext cx="4412952" cy="3752847"/>
        </p:xfrm>
        <a:graphic>
          <a:graphicData uri="http://schemas.openxmlformats.org/drawingml/2006/table">
            <a:tbl>
              <a:tblPr/>
              <a:tblGrid>
                <a:gridCol w="1213562"/>
                <a:gridCol w="2013409"/>
                <a:gridCol w="1185981"/>
              </a:tblGrid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25860" y="819656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Classroom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5781" y="2336873"/>
            <a:ext cx="988572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14. Find the number of capacity left after occupying all the students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308203" y="5013176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181" y="3892443"/>
            <a:ext cx="756651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select section.room_number, </a:t>
            </a:r>
            <a:endParaRPr lang="en-IN" dirty="0" smtClean="0"/>
          </a:p>
          <a:p>
            <a:r>
              <a:rPr lang="en-IN" dirty="0" smtClean="0"/>
              <a:t>    capacity-count (</a:t>
            </a:r>
            <a:r>
              <a:rPr lang="en-IN" dirty="0"/>
              <a:t>classroom.room_number)  as remaining_capacity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from </a:t>
            </a:r>
            <a:r>
              <a:rPr lang="en-IN" dirty="0"/>
              <a:t>student</a:t>
            </a:r>
            <a:r>
              <a:rPr lang="en-IN" dirty="0" smtClean="0"/>
              <a:t>, takes, section, classroom </a:t>
            </a:r>
          </a:p>
          <a:p>
            <a:r>
              <a:rPr lang="en-IN" dirty="0" smtClean="0"/>
              <a:t>    where </a:t>
            </a:r>
            <a:r>
              <a:rPr lang="en-IN" dirty="0"/>
              <a:t>student.id=takes.id and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takes.course_id=section.course_id </a:t>
            </a:r>
            <a:endParaRPr lang="en-IN" dirty="0"/>
          </a:p>
          <a:p>
            <a:r>
              <a:rPr lang="en-IN" dirty="0" smtClean="0"/>
              <a:t>    and </a:t>
            </a:r>
            <a:r>
              <a:rPr lang="en-IN" dirty="0"/>
              <a:t>section.room_number = classroom.room_number </a:t>
            </a:r>
          </a:p>
          <a:p>
            <a:r>
              <a:rPr lang="en-IN" dirty="0" smtClean="0"/>
              <a:t>    group by capacity;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16" y="4945594"/>
            <a:ext cx="2422155" cy="13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15. Find student records taking courses in the summer semester, coming under first section in the year 2017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61957" y="4855888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02" y="5326365"/>
            <a:ext cx="3193750" cy="609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9589" y="4126036"/>
            <a:ext cx="60928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* from takes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where </a:t>
            </a:r>
            <a:r>
              <a:rPr lang="en-IN" sz="2400" dirty="0">
                <a:solidFill>
                  <a:schemeClr val="bg1"/>
                </a:solidFill>
              </a:rPr>
              <a:t>semester='summer' and sec_id=1 </a:t>
            </a:r>
            <a:r>
              <a:rPr lang="en-IN" sz="2400" dirty="0" smtClean="0">
                <a:solidFill>
                  <a:schemeClr val="bg1"/>
                </a:solidFill>
              </a:rPr>
              <a:t>           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year=2017;</a:t>
            </a:r>
          </a:p>
        </p:txBody>
      </p:sp>
    </p:spTree>
    <p:extLst>
      <p:ext uri="{BB962C8B-B14F-4D97-AF65-F5344CB8AC3E}">
        <p14:creationId xmlns:p14="http://schemas.microsoft.com/office/powerpoint/2010/main" val="14279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3772" y="2204501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16.Increase(update</a:t>
            </a:r>
            <a:r>
              <a:rPr lang="en-US" dirty="0"/>
              <a:t>) the salary of each instructor by 10% if </a:t>
            </a:r>
            <a:r>
              <a:rPr lang="en-US" dirty="0" smtClean="0"/>
              <a:t>their current </a:t>
            </a:r>
            <a:r>
              <a:rPr lang="en-US" dirty="0"/>
              <a:t>salary is between 0 and 90000</a:t>
            </a:r>
            <a:r>
              <a:rPr lang="en-US" dirty="0" smtClean="0"/>
              <a:t>.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</a:t>
            </a:r>
            <a:r>
              <a:rPr lang="en-US" sz="1600" dirty="0" smtClean="0">
                <a:solidFill>
                  <a:srgbClr val="DDDDDD"/>
                </a:solidFill>
              </a:rPr>
              <a:t>before update </a:t>
            </a:r>
            <a:r>
              <a:rPr lang="en-US" sz="1600" dirty="0" smtClean="0">
                <a:solidFill>
                  <a:srgbClr val="DDDDDD"/>
                </a:solidFill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742484" y="4532461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795" y="4025500"/>
            <a:ext cx="575029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 instructor set salary=salary*1.1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bg1"/>
                </a:solidFill>
              </a:rPr>
              <a:t>where salary between 0 and 90000;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88" y="2132856"/>
            <a:ext cx="2582866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564" y="4584790"/>
            <a:ext cx="259135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17.Find </a:t>
            </a:r>
            <a:r>
              <a:rPr lang="en-US" dirty="0"/>
              <a:t>the number of courses having A grade in each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086735" y="4988574"/>
            <a:ext cx="1139802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9081" y="3978543"/>
            <a:ext cx="700954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select </a:t>
            </a:r>
            <a:r>
              <a:rPr lang="en-IN" sz="2400" dirty="0">
                <a:solidFill>
                  <a:schemeClr val="bg1"/>
                </a:solidFill>
              </a:rPr>
              <a:t>building</a:t>
            </a:r>
            <a:r>
              <a:rPr lang="en-IN" sz="2400" dirty="0" smtClean="0">
                <a:solidFill>
                  <a:schemeClr val="bg1"/>
                </a:solidFill>
              </a:rPr>
              <a:t>, count(course_id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r>
              <a:rPr lang="en-IN" sz="2400" dirty="0" smtClean="0">
                <a:solidFill>
                  <a:schemeClr val="bg1"/>
                </a:solidFill>
              </a:rPr>
              <a:t>as course_count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grade </a:t>
            </a:r>
            <a:r>
              <a:rPr lang="en-IN" sz="2400" dirty="0">
                <a:solidFill>
                  <a:schemeClr val="bg1"/>
                </a:solidFill>
              </a:rPr>
              <a:t>from takes join </a:t>
            </a:r>
            <a:r>
              <a:rPr lang="en-IN" sz="2400" dirty="0" smtClean="0">
                <a:solidFill>
                  <a:schemeClr val="bg1"/>
                </a:solidFill>
              </a:rPr>
              <a:t>section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using(course_id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where </a:t>
            </a:r>
            <a:r>
              <a:rPr lang="en-IN" sz="2400" dirty="0">
                <a:solidFill>
                  <a:schemeClr val="bg1"/>
                </a:solidFill>
              </a:rPr>
              <a:t>grade='A'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group </a:t>
            </a:r>
            <a:r>
              <a:rPr lang="en-IN" sz="2400" dirty="0">
                <a:solidFill>
                  <a:schemeClr val="bg1"/>
                </a:solidFill>
              </a:rPr>
              <a:t>by building;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587" y="4872584"/>
            <a:ext cx="2756925" cy="15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18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789" y="2260331"/>
            <a:ext cx="9813714" cy="3675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18. Display section details with B time slot, room number 514 and in the Painter building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297699" y="5171992"/>
            <a:ext cx="1372777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87" y="5558033"/>
            <a:ext cx="4247921" cy="691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845" y="4136531"/>
            <a:ext cx="41764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sec_id</a:t>
            </a:r>
            <a:r>
              <a:rPr lang="en-IN" sz="2400" dirty="0" smtClean="0">
                <a:solidFill>
                  <a:schemeClr val="bg1"/>
                </a:solidFill>
              </a:rPr>
              <a:t>, time_slot_id,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room_number, building 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section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where </a:t>
            </a:r>
            <a:r>
              <a:rPr lang="en-IN" sz="2400" dirty="0">
                <a:solidFill>
                  <a:schemeClr val="bg1"/>
                </a:solidFill>
              </a:rPr>
              <a:t>time_slot_id='B'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and room_number=514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and </a:t>
            </a:r>
            <a:r>
              <a:rPr lang="en-IN" sz="2400" dirty="0">
                <a:solidFill>
                  <a:schemeClr val="bg1"/>
                </a:solidFill>
              </a:rPr>
              <a:t>building='Painter';</a:t>
            </a:r>
          </a:p>
        </p:txBody>
      </p:sp>
    </p:spTree>
    <p:extLst>
      <p:ext uri="{BB962C8B-B14F-4D97-AF65-F5344CB8AC3E}">
        <p14:creationId xmlns:p14="http://schemas.microsoft.com/office/powerpoint/2010/main" val="3629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19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19. Find all course titles which have a string "</a:t>
            </a:r>
            <a:r>
              <a:rPr lang="en-US" dirty="0" smtClean="0"/>
              <a:t>Intro“.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444" y="4452525"/>
            <a:ext cx="1355826" cy="6928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77" y="4557274"/>
            <a:ext cx="3011411" cy="1536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6879" y="3967944"/>
            <a:ext cx="50201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 from </a:t>
            </a:r>
            <a:r>
              <a:rPr lang="en-IN" sz="2400" dirty="0" smtClean="0">
                <a:solidFill>
                  <a:schemeClr val="bg1"/>
                </a:solidFill>
              </a:rPr>
              <a:t>course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	 </a:t>
            </a:r>
            <a:r>
              <a:rPr lang="en-IN" sz="2400" dirty="0">
                <a:solidFill>
                  <a:schemeClr val="bg1"/>
                </a:solidFill>
              </a:rPr>
              <a:t>where title REGEXP '^intro';</a:t>
            </a:r>
          </a:p>
        </p:txBody>
      </p:sp>
    </p:spTree>
    <p:extLst>
      <p:ext uri="{BB962C8B-B14F-4D97-AF65-F5344CB8AC3E}">
        <p14:creationId xmlns:p14="http://schemas.microsoft.com/office/powerpoint/2010/main" val="191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20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20. Find the titles of courses in the Computer Science department that have 3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77752" y="5059785"/>
            <a:ext cx="1355826" cy="69283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44" y="5361930"/>
            <a:ext cx="3398250" cy="10106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1071" y="4173258"/>
            <a:ext cx="488735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title, credits, dept_name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 from </a:t>
            </a:r>
            <a:r>
              <a:rPr lang="en-IN" sz="2400" dirty="0">
                <a:solidFill>
                  <a:schemeClr val="bg1"/>
                </a:solidFill>
              </a:rPr>
              <a:t>course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dept_name='Comp. Sci.'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credits=3;</a:t>
            </a:r>
          </a:p>
        </p:txBody>
      </p:sp>
    </p:spTree>
    <p:extLst>
      <p:ext uri="{BB962C8B-B14F-4D97-AF65-F5344CB8AC3E}">
        <p14:creationId xmlns:p14="http://schemas.microsoft.com/office/powerpoint/2010/main" val="1873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21. Find IDs and titles of all the courses which were taught by an instructor named Einstein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332198" y="4998324"/>
            <a:ext cx="1406911" cy="6629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25860" y="4324085"/>
            <a:ext cx="415856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course_id, title, name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from </a:t>
            </a:r>
            <a:r>
              <a:rPr lang="en-US" sz="2400" dirty="0">
                <a:solidFill>
                  <a:schemeClr val="bg1"/>
                </a:solidFill>
              </a:rPr>
              <a:t>course join instructor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using </a:t>
            </a:r>
            <a:r>
              <a:rPr lang="en-US" sz="2400" dirty="0">
                <a:solidFill>
                  <a:schemeClr val="bg1"/>
                </a:solidFill>
              </a:rPr>
              <a:t>(dept_name)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where </a:t>
            </a:r>
            <a:r>
              <a:rPr lang="en-US" sz="2400" dirty="0">
                <a:solidFill>
                  <a:schemeClr val="bg1"/>
                </a:solidFill>
              </a:rPr>
              <a:t>name='Einstein';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35" y="5329787"/>
            <a:ext cx="355239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22. Find all course IDs which start with </a:t>
            </a:r>
            <a:r>
              <a:rPr lang="en-US" dirty="0" smtClean="0"/>
              <a:t>CS.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441872" y="4409134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97" y="4212529"/>
            <a:ext cx="1669223" cy="2164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5901" y="3993636"/>
            <a:ext cx="497083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course_id from course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course_id regexp '^cs';</a:t>
            </a:r>
          </a:p>
        </p:txBody>
      </p:sp>
    </p:spTree>
    <p:extLst>
      <p:ext uri="{BB962C8B-B14F-4D97-AF65-F5344CB8AC3E}">
        <p14:creationId xmlns:p14="http://schemas.microsoft.com/office/powerpoint/2010/main" val="9204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23. For each department, find the maximum salary of instructors in that department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382444" y="5113448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9876" y="4269183"/>
            <a:ext cx="50405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Select dept_name, name,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round(max(salary</a:t>
            </a:r>
            <a:r>
              <a:rPr lang="en-US" sz="2400" dirty="0">
                <a:solidFill>
                  <a:schemeClr val="bg1"/>
                </a:solidFill>
              </a:rPr>
              <a:t>)) as max_salary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from </a:t>
            </a:r>
            <a:r>
              <a:rPr lang="en-US" sz="2400" dirty="0">
                <a:solidFill>
                  <a:schemeClr val="bg1"/>
                </a:solidFill>
              </a:rPr>
              <a:t>instructor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group </a:t>
            </a:r>
            <a:r>
              <a:rPr lang="en-US" sz="2400" dirty="0">
                <a:solidFill>
                  <a:schemeClr val="bg1"/>
                </a:solidFill>
              </a:rPr>
              <a:t>by dept_name;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67" y="4581128"/>
            <a:ext cx="2946588" cy="20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636912"/>
            <a:ext cx="4457700" cy="3456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Department table</a:t>
            </a:r>
            <a:endParaRPr lang="en-IN" sz="4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58796"/>
              </p:ext>
            </p:extLst>
          </p:nvPr>
        </p:nvGraphicFramePr>
        <p:xfrm>
          <a:off x="6670477" y="2636912"/>
          <a:ext cx="3960439" cy="3411047"/>
        </p:xfrm>
        <a:graphic>
          <a:graphicData uri="http://schemas.openxmlformats.org/drawingml/2006/table">
            <a:tbl>
              <a:tblPr/>
              <a:tblGrid>
                <a:gridCol w="1624795"/>
                <a:gridCol w="1320147"/>
                <a:gridCol w="1015497"/>
              </a:tblGrid>
              <a:tr h="552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24. Display number of students in each department having total credits divisible by course credits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366260" y="5203844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5860" y="4154252"/>
            <a:ext cx="6192688" cy="23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count(s.id) as </a:t>
            </a:r>
            <a:r>
              <a:rPr lang="en-US" sz="2400" dirty="0" smtClean="0">
                <a:solidFill>
                  <a:schemeClr val="bg1"/>
                </a:solidFill>
              </a:rPr>
              <a:t>'no_of_students’,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s.dept_name</a:t>
            </a:r>
            <a:r>
              <a:rPr lang="en-US" sz="2400" dirty="0">
                <a:solidFill>
                  <a:schemeClr val="bg1"/>
                </a:solidFill>
              </a:rPr>
              <a:t>, name, tot_cred, </a:t>
            </a:r>
            <a:r>
              <a:rPr lang="en-US" sz="2400" dirty="0" smtClean="0">
                <a:solidFill>
                  <a:schemeClr val="bg1"/>
                </a:solidFill>
              </a:rPr>
              <a:t>credits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from student s , course c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where </a:t>
            </a:r>
            <a:r>
              <a:rPr lang="en-US" sz="2400" dirty="0">
                <a:solidFill>
                  <a:schemeClr val="bg1"/>
                </a:solidFill>
              </a:rPr>
              <a:t>s.dept_name = c.dept_name </a:t>
            </a:r>
            <a:r>
              <a:rPr lang="en-US" sz="2400" dirty="0" smtClean="0">
                <a:solidFill>
                  <a:schemeClr val="bg1"/>
                </a:solidFill>
              </a:rPr>
              <a:t>and   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tot_cred/credits=0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group by c.dept_name;  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900" y="5570016"/>
            <a:ext cx="3009900" cy="6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25. Find number of instructors in each department having 'a' and 'e' in their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38428" y="5265762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6109" y="4296266"/>
            <a:ext cx="501031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dept_name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count(name</a:t>
            </a:r>
            <a:r>
              <a:rPr lang="en-IN" sz="2400" dirty="0">
                <a:solidFill>
                  <a:schemeClr val="bg1"/>
                </a:solidFill>
              </a:rPr>
              <a:t>) as </a:t>
            </a:r>
            <a:r>
              <a:rPr lang="en-IN" sz="2400" dirty="0" smtClean="0">
                <a:solidFill>
                  <a:schemeClr val="bg1"/>
                </a:solidFill>
              </a:rPr>
              <a:t>inst_count</a:t>
            </a:r>
            <a:r>
              <a:rPr lang="en-IN" sz="2400" dirty="0">
                <a:solidFill>
                  <a:schemeClr val="bg1"/>
                </a:solidFill>
              </a:rPr>
              <a:t>, name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from </a:t>
            </a:r>
            <a:r>
              <a:rPr lang="en-IN" sz="2400" dirty="0">
                <a:solidFill>
                  <a:schemeClr val="bg1"/>
                </a:solidFill>
              </a:rPr>
              <a:t>instructor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where </a:t>
            </a:r>
            <a:r>
              <a:rPr lang="en-IN" sz="2400" dirty="0">
                <a:solidFill>
                  <a:schemeClr val="bg1"/>
                </a:solidFill>
              </a:rPr>
              <a:t>name like '%a%e%'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group </a:t>
            </a:r>
            <a:r>
              <a:rPr lang="en-IN" sz="2400" dirty="0">
                <a:solidFill>
                  <a:schemeClr val="bg1"/>
                </a:solidFill>
              </a:rPr>
              <a:t>by dept_name;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1" y="5579007"/>
            <a:ext cx="3260029" cy="7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26</a:t>
            </a:r>
            <a:r>
              <a:rPr lang="en-US" dirty="0"/>
              <a:t>. Display number of courses being taught in classroom having capacity more than 20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034459" y="5290693"/>
            <a:ext cx="1492715" cy="73234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6110" y="4136531"/>
            <a:ext cx="587536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s.room_number</a:t>
            </a:r>
            <a:r>
              <a:rPr lang="en-US" sz="2400" dirty="0" smtClean="0">
                <a:solidFill>
                  <a:schemeClr val="bg1"/>
                </a:solidFill>
              </a:rPr>
              <a:t>,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count(course_id)as </a:t>
            </a:r>
            <a:r>
              <a:rPr lang="en-US" sz="2400" dirty="0">
                <a:solidFill>
                  <a:schemeClr val="bg1"/>
                </a:solidFill>
              </a:rPr>
              <a:t>number_of_courses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s.building</a:t>
            </a:r>
            <a:r>
              <a:rPr lang="en-US" sz="2400" dirty="0">
                <a:solidFill>
                  <a:schemeClr val="bg1"/>
                </a:solidFill>
              </a:rPr>
              <a:t>, capacity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</a:rPr>
              <a:t>classroom c join section s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where </a:t>
            </a:r>
            <a:r>
              <a:rPr lang="en-US" sz="2400" dirty="0">
                <a:solidFill>
                  <a:schemeClr val="bg1"/>
                </a:solidFill>
              </a:rPr>
              <a:t>c.room_number=s.room_number </a:t>
            </a:r>
            <a:r>
              <a:rPr lang="en-US" sz="24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and capacity&gt;20;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301" y="5621616"/>
            <a:ext cx="3399886" cy="7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Course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5904656" cy="4648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75652"/>
              </p:ext>
            </p:extLst>
          </p:nvPr>
        </p:nvGraphicFramePr>
        <p:xfrm>
          <a:off x="6238428" y="2132856"/>
          <a:ext cx="5712207" cy="4536504"/>
        </p:xfrm>
        <a:graphic>
          <a:graphicData uri="http://schemas.openxmlformats.org/drawingml/2006/table">
            <a:tbl>
              <a:tblPr/>
              <a:tblGrid>
                <a:gridCol w="1034623"/>
                <a:gridCol w="2736305"/>
                <a:gridCol w="1200707"/>
                <a:gridCol w="74057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Computational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Computer Science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Processing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System Concepts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Digital Systems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Banking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Video Production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Principles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Instructor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132856"/>
            <a:ext cx="5976664" cy="44862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7387"/>
              </p:ext>
            </p:extLst>
          </p:nvPr>
        </p:nvGraphicFramePr>
        <p:xfrm>
          <a:off x="6886500" y="2132856"/>
          <a:ext cx="4824537" cy="4486274"/>
        </p:xfrm>
        <a:graphic>
          <a:graphicData uri="http://schemas.openxmlformats.org/drawingml/2006/table">
            <a:tbl>
              <a:tblPr/>
              <a:tblGrid>
                <a:gridCol w="903288"/>
                <a:gridCol w="1372437"/>
                <a:gridCol w="1456464"/>
                <a:gridCol w="1092348"/>
              </a:tblGrid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0848"/>
            <a:ext cx="8496300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41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1672"/>
              </p:ext>
            </p:extLst>
          </p:nvPr>
        </p:nvGraphicFramePr>
        <p:xfrm>
          <a:off x="2205980" y="2132856"/>
          <a:ext cx="7632850" cy="4536512"/>
        </p:xfrm>
        <a:graphic>
          <a:graphicData uri="http://schemas.openxmlformats.org/drawingml/2006/table">
            <a:tbl>
              <a:tblPr/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08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060848"/>
            <a:ext cx="72278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1798</Words>
  <Application>Microsoft Office PowerPoint</Application>
  <PresentationFormat>Custom</PresentationFormat>
  <Paragraphs>955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Gabriola</vt:lpstr>
      <vt:lpstr>Palatino Linotype</vt:lpstr>
      <vt:lpstr>Times New Roman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  <vt:lpstr>Problem 11</vt:lpstr>
      <vt:lpstr>Problem 12</vt:lpstr>
      <vt:lpstr>Problem 13</vt:lpstr>
      <vt:lpstr>Problem 14</vt:lpstr>
      <vt:lpstr>Problem 15</vt:lpstr>
      <vt:lpstr>Problem 16</vt:lpstr>
      <vt:lpstr>Problem 17</vt:lpstr>
      <vt:lpstr>Problem 18</vt:lpstr>
      <vt:lpstr>Problem 19</vt:lpstr>
      <vt:lpstr>Problem 20</vt:lpstr>
      <vt:lpstr>Problem 21</vt:lpstr>
      <vt:lpstr>Problem 22</vt:lpstr>
      <vt:lpstr>Problem 23</vt:lpstr>
      <vt:lpstr>Problem 24</vt:lpstr>
      <vt:lpstr>Problem 25</vt:lpstr>
      <vt:lpstr>Problem 26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144</cp:revision>
  <dcterms:created xsi:type="dcterms:W3CDTF">2023-03-12T09:09:34Z</dcterms:created>
  <dcterms:modified xsi:type="dcterms:W3CDTF">2023-05-13T16:43:40Z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