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2" r:id="rId1"/>
    <p:sldMasterId id="2147484190" r:id="rId2"/>
  </p:sldMasterIdLst>
  <p:notesMasterIdLst>
    <p:notesMasterId r:id="rId26"/>
  </p:notesMasterIdLst>
  <p:handoutMasterIdLst>
    <p:handoutMasterId r:id="rId27"/>
  </p:handoutMasterIdLst>
  <p:sldIdLst>
    <p:sldId id="301" r:id="rId3"/>
    <p:sldId id="320" r:id="rId4"/>
    <p:sldId id="273" r:id="rId5"/>
    <p:sldId id="276" r:id="rId6"/>
    <p:sldId id="277" r:id="rId7"/>
    <p:sldId id="318" r:id="rId8"/>
    <p:sldId id="280" r:id="rId9"/>
    <p:sldId id="282" r:id="rId10"/>
    <p:sldId id="319" r:id="rId11"/>
    <p:sldId id="274" r:id="rId12"/>
    <p:sldId id="281" r:id="rId13"/>
    <p:sldId id="283" r:id="rId14"/>
    <p:sldId id="284" r:id="rId15"/>
    <p:sldId id="285" r:id="rId16"/>
    <p:sldId id="286" r:id="rId17"/>
    <p:sldId id="264" r:id="rId18"/>
    <p:sldId id="288" r:id="rId19"/>
    <p:sldId id="289" r:id="rId20"/>
    <p:sldId id="290" r:id="rId21"/>
    <p:sldId id="292" r:id="rId22"/>
    <p:sldId id="293" r:id="rId23"/>
    <p:sldId id="294" r:id="rId24"/>
    <p:sldId id="295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1EA"/>
    <a:srgbClr val="F9D1B7"/>
    <a:srgbClr val="DDDDDD"/>
    <a:srgbClr val="29D7CF"/>
    <a:srgbClr val="A8A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706" autoAdjust="0"/>
  </p:normalViewPr>
  <p:slideViewPr>
    <p:cSldViewPr>
      <p:cViewPr varScale="1">
        <p:scale>
          <a:sx n="80" d="100"/>
          <a:sy n="80" d="100"/>
        </p:scale>
        <p:origin x="216" y="7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5/14/2023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5/14/2023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5749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43" y="4243845"/>
            <a:ext cx="3076307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57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09342" y="2590078"/>
            <a:ext cx="3076308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145" y="2733709"/>
            <a:ext cx="8142013" cy="1373070"/>
          </a:xfrm>
        </p:spPr>
        <p:txBody>
          <a:bodyPr anchor="b">
            <a:noAutofit/>
          </a:bodyPr>
          <a:lstStyle>
            <a:lvl1pPr algn="r">
              <a:defRPr sz="5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45" y="4394040"/>
            <a:ext cx="8142013" cy="1117687"/>
          </a:xfrm>
        </p:spPr>
        <p:txBody>
          <a:bodyPr>
            <a:normAutofit/>
          </a:bodyPr>
          <a:lstStyle>
            <a:lvl1pPr marL="0" indent="0" algn="r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2936" y="2750337"/>
            <a:ext cx="1171583" cy="1356442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arallelogram 7"/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" fmla="*/ 0 w 10733762"/>
              <a:gd name="connsiteY0" fmla="*/ 5234835 h 5410200"/>
              <a:gd name="connsiteX1" fmla="*/ 1189712 w 10733762"/>
              <a:gd name="connsiteY1" fmla="*/ 0 h 5410200"/>
              <a:gd name="connsiteX2" fmla="*/ 10733762 w 10733762"/>
              <a:gd name="connsiteY2" fmla="*/ 0 h 5410200"/>
              <a:gd name="connsiteX3" fmla="*/ 9381212 w 10733762"/>
              <a:gd name="connsiteY3" fmla="*/ 5410200 h 5410200"/>
              <a:gd name="connsiteX4" fmla="*/ 0 w 10733762"/>
              <a:gd name="connsiteY4" fmla="*/ 5234835 h 5410200"/>
              <a:gd name="connsiteX0" fmla="*/ 0 w 10771340"/>
              <a:gd name="connsiteY0" fmla="*/ 5360096 h 5410200"/>
              <a:gd name="connsiteX1" fmla="*/ 1227290 w 10771340"/>
              <a:gd name="connsiteY1" fmla="*/ 0 h 5410200"/>
              <a:gd name="connsiteX2" fmla="*/ 10771340 w 10771340"/>
              <a:gd name="connsiteY2" fmla="*/ 0 h 5410200"/>
              <a:gd name="connsiteX3" fmla="*/ 9418790 w 10771340"/>
              <a:gd name="connsiteY3" fmla="*/ 5410200 h 5410200"/>
              <a:gd name="connsiteX4" fmla="*/ 0 w 10771340"/>
              <a:gd name="connsiteY4" fmla="*/ 5360096 h 5410200"/>
              <a:gd name="connsiteX0" fmla="*/ 0 w 10771340"/>
              <a:gd name="connsiteY0" fmla="*/ 5360096 h 5360096"/>
              <a:gd name="connsiteX1" fmla="*/ 1227290 w 10771340"/>
              <a:gd name="connsiteY1" fmla="*/ 0 h 5360096"/>
              <a:gd name="connsiteX2" fmla="*/ 10771340 w 10771340"/>
              <a:gd name="connsiteY2" fmla="*/ 0 h 5360096"/>
              <a:gd name="connsiteX3" fmla="*/ 9819623 w 10771340"/>
              <a:gd name="connsiteY3" fmla="*/ 5335043 h 5360096"/>
              <a:gd name="connsiteX4" fmla="*/ 0 w 10771340"/>
              <a:gd name="connsiteY4" fmla="*/ 5360096 h 5360096"/>
              <a:gd name="connsiteX0" fmla="*/ 0 w 10345455"/>
              <a:gd name="connsiteY0" fmla="*/ 5573039 h 5573039"/>
              <a:gd name="connsiteX1" fmla="*/ 1227290 w 10345455"/>
              <a:gd name="connsiteY1" fmla="*/ 212943 h 5573039"/>
              <a:gd name="connsiteX2" fmla="*/ 10345455 w 10345455"/>
              <a:gd name="connsiteY2" fmla="*/ 0 h 5573039"/>
              <a:gd name="connsiteX3" fmla="*/ 9819623 w 10345455"/>
              <a:gd name="connsiteY3" fmla="*/ 5547986 h 5573039"/>
              <a:gd name="connsiteX4" fmla="*/ 0 w 10345455"/>
              <a:gd name="connsiteY4" fmla="*/ 5573039 h 5573039"/>
              <a:gd name="connsiteX0" fmla="*/ 100469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00469 w 10445924"/>
              <a:gd name="connsiteY4" fmla="*/ 5573039 h 5573039"/>
              <a:gd name="connsiteX0" fmla="*/ 376042 w 10445924"/>
              <a:gd name="connsiteY0" fmla="*/ 5435252 h 5547986"/>
              <a:gd name="connsiteX1" fmla="*/ 0 w 10445924"/>
              <a:gd name="connsiteY1" fmla="*/ 250521 h 5547986"/>
              <a:gd name="connsiteX2" fmla="*/ 10445924 w 10445924"/>
              <a:gd name="connsiteY2" fmla="*/ 0 h 5547986"/>
              <a:gd name="connsiteX3" fmla="*/ 9920092 w 10445924"/>
              <a:gd name="connsiteY3" fmla="*/ 5547986 h 5547986"/>
              <a:gd name="connsiteX4" fmla="*/ 376042 w 10445924"/>
              <a:gd name="connsiteY4" fmla="*/ 5435252 h 5547986"/>
              <a:gd name="connsiteX0" fmla="*/ 112995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12995 w 10445924"/>
              <a:gd name="connsiteY4" fmla="*/ 5573039 h 557303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67036 h 5592089"/>
              <a:gd name="connsiteX4" fmla="*/ 112995 w 10464974"/>
              <a:gd name="connsiteY4" fmla="*/ 5592089 h 559208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47986 h 5592089"/>
              <a:gd name="connsiteX4" fmla="*/ 112995 w 10464974"/>
              <a:gd name="connsiteY4" fmla="*/ 5592089 h 5592089"/>
              <a:gd name="connsiteX0" fmla="*/ 112995 w 10464974"/>
              <a:gd name="connsiteY0" fmla="*/ 5573039 h 5573039"/>
              <a:gd name="connsiteX1" fmla="*/ 0 w 10464974"/>
              <a:gd name="connsiteY1" fmla="*/ 269571 h 5573039"/>
              <a:gd name="connsiteX2" fmla="*/ 10464974 w 10464974"/>
              <a:gd name="connsiteY2" fmla="*/ 0 h 5573039"/>
              <a:gd name="connsiteX3" fmla="*/ 9920092 w 10464974"/>
              <a:gd name="connsiteY3" fmla="*/ 5547986 h 5573039"/>
              <a:gd name="connsiteX4" fmla="*/ 112995 w 10464974"/>
              <a:gd name="connsiteY4" fmla="*/ 5573039 h 5573039"/>
              <a:gd name="connsiteX0" fmla="*/ 132045 w 10484024"/>
              <a:gd name="connsiteY0" fmla="*/ 5573039 h 5573039"/>
              <a:gd name="connsiteX1" fmla="*/ 0 w 10484024"/>
              <a:gd name="connsiteY1" fmla="*/ 269571 h 5573039"/>
              <a:gd name="connsiteX2" fmla="*/ 10484024 w 10484024"/>
              <a:gd name="connsiteY2" fmla="*/ 0 h 5573039"/>
              <a:gd name="connsiteX3" fmla="*/ 9939142 w 10484024"/>
              <a:gd name="connsiteY3" fmla="*/ 5547986 h 5573039"/>
              <a:gd name="connsiteX4" fmla="*/ 132045 w 10484024"/>
              <a:gd name="connsiteY4" fmla="*/ 5573039 h 55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21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6" y="4711617"/>
            <a:ext cx="9611355" cy="453051"/>
          </a:xfrm>
        </p:spPr>
        <p:txBody>
          <a:bodyPr anchor="b">
            <a:normAutofit/>
          </a:bodyPr>
          <a:lstStyle>
            <a:lvl1pPr>
              <a:defRPr sz="23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46" y="609598"/>
            <a:ext cx="9611355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2" y="5169584"/>
            <a:ext cx="9611358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310"/>
            <a:ext cx="1153850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28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609597"/>
            <a:ext cx="9611354" cy="3592750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11616"/>
            <a:ext cx="1153850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60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563" y="609599"/>
            <a:ext cx="8716606" cy="3036061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1923" y="3653379"/>
            <a:ext cx="8154455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4711616"/>
            <a:ext cx="9611355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420" y="74811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1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0293" y="30335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1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7980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5094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5929622"/>
            <a:ext cx="1602580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3071" y="4567988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2" y="4711616"/>
            <a:ext cx="9611358" cy="5885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3" y="5300150"/>
            <a:ext cx="9611358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6662" y="4709926"/>
            <a:ext cx="1153850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6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047" y="753228"/>
            <a:ext cx="962245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774" y="2336873"/>
            <a:ext cx="3069235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145" y="3022674"/>
            <a:ext cx="3048908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4995" y="233687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4443" y="3022674"/>
            <a:ext cx="306244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2275" y="2336873"/>
            <a:ext cx="306922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2275" y="3022674"/>
            <a:ext cx="3069226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74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6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141" y="4297503"/>
            <a:ext cx="3048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141" y="2336873"/>
            <a:ext cx="304891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141" y="4873765"/>
            <a:ext cx="3048911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4444" y="4297503"/>
            <a:ext cx="306244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4443" y="2336873"/>
            <a:ext cx="306244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3090" y="4873764"/>
            <a:ext cx="3066498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8796" y="4297503"/>
            <a:ext cx="3062707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28795" y="2336873"/>
            <a:ext cx="306270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28671" y="4873762"/>
            <a:ext cx="306676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66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3428" y="1869573"/>
            <a:ext cx="5106988" cy="13678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5424" y="5372581"/>
            <a:ext cx="1602997" cy="1367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6593" y="609597"/>
            <a:ext cx="107352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145" y="609598"/>
            <a:ext cx="886769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5353" y="5936188"/>
            <a:ext cx="2742486" cy="365125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145" y="5936189"/>
            <a:ext cx="6125209" cy="365125"/>
          </a:xfrm>
        </p:spPr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4921" y="5398634"/>
            <a:ext cx="1153850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arallelogram 7"/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" fmla="*/ 0 w 10733762"/>
              <a:gd name="connsiteY0" fmla="*/ 5234835 h 5410200"/>
              <a:gd name="connsiteX1" fmla="*/ 1189712 w 10733762"/>
              <a:gd name="connsiteY1" fmla="*/ 0 h 5410200"/>
              <a:gd name="connsiteX2" fmla="*/ 10733762 w 10733762"/>
              <a:gd name="connsiteY2" fmla="*/ 0 h 5410200"/>
              <a:gd name="connsiteX3" fmla="*/ 9381212 w 10733762"/>
              <a:gd name="connsiteY3" fmla="*/ 5410200 h 5410200"/>
              <a:gd name="connsiteX4" fmla="*/ 0 w 10733762"/>
              <a:gd name="connsiteY4" fmla="*/ 5234835 h 5410200"/>
              <a:gd name="connsiteX0" fmla="*/ 0 w 10771340"/>
              <a:gd name="connsiteY0" fmla="*/ 5360096 h 5410200"/>
              <a:gd name="connsiteX1" fmla="*/ 1227290 w 10771340"/>
              <a:gd name="connsiteY1" fmla="*/ 0 h 5410200"/>
              <a:gd name="connsiteX2" fmla="*/ 10771340 w 10771340"/>
              <a:gd name="connsiteY2" fmla="*/ 0 h 5410200"/>
              <a:gd name="connsiteX3" fmla="*/ 9418790 w 10771340"/>
              <a:gd name="connsiteY3" fmla="*/ 5410200 h 5410200"/>
              <a:gd name="connsiteX4" fmla="*/ 0 w 10771340"/>
              <a:gd name="connsiteY4" fmla="*/ 5360096 h 5410200"/>
              <a:gd name="connsiteX0" fmla="*/ 0 w 10771340"/>
              <a:gd name="connsiteY0" fmla="*/ 5360096 h 5360096"/>
              <a:gd name="connsiteX1" fmla="*/ 1227290 w 10771340"/>
              <a:gd name="connsiteY1" fmla="*/ 0 h 5360096"/>
              <a:gd name="connsiteX2" fmla="*/ 10771340 w 10771340"/>
              <a:gd name="connsiteY2" fmla="*/ 0 h 5360096"/>
              <a:gd name="connsiteX3" fmla="*/ 9819623 w 10771340"/>
              <a:gd name="connsiteY3" fmla="*/ 5335043 h 5360096"/>
              <a:gd name="connsiteX4" fmla="*/ 0 w 10771340"/>
              <a:gd name="connsiteY4" fmla="*/ 5360096 h 5360096"/>
              <a:gd name="connsiteX0" fmla="*/ 0 w 10345455"/>
              <a:gd name="connsiteY0" fmla="*/ 5573039 h 5573039"/>
              <a:gd name="connsiteX1" fmla="*/ 1227290 w 10345455"/>
              <a:gd name="connsiteY1" fmla="*/ 212943 h 5573039"/>
              <a:gd name="connsiteX2" fmla="*/ 10345455 w 10345455"/>
              <a:gd name="connsiteY2" fmla="*/ 0 h 5573039"/>
              <a:gd name="connsiteX3" fmla="*/ 9819623 w 10345455"/>
              <a:gd name="connsiteY3" fmla="*/ 5547986 h 5573039"/>
              <a:gd name="connsiteX4" fmla="*/ 0 w 10345455"/>
              <a:gd name="connsiteY4" fmla="*/ 5573039 h 5573039"/>
              <a:gd name="connsiteX0" fmla="*/ 100469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00469 w 10445924"/>
              <a:gd name="connsiteY4" fmla="*/ 5573039 h 5573039"/>
              <a:gd name="connsiteX0" fmla="*/ 376042 w 10445924"/>
              <a:gd name="connsiteY0" fmla="*/ 5435252 h 5547986"/>
              <a:gd name="connsiteX1" fmla="*/ 0 w 10445924"/>
              <a:gd name="connsiteY1" fmla="*/ 250521 h 5547986"/>
              <a:gd name="connsiteX2" fmla="*/ 10445924 w 10445924"/>
              <a:gd name="connsiteY2" fmla="*/ 0 h 5547986"/>
              <a:gd name="connsiteX3" fmla="*/ 9920092 w 10445924"/>
              <a:gd name="connsiteY3" fmla="*/ 5547986 h 5547986"/>
              <a:gd name="connsiteX4" fmla="*/ 376042 w 10445924"/>
              <a:gd name="connsiteY4" fmla="*/ 5435252 h 5547986"/>
              <a:gd name="connsiteX0" fmla="*/ 112995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12995 w 10445924"/>
              <a:gd name="connsiteY4" fmla="*/ 5573039 h 557303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67036 h 5592089"/>
              <a:gd name="connsiteX4" fmla="*/ 112995 w 10464974"/>
              <a:gd name="connsiteY4" fmla="*/ 5592089 h 559208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47986 h 5592089"/>
              <a:gd name="connsiteX4" fmla="*/ 112995 w 10464974"/>
              <a:gd name="connsiteY4" fmla="*/ 5592089 h 5592089"/>
              <a:gd name="connsiteX0" fmla="*/ 112995 w 10464974"/>
              <a:gd name="connsiteY0" fmla="*/ 5573039 h 5573039"/>
              <a:gd name="connsiteX1" fmla="*/ 0 w 10464974"/>
              <a:gd name="connsiteY1" fmla="*/ 269571 h 5573039"/>
              <a:gd name="connsiteX2" fmla="*/ 10464974 w 10464974"/>
              <a:gd name="connsiteY2" fmla="*/ 0 h 5573039"/>
              <a:gd name="connsiteX3" fmla="*/ 9920092 w 10464974"/>
              <a:gd name="connsiteY3" fmla="*/ 5547986 h 5573039"/>
              <a:gd name="connsiteX4" fmla="*/ 112995 w 10464974"/>
              <a:gd name="connsiteY4" fmla="*/ 5573039 h 5573039"/>
              <a:gd name="connsiteX0" fmla="*/ 132045 w 10484024"/>
              <a:gd name="connsiteY0" fmla="*/ 5573039 h 5573039"/>
              <a:gd name="connsiteX1" fmla="*/ 0 w 10484024"/>
              <a:gd name="connsiteY1" fmla="*/ 269571 h 5573039"/>
              <a:gd name="connsiteX2" fmla="*/ 10484024 w 10484024"/>
              <a:gd name="connsiteY2" fmla="*/ 0 h 5573039"/>
              <a:gd name="connsiteX3" fmla="*/ 9939142 w 10484024"/>
              <a:gd name="connsiteY3" fmla="*/ 5547986 h 5573039"/>
              <a:gd name="connsiteX4" fmla="*/ 132045 w 10484024"/>
              <a:gd name="connsiteY4" fmla="*/ 5573039 h 55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9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0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2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3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8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8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5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9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5094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68" y="4087901"/>
            <a:ext cx="1602580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3069" y="2726267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2869895"/>
            <a:ext cx="9611356" cy="1090788"/>
          </a:xfrm>
        </p:spPr>
        <p:txBody>
          <a:bodyPr anchor="ctr">
            <a:normAutofit/>
          </a:bodyPr>
          <a:lstStyle>
            <a:lvl1pPr algn="r"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4232172"/>
            <a:ext cx="9611356" cy="1704017"/>
          </a:xfrm>
        </p:spPr>
        <p:txBody>
          <a:bodyPr>
            <a:normAutofit/>
          </a:bodyPr>
          <a:lstStyle>
            <a:lvl1pPr marL="0" indent="0" algn="r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662" y="2869896"/>
            <a:ext cx="1153850" cy="1090789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5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143" y="2336873"/>
            <a:ext cx="469713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2666" y="2336873"/>
            <a:ext cx="4698834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9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3" y="753230"/>
            <a:ext cx="9611359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15" y="2336874"/>
            <a:ext cx="4471162" cy="693135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146" y="3030009"/>
            <a:ext cx="4697131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8638" y="2336873"/>
            <a:ext cx="4472863" cy="6920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2667" y="3030009"/>
            <a:ext cx="469883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5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0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5" y="753227"/>
            <a:ext cx="9611355" cy="108094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626" y="2336874"/>
            <a:ext cx="5606875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5" y="2336873"/>
            <a:ext cx="3789091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1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5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147" y="753228"/>
            <a:ext cx="9611353" cy="1080938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7066" y="2336874"/>
            <a:ext cx="5424436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146" y="2336874"/>
            <a:ext cx="387524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7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145" y="753228"/>
            <a:ext cx="961135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5" y="2336873"/>
            <a:ext cx="9611357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9014" y="5936188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144" y="5936189"/>
            <a:ext cx="6868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6662" y="753228"/>
            <a:ext cx="1153850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32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0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  <p:sldLayoutId id="2147484194" r:id="rId4"/>
    <p:sldLayoutId id="2147484195" r:id="rId5"/>
    <p:sldLayoutId id="2147484196" r:id="rId6"/>
    <p:sldLayoutId id="2147484197" r:id="rId7"/>
    <p:sldLayoutId id="2147484198" r:id="rId8"/>
    <p:sldLayoutId id="2147484199" r:id="rId9"/>
    <p:sldLayoutId id="2147484200" r:id="rId10"/>
    <p:sldLayoutId id="21474842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-55486" y="2852936"/>
            <a:ext cx="12244311" cy="684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n w="0"/>
                <a:solidFill>
                  <a:schemeClr val="bg1"/>
                </a:solidFill>
              </a:rPr>
              <a:t>UNIVERSITY CASE STUDY </a:t>
            </a:r>
            <a:r>
              <a:rPr lang="en-IN" sz="4000" dirty="0" smtClean="0">
                <a:ln w="0">
                  <a:noFill/>
                </a:ln>
                <a:solidFill>
                  <a:schemeClr val="bg1"/>
                </a:solidFill>
              </a:rPr>
              <a:t>USING</a:t>
            </a:r>
            <a:r>
              <a:rPr lang="en-IN" sz="4000" dirty="0" smtClean="0">
                <a:ln w="0"/>
                <a:solidFill>
                  <a:schemeClr val="bg1"/>
                </a:solidFill>
              </a:rPr>
              <a:t> SQL</a:t>
            </a:r>
          </a:p>
        </p:txBody>
      </p:sp>
      <p:sp>
        <p:nvSpPr>
          <p:cNvPr id="5" name="Rectangle 4"/>
          <p:cNvSpPr/>
          <p:nvPr/>
        </p:nvSpPr>
        <p:spPr>
          <a:xfrm>
            <a:off x="9616353" y="3511784"/>
            <a:ext cx="166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ln w="0"/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by Antony Raj </a:t>
            </a:r>
            <a:r>
              <a:rPr lang="en-IN" dirty="0">
                <a:ln w="0"/>
                <a:solidFill>
                  <a:schemeClr val="tx1">
                    <a:lumMod val="95000"/>
                  </a:schemeClr>
                </a:solidFill>
                <a:latin typeface="Gabriola" panose="04040605051002020D02" pitchFamily="82" charset="0"/>
              </a:rPr>
              <a:t>Victor</a:t>
            </a:r>
          </a:p>
        </p:txBody>
      </p:sp>
    </p:spTree>
    <p:extLst>
      <p:ext uri="{BB962C8B-B14F-4D97-AF65-F5344CB8AC3E}">
        <p14:creationId xmlns:p14="http://schemas.microsoft.com/office/powerpoint/2010/main" val="51643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822292"/>
              </p:ext>
            </p:extLst>
          </p:nvPr>
        </p:nvGraphicFramePr>
        <p:xfrm>
          <a:off x="1341884" y="2132856"/>
          <a:ext cx="8773615" cy="4520493"/>
        </p:xfrm>
        <a:graphic>
          <a:graphicData uri="http://schemas.openxmlformats.org/drawingml/2006/table">
            <a:tbl>
              <a:tblPr/>
              <a:tblGrid>
                <a:gridCol w="1425712"/>
                <a:gridCol w="877362"/>
                <a:gridCol w="1316042"/>
                <a:gridCol w="767691"/>
                <a:gridCol w="1096702"/>
                <a:gridCol w="1754723"/>
                <a:gridCol w="1535383"/>
              </a:tblGrid>
              <a:tr h="4867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semester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room_number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time_slot_id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BIO-301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EE-181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FIN-201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HIS-351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MU-199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66047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Section table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2060848"/>
            <a:ext cx="5688632" cy="46863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322246"/>
              </p:ext>
            </p:extLst>
          </p:nvPr>
        </p:nvGraphicFramePr>
        <p:xfrm>
          <a:off x="6598468" y="2060848"/>
          <a:ext cx="5112568" cy="4686304"/>
        </p:xfrm>
        <a:graphic>
          <a:graphicData uri="http://schemas.openxmlformats.org/drawingml/2006/table">
            <a:tbl>
              <a:tblPr/>
              <a:tblGrid>
                <a:gridCol w="1208883"/>
                <a:gridCol w="1208883"/>
                <a:gridCol w="1485919"/>
                <a:gridCol w="1208883"/>
              </a:tblGrid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tot_cred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Shankar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Chavez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Peltier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Williams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Sanchez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Elec. Eng.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Bourikas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Elec. Eng.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347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Tanaka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97868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Student table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37058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2132855"/>
            <a:ext cx="5954128" cy="4524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0685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Takes table</a:t>
            </a:r>
            <a:endParaRPr lang="en-IN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44" y="2132856"/>
            <a:ext cx="557974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8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378301"/>
              </p:ext>
            </p:extLst>
          </p:nvPr>
        </p:nvGraphicFramePr>
        <p:xfrm>
          <a:off x="1917948" y="2132851"/>
          <a:ext cx="7560840" cy="4663066"/>
        </p:xfrm>
        <a:graphic>
          <a:graphicData uri="http://schemas.openxmlformats.org/drawingml/2006/table">
            <a:tbl>
              <a:tblPr/>
              <a:tblGrid>
                <a:gridCol w="1260140"/>
                <a:gridCol w="1260140"/>
                <a:gridCol w="1260140"/>
                <a:gridCol w="1260140"/>
                <a:gridCol w="1260140"/>
                <a:gridCol w="1260140"/>
              </a:tblGrid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course_id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sec_id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semester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grade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CS-347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CS-347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HIS-351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23121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FIN-201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44553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B-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B+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54321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54321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B+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55739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MU-199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A-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76543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76543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76653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EE-181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98765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98765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CS-315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98988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BIO-101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27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98988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BIO-301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111" marR="9111" marT="91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30685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Takes table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90908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97868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Advisor table</a:t>
            </a:r>
            <a:endParaRPr lang="en-IN" sz="4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2148154"/>
            <a:ext cx="4102909" cy="432048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581685"/>
              </p:ext>
            </p:extLst>
          </p:nvPr>
        </p:nvGraphicFramePr>
        <p:xfrm>
          <a:off x="6022404" y="2148154"/>
          <a:ext cx="4608512" cy="4320480"/>
        </p:xfrm>
        <a:graphic>
          <a:graphicData uri="http://schemas.openxmlformats.org/drawingml/2006/table">
            <a:tbl>
              <a:tblPr/>
              <a:tblGrid>
                <a:gridCol w="2304256"/>
                <a:gridCol w="2304256"/>
              </a:tblGrid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98988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38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5860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Time_slot table</a:t>
            </a:r>
            <a:endParaRPr lang="en-IN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2082159"/>
            <a:ext cx="5112568" cy="468058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703584"/>
              </p:ext>
            </p:extLst>
          </p:nvPr>
        </p:nvGraphicFramePr>
        <p:xfrm>
          <a:off x="5590357" y="2082160"/>
          <a:ext cx="6517595" cy="4680585"/>
        </p:xfrm>
        <a:graphic>
          <a:graphicData uri="http://schemas.openxmlformats.org/drawingml/2006/table">
            <a:tbl>
              <a:tblPr/>
              <a:tblGrid>
                <a:gridCol w="1589052"/>
                <a:gridCol w="546237"/>
                <a:gridCol w="1024193"/>
                <a:gridCol w="1241447"/>
                <a:gridCol w="949707"/>
                <a:gridCol w="1166959"/>
              </a:tblGrid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time_slot_id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start_hr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start_min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end_hr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end_min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04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10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69876" y="1268760"/>
            <a:ext cx="6696744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23" y="2342783"/>
            <a:ext cx="5219161" cy="41825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97868" y="914817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Prerequisite table</a:t>
            </a:r>
            <a:endParaRPr lang="en-IN" sz="40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993625"/>
              </p:ext>
            </p:extLst>
          </p:nvPr>
        </p:nvGraphicFramePr>
        <p:xfrm>
          <a:off x="6526460" y="2342783"/>
          <a:ext cx="4536504" cy="4182560"/>
        </p:xfrm>
        <a:graphic>
          <a:graphicData uri="http://schemas.openxmlformats.org/drawingml/2006/table">
            <a:tbl>
              <a:tblPr/>
              <a:tblGrid>
                <a:gridCol w="2251450"/>
                <a:gridCol w="2285054"/>
              </a:tblGrid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course_id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prereq_id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BIO-301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BIO-101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BIO-399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BIO-101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CS-190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CS-315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CS-319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CS-347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5228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EE-181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PHY-101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1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Display </a:t>
            </a:r>
            <a:r>
              <a:rPr lang="en-US" dirty="0"/>
              <a:t>average salary given by each department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357" y="4270155"/>
            <a:ext cx="2269976" cy="22069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4" name="Curved Connector 13"/>
          <p:cNvCxnSpPr/>
          <p:nvPr/>
        </p:nvCxnSpPr>
        <p:spPr>
          <a:xfrm>
            <a:off x="7031759" y="4355671"/>
            <a:ext cx="1369077" cy="66455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37038" y="3894006"/>
            <a:ext cx="609282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select dept_name, round(avg(salary)) as avg_salary 		from </a:t>
            </a:r>
            <a:r>
              <a:rPr lang="en-IN" dirty="0" smtClean="0">
                <a:solidFill>
                  <a:schemeClr val="bg1"/>
                </a:solidFill>
              </a:rPr>
              <a:t>instructor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             </a:t>
            </a:r>
            <a:r>
              <a:rPr lang="en-IN" dirty="0">
                <a:solidFill>
                  <a:schemeClr val="bg1"/>
                </a:solidFill>
              </a:rPr>
              <a:t>group by dept_name;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7448"/>
            <a:ext cx="1326277" cy="13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7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2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Display the name of students and their corresponding course IDs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</a:t>
            </a: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6128204" y="4368771"/>
            <a:ext cx="1617327" cy="76863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25860" y="3922701"/>
            <a:ext cx="489654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select name,course_id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from takes,student </a:t>
            </a:r>
          </a:p>
          <a:p>
            <a:r>
              <a:rPr lang="en-US" sz="2400" dirty="0">
                <a:solidFill>
                  <a:schemeClr val="bg1"/>
                </a:solidFill>
              </a:rPr>
              <a:t>	where student.id=takes.id;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0688"/>
            <a:ext cx="1326277" cy="13262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07" y="2996952"/>
            <a:ext cx="1944216" cy="362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8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3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0145" y="2276872"/>
            <a:ext cx="961135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3. Display number of courses taken by each student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  <a:endParaRPr lang="en-US" sz="2400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435549" y="4757341"/>
            <a:ext cx="1744768" cy="803617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764" y="3940813"/>
            <a:ext cx="2376264" cy="253000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260277" y="3917071"/>
            <a:ext cx="609282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select name,count(course_id) as 'count' </a:t>
            </a:r>
          </a:p>
          <a:p>
            <a:r>
              <a:rPr lang="en-US" sz="2400" dirty="0">
                <a:solidFill>
                  <a:schemeClr val="bg1"/>
                </a:solidFill>
              </a:rPr>
              <a:t>	from takes,student </a:t>
            </a:r>
          </a:p>
          <a:p>
            <a:r>
              <a:rPr lang="en-US" sz="2400" dirty="0">
                <a:solidFill>
                  <a:schemeClr val="bg1"/>
                </a:solidFill>
              </a:rPr>
              <a:t>	where student.id=takes.id </a:t>
            </a:r>
          </a:p>
          <a:p>
            <a:r>
              <a:rPr lang="en-US" sz="2400" dirty="0">
                <a:solidFill>
                  <a:schemeClr val="bg1"/>
                </a:solidFill>
              </a:rPr>
              <a:t>	group by name;</a:t>
            </a:r>
            <a:endParaRPr lang="en-IN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7448"/>
            <a:ext cx="1326277" cy="13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5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88063" y="2924944"/>
            <a:ext cx="5900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case study consists of 11 University tables.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provide information of students, instructors, course, section, time slot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of this case study is to assist the institution in increasing its growth and efficiency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includes SQL queries ranging from basic to complex.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9" y="0"/>
            <a:ext cx="6267784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67892" y="23514"/>
            <a:ext cx="33286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OVERVIEW</a:t>
            </a:r>
            <a:endParaRPr lang="en-US" sz="5400" dirty="0">
              <a:ln w="0"/>
              <a:solidFill>
                <a:schemeClr val="accent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Pentagon 2"/>
          <p:cNvSpPr/>
          <p:nvPr/>
        </p:nvSpPr>
        <p:spPr>
          <a:xfrm rot="5400000">
            <a:off x="6285676" y="1359830"/>
            <a:ext cx="1584176" cy="1008112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Pentagon 7"/>
          <p:cNvSpPr/>
          <p:nvPr/>
        </p:nvSpPr>
        <p:spPr>
          <a:xfrm rot="5400000">
            <a:off x="10608528" y="1359830"/>
            <a:ext cx="1584176" cy="1008112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Pentagon 8"/>
          <p:cNvSpPr/>
          <p:nvPr/>
        </p:nvSpPr>
        <p:spPr>
          <a:xfrm rot="5400000">
            <a:off x="8423665" y="1359830"/>
            <a:ext cx="1584176" cy="1008112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88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4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Get the prerequisites courses for courses in the Spring semester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267159" y="4717886"/>
            <a:ext cx="1329295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708" y="4717886"/>
            <a:ext cx="2936950" cy="1853037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136904" y="3933056"/>
            <a:ext cx="609282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select </a:t>
            </a:r>
            <a:r>
              <a:rPr lang="en-IN" sz="2400" dirty="0" smtClean="0">
                <a:solidFill>
                  <a:schemeClr val="bg1"/>
                </a:solidFill>
              </a:rPr>
              <a:t>semester,s.course_id,prereq_id</a:t>
            </a:r>
          </a:p>
          <a:p>
            <a:r>
              <a:rPr lang="en-IN" sz="2400" dirty="0" smtClean="0">
                <a:solidFill>
                  <a:schemeClr val="bg1"/>
                </a:solidFill>
              </a:rPr>
              <a:t>     </a:t>
            </a:r>
            <a:r>
              <a:rPr lang="en-IN" sz="2400" dirty="0">
                <a:solidFill>
                  <a:schemeClr val="bg1"/>
                </a:solidFill>
              </a:rPr>
              <a:t>from section s,prereq p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 where </a:t>
            </a:r>
            <a:r>
              <a:rPr lang="en-IN" sz="2400" dirty="0">
                <a:solidFill>
                  <a:schemeClr val="bg1"/>
                </a:solidFill>
              </a:rPr>
              <a:t>s.course_id=p.course_id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smtClean="0">
                <a:solidFill>
                  <a:schemeClr val="bg1"/>
                </a:solidFill>
              </a:rPr>
              <a:t>    and </a:t>
            </a:r>
            <a:r>
              <a:rPr lang="en-IN" sz="2400" dirty="0">
                <a:solidFill>
                  <a:schemeClr val="bg1"/>
                </a:solidFill>
              </a:rPr>
              <a:t>semester='spring';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7448"/>
            <a:ext cx="1326277" cy="13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5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Display the instructor name who teaches student with highest 5 </a:t>
            </a:r>
            <a:r>
              <a:rPr lang="en-US" dirty="0" smtClean="0"/>
              <a:t>credits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6250351" y="5047920"/>
            <a:ext cx="1728191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636" y="4757826"/>
            <a:ext cx="2998322" cy="1819207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1269876" y="4107750"/>
            <a:ext cx="488945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/>
              <a:t>select s.name,i.name,tot_cred </a:t>
            </a:r>
            <a:endParaRPr lang="en-IN" sz="2400" dirty="0" smtClean="0"/>
          </a:p>
          <a:p>
            <a:r>
              <a:rPr lang="en-IN" sz="2400" dirty="0"/>
              <a:t> </a:t>
            </a:r>
            <a:r>
              <a:rPr lang="en-IN" sz="2400" dirty="0" smtClean="0"/>
              <a:t>    from student s join instructor i</a:t>
            </a:r>
          </a:p>
          <a:p>
            <a:r>
              <a:rPr lang="en-IN" sz="2400" dirty="0" smtClean="0"/>
              <a:t>     </a:t>
            </a:r>
            <a:r>
              <a:rPr lang="en-IN" sz="2400" dirty="0"/>
              <a:t>using (dept_name) 		</a:t>
            </a:r>
            <a:r>
              <a:rPr lang="en-IN" sz="2400" dirty="0" smtClean="0"/>
              <a:t>  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order </a:t>
            </a:r>
            <a:r>
              <a:rPr lang="en-IN" sz="2400" dirty="0"/>
              <a:t>by tot_cred desc </a:t>
            </a:r>
            <a:endParaRPr lang="en-IN" sz="2400" dirty="0" smtClean="0"/>
          </a:p>
          <a:p>
            <a:r>
              <a:rPr lang="en-IN" sz="2400" dirty="0"/>
              <a:t> </a:t>
            </a:r>
            <a:r>
              <a:rPr lang="en-IN" sz="2400" dirty="0" smtClean="0"/>
              <a:t>    limit </a:t>
            </a:r>
            <a:r>
              <a:rPr lang="en-IN" sz="2400" dirty="0"/>
              <a:t>5;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7448"/>
            <a:ext cx="1326277" cy="13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9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6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6. Which semester and department offers maximum number of </a:t>
            </a:r>
            <a:r>
              <a:rPr lang="en-US" dirty="0" smtClean="0"/>
              <a:t>courses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7733191" y="4869160"/>
            <a:ext cx="1329295" cy="648072"/>
          </a:xfrm>
          <a:prstGeom prst="curvedConnector3">
            <a:avLst>
              <a:gd name="adj1" fmla="val 49095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7448"/>
            <a:ext cx="1326277" cy="13262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95500" y="4184438"/>
            <a:ext cx="653769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semester, dept_name, max(count) </a:t>
            </a:r>
            <a:r>
              <a:rPr lang="en-US" dirty="0" smtClean="0">
                <a:solidFill>
                  <a:schemeClr val="bg1"/>
                </a:solidFill>
              </a:rPr>
              <a:t>as max_courses 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from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(select </a:t>
            </a:r>
            <a:r>
              <a:rPr lang="en-US" dirty="0">
                <a:solidFill>
                  <a:schemeClr val="bg1"/>
                </a:solidFill>
              </a:rPr>
              <a:t>semester, dept_name, count(course_id) </a:t>
            </a:r>
            <a:r>
              <a:rPr lang="en-US" dirty="0" smtClean="0">
                <a:solidFill>
                  <a:schemeClr val="bg1"/>
                </a:solidFill>
              </a:rPr>
              <a:t>as count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from course join section using(course_id)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group by dept_name )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as one;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756" y="5061600"/>
            <a:ext cx="2688446" cy="74366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248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 smtClean="0"/>
              <a:t>Problem 7</a:t>
            </a:r>
            <a:endParaRPr lang="en-IN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0145" y="2276872"/>
            <a:ext cx="9611357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7. Display course and department whose time starts at 8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8369106" y="4653136"/>
            <a:ext cx="1329295" cy="64807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313" y="4746755"/>
            <a:ext cx="1794795" cy="157258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374" y="627448"/>
            <a:ext cx="1326277" cy="132627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6486" y="3878891"/>
            <a:ext cx="718816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select distinct course_id,start_hr as hour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    from </a:t>
            </a:r>
            <a:r>
              <a:rPr lang="en-IN" sz="2400" dirty="0">
                <a:solidFill>
                  <a:schemeClr val="bg1"/>
                </a:solidFill>
              </a:rPr>
              <a:t>time_slot join </a:t>
            </a:r>
            <a:r>
              <a:rPr lang="en-IN" sz="2400" dirty="0" smtClean="0">
                <a:solidFill>
                  <a:schemeClr val="bg1"/>
                </a:solidFill>
              </a:rPr>
              <a:t>section using(time_slot_id</a:t>
            </a:r>
            <a:r>
              <a:rPr lang="en-IN" sz="2400" dirty="0">
                <a:solidFill>
                  <a:schemeClr val="bg1"/>
                </a:solidFill>
              </a:rPr>
              <a:t>) 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bg1"/>
                </a:solidFill>
              </a:rPr>
              <a:t>    where </a:t>
            </a:r>
            <a:r>
              <a:rPr lang="en-IN" sz="2400" dirty="0">
                <a:solidFill>
                  <a:schemeClr val="bg1"/>
                </a:solidFill>
              </a:rPr>
              <a:t>start_hr=8;</a:t>
            </a:r>
          </a:p>
        </p:txBody>
      </p:sp>
    </p:spTree>
    <p:extLst>
      <p:ext uri="{BB962C8B-B14F-4D97-AF65-F5344CB8AC3E}">
        <p14:creationId xmlns:p14="http://schemas.microsoft.com/office/powerpoint/2010/main" val="70322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40000"/>
                <a:lumOff val="60000"/>
              </a:schemeClr>
            </a:gs>
            <a:gs pos="28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2492895"/>
            <a:ext cx="4853030" cy="3752847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274549"/>
              </p:ext>
            </p:extLst>
          </p:nvPr>
        </p:nvGraphicFramePr>
        <p:xfrm>
          <a:off x="6382444" y="2492896"/>
          <a:ext cx="4412952" cy="3752847"/>
        </p:xfrm>
        <a:graphic>
          <a:graphicData uri="http://schemas.openxmlformats.org/drawingml/2006/table">
            <a:tbl>
              <a:tblPr/>
              <a:tblGrid>
                <a:gridCol w="1213562"/>
                <a:gridCol w="2013409"/>
                <a:gridCol w="1185981"/>
              </a:tblGrid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room_number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169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25860" y="819656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Classroom table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53397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2636912"/>
            <a:ext cx="4457700" cy="34563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97868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Department table</a:t>
            </a:r>
            <a:endParaRPr lang="en-IN" sz="40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958796"/>
              </p:ext>
            </p:extLst>
          </p:nvPr>
        </p:nvGraphicFramePr>
        <p:xfrm>
          <a:off x="6670477" y="2636912"/>
          <a:ext cx="3960439" cy="3411047"/>
        </p:xfrm>
        <a:graphic>
          <a:graphicData uri="http://schemas.openxmlformats.org/drawingml/2006/table">
            <a:tbl>
              <a:tblPr/>
              <a:tblGrid>
                <a:gridCol w="1624795"/>
                <a:gridCol w="1320147"/>
                <a:gridCol w="1015497"/>
              </a:tblGrid>
              <a:tr h="5526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budget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Elec. Eng.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083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05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97868" y="836712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Course table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2132856"/>
            <a:ext cx="5904656" cy="46482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75652"/>
              </p:ext>
            </p:extLst>
          </p:nvPr>
        </p:nvGraphicFramePr>
        <p:xfrm>
          <a:off x="6238428" y="2132856"/>
          <a:ext cx="5712207" cy="4536504"/>
        </p:xfrm>
        <a:graphic>
          <a:graphicData uri="http://schemas.openxmlformats.org/drawingml/2006/table">
            <a:tbl>
              <a:tblPr/>
              <a:tblGrid>
                <a:gridCol w="1034623"/>
                <a:gridCol w="2736305"/>
                <a:gridCol w="1200707"/>
                <a:gridCol w="740572"/>
              </a:tblGrid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course_id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dept_name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BIO-101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Intro. to Biology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BIO-301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Genetics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BIO-399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Computational Biology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Intro. to Computer Science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 Design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CS-315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Robotics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Image Processing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CS-347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 System Concepts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EE-181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Intro. to Digital Systems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Elec. Eng.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FIN-201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Investment Banking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HIS-351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World History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MU-199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 Video Production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PHY-101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Physical Principles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78" marR="7878" marT="78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92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7868" y="836712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Instructor table</a:t>
            </a:r>
            <a:endParaRPr lang="en-IN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2132856"/>
            <a:ext cx="5976664" cy="44862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207387"/>
              </p:ext>
            </p:extLst>
          </p:nvPr>
        </p:nvGraphicFramePr>
        <p:xfrm>
          <a:off x="6886500" y="2132856"/>
          <a:ext cx="4824537" cy="4486274"/>
        </p:xfrm>
        <a:graphic>
          <a:graphicData uri="http://schemas.openxmlformats.org/drawingml/2006/table">
            <a:tbl>
              <a:tblPr/>
              <a:tblGrid>
                <a:gridCol w="903288"/>
                <a:gridCol w="1372437"/>
                <a:gridCol w="1456464"/>
                <a:gridCol w="1092348"/>
              </a:tblGrid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Srinivasan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Mozart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Einstein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Said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Califieri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Comp. Sci.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3450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Elec. Eng.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3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060848"/>
            <a:ext cx="8496300" cy="4608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6047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Teaches table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24116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551672"/>
              </p:ext>
            </p:extLst>
          </p:nvPr>
        </p:nvGraphicFramePr>
        <p:xfrm>
          <a:off x="2205980" y="2132856"/>
          <a:ext cx="7632850" cy="4536512"/>
        </p:xfrm>
        <a:graphic>
          <a:graphicData uri="http://schemas.openxmlformats.org/drawingml/2006/table">
            <a:tbl>
              <a:tblPr/>
              <a:tblGrid>
                <a:gridCol w="1526570"/>
                <a:gridCol w="1526570"/>
                <a:gridCol w="1526570"/>
                <a:gridCol w="1526570"/>
                <a:gridCol w="1526570"/>
              </a:tblGrid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semester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BIO-301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CS-190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CS-347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EE-181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FIN-201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HIS-351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MU-199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PHY-101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6047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Teaches table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7086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6047" y="908720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Section table</a:t>
            </a:r>
            <a:endParaRPr lang="en-IN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2060848"/>
            <a:ext cx="7227837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0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</TotalTime>
  <Words>1080</Words>
  <Application>Microsoft Office PowerPoint</Application>
  <PresentationFormat>Custom</PresentationFormat>
  <Paragraphs>791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Gabriola</vt:lpstr>
      <vt:lpstr>Palatino Linotype</vt:lpstr>
      <vt:lpstr>Times New Roman</vt:lpstr>
      <vt:lpstr>Trebuchet MS</vt:lpstr>
      <vt:lpstr>Wingdings</vt:lpstr>
      <vt:lpstr>Berlin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1</vt:lpstr>
      <vt:lpstr>Problem 2</vt:lpstr>
      <vt:lpstr>Problem 3</vt:lpstr>
      <vt:lpstr>Problem 4</vt:lpstr>
      <vt:lpstr>Problem 5</vt:lpstr>
      <vt:lpstr>Problem 6</vt:lpstr>
      <vt:lpstr>Problem 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160</cp:revision>
  <dcterms:created xsi:type="dcterms:W3CDTF">2023-03-12T09:09:34Z</dcterms:created>
  <dcterms:modified xsi:type="dcterms:W3CDTF">2023-05-14T08:08:15Z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