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  <p:sldMasterId id="2147484190" r:id="rId2"/>
  </p:sldMasterIdLst>
  <p:notesMasterIdLst>
    <p:notesMasterId r:id="rId19"/>
  </p:notesMasterIdLst>
  <p:handoutMasterIdLst>
    <p:handoutMasterId r:id="rId20"/>
  </p:handoutMasterIdLst>
  <p:sldIdLst>
    <p:sldId id="301" r:id="rId3"/>
    <p:sldId id="320" r:id="rId4"/>
    <p:sldId id="273" r:id="rId5"/>
    <p:sldId id="276" r:id="rId6"/>
    <p:sldId id="277" r:id="rId7"/>
    <p:sldId id="318" r:id="rId8"/>
    <p:sldId id="280" r:id="rId9"/>
    <p:sldId id="282" r:id="rId10"/>
    <p:sldId id="319" r:id="rId11"/>
    <p:sldId id="274" r:id="rId12"/>
    <p:sldId id="281" r:id="rId13"/>
    <p:sldId id="283" r:id="rId14"/>
    <p:sldId id="284" r:id="rId15"/>
    <p:sldId id="285" r:id="rId16"/>
    <p:sldId id="286" r:id="rId17"/>
    <p:sldId id="264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1EA"/>
    <a:srgbClr val="F9D1B7"/>
    <a:srgbClr val="DDDDDD"/>
    <a:srgbClr val="29D7CF"/>
    <a:srgbClr val="A8A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706" autoAdjust="0"/>
  </p:normalViewPr>
  <p:slideViewPr>
    <p:cSldViewPr>
      <p:cViewPr varScale="1">
        <p:scale>
          <a:sx n="80" d="100"/>
          <a:sy n="80" d="100"/>
        </p:scale>
        <p:origin x="216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5/14/2023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5/14/2023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2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98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7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6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7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2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0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55486" y="2852936"/>
            <a:ext cx="12244311" cy="684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n w="0"/>
                <a:solidFill>
                  <a:schemeClr val="bg1"/>
                </a:solidFill>
              </a:rPr>
              <a:t>UNIVERSITY CASE STUDY </a:t>
            </a:r>
            <a:r>
              <a:rPr lang="en-IN" sz="4000" dirty="0" smtClean="0">
                <a:ln w="0">
                  <a:noFill/>
                </a:ln>
                <a:solidFill>
                  <a:schemeClr val="bg1"/>
                </a:solidFill>
              </a:rPr>
              <a:t>USING</a:t>
            </a:r>
            <a:r>
              <a:rPr lang="en-IN" sz="4000" dirty="0" smtClean="0">
                <a:ln w="0"/>
                <a:solidFill>
                  <a:schemeClr val="bg1"/>
                </a:solidFill>
              </a:rPr>
              <a:t> SQL</a:t>
            </a:r>
          </a:p>
        </p:txBody>
      </p:sp>
      <p:sp>
        <p:nvSpPr>
          <p:cNvPr id="5" name="Rectangle 4"/>
          <p:cNvSpPr/>
          <p:nvPr/>
        </p:nvSpPr>
        <p:spPr>
          <a:xfrm>
            <a:off x="9616353" y="3511784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n w="0"/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by Antony Raj </a:t>
            </a:r>
            <a:r>
              <a:rPr lang="en-IN" dirty="0">
                <a:ln w="0"/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Victor</a:t>
            </a:r>
          </a:p>
        </p:txBody>
      </p:sp>
    </p:spTree>
    <p:extLst>
      <p:ext uri="{BB962C8B-B14F-4D97-AF65-F5344CB8AC3E}">
        <p14:creationId xmlns:p14="http://schemas.microsoft.com/office/powerpoint/2010/main" val="5164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2292"/>
              </p:ext>
            </p:extLst>
          </p:nvPr>
        </p:nvGraphicFramePr>
        <p:xfrm>
          <a:off x="1341884" y="2132856"/>
          <a:ext cx="8773615" cy="4520493"/>
        </p:xfrm>
        <a:graphic>
          <a:graphicData uri="http://schemas.openxmlformats.org/drawingml/2006/table">
            <a:tbl>
              <a:tblPr/>
              <a:tblGrid>
                <a:gridCol w="1425712"/>
                <a:gridCol w="877362"/>
                <a:gridCol w="1316042"/>
                <a:gridCol w="767691"/>
                <a:gridCol w="1096702"/>
                <a:gridCol w="1754723"/>
                <a:gridCol w="1535383"/>
              </a:tblGrid>
              <a:tr h="486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time_slot_id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Section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060848"/>
            <a:ext cx="5688632" cy="46863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22246"/>
              </p:ext>
            </p:extLst>
          </p:nvPr>
        </p:nvGraphicFramePr>
        <p:xfrm>
          <a:off x="6598468" y="2060848"/>
          <a:ext cx="5112568" cy="4686304"/>
        </p:xfrm>
        <a:graphic>
          <a:graphicData uri="http://schemas.openxmlformats.org/drawingml/2006/table">
            <a:tbl>
              <a:tblPr/>
              <a:tblGrid>
                <a:gridCol w="1208883"/>
                <a:gridCol w="1208883"/>
                <a:gridCol w="1485919"/>
                <a:gridCol w="1208883"/>
              </a:tblGrid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tot_cred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Shankar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Chavez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Peltier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Williams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Sanchez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Bourikas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Tanaka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Student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3705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132855"/>
            <a:ext cx="5954128" cy="452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685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Takes table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2132856"/>
            <a:ext cx="557974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8301"/>
              </p:ext>
            </p:extLst>
          </p:nvPr>
        </p:nvGraphicFramePr>
        <p:xfrm>
          <a:off x="1917948" y="2132851"/>
          <a:ext cx="7560840" cy="4663066"/>
        </p:xfrm>
        <a:graphic>
          <a:graphicData uri="http://schemas.openxmlformats.org/drawingml/2006/table">
            <a:tbl>
              <a:tblPr/>
              <a:tblGrid>
                <a:gridCol w="1260140"/>
                <a:gridCol w="1260140"/>
                <a:gridCol w="1260140"/>
                <a:gridCol w="1260140"/>
                <a:gridCol w="1260140"/>
                <a:gridCol w="1260140"/>
              </a:tblGrid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0685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Takes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9090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Advisor table</a:t>
            </a:r>
            <a:endParaRPr lang="en-IN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148154"/>
            <a:ext cx="4102909" cy="43204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1685"/>
              </p:ext>
            </p:extLst>
          </p:nvPr>
        </p:nvGraphicFramePr>
        <p:xfrm>
          <a:off x="6022404" y="2148154"/>
          <a:ext cx="4608512" cy="4320480"/>
        </p:xfrm>
        <a:graphic>
          <a:graphicData uri="http://schemas.openxmlformats.org/drawingml/2006/table">
            <a:tbl>
              <a:tblPr/>
              <a:tblGrid>
                <a:gridCol w="2304256"/>
                <a:gridCol w="2304256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3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5860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Time_slot table</a:t>
            </a:r>
            <a:endParaRPr lang="en-IN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2082159"/>
            <a:ext cx="5112568" cy="468058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03584"/>
              </p:ext>
            </p:extLst>
          </p:nvPr>
        </p:nvGraphicFramePr>
        <p:xfrm>
          <a:off x="5590357" y="2082160"/>
          <a:ext cx="6517595" cy="4680585"/>
        </p:xfrm>
        <a:graphic>
          <a:graphicData uri="http://schemas.openxmlformats.org/drawingml/2006/table">
            <a:tbl>
              <a:tblPr/>
              <a:tblGrid>
                <a:gridCol w="1589052"/>
                <a:gridCol w="546237"/>
                <a:gridCol w="1024193"/>
                <a:gridCol w="1241447"/>
                <a:gridCol w="949707"/>
                <a:gridCol w="1166959"/>
              </a:tblGrid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time_slot_id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10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876" y="1268760"/>
            <a:ext cx="669674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3" y="2342783"/>
            <a:ext cx="5219161" cy="4182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868" y="914817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Prerequisite table</a:t>
            </a:r>
            <a:endParaRPr lang="en-IN" sz="4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93625"/>
              </p:ext>
            </p:extLst>
          </p:nvPr>
        </p:nvGraphicFramePr>
        <p:xfrm>
          <a:off x="6526460" y="2342783"/>
          <a:ext cx="4536504" cy="4182560"/>
        </p:xfrm>
        <a:graphic>
          <a:graphicData uri="http://schemas.openxmlformats.org/drawingml/2006/table">
            <a:tbl>
              <a:tblPr/>
              <a:tblGrid>
                <a:gridCol w="2251450"/>
                <a:gridCol w="2285054"/>
              </a:tblGrid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course_id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prereq_id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8063" y="2924944"/>
            <a:ext cx="5900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study consists of 11 University tables.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provide information of students, instructors, course, section, time slot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this case study is to assist the institution in increasing its growth and efficiency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includes SQL queries ranging from basic to complex.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" y="0"/>
            <a:ext cx="626778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67892" y="23514"/>
            <a:ext cx="3328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sz="5400" dirty="0">
              <a:ln w="0"/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Pentagon 2"/>
          <p:cNvSpPr/>
          <p:nvPr/>
        </p:nvSpPr>
        <p:spPr>
          <a:xfrm rot="5400000">
            <a:off x="6285676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entagon 7"/>
          <p:cNvSpPr/>
          <p:nvPr/>
        </p:nvSpPr>
        <p:spPr>
          <a:xfrm rot="5400000">
            <a:off x="10608528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Pentagon 8"/>
          <p:cNvSpPr/>
          <p:nvPr/>
        </p:nvSpPr>
        <p:spPr>
          <a:xfrm rot="5400000">
            <a:off x="8423665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8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40000"/>
                <a:lumOff val="60000"/>
              </a:schemeClr>
            </a:gs>
            <a:gs pos="2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2492895"/>
            <a:ext cx="4853030" cy="375284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74549"/>
              </p:ext>
            </p:extLst>
          </p:nvPr>
        </p:nvGraphicFramePr>
        <p:xfrm>
          <a:off x="6382444" y="2492896"/>
          <a:ext cx="4412952" cy="3752847"/>
        </p:xfrm>
        <a:graphic>
          <a:graphicData uri="http://schemas.openxmlformats.org/drawingml/2006/table">
            <a:tbl>
              <a:tblPr/>
              <a:tblGrid>
                <a:gridCol w="1213562"/>
                <a:gridCol w="2013409"/>
                <a:gridCol w="1185981"/>
              </a:tblGrid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25860" y="819656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Classroom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2636912"/>
            <a:ext cx="4457700" cy="3456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Department table</a:t>
            </a:r>
            <a:endParaRPr lang="en-IN" sz="40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58796"/>
              </p:ext>
            </p:extLst>
          </p:nvPr>
        </p:nvGraphicFramePr>
        <p:xfrm>
          <a:off x="6670477" y="2636912"/>
          <a:ext cx="3960439" cy="3411047"/>
        </p:xfrm>
        <a:graphic>
          <a:graphicData uri="http://schemas.openxmlformats.org/drawingml/2006/table">
            <a:tbl>
              <a:tblPr/>
              <a:tblGrid>
                <a:gridCol w="1624795"/>
                <a:gridCol w="1320147"/>
                <a:gridCol w="1015497"/>
              </a:tblGrid>
              <a:tr h="552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97868" y="83671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Course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132856"/>
            <a:ext cx="5904656" cy="4648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75652"/>
              </p:ext>
            </p:extLst>
          </p:nvPr>
        </p:nvGraphicFramePr>
        <p:xfrm>
          <a:off x="6238428" y="2132856"/>
          <a:ext cx="5712207" cy="4536504"/>
        </p:xfrm>
        <a:graphic>
          <a:graphicData uri="http://schemas.openxmlformats.org/drawingml/2006/table">
            <a:tbl>
              <a:tblPr/>
              <a:tblGrid>
                <a:gridCol w="1034623"/>
                <a:gridCol w="2736305"/>
                <a:gridCol w="1200707"/>
                <a:gridCol w="740572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BIO-399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Computational 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Computer Science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Design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Processing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System Concepts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Digital Systems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Banking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History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Video Production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Principles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9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68" y="83671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Instructor table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132856"/>
            <a:ext cx="5976664" cy="44862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07387"/>
              </p:ext>
            </p:extLst>
          </p:nvPr>
        </p:nvGraphicFramePr>
        <p:xfrm>
          <a:off x="6886500" y="2132856"/>
          <a:ext cx="4824537" cy="4486274"/>
        </p:xfrm>
        <a:graphic>
          <a:graphicData uri="http://schemas.openxmlformats.org/drawingml/2006/table">
            <a:tbl>
              <a:tblPr/>
              <a:tblGrid>
                <a:gridCol w="903288"/>
                <a:gridCol w="1372437"/>
                <a:gridCol w="1456464"/>
                <a:gridCol w="1092348"/>
              </a:tblGrid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Srinivasan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Einstein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Said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Califieri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60848"/>
            <a:ext cx="8496300" cy="4608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Teaches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411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51672"/>
              </p:ext>
            </p:extLst>
          </p:nvPr>
        </p:nvGraphicFramePr>
        <p:xfrm>
          <a:off x="2205980" y="2132856"/>
          <a:ext cx="7632850" cy="4536512"/>
        </p:xfrm>
        <a:graphic>
          <a:graphicData uri="http://schemas.openxmlformats.org/drawingml/2006/table">
            <a:tbl>
              <a:tblPr/>
              <a:tblGrid>
                <a:gridCol w="1526570"/>
                <a:gridCol w="1526570"/>
                <a:gridCol w="1526570"/>
                <a:gridCol w="1526570"/>
                <a:gridCol w="1526570"/>
              </a:tblGrid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Teaches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7086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Section table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060848"/>
            <a:ext cx="722783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880</Words>
  <Application>Microsoft Office PowerPoint</Application>
  <PresentationFormat>Custom</PresentationFormat>
  <Paragraphs>728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Gabriola</vt:lpstr>
      <vt:lpstr>Palatino Linotype</vt:lpstr>
      <vt:lpstr>Times New Roman</vt:lpstr>
      <vt:lpstr>Trebuchet MS</vt:lpstr>
      <vt:lpstr>Wingdings</vt:lpstr>
      <vt:lpstr>Berlin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162</cp:revision>
  <dcterms:created xsi:type="dcterms:W3CDTF">2023-03-12T09:09:34Z</dcterms:created>
  <dcterms:modified xsi:type="dcterms:W3CDTF">2023-05-14T08:11:03Z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