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190" r:id="rId2"/>
  </p:sldMasterIdLst>
  <p:notesMasterIdLst>
    <p:notesMasterId r:id="rId50"/>
  </p:notesMasterIdLst>
  <p:handoutMasterIdLst>
    <p:handoutMasterId r:id="rId51"/>
  </p:handoutMasterIdLst>
  <p:sldIdLst>
    <p:sldId id="301" r:id="rId3"/>
    <p:sldId id="320" r:id="rId4"/>
    <p:sldId id="273" r:id="rId5"/>
    <p:sldId id="276" r:id="rId6"/>
    <p:sldId id="277" r:id="rId7"/>
    <p:sldId id="318" r:id="rId8"/>
    <p:sldId id="280" r:id="rId9"/>
    <p:sldId id="282" r:id="rId10"/>
    <p:sldId id="319" r:id="rId11"/>
    <p:sldId id="274" r:id="rId12"/>
    <p:sldId id="281" r:id="rId13"/>
    <p:sldId id="283" r:id="rId14"/>
    <p:sldId id="284" r:id="rId15"/>
    <p:sldId id="285" r:id="rId16"/>
    <p:sldId id="286" r:id="rId17"/>
    <p:sldId id="264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50" r:id="rId32"/>
    <p:sldId id="334" r:id="rId33"/>
    <p:sldId id="335" r:id="rId34"/>
    <p:sldId id="336" r:id="rId35"/>
    <p:sldId id="351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A"/>
    <a:srgbClr val="F9D1B7"/>
    <a:srgbClr val="DDDDDD"/>
    <a:srgbClr val="29D7CF"/>
    <a:srgbClr val="A8A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706" autoAdjust="0"/>
  </p:normalViewPr>
  <p:slideViewPr>
    <p:cSldViewPr>
      <p:cViewPr varScale="1">
        <p:scale>
          <a:sx n="83" d="100"/>
          <a:sy n="83" d="100"/>
        </p:scale>
        <p:origin x="96" y="27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55486" y="2852936"/>
            <a:ext cx="12244311" cy="68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0"/>
                <a:solidFill>
                  <a:schemeClr val="bg1"/>
                </a:solidFill>
              </a:rPr>
              <a:t>UNIVERSITY CASE STUDY </a:t>
            </a:r>
            <a:r>
              <a:rPr lang="en-IN" sz="4000" dirty="0" smtClean="0">
                <a:ln w="0">
                  <a:noFill/>
                </a:ln>
                <a:solidFill>
                  <a:schemeClr val="bg1"/>
                </a:solidFill>
              </a:rPr>
              <a:t>USING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 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6353" y="3511784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by Antony Raj </a:t>
            </a:r>
            <a:r>
              <a:rPr lang="en-IN" dirty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5164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2292"/>
              </p:ext>
            </p:extLst>
          </p:nvPr>
        </p:nvGraphicFramePr>
        <p:xfrm>
          <a:off x="1341884" y="2132856"/>
          <a:ext cx="8773615" cy="4520493"/>
        </p:xfrm>
        <a:graphic>
          <a:graphicData uri="http://schemas.openxmlformats.org/drawingml/2006/table">
            <a:tbl>
              <a:tblPr/>
              <a:tblGrid>
                <a:gridCol w="1425712"/>
                <a:gridCol w="877362"/>
                <a:gridCol w="1316042"/>
                <a:gridCol w="767691"/>
                <a:gridCol w="1096702"/>
                <a:gridCol w="1754723"/>
                <a:gridCol w="1535383"/>
              </a:tblGrid>
              <a:tr h="486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060848"/>
            <a:ext cx="5688632" cy="4686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2246"/>
              </p:ext>
            </p:extLst>
          </p:nvPr>
        </p:nvGraphicFramePr>
        <p:xfrm>
          <a:off x="6598468" y="2060848"/>
          <a:ext cx="5112568" cy="4686304"/>
        </p:xfrm>
        <a:graphic>
          <a:graphicData uri="http://schemas.openxmlformats.org/drawingml/2006/table">
            <a:tbl>
              <a:tblPr/>
              <a:tblGrid>
                <a:gridCol w="1208883"/>
                <a:gridCol w="1208883"/>
                <a:gridCol w="1485919"/>
                <a:gridCol w="1208883"/>
              </a:tblGrid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Shankar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Peltier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Bourikas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Student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705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5"/>
            <a:ext cx="5954128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132856"/>
            <a:ext cx="557974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8301"/>
              </p:ext>
            </p:extLst>
          </p:nvPr>
        </p:nvGraphicFramePr>
        <p:xfrm>
          <a:off x="1917948" y="2132851"/>
          <a:ext cx="7560840" cy="4663066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09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Advisor table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148154"/>
            <a:ext cx="4102909" cy="4320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685"/>
              </p:ext>
            </p:extLst>
          </p:nvPr>
        </p:nvGraphicFramePr>
        <p:xfrm>
          <a:off x="6022404" y="2148154"/>
          <a:ext cx="4608512" cy="432048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5860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Time_slot table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082159"/>
            <a:ext cx="5112568" cy="46805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3584"/>
              </p:ext>
            </p:extLst>
          </p:nvPr>
        </p:nvGraphicFramePr>
        <p:xfrm>
          <a:off x="5590357" y="2082160"/>
          <a:ext cx="6517595" cy="4680585"/>
        </p:xfrm>
        <a:graphic>
          <a:graphicData uri="http://schemas.openxmlformats.org/drawingml/2006/table">
            <a:tbl>
              <a:tblPr/>
              <a:tblGrid>
                <a:gridCol w="1589052"/>
                <a:gridCol w="546237"/>
                <a:gridCol w="1024193"/>
                <a:gridCol w="1241447"/>
                <a:gridCol w="949707"/>
                <a:gridCol w="1166959"/>
              </a:tblGrid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3" y="2342783"/>
            <a:ext cx="5219161" cy="4182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Prerequisite table</a:t>
            </a:r>
            <a:endParaRPr lang="en-IN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3625"/>
              </p:ext>
            </p:extLst>
          </p:nvPr>
        </p:nvGraphicFramePr>
        <p:xfrm>
          <a:off x="6526460" y="2342783"/>
          <a:ext cx="4536504" cy="4182560"/>
        </p:xfrm>
        <a:graphic>
          <a:graphicData uri="http://schemas.openxmlformats.org/drawingml/2006/table">
            <a:tbl>
              <a:tblPr/>
              <a:tblGrid>
                <a:gridCol w="2251450"/>
                <a:gridCol w="2285054"/>
              </a:tblGrid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course_id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prereq_id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Problem 1</a:t>
            </a:r>
            <a:endParaRPr lang="en-IN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73" y="2343227"/>
            <a:ext cx="9450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Display average salary given by each department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Solution: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358" y="4016554"/>
            <a:ext cx="2269976" cy="22069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69876" y="3840947"/>
            <a:ext cx="6263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dept_name,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round(avg(salary</a:t>
            </a:r>
            <a:r>
              <a:rPr lang="en-US" sz="2400" dirty="0">
                <a:solidFill>
                  <a:schemeClr val="bg1"/>
                </a:solidFill>
              </a:rPr>
              <a:t>)) as </a:t>
            </a:r>
            <a:r>
              <a:rPr lang="en-US" sz="2400" dirty="0" smtClean="0">
                <a:solidFill>
                  <a:schemeClr val="bg1"/>
                </a:solidFill>
              </a:rPr>
              <a:t>avg_salary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from instructor </a:t>
            </a:r>
            <a:r>
              <a:rPr lang="en-US" sz="2400" dirty="0">
                <a:solidFill>
                  <a:schemeClr val="bg1"/>
                </a:solidFill>
              </a:rPr>
              <a:t>group by dept_name;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7684750" y="4471943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Problem 2</a:t>
            </a:r>
            <a:endParaRPr lang="en-IN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73" y="2343227"/>
            <a:ext cx="10314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Display </a:t>
            </a:r>
            <a:r>
              <a:rPr lang="en-US" sz="2400" dirty="0"/>
              <a:t>the name of students and their corresponding course IDs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1507716" y="4174941"/>
            <a:ext cx="51845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name,course_id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takes,student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where student.id=takes.id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6810134" y="4736243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615" y="2917032"/>
            <a:ext cx="1944216" cy="39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Problem 3</a:t>
            </a:r>
            <a:endParaRPr lang="en-IN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73" y="2343227"/>
            <a:ext cx="9450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Display number of courses taken by each student.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Solution: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1229706" y="3871777"/>
            <a:ext cx="569866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name,count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course_id</a:t>
            </a:r>
            <a:r>
              <a:rPr lang="en-US" sz="2400" dirty="0">
                <a:solidFill>
                  <a:schemeClr val="bg1"/>
                </a:solidFill>
              </a:rPr>
              <a:t>) as 'count' </a:t>
            </a:r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 err="1">
                <a:solidFill>
                  <a:schemeClr val="bg1"/>
                </a:solidFill>
              </a:rPr>
              <a:t>takes,student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where </a:t>
            </a:r>
            <a:r>
              <a:rPr lang="en-US" sz="2400" dirty="0">
                <a:solidFill>
                  <a:schemeClr val="bg1"/>
                </a:solidFill>
              </a:rPr>
              <a:t>student.id=takes.id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group </a:t>
            </a:r>
            <a:r>
              <a:rPr lang="en-US" sz="2400" dirty="0">
                <a:solidFill>
                  <a:schemeClr val="bg1"/>
                </a:solidFill>
              </a:rPr>
              <a:t>by name;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7021611" y="4603876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356992"/>
            <a:ext cx="1440160" cy="31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063" y="2924944"/>
            <a:ext cx="590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consists of 11 University tables.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provide information of students, instructors, course, section, time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case study is to assist the institution in increasing its growth and efficiency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includes SQL queries ranging from basic to complex.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" y="0"/>
            <a:ext cx="626778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7892" y="23514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6285676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entagon 7"/>
          <p:cNvSpPr/>
          <p:nvPr/>
        </p:nvSpPr>
        <p:spPr>
          <a:xfrm rot="5400000">
            <a:off x="10608528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entagon 8"/>
          <p:cNvSpPr/>
          <p:nvPr/>
        </p:nvSpPr>
        <p:spPr>
          <a:xfrm rot="5400000">
            <a:off x="8423665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Problem 4</a:t>
            </a:r>
            <a:endParaRPr lang="en-IN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73" y="2343227"/>
            <a:ext cx="9450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4</a:t>
            </a:r>
            <a:r>
              <a:rPr lang="en-US" sz="2400" dirty="0"/>
              <a:t>. Get the prerequisites courses for courses in the Spring semester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Solution: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1229706" y="3871777"/>
            <a:ext cx="569866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semester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s.course_id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prereq_id</a:t>
            </a:r>
            <a:r>
              <a:rPr lang="en-US" sz="2400" dirty="0" smtClean="0">
                <a:solidFill>
                  <a:schemeClr val="bg1"/>
                </a:solidFill>
              </a:rPr>
              <a:t> 	from </a:t>
            </a:r>
            <a:r>
              <a:rPr lang="en-US" sz="2400" dirty="0">
                <a:solidFill>
                  <a:schemeClr val="bg1"/>
                </a:solidFill>
              </a:rPr>
              <a:t>section </a:t>
            </a:r>
            <a:r>
              <a:rPr lang="en-US" sz="2400" dirty="0" err="1">
                <a:solidFill>
                  <a:schemeClr val="bg1"/>
                </a:solidFill>
              </a:rPr>
              <a:t>s,prereq</a:t>
            </a:r>
            <a:r>
              <a:rPr lang="en-US" sz="2400" dirty="0">
                <a:solidFill>
                  <a:schemeClr val="bg1"/>
                </a:solidFill>
              </a:rPr>
              <a:t> p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s.course_id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p.course_id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	and </a:t>
            </a:r>
            <a:r>
              <a:rPr lang="en-US" sz="2400" dirty="0">
                <a:solidFill>
                  <a:schemeClr val="bg1"/>
                </a:solidFill>
              </a:rPr>
              <a:t>semester='spring';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7021611" y="4603876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035" y="4219806"/>
            <a:ext cx="2780497" cy="18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Problem 5</a:t>
            </a:r>
            <a:endParaRPr lang="en-IN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73" y="2343227"/>
            <a:ext cx="10531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5. Display the instructor name who teaches student with highest 5 </a:t>
            </a:r>
            <a:r>
              <a:rPr lang="en-US" sz="2400" dirty="0" smtClean="0"/>
              <a:t>credits.</a:t>
            </a:r>
          </a:p>
          <a:p>
            <a:endParaRPr lang="en-US" sz="2400" dirty="0"/>
          </a:p>
          <a:p>
            <a:r>
              <a:rPr lang="en-US" sz="2400" dirty="0"/>
              <a:t>Solution: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1229706" y="3871777"/>
            <a:ext cx="56986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smtClean="0">
                <a:solidFill>
                  <a:schemeClr val="bg1"/>
                </a:solidFill>
              </a:rPr>
              <a:t>s.name as </a:t>
            </a:r>
            <a:r>
              <a:rPr lang="en-US" sz="2400" dirty="0" err="1" smtClean="0">
                <a:solidFill>
                  <a:schemeClr val="bg1"/>
                </a:solidFill>
              </a:rPr>
              <a:t>std_name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i.name as </a:t>
            </a:r>
            <a:r>
              <a:rPr lang="en-US" sz="2400" dirty="0" err="1" smtClean="0">
                <a:solidFill>
                  <a:schemeClr val="bg1"/>
                </a:solidFill>
              </a:rPr>
              <a:t>inst_name,tot_cred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>
                <a:solidFill>
                  <a:schemeClr val="bg1"/>
                </a:solidFill>
              </a:rPr>
              <a:t>student s join instructor i </a:t>
            </a:r>
            <a:r>
              <a:rPr lang="en-US" sz="2400" dirty="0" smtClean="0">
                <a:solidFill>
                  <a:schemeClr val="bg1"/>
                </a:solidFill>
              </a:rPr>
              <a:t>	using </a:t>
            </a:r>
            <a:r>
              <a:rPr lang="en-US" sz="2400" dirty="0">
                <a:solidFill>
                  <a:schemeClr val="bg1"/>
                </a:solidFill>
              </a:rPr>
              <a:t>(dept_name) 			order by tot_cred desc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limit </a:t>
            </a:r>
            <a:r>
              <a:rPr lang="en-US" sz="2400" dirty="0">
                <a:solidFill>
                  <a:schemeClr val="bg1"/>
                </a:solidFill>
              </a:rPr>
              <a:t>5;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6954761" y="4767754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42" y="4517177"/>
            <a:ext cx="2872322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679968" y="753925"/>
            <a:ext cx="9608854" cy="1080657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999"/>
              <a:t>Problem 6</a:t>
            </a:r>
            <a:endParaRPr lang="en-IN" sz="3999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679968" y="2337157"/>
            <a:ext cx="10527012" cy="3598379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99" dirty="0"/>
              <a:t>6. Which semester and department offers maximum number of courses</a:t>
            </a:r>
          </a:p>
          <a:p>
            <a:pPr marL="0" indent="0">
              <a:buNone/>
            </a:pPr>
            <a:endParaRPr lang="en-US" sz="2399" dirty="0"/>
          </a:p>
          <a:p>
            <a:pPr marL="0" indent="0">
              <a:buNone/>
            </a:pPr>
            <a:r>
              <a:rPr lang="en-US" sz="2399" dirty="0"/>
              <a:t>Solution: </a:t>
            </a:r>
          </a:p>
          <a:p>
            <a:pPr marL="0" indent="0">
              <a:buNone/>
            </a:pPr>
            <a:endParaRPr lang="en-US" sz="2399" dirty="0"/>
          </a:p>
          <a:p>
            <a:pPr marL="0" indent="0">
              <a:buNone/>
            </a:pPr>
            <a:endParaRPr lang="en-US" sz="2399" dirty="0"/>
          </a:p>
          <a:p>
            <a:endParaRPr lang="en-IN" sz="2399" dirty="0"/>
          </a:p>
          <a:p>
            <a:pPr marL="0" indent="0">
              <a:buNone/>
            </a:pPr>
            <a:endParaRPr lang="en-IN" sz="2399" dirty="0"/>
          </a:p>
        </p:txBody>
      </p:sp>
      <p:cxnSp>
        <p:nvCxnSpPr>
          <p:cNvPr id="6" name="Curved Connector 5"/>
          <p:cNvCxnSpPr/>
          <p:nvPr/>
        </p:nvCxnSpPr>
        <p:spPr>
          <a:xfrm>
            <a:off x="7731177" y="4868785"/>
            <a:ext cx="1328949" cy="647903"/>
          </a:xfrm>
          <a:prstGeom prst="curvedConnector3">
            <a:avLst>
              <a:gd name="adj1" fmla="val 49095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70" y="628178"/>
            <a:ext cx="1325932" cy="1325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5189" y="4184241"/>
            <a:ext cx="6535988" cy="1753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select semester, dept_name, max(count) </a:t>
            </a:r>
            <a:r>
              <a:rPr lang="en-US" sz="1799" dirty="0">
                <a:solidFill>
                  <a:schemeClr val="bg1"/>
                </a:solidFill>
              </a:rPr>
              <a:t>as max_courses   </a:t>
            </a:r>
          </a:p>
          <a:p>
            <a:r>
              <a:rPr lang="en-US" sz="1799" dirty="0">
                <a:solidFill>
                  <a:schemeClr val="bg1"/>
                </a:solidFill>
              </a:rPr>
              <a:t>    from</a:t>
            </a:r>
          </a:p>
          <a:p>
            <a:r>
              <a:rPr lang="en-US" sz="1799" dirty="0">
                <a:solidFill>
                  <a:schemeClr val="bg1"/>
                </a:solidFill>
              </a:rPr>
              <a:t>        (select </a:t>
            </a:r>
            <a:r>
              <a:rPr lang="en-US" sz="1799" dirty="0">
                <a:solidFill>
                  <a:schemeClr val="bg1"/>
                </a:solidFill>
              </a:rPr>
              <a:t>semester, dept_name, count(course_id) </a:t>
            </a:r>
            <a:r>
              <a:rPr lang="en-US" sz="1799" dirty="0">
                <a:solidFill>
                  <a:schemeClr val="bg1"/>
                </a:solidFill>
              </a:rPr>
              <a:t>as count </a:t>
            </a:r>
          </a:p>
          <a:p>
            <a:r>
              <a:rPr lang="en-US" sz="1799" dirty="0">
                <a:solidFill>
                  <a:schemeClr val="bg1"/>
                </a:solidFill>
              </a:rPr>
              <a:t>	</a:t>
            </a:r>
            <a:r>
              <a:rPr lang="en-US" sz="1799" dirty="0">
                <a:solidFill>
                  <a:schemeClr val="bg1"/>
                </a:solidFill>
              </a:rPr>
              <a:t>from course join section using(course_id)</a:t>
            </a:r>
          </a:p>
          <a:p>
            <a:r>
              <a:rPr lang="en-US" sz="1799" dirty="0">
                <a:solidFill>
                  <a:schemeClr val="bg1"/>
                </a:solidFill>
              </a:rPr>
              <a:t>	</a:t>
            </a:r>
            <a:r>
              <a:rPr lang="en-US" sz="1799" dirty="0">
                <a:solidFill>
                  <a:schemeClr val="bg1"/>
                </a:solidFill>
              </a:rPr>
              <a:t>group by dept_name ) </a:t>
            </a:r>
          </a:p>
          <a:p>
            <a:r>
              <a:rPr lang="en-US" sz="1799" dirty="0">
                <a:solidFill>
                  <a:schemeClr val="bg1"/>
                </a:solidFill>
              </a:rPr>
              <a:t>as one;</a:t>
            </a:r>
            <a:endParaRPr lang="en-IN" sz="1799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362" y="5061175"/>
            <a:ext cx="2687746" cy="74347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8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679968" y="753925"/>
            <a:ext cx="9608854" cy="1080657"/>
          </a:xfrm>
        </p:spPr>
        <p:txBody>
          <a:bodyPr>
            <a:noAutofit/>
          </a:bodyPr>
          <a:lstStyle/>
          <a:p>
            <a:pPr algn="ctr"/>
            <a:r>
              <a:rPr lang="en-IN" sz="3999" dirty="0"/>
              <a:t>Problem 7</a:t>
            </a:r>
            <a:endParaRPr lang="en-IN" sz="3999" dirty="0"/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679968" y="2277172"/>
            <a:ext cx="9608854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7. Display course and department whose time starts at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8366926" y="4652817"/>
            <a:ext cx="1328949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737" y="4746412"/>
            <a:ext cx="1794328" cy="157217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70" y="628178"/>
            <a:ext cx="1325932" cy="13259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66208" y="3878775"/>
            <a:ext cx="7186293" cy="120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distinct course_id,start_hr as hour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from </a:t>
            </a:r>
            <a:r>
              <a:rPr lang="en-IN" sz="2399" dirty="0">
                <a:solidFill>
                  <a:schemeClr val="bg1"/>
                </a:solidFill>
              </a:rPr>
              <a:t>time_slot join </a:t>
            </a:r>
            <a:r>
              <a:rPr lang="en-IN" sz="2399" dirty="0">
                <a:solidFill>
                  <a:schemeClr val="bg1"/>
                </a:solidFill>
              </a:rPr>
              <a:t>section using(time_slot_id</a:t>
            </a:r>
            <a:r>
              <a:rPr lang="en-IN" sz="2399" dirty="0">
                <a:solidFill>
                  <a:schemeClr val="bg1"/>
                </a:solidFill>
              </a:rPr>
              <a:t>)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where </a:t>
            </a:r>
            <a:r>
              <a:rPr lang="en-IN" sz="2399" dirty="0">
                <a:solidFill>
                  <a:schemeClr val="bg1"/>
                </a:solidFill>
              </a:rPr>
              <a:t>start_hr=8;</a:t>
            </a:r>
          </a:p>
        </p:txBody>
      </p:sp>
    </p:spTree>
    <p:extLst>
      <p:ext uri="{BB962C8B-B14F-4D97-AF65-F5344CB8AC3E}">
        <p14:creationId xmlns:p14="http://schemas.microsoft.com/office/powerpoint/2010/main" val="95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8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Display the salary of instructors from Watson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5629" y="4616823"/>
            <a:ext cx="1328949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02" y="4905859"/>
            <a:ext cx="2835641" cy="126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487509" y="3967659"/>
            <a:ext cx="6091238" cy="1199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name,salary,building from instructor join department using(dept_name) where building='watson';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8179"/>
            <a:ext cx="1325932" cy="1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9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Show the title of courses available on </a:t>
            </a:r>
            <a:r>
              <a:rPr lang="en-US" dirty="0" smtClean="0"/>
              <a:t>Monday.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66403" y="4645015"/>
            <a:ext cx="1328949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07" y="4004915"/>
            <a:ext cx="2689627" cy="25965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7063" y="3860390"/>
            <a:ext cx="5047349" cy="156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title, day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from </a:t>
            </a:r>
            <a:r>
              <a:rPr lang="en-IN" sz="2399" dirty="0">
                <a:solidFill>
                  <a:schemeClr val="bg1"/>
                </a:solidFill>
              </a:rPr>
              <a:t>time_slot join </a:t>
            </a:r>
            <a:r>
              <a:rPr lang="en-IN" sz="2399" dirty="0">
                <a:solidFill>
                  <a:schemeClr val="bg1"/>
                </a:solidFill>
              </a:rPr>
              <a:t>section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   using (time_slot_id) join course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using (course_id) where day='m';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10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Find the number of courses that start at 8 and end at </a:t>
            </a:r>
            <a:r>
              <a:rPr lang="en-US" dirty="0" smtClean="0"/>
              <a:t>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180412" y="4958556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68" y="5270478"/>
            <a:ext cx="3435003" cy="7510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3175" y="3989312"/>
            <a:ext cx="6119086" cy="193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start_hr</a:t>
            </a:r>
            <a:r>
              <a:rPr lang="en-IN" sz="2399" dirty="0">
                <a:solidFill>
                  <a:schemeClr val="bg1"/>
                </a:solidFill>
              </a:rPr>
              <a:t>, end_hr,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      count(course_id</a:t>
            </a:r>
            <a:r>
              <a:rPr lang="en-IN" sz="2399" dirty="0">
                <a:solidFill>
                  <a:schemeClr val="bg1"/>
                </a:solidFill>
              </a:rPr>
              <a:t>) as numer_of_courses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   from section  join time_slot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  </a:t>
            </a:r>
            <a:r>
              <a:rPr lang="en-IN" sz="2399" dirty="0">
                <a:solidFill>
                  <a:schemeClr val="bg1"/>
                </a:solidFill>
              </a:rPr>
              <a:t>using(time_slot_id)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  where </a:t>
            </a:r>
            <a:r>
              <a:rPr lang="en-IN" sz="2399" dirty="0">
                <a:solidFill>
                  <a:schemeClr val="bg1"/>
                </a:solidFill>
              </a:rPr>
              <a:t>start_hr=8 and end_hr=8 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11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11. Find instructors having salary more than </a:t>
            </a:r>
            <a:r>
              <a:rPr lang="en-US" dirty="0" smtClean="0"/>
              <a:t>90000.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752167" y="4472193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49" y="4551093"/>
            <a:ext cx="1724162" cy="14737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9145" y="3920082"/>
            <a:ext cx="3493957" cy="120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name,salary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 from </a:t>
            </a:r>
            <a:r>
              <a:rPr lang="en-IN" sz="2399" dirty="0">
                <a:solidFill>
                  <a:schemeClr val="bg1"/>
                </a:solidFill>
              </a:rPr>
              <a:t>instructor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where </a:t>
            </a:r>
            <a:r>
              <a:rPr lang="en-IN" sz="2399" dirty="0">
                <a:solidFill>
                  <a:schemeClr val="bg1"/>
                </a:solidFill>
              </a:rPr>
              <a:t>salary&gt;90000;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12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1556" y="2277172"/>
            <a:ext cx="9608854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Find student records taking courses before 2018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916229" y="4447754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23" y="3860935"/>
            <a:ext cx="3535471" cy="280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9144" y="4032365"/>
            <a:ext cx="3578894" cy="830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* from takes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	</a:t>
            </a:r>
            <a:r>
              <a:rPr lang="en-IN" sz="2399" dirty="0">
                <a:solidFill>
                  <a:schemeClr val="bg1"/>
                </a:solidFill>
              </a:rPr>
              <a:t>where </a:t>
            </a:r>
            <a:r>
              <a:rPr lang="en-IN" sz="2399" dirty="0">
                <a:solidFill>
                  <a:schemeClr val="bg1"/>
                </a:solidFill>
              </a:rPr>
              <a:t>year&lt;2018;</a:t>
            </a:r>
          </a:p>
        </p:txBody>
      </p:sp>
    </p:spTree>
    <p:extLst>
      <p:ext uri="{BB962C8B-B14F-4D97-AF65-F5344CB8AC3E}">
        <p14:creationId xmlns:p14="http://schemas.microsoft.com/office/powerpoint/2010/main" val="12992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13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1556" y="2277172"/>
            <a:ext cx="11173496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13. Find student records taking courses in the fall semester and coming under first </a:t>
            </a:r>
            <a:r>
              <a:rPr lang="en-US" dirty="0" smtClean="0"/>
              <a:t>section.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42595" y="4755812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89" y="4642434"/>
            <a:ext cx="3467801" cy="1978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941" y="4227044"/>
            <a:ext cx="6016427" cy="830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* from takes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	</a:t>
            </a:r>
            <a:r>
              <a:rPr lang="en-IN" sz="2399" dirty="0">
                <a:solidFill>
                  <a:schemeClr val="bg1"/>
                </a:solidFill>
              </a:rPr>
              <a:t>where </a:t>
            </a:r>
            <a:r>
              <a:rPr lang="en-IN" sz="2399" dirty="0">
                <a:solidFill>
                  <a:schemeClr val="bg1"/>
                </a:solidFill>
              </a:rPr>
              <a:t>semester='fall' and sec_id=1;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40000"/>
                <a:lumOff val="60000"/>
              </a:schemeClr>
            </a:gs>
            <a:gs pos="2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492895"/>
            <a:ext cx="4853030" cy="375284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4549"/>
              </p:ext>
            </p:extLst>
          </p:nvPr>
        </p:nvGraphicFramePr>
        <p:xfrm>
          <a:off x="6382444" y="2492896"/>
          <a:ext cx="4412952" cy="3752847"/>
        </p:xfrm>
        <a:graphic>
          <a:graphicData uri="http://schemas.openxmlformats.org/drawingml/2006/table">
            <a:tbl>
              <a:tblPr/>
              <a:tblGrid>
                <a:gridCol w="1213562"/>
                <a:gridCol w="2013409"/>
                <a:gridCol w="1185981"/>
              </a:tblGrid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25860" y="819656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Classroom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</a:t>
            </a:r>
            <a:r>
              <a:rPr lang="en-IN" sz="3999" dirty="0" smtClean="0"/>
              <a:t>14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1556" y="2277172"/>
            <a:ext cx="11173496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14. </a:t>
            </a:r>
            <a:r>
              <a:rPr lang="en-US" dirty="0"/>
              <a:t>Calculate the budget given to each course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203290" y="4581128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25860" y="3786636"/>
            <a:ext cx="6995067" cy="193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</a:t>
            </a:r>
            <a:r>
              <a:rPr lang="en-US" sz="2399" dirty="0" err="1">
                <a:solidFill>
                  <a:schemeClr val="bg1"/>
                </a:solidFill>
              </a:rPr>
              <a:t>c.dept_name</a:t>
            </a:r>
            <a:r>
              <a:rPr lang="en-US" sz="2399" dirty="0" smtClean="0">
                <a:solidFill>
                  <a:schemeClr val="bg1"/>
                </a:solidFill>
              </a:rPr>
              <a:t>, </a:t>
            </a:r>
            <a:r>
              <a:rPr lang="en-US" sz="2399" dirty="0" err="1" smtClean="0">
                <a:solidFill>
                  <a:schemeClr val="bg1"/>
                </a:solidFill>
              </a:rPr>
              <a:t>course_id</a:t>
            </a:r>
            <a:r>
              <a:rPr lang="en-US" sz="2399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399" dirty="0" smtClean="0">
                <a:solidFill>
                  <a:schemeClr val="bg1"/>
                </a:solidFill>
              </a:rPr>
              <a:t> 	round(budget/count(</a:t>
            </a:r>
            <a:r>
              <a:rPr lang="en-US" sz="2399" dirty="0" err="1" smtClean="0">
                <a:solidFill>
                  <a:schemeClr val="bg1"/>
                </a:solidFill>
              </a:rPr>
              <a:t>course_id</a:t>
            </a:r>
            <a:r>
              <a:rPr lang="en-US" sz="2399" dirty="0">
                <a:solidFill>
                  <a:schemeClr val="bg1"/>
                </a:solidFill>
              </a:rPr>
              <a:t>)) as </a:t>
            </a:r>
            <a:r>
              <a:rPr lang="en-US" sz="2399" dirty="0" smtClean="0">
                <a:solidFill>
                  <a:schemeClr val="bg1"/>
                </a:solidFill>
              </a:rPr>
              <a:t>budget</a:t>
            </a:r>
          </a:p>
          <a:p>
            <a:r>
              <a:rPr lang="en-US" sz="2399" dirty="0">
                <a:solidFill>
                  <a:schemeClr val="bg1"/>
                </a:solidFill>
              </a:rPr>
              <a:t>	</a:t>
            </a:r>
            <a:r>
              <a:rPr lang="en-US" sz="2399" dirty="0" smtClean="0">
                <a:solidFill>
                  <a:schemeClr val="bg1"/>
                </a:solidFill>
              </a:rPr>
              <a:t>from </a:t>
            </a:r>
            <a:r>
              <a:rPr lang="en-US" sz="2399" dirty="0">
                <a:solidFill>
                  <a:schemeClr val="bg1"/>
                </a:solidFill>
              </a:rPr>
              <a:t>department d </a:t>
            </a:r>
            <a:r>
              <a:rPr lang="en-US" sz="2399" dirty="0" smtClean="0">
                <a:solidFill>
                  <a:schemeClr val="bg1"/>
                </a:solidFill>
              </a:rPr>
              <a:t>,course </a:t>
            </a:r>
            <a:r>
              <a:rPr lang="en-US" sz="2399" dirty="0">
                <a:solidFill>
                  <a:schemeClr val="bg1"/>
                </a:solidFill>
              </a:rPr>
              <a:t>c </a:t>
            </a:r>
            <a:endParaRPr lang="en-US" sz="2399" dirty="0" smtClean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	</a:t>
            </a:r>
            <a:r>
              <a:rPr lang="en-US" sz="2399" dirty="0" smtClean="0">
                <a:solidFill>
                  <a:schemeClr val="bg1"/>
                </a:solidFill>
              </a:rPr>
              <a:t>where </a:t>
            </a:r>
            <a:r>
              <a:rPr lang="en-US" sz="2399" dirty="0" err="1">
                <a:solidFill>
                  <a:schemeClr val="bg1"/>
                </a:solidFill>
              </a:rPr>
              <a:t>d.dept_name</a:t>
            </a:r>
            <a:r>
              <a:rPr lang="en-US" sz="2399" dirty="0">
                <a:solidFill>
                  <a:schemeClr val="bg1"/>
                </a:solidFill>
              </a:rPr>
              <a:t>=</a:t>
            </a:r>
            <a:r>
              <a:rPr lang="en-US" sz="2399" dirty="0" err="1">
                <a:solidFill>
                  <a:schemeClr val="bg1"/>
                </a:solidFill>
              </a:rPr>
              <a:t>c.dept_name</a:t>
            </a:r>
            <a:r>
              <a:rPr lang="en-US" sz="2399" dirty="0">
                <a:solidFill>
                  <a:schemeClr val="bg1"/>
                </a:solidFill>
              </a:rPr>
              <a:t> </a:t>
            </a:r>
            <a:endParaRPr lang="en-US" sz="2399" dirty="0" smtClean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	</a:t>
            </a:r>
            <a:r>
              <a:rPr lang="en-US" sz="2399" dirty="0" smtClean="0">
                <a:solidFill>
                  <a:schemeClr val="bg1"/>
                </a:solidFill>
              </a:rPr>
              <a:t>group </a:t>
            </a:r>
            <a:r>
              <a:rPr lang="en-US" sz="2399" dirty="0">
                <a:solidFill>
                  <a:schemeClr val="bg1"/>
                </a:solidFill>
              </a:rPr>
              <a:t>by dept_name;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58" y="4089060"/>
            <a:ext cx="2567102" cy="19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</a:t>
            </a:r>
            <a:r>
              <a:rPr lang="en-IN" sz="3999" dirty="0" smtClean="0"/>
              <a:t>15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336873"/>
            <a:ext cx="11318923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15. </a:t>
            </a:r>
            <a:r>
              <a:rPr lang="en-US" dirty="0"/>
              <a:t>Find student records taking courses in the summer semester, coming under first section in the year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61601" y="4855517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634" y="5325871"/>
            <a:ext cx="3192918" cy="6096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10837" y="4125856"/>
            <a:ext cx="6091238" cy="120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* from takes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where </a:t>
            </a:r>
            <a:r>
              <a:rPr lang="en-IN" sz="2399" dirty="0">
                <a:solidFill>
                  <a:schemeClr val="bg1"/>
                </a:solidFill>
              </a:rPr>
              <a:t>semester='summer' and sec_id=1 </a:t>
            </a:r>
            <a:r>
              <a:rPr lang="en-IN" sz="2399" dirty="0">
                <a:solidFill>
                  <a:schemeClr val="bg1"/>
                </a:solidFill>
              </a:rPr>
              <a:t>           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   and </a:t>
            </a:r>
            <a:r>
              <a:rPr lang="en-IN" sz="2399" dirty="0">
                <a:solidFill>
                  <a:schemeClr val="bg1"/>
                </a:solidFill>
              </a:rPr>
              <a:t>year=2017;</a:t>
            </a:r>
          </a:p>
        </p:txBody>
      </p:sp>
    </p:spTree>
    <p:extLst>
      <p:ext uri="{BB962C8B-B14F-4D97-AF65-F5344CB8AC3E}">
        <p14:creationId xmlns:p14="http://schemas.microsoft.com/office/powerpoint/2010/main" val="7847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</a:t>
            </a:r>
            <a:r>
              <a:rPr lang="en-IN" sz="3999" dirty="0" smtClean="0"/>
              <a:t>16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16.Find </a:t>
            </a:r>
            <a:r>
              <a:rPr lang="en-US" dirty="0"/>
              <a:t>the number of courses having A grade in each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086216" y="4988168"/>
            <a:ext cx="1139505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0401" y="3978400"/>
            <a:ext cx="7007722" cy="193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</a:t>
            </a:r>
            <a:r>
              <a:rPr lang="en-IN" sz="2399" dirty="0">
                <a:solidFill>
                  <a:schemeClr val="bg1"/>
                </a:solidFill>
              </a:rPr>
              <a:t>building</a:t>
            </a:r>
            <a:r>
              <a:rPr lang="en-IN" sz="2399" dirty="0">
                <a:solidFill>
                  <a:schemeClr val="bg1"/>
                </a:solidFill>
              </a:rPr>
              <a:t>, count(course_id</a:t>
            </a:r>
            <a:r>
              <a:rPr lang="en-IN" sz="2399" dirty="0">
                <a:solidFill>
                  <a:schemeClr val="bg1"/>
                </a:solidFill>
              </a:rPr>
              <a:t>) </a:t>
            </a:r>
            <a:r>
              <a:rPr lang="en-IN" sz="2399" dirty="0">
                <a:solidFill>
                  <a:schemeClr val="bg1"/>
                </a:solidFill>
              </a:rPr>
              <a:t>as course_count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grade </a:t>
            </a:r>
            <a:r>
              <a:rPr lang="en-IN" sz="2399" dirty="0">
                <a:solidFill>
                  <a:schemeClr val="bg1"/>
                </a:solidFill>
              </a:rPr>
              <a:t>from takes join </a:t>
            </a:r>
            <a:r>
              <a:rPr lang="en-IN" sz="2399" dirty="0">
                <a:solidFill>
                  <a:schemeClr val="bg1"/>
                </a:solidFill>
              </a:rPr>
              <a:t>section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using(course_id</a:t>
            </a:r>
            <a:r>
              <a:rPr lang="en-IN" sz="2399" dirty="0">
                <a:solidFill>
                  <a:schemeClr val="bg1"/>
                </a:solidFill>
              </a:rPr>
              <a:t>)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 where </a:t>
            </a:r>
            <a:r>
              <a:rPr lang="en-IN" sz="2399" dirty="0">
                <a:solidFill>
                  <a:schemeClr val="bg1"/>
                </a:solidFill>
              </a:rPr>
              <a:t>grade='A'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 group </a:t>
            </a:r>
            <a:r>
              <a:rPr lang="en-IN" sz="2399" dirty="0">
                <a:solidFill>
                  <a:schemeClr val="bg1"/>
                </a:solidFill>
              </a:rPr>
              <a:t>by building;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59" y="4872208"/>
            <a:ext cx="2756207" cy="15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</a:t>
            </a:r>
            <a:r>
              <a:rPr lang="en-IN" sz="3999" dirty="0" smtClean="0"/>
              <a:t>17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9252" y="2260635"/>
            <a:ext cx="11375800" cy="36749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17. </a:t>
            </a:r>
            <a:r>
              <a:rPr lang="en-US" dirty="0"/>
              <a:t>Display section details with B time slot, room number 514 and in the Painter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297908" y="5171538"/>
            <a:ext cx="1372420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09" y="5557479"/>
            <a:ext cx="4246815" cy="691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177" y="4136347"/>
            <a:ext cx="4175376" cy="2307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sec_id</a:t>
            </a:r>
            <a:r>
              <a:rPr lang="en-IN" sz="2399" dirty="0">
                <a:solidFill>
                  <a:schemeClr val="bg1"/>
                </a:solidFill>
              </a:rPr>
              <a:t>, time_slot_id,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   room_number, building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   from </a:t>
            </a:r>
            <a:r>
              <a:rPr lang="en-IN" sz="2399" dirty="0">
                <a:solidFill>
                  <a:schemeClr val="bg1"/>
                </a:solidFill>
              </a:rPr>
              <a:t>section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where </a:t>
            </a:r>
            <a:r>
              <a:rPr lang="en-IN" sz="2399" dirty="0">
                <a:solidFill>
                  <a:schemeClr val="bg1"/>
                </a:solidFill>
              </a:rPr>
              <a:t>time_slot_id='B'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and room_number=514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and </a:t>
            </a:r>
            <a:r>
              <a:rPr lang="en-IN" sz="2399" dirty="0">
                <a:solidFill>
                  <a:schemeClr val="bg1"/>
                </a:solidFill>
              </a:rPr>
              <a:t>building='Painter';</a:t>
            </a:r>
          </a:p>
        </p:txBody>
      </p:sp>
    </p:spTree>
    <p:extLst>
      <p:ext uri="{BB962C8B-B14F-4D97-AF65-F5344CB8AC3E}">
        <p14:creationId xmlns:p14="http://schemas.microsoft.com/office/powerpoint/2010/main" val="22871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</a:t>
            </a:r>
            <a:r>
              <a:rPr lang="en-IN" sz="3999" dirty="0" smtClean="0"/>
              <a:t>18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9252" y="2260635"/>
            <a:ext cx="11375800" cy="36749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dirty="0" smtClean="0"/>
              <a:t>. </a:t>
            </a:r>
            <a:r>
              <a:rPr lang="en-US" dirty="0"/>
              <a:t>Create a timetable for the </a:t>
            </a:r>
            <a:r>
              <a:rPr lang="en-US" dirty="0" smtClean="0"/>
              <a:t>university.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31540" y="4479008"/>
            <a:ext cx="1372420" cy="6479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5192" y="3775097"/>
            <a:ext cx="6767420" cy="1569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day , building , </a:t>
            </a:r>
            <a:r>
              <a:rPr lang="en-US" sz="2399" dirty="0" err="1">
                <a:solidFill>
                  <a:schemeClr val="bg1"/>
                </a:solidFill>
              </a:rPr>
              <a:t>room_number</a:t>
            </a:r>
            <a:r>
              <a:rPr lang="en-US" sz="2399" dirty="0">
                <a:solidFill>
                  <a:schemeClr val="bg1"/>
                </a:solidFill>
              </a:rPr>
              <a:t> , </a:t>
            </a:r>
            <a:r>
              <a:rPr lang="en-US" sz="2399" dirty="0" err="1">
                <a:solidFill>
                  <a:schemeClr val="bg1"/>
                </a:solidFill>
              </a:rPr>
              <a:t>course_id</a:t>
            </a:r>
            <a:r>
              <a:rPr lang="en-US" sz="2399" dirty="0">
                <a:solidFill>
                  <a:schemeClr val="bg1"/>
                </a:solidFill>
              </a:rPr>
              <a:t>  </a:t>
            </a:r>
            <a:r>
              <a:rPr lang="en-US" sz="2399" dirty="0" smtClean="0">
                <a:solidFill>
                  <a:schemeClr val="bg1"/>
                </a:solidFill>
              </a:rPr>
              <a:t>  	from </a:t>
            </a:r>
            <a:r>
              <a:rPr lang="en-US" sz="2399" dirty="0">
                <a:solidFill>
                  <a:schemeClr val="bg1"/>
                </a:solidFill>
              </a:rPr>
              <a:t>time_slot t , section s			where t.time_slot_id = </a:t>
            </a:r>
            <a:r>
              <a:rPr lang="en-US" sz="2399" dirty="0" err="1">
                <a:solidFill>
                  <a:schemeClr val="bg1"/>
                </a:solidFill>
              </a:rPr>
              <a:t>s.time_slot_id</a:t>
            </a:r>
            <a:r>
              <a:rPr lang="en-US" sz="2399" dirty="0">
                <a:solidFill>
                  <a:schemeClr val="bg1"/>
                </a:solidFill>
              </a:rPr>
              <a:t> </a:t>
            </a:r>
            <a:endParaRPr lang="en-US" sz="2399" dirty="0" smtClean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	</a:t>
            </a:r>
            <a:r>
              <a:rPr lang="en-US" sz="2399" dirty="0" smtClean="0">
                <a:solidFill>
                  <a:schemeClr val="bg1"/>
                </a:solidFill>
              </a:rPr>
              <a:t>group </a:t>
            </a:r>
            <a:r>
              <a:rPr lang="en-US" sz="2399" dirty="0">
                <a:solidFill>
                  <a:schemeClr val="bg1"/>
                </a:solidFill>
              </a:rPr>
              <a:t>by day , </a:t>
            </a:r>
            <a:r>
              <a:rPr lang="en-US" sz="2399" dirty="0" err="1">
                <a:solidFill>
                  <a:schemeClr val="bg1"/>
                </a:solidFill>
              </a:rPr>
              <a:t>room_number</a:t>
            </a:r>
            <a:r>
              <a:rPr lang="en-US" sz="2399" dirty="0">
                <a:solidFill>
                  <a:schemeClr val="bg1"/>
                </a:solidFill>
              </a:rPr>
              <a:t> ;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9" y="2996952"/>
            <a:ext cx="293140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19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19. Find all course titles which have a string "</a:t>
            </a:r>
            <a:r>
              <a:rPr lang="en-US" dirty="0" smtClean="0"/>
              <a:t>Intro“.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369" y="4452258"/>
            <a:ext cx="1355473" cy="69265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12" y="4556980"/>
            <a:ext cx="3010627" cy="1535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8150" y="3967804"/>
            <a:ext cx="5017246" cy="830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title from </a:t>
            </a:r>
            <a:r>
              <a:rPr lang="en-IN" sz="2399" dirty="0">
                <a:solidFill>
                  <a:schemeClr val="bg1"/>
                </a:solidFill>
              </a:rPr>
              <a:t>course</a:t>
            </a:r>
          </a:p>
          <a:p>
            <a:r>
              <a:rPr lang="en-IN" sz="2399" dirty="0">
                <a:solidFill>
                  <a:schemeClr val="bg1"/>
                </a:solidFill>
              </a:rPr>
              <a:t>	 </a:t>
            </a:r>
            <a:r>
              <a:rPr lang="en-IN" sz="2399" dirty="0">
                <a:solidFill>
                  <a:schemeClr val="bg1"/>
                </a:solidFill>
              </a:rPr>
              <a:t>where title REGEXP '^intro';</a:t>
            </a:r>
          </a:p>
        </p:txBody>
      </p:sp>
    </p:spTree>
    <p:extLst>
      <p:ext uri="{BB962C8B-B14F-4D97-AF65-F5344CB8AC3E}">
        <p14:creationId xmlns:p14="http://schemas.microsoft.com/office/powerpoint/2010/main" val="1327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20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20. Find the titles of courses in the Computer Science department that have 3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77704" y="5059360"/>
            <a:ext cx="1355473" cy="69265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330" y="5361427"/>
            <a:ext cx="3397365" cy="1010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2306" y="4173064"/>
            <a:ext cx="4886085" cy="156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title, credits, dept_name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   from </a:t>
            </a:r>
            <a:r>
              <a:rPr lang="en-IN" sz="2399" dirty="0">
                <a:solidFill>
                  <a:schemeClr val="bg1"/>
                </a:solidFill>
              </a:rPr>
              <a:t>course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where </a:t>
            </a:r>
            <a:r>
              <a:rPr lang="en-IN" sz="2399" dirty="0">
                <a:solidFill>
                  <a:schemeClr val="bg1"/>
                </a:solidFill>
              </a:rPr>
              <a:t>dept_name='Comp. Sci.'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and </a:t>
            </a:r>
            <a:r>
              <a:rPr lang="en-IN" sz="2399" dirty="0">
                <a:solidFill>
                  <a:schemeClr val="bg1"/>
                </a:solidFill>
              </a:rPr>
              <a:t>credits=3;</a:t>
            </a:r>
          </a:p>
        </p:txBody>
      </p:sp>
    </p:spTree>
    <p:extLst>
      <p:ext uri="{BB962C8B-B14F-4D97-AF65-F5344CB8AC3E}">
        <p14:creationId xmlns:p14="http://schemas.microsoft.com/office/powerpoint/2010/main" val="34274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21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21. Find IDs and titles of all the courses which were taught by an instructor named Einstein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332398" y="4997916"/>
            <a:ext cx="1406545" cy="66275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7155" y="4323852"/>
            <a:ext cx="4157480" cy="156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course_id, title, name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 from </a:t>
            </a:r>
            <a:r>
              <a:rPr lang="en-US" sz="2399" dirty="0">
                <a:solidFill>
                  <a:schemeClr val="bg1"/>
                </a:solidFill>
              </a:rPr>
              <a:t>course join instructor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 using </a:t>
            </a:r>
            <a:r>
              <a:rPr lang="en-US" sz="2399" dirty="0">
                <a:solidFill>
                  <a:schemeClr val="bg1"/>
                </a:solidFill>
              </a:rPr>
              <a:t>(dept_name)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 where </a:t>
            </a:r>
            <a:r>
              <a:rPr lang="en-US" sz="2399" dirty="0">
                <a:solidFill>
                  <a:schemeClr val="bg1"/>
                </a:solidFill>
              </a:rPr>
              <a:t>name='Einstein';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50" y="5329292"/>
            <a:ext cx="3551470" cy="7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22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22. Find all course IDs which start with </a:t>
            </a:r>
            <a:r>
              <a:rPr lang="en-US" dirty="0" smtClean="0"/>
              <a:t>CS.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441783" y="4408880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85" y="4212327"/>
            <a:ext cx="1668788" cy="216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7136" y="3993490"/>
            <a:ext cx="4969537" cy="830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course_id from course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   where </a:t>
            </a:r>
            <a:r>
              <a:rPr lang="en-IN" sz="2399" dirty="0">
                <a:solidFill>
                  <a:schemeClr val="bg1"/>
                </a:solidFill>
              </a:rPr>
              <a:t>course_id regexp '^cs';</a:t>
            </a:r>
          </a:p>
        </p:txBody>
      </p:sp>
    </p:spTree>
    <p:extLst>
      <p:ext uri="{BB962C8B-B14F-4D97-AF65-F5344CB8AC3E}">
        <p14:creationId xmlns:p14="http://schemas.microsoft.com/office/powerpoint/2010/main" val="34333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23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23. For each department, find the maximum salary of instructors in that department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371" y="5113011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1133" y="4268964"/>
            <a:ext cx="5039247" cy="156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dept_name, name, 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 round(max(salary</a:t>
            </a:r>
            <a:r>
              <a:rPr lang="en-US" sz="2399" dirty="0">
                <a:solidFill>
                  <a:schemeClr val="bg1"/>
                </a:solidFill>
              </a:rPr>
              <a:t>)) as max_salary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 from </a:t>
            </a:r>
            <a:r>
              <a:rPr lang="en-US" sz="2399" dirty="0">
                <a:solidFill>
                  <a:schemeClr val="bg1"/>
                </a:solidFill>
              </a:rPr>
              <a:t>instructor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group </a:t>
            </a:r>
            <a:r>
              <a:rPr lang="en-US" sz="2399" dirty="0">
                <a:solidFill>
                  <a:schemeClr val="bg1"/>
                </a:solidFill>
              </a:rPr>
              <a:t>by dept_name;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84" y="4580828"/>
            <a:ext cx="2945821" cy="20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636912"/>
            <a:ext cx="4457700" cy="3456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Department table</a:t>
            </a:r>
            <a:endParaRPr lang="en-IN" sz="4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58796"/>
              </p:ext>
            </p:extLst>
          </p:nvPr>
        </p:nvGraphicFramePr>
        <p:xfrm>
          <a:off x="6670477" y="2636912"/>
          <a:ext cx="3960439" cy="3411047"/>
        </p:xfrm>
        <a:graphic>
          <a:graphicData uri="http://schemas.openxmlformats.org/drawingml/2006/table">
            <a:tbl>
              <a:tblPr/>
              <a:tblGrid>
                <a:gridCol w="1624795"/>
                <a:gridCol w="1320147"/>
                <a:gridCol w="1015497"/>
              </a:tblGrid>
              <a:tr h="552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24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24. Display number of students in each department having total credits divisible by course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65930" y="5203383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7154" y="4154063"/>
            <a:ext cx="6191075" cy="2676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count(s.id) as </a:t>
            </a:r>
            <a:r>
              <a:rPr lang="en-US" sz="2399" dirty="0">
                <a:solidFill>
                  <a:schemeClr val="bg1"/>
                </a:solidFill>
              </a:rPr>
              <a:t>'no_of_students’,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 s.dept_name</a:t>
            </a:r>
            <a:r>
              <a:rPr lang="en-US" sz="2399" dirty="0">
                <a:solidFill>
                  <a:schemeClr val="bg1"/>
                </a:solidFill>
              </a:rPr>
              <a:t>, name, tot_cred, </a:t>
            </a:r>
            <a:r>
              <a:rPr lang="en-US" sz="2399" dirty="0">
                <a:solidFill>
                  <a:schemeClr val="bg1"/>
                </a:solidFill>
              </a:rPr>
              <a:t>credits</a:t>
            </a:r>
          </a:p>
          <a:p>
            <a:r>
              <a:rPr lang="en-US" sz="2399" dirty="0">
                <a:solidFill>
                  <a:schemeClr val="bg1"/>
                </a:solidFill>
              </a:rPr>
              <a:t>   from student s , course c</a:t>
            </a:r>
          </a:p>
          <a:p>
            <a:r>
              <a:rPr lang="en-US" sz="2399" dirty="0">
                <a:solidFill>
                  <a:schemeClr val="bg1"/>
                </a:solidFill>
              </a:rPr>
              <a:t>   where </a:t>
            </a:r>
            <a:r>
              <a:rPr lang="en-US" sz="2399" dirty="0">
                <a:solidFill>
                  <a:schemeClr val="bg1"/>
                </a:solidFill>
              </a:rPr>
              <a:t>s.dept_name = c.dept_name </a:t>
            </a:r>
            <a:r>
              <a:rPr lang="en-US" sz="2399" dirty="0">
                <a:solidFill>
                  <a:schemeClr val="bg1"/>
                </a:solidFill>
              </a:rPr>
              <a:t>and   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  tot_cred/credits=0</a:t>
            </a: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 </a:t>
            </a:r>
            <a:r>
              <a:rPr lang="en-US" sz="2399" dirty="0">
                <a:solidFill>
                  <a:schemeClr val="bg1"/>
                </a:solidFill>
              </a:rPr>
              <a:t>group by c.dept_name;  </a:t>
            </a:r>
            <a:endParaRPr lang="en-IN" sz="2399" dirty="0">
              <a:solidFill>
                <a:schemeClr val="bg1"/>
              </a:solidFill>
            </a:endParaRPr>
          </a:p>
          <a:p>
            <a:endParaRPr lang="en-US" sz="239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66" y="5569458"/>
            <a:ext cx="3009116" cy="6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25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25. Find number of instructors in each department having 'a' and 'e' in their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38392" y="5265285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7395" y="4296040"/>
            <a:ext cx="5009007" cy="193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399" dirty="0">
                <a:solidFill>
                  <a:schemeClr val="bg1"/>
                </a:solidFill>
              </a:rPr>
              <a:t>select dept_name</a:t>
            </a:r>
            <a:r>
              <a:rPr lang="en-IN" sz="2399" dirty="0">
                <a:solidFill>
                  <a:schemeClr val="bg1"/>
                </a:solidFill>
              </a:rPr>
              <a:t>, </a:t>
            </a: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count(name</a:t>
            </a:r>
            <a:r>
              <a:rPr lang="en-IN" sz="2399" dirty="0">
                <a:solidFill>
                  <a:schemeClr val="bg1"/>
                </a:solidFill>
              </a:rPr>
              <a:t>) as </a:t>
            </a:r>
            <a:r>
              <a:rPr lang="en-IN" sz="2399" dirty="0">
                <a:solidFill>
                  <a:schemeClr val="bg1"/>
                </a:solidFill>
              </a:rPr>
              <a:t>inst_count</a:t>
            </a:r>
            <a:r>
              <a:rPr lang="en-IN" sz="2399" dirty="0">
                <a:solidFill>
                  <a:schemeClr val="bg1"/>
                </a:solidFill>
              </a:rPr>
              <a:t>, name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 from </a:t>
            </a:r>
            <a:r>
              <a:rPr lang="en-IN" sz="2399" dirty="0">
                <a:solidFill>
                  <a:schemeClr val="bg1"/>
                </a:solidFill>
              </a:rPr>
              <a:t>instructor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where </a:t>
            </a:r>
            <a:r>
              <a:rPr lang="en-IN" sz="2399" dirty="0">
                <a:solidFill>
                  <a:schemeClr val="bg1"/>
                </a:solidFill>
              </a:rPr>
              <a:t>name like '%a%e%' </a:t>
            </a:r>
            <a:endParaRPr lang="en-IN" sz="2399" dirty="0">
              <a:solidFill>
                <a:schemeClr val="bg1"/>
              </a:solidFill>
            </a:endParaRPr>
          </a:p>
          <a:p>
            <a:r>
              <a:rPr lang="en-IN" sz="2399" dirty="0">
                <a:solidFill>
                  <a:schemeClr val="bg1"/>
                </a:solidFill>
              </a:rPr>
              <a:t> </a:t>
            </a:r>
            <a:r>
              <a:rPr lang="en-IN" sz="2399" dirty="0">
                <a:solidFill>
                  <a:schemeClr val="bg1"/>
                </a:solidFill>
              </a:rPr>
              <a:t> group </a:t>
            </a:r>
            <a:r>
              <a:rPr lang="en-IN" sz="2399" dirty="0">
                <a:solidFill>
                  <a:schemeClr val="bg1"/>
                </a:solidFill>
              </a:rPr>
              <a:t>by dept_name;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144" y="5578447"/>
            <a:ext cx="3259180" cy="7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26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26</a:t>
            </a:r>
            <a:r>
              <a:rPr lang="en-US" dirty="0"/>
              <a:t>. Display number of courses being taught in classroom having capacity more than 20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34216" y="5290210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7396" y="4136347"/>
            <a:ext cx="5873834" cy="2307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9" dirty="0">
                <a:solidFill>
                  <a:schemeClr val="bg1"/>
                </a:solidFill>
              </a:rPr>
              <a:t>select s.room_number</a:t>
            </a:r>
            <a:r>
              <a:rPr lang="en-US" sz="2399" dirty="0">
                <a:solidFill>
                  <a:schemeClr val="bg1"/>
                </a:solidFill>
              </a:rPr>
              <a:t>, 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count(course_id)as </a:t>
            </a:r>
            <a:r>
              <a:rPr lang="en-US" sz="2399" dirty="0">
                <a:solidFill>
                  <a:schemeClr val="bg1"/>
                </a:solidFill>
              </a:rPr>
              <a:t>number_of_courses</a:t>
            </a:r>
            <a:r>
              <a:rPr lang="en-US" sz="2399" dirty="0">
                <a:solidFill>
                  <a:schemeClr val="bg1"/>
                </a:solidFill>
              </a:rPr>
              <a:t>,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 s.building</a:t>
            </a:r>
            <a:r>
              <a:rPr lang="en-US" sz="2399" dirty="0">
                <a:solidFill>
                  <a:schemeClr val="bg1"/>
                </a:solidFill>
              </a:rPr>
              <a:t>, capacity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from </a:t>
            </a:r>
            <a:r>
              <a:rPr lang="en-US" sz="2399" dirty="0">
                <a:solidFill>
                  <a:schemeClr val="bg1"/>
                </a:solidFill>
              </a:rPr>
              <a:t>classroom c join section s </a:t>
            </a:r>
            <a:endParaRPr lang="en-US" sz="2399" dirty="0">
              <a:solidFill>
                <a:schemeClr val="bg1"/>
              </a:solidFill>
            </a:endParaRPr>
          </a:p>
          <a:p>
            <a:r>
              <a:rPr lang="en-US" sz="2399" dirty="0">
                <a:solidFill>
                  <a:schemeClr val="bg1"/>
                </a:solidFill>
              </a:rPr>
              <a:t> </a:t>
            </a:r>
            <a:r>
              <a:rPr lang="en-US" sz="2399" dirty="0">
                <a:solidFill>
                  <a:schemeClr val="bg1"/>
                </a:solidFill>
              </a:rPr>
              <a:t> where </a:t>
            </a:r>
            <a:r>
              <a:rPr lang="en-US" sz="2399" dirty="0">
                <a:solidFill>
                  <a:schemeClr val="bg1"/>
                </a:solidFill>
              </a:rPr>
              <a:t>c.room_number=s.room_number </a:t>
            </a:r>
            <a:r>
              <a:rPr lang="en-US" sz="2399" dirty="0">
                <a:solidFill>
                  <a:schemeClr val="bg1"/>
                </a:solidFill>
              </a:rPr>
              <a:t>    </a:t>
            </a:r>
          </a:p>
          <a:p>
            <a:r>
              <a:rPr lang="en-US" sz="2399" dirty="0">
                <a:solidFill>
                  <a:schemeClr val="bg1"/>
                </a:solidFill>
              </a:rPr>
              <a:t>  </a:t>
            </a:r>
            <a:r>
              <a:rPr lang="en-US" sz="2399" dirty="0">
                <a:solidFill>
                  <a:schemeClr val="bg1"/>
                </a:solidFill>
              </a:rPr>
              <a:t>and capacity&gt;20; </a:t>
            </a:r>
            <a:endParaRPr lang="en-IN" sz="239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646" y="5621047"/>
            <a:ext cx="3399001" cy="7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27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27. Display number of students in each semester and their sum of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507926" y="4903910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7155" y="4292871"/>
            <a:ext cx="6263065" cy="1446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99" dirty="0">
                <a:solidFill>
                  <a:schemeClr val="bg1"/>
                </a:solidFill>
              </a:rPr>
              <a:t>select semester,count(id) as count_of_students,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sum(tot_cred) as total_credits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from takes join student using(id)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group by semester;</a:t>
            </a:r>
            <a:endParaRPr lang="en-IN" sz="2199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855" y="5197472"/>
            <a:ext cx="2971834" cy="10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28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1241" y="2118647"/>
            <a:ext cx="9608854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28</a:t>
            </a:r>
            <a:r>
              <a:rPr lang="en-US" dirty="0"/>
              <a:t>. Display advisor IDs for instructors in Painter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188" y="4984873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5197" y="3593923"/>
            <a:ext cx="6680991" cy="3138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99" dirty="0">
                <a:solidFill>
                  <a:schemeClr val="bg1"/>
                </a:solidFill>
              </a:rPr>
              <a:t>select distinct(building), name, s_id, i_id as inst_id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from section, teaches, advisor, instructor         	where advisor.i_id=instructor.id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and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	instructor.id=teaches.ID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and</a:t>
            </a:r>
          </a:p>
          <a:p>
            <a:r>
              <a:rPr lang="en-US" sz="2199" dirty="0">
                <a:solidFill>
                  <a:schemeClr val="bg1"/>
                </a:solidFill>
              </a:rPr>
              <a:t> 	teaches.course_id=section.course_id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and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	building='painter';</a:t>
            </a:r>
            <a:endParaRPr lang="en-IN" sz="2199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71" y="5478854"/>
            <a:ext cx="2754730" cy="6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29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1241" y="2118647"/>
            <a:ext cx="9608854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29</a:t>
            </a:r>
            <a:r>
              <a:rPr lang="en-US" dirty="0"/>
              <a:t>. Find total credits earned by students coming at 9am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188" y="4984873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8252" y="3572980"/>
            <a:ext cx="6622218" cy="3138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99" dirty="0">
                <a:solidFill>
                  <a:schemeClr val="bg1"/>
                </a:solidFill>
              </a:rPr>
              <a:t>select name ,dept_name, start_hr ,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 tot_cred as Total_Credits     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 from time_slot t ,student s ,section  c ,takes ta    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 where c.time_slot_id=t.time_slot_id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and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 c.course_id=ta.course_id and ta.id=s.ID </a:t>
            </a:r>
          </a:p>
          <a:p>
            <a:r>
              <a:rPr lang="en-US" sz="2199" dirty="0">
                <a:solidFill>
                  <a:schemeClr val="bg1"/>
                </a:solidFill>
              </a:rPr>
              <a:t>and</a:t>
            </a:r>
          </a:p>
          <a:p>
            <a:r>
              <a:rPr lang="en-US" sz="2199" dirty="0">
                <a:solidFill>
                  <a:schemeClr val="bg1"/>
                </a:solidFill>
              </a:rPr>
              <a:t>     start_hr=9</a:t>
            </a:r>
          </a:p>
          <a:p>
            <a:r>
              <a:rPr lang="en-US" sz="2199" dirty="0">
                <a:solidFill>
                  <a:schemeClr val="bg1"/>
                </a:solidFill>
              </a:rPr>
              <a:t>group by c.course_id;</a:t>
            </a:r>
            <a:endParaRPr lang="en-IN" sz="219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50" y="5288658"/>
            <a:ext cx="2879571" cy="9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30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1241" y="2118647"/>
            <a:ext cx="9608854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30. Find </a:t>
            </a:r>
            <a:r>
              <a:rPr lang="en-US" dirty="0"/>
              <a:t>the average duration of classes for each course </a:t>
            </a:r>
            <a:r>
              <a:rPr lang="en-US" dirty="0" smtClean="0"/>
              <a:t>id.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261948" y="4595311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2533" y="3069054"/>
            <a:ext cx="7361556" cy="378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999" dirty="0">
                <a:solidFill>
                  <a:schemeClr val="bg1"/>
                </a:solidFill>
              </a:rPr>
              <a:t>select course_id, avg(end_min-start_min)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from section,time_slot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where section.time_slot_id=time_slot.time_slot_id  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group by course_id;</a:t>
            </a:r>
          </a:p>
          <a:p>
            <a:endParaRPr lang="en-IN" sz="1999" dirty="0">
              <a:solidFill>
                <a:schemeClr val="bg1"/>
              </a:solidFill>
            </a:endParaRPr>
          </a:p>
          <a:p>
            <a:r>
              <a:rPr lang="en-IN" sz="1999" dirty="0">
                <a:solidFill>
                  <a:schemeClr val="bg1"/>
                </a:solidFill>
              </a:rPr>
              <a:t>with avg_duration as(</a:t>
            </a:r>
          </a:p>
          <a:p>
            <a:r>
              <a:rPr lang="en-IN" sz="1999" dirty="0">
                <a:solidFill>
                  <a:schemeClr val="bg1"/>
                </a:solidFill>
              </a:rPr>
              <a:t>	select time_slot_id, ( end_min - start_min) as duration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from time_slot )</a:t>
            </a:r>
          </a:p>
          <a:p>
            <a:r>
              <a:rPr lang="en-IN" sz="1999" dirty="0">
                <a:solidFill>
                  <a:schemeClr val="bg1"/>
                </a:solidFill>
              </a:rPr>
              <a:t>select course_id, concat(round(avg(duration)),' mins')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as avg_duration from avg_duration a join section s</a:t>
            </a:r>
          </a:p>
          <a:p>
            <a:r>
              <a:rPr lang="en-IN" sz="1999" dirty="0">
                <a:solidFill>
                  <a:schemeClr val="bg1"/>
                </a:solidFill>
              </a:rPr>
              <a:t> 	on a.time_slot_id = s.time_slot_id </a:t>
            </a:r>
          </a:p>
          <a:p>
            <a:r>
              <a:rPr lang="en-IN" sz="1999" dirty="0">
                <a:solidFill>
                  <a:schemeClr val="bg1"/>
                </a:solidFill>
              </a:rPr>
              <a:t>	group by course_id;</a:t>
            </a:r>
            <a:endParaRPr lang="en-IN" sz="1999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554" y="3069054"/>
            <a:ext cx="2309389" cy="35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999" dirty="0"/>
              <a:t>Problem 31</a:t>
            </a:r>
            <a:endParaRPr lang="en-IN" sz="3999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1240" y="2118647"/>
            <a:ext cx="11014355" cy="3598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31. Find the average salary that's distributed to teachers for each course and sort them in descending </a:t>
            </a:r>
            <a:r>
              <a:rPr lang="en-US" dirty="0" smtClean="0"/>
              <a:t>order.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473808" y="4722684"/>
            <a:ext cx="1492326" cy="73215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8" y="621421"/>
            <a:ext cx="1325932" cy="13259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2534" y="3319506"/>
            <a:ext cx="5489837" cy="35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course_data as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(select id , title from teaches t join course c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on t.course_id=c.course_id 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select title , avg(salary) as avg_salary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from course_data cd join instructor i on cd.id = i.id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group by title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order by avg_salary desc;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select title, concat('Rs. ',round(avg(salary))) as avg_salary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from teaches t,course c,instructor i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where t.course_id=c.course_id and i.ID=t.ID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group by title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order by avg_salary desc;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70" y="3362231"/>
            <a:ext cx="3973657" cy="3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Course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5904656" cy="4648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75652"/>
              </p:ext>
            </p:extLst>
          </p:nvPr>
        </p:nvGraphicFramePr>
        <p:xfrm>
          <a:off x="6238428" y="2132856"/>
          <a:ext cx="5712207" cy="4536504"/>
        </p:xfrm>
        <a:graphic>
          <a:graphicData uri="http://schemas.openxmlformats.org/drawingml/2006/table">
            <a:tbl>
              <a:tblPr/>
              <a:tblGrid>
                <a:gridCol w="1034623"/>
                <a:gridCol w="2736305"/>
                <a:gridCol w="1200707"/>
                <a:gridCol w="74057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Computational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Computer Science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Processing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System Concepts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Digital Systems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Banking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Video Production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Principles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Instructor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132856"/>
            <a:ext cx="5976664" cy="44862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7387"/>
              </p:ext>
            </p:extLst>
          </p:nvPr>
        </p:nvGraphicFramePr>
        <p:xfrm>
          <a:off x="6886500" y="2132856"/>
          <a:ext cx="4824537" cy="4486274"/>
        </p:xfrm>
        <a:graphic>
          <a:graphicData uri="http://schemas.openxmlformats.org/drawingml/2006/table">
            <a:tbl>
              <a:tblPr/>
              <a:tblGrid>
                <a:gridCol w="903288"/>
                <a:gridCol w="1372437"/>
                <a:gridCol w="1456464"/>
                <a:gridCol w="1092348"/>
              </a:tblGrid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0848"/>
            <a:ext cx="8496300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41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1672"/>
              </p:ext>
            </p:extLst>
          </p:nvPr>
        </p:nvGraphicFramePr>
        <p:xfrm>
          <a:off x="2205980" y="2132856"/>
          <a:ext cx="7632850" cy="4536512"/>
        </p:xfrm>
        <a:graphic>
          <a:graphicData uri="http://schemas.openxmlformats.org/drawingml/2006/table">
            <a:tbl>
              <a:tblPr/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08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060848"/>
            <a:ext cx="72278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1987</Words>
  <Application>Microsoft Office PowerPoint</Application>
  <PresentationFormat>Custom</PresentationFormat>
  <Paragraphs>1020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Gabriola</vt:lpstr>
      <vt:lpstr>Palatino Linotype</vt:lpstr>
      <vt:lpstr>Times New Roman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7</vt:lpstr>
      <vt:lpstr>Problem 8</vt:lpstr>
      <vt:lpstr>Problem 9</vt:lpstr>
      <vt:lpstr>Problem 10</vt:lpstr>
      <vt:lpstr>Problem 11</vt:lpstr>
      <vt:lpstr>Problem 12</vt:lpstr>
      <vt:lpstr>Problem 13</vt:lpstr>
      <vt:lpstr>Problem 14</vt:lpstr>
      <vt:lpstr>Problem 15</vt:lpstr>
      <vt:lpstr>Problem 16</vt:lpstr>
      <vt:lpstr>Problem 17</vt:lpstr>
      <vt:lpstr>Problem 18</vt:lpstr>
      <vt:lpstr>Problem 19</vt:lpstr>
      <vt:lpstr>Problem 20</vt:lpstr>
      <vt:lpstr>Problem 21</vt:lpstr>
      <vt:lpstr>Problem 22</vt:lpstr>
      <vt:lpstr>Problem 23</vt:lpstr>
      <vt:lpstr>Problem 24</vt:lpstr>
      <vt:lpstr>Problem 25</vt:lpstr>
      <vt:lpstr>Problem 26</vt:lpstr>
      <vt:lpstr>Problem 27</vt:lpstr>
      <vt:lpstr>Problem 28</vt:lpstr>
      <vt:lpstr>Problem 29</vt:lpstr>
      <vt:lpstr>Problem 30</vt:lpstr>
      <vt:lpstr>Problem 31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176</cp:revision>
  <dcterms:created xsi:type="dcterms:W3CDTF">2023-03-12T09:09:34Z</dcterms:created>
  <dcterms:modified xsi:type="dcterms:W3CDTF">2023-05-14T08:37:34Z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