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98" r:id="rId10"/>
    <p:sldId id="263" r:id="rId11"/>
    <p:sldId id="299" r:id="rId12"/>
    <p:sldId id="270" r:id="rId13"/>
    <p:sldId id="267" r:id="rId14"/>
    <p:sldId id="286" r:id="rId15"/>
    <p:sldId id="272" r:id="rId16"/>
    <p:sldId id="300" r:id="rId17"/>
    <p:sldId id="273" r:id="rId18"/>
    <p:sldId id="279" r:id="rId19"/>
    <p:sldId id="271" r:id="rId2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00506040000020004" pitchFamily="2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3E9F7F-397E-4E0E-90C0-9327EAD8B07C}">
  <a:tblStyle styleId="{003E9F7F-397E-4E0E-90C0-9327EAD8B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41F94F-CC15-7CAC-4093-7DD9EC31FC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115B0-3B3A-6BA3-B3D7-33EA938BD2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D108-175C-4728-A8FC-7646AAEBE453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F0DAD-DD52-2CB9-2D77-353D114174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277A1-AC69-0640-8681-C18B149B8E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66653-5D29-455A-8FA9-ACCD1264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071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188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0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5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46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09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6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9" r:id="rId11"/>
    <p:sldLayoutId id="2147483670" r:id="rId12"/>
    <p:sldLayoutId id="2147483671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project-managem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213758" y="947396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8350" y="2765446"/>
            <a:ext cx="3303194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</a:rPr>
              <a:t>Agile Project Management Software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A34FC-A98B-361A-7B6B-FA952661EE4E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75EF3-A0A8-AB78-1D19-5FE79547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84" y="1904003"/>
            <a:ext cx="2091918" cy="8039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7912C-6CDC-ACF0-C8E4-494439B60738}"/>
              </a:ext>
            </a:extLst>
          </p:cNvPr>
          <p:cNvSpPr txBox="1"/>
          <p:nvPr/>
        </p:nvSpPr>
        <p:spPr>
          <a:xfrm>
            <a:off x="7176976" y="472571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ADBE7-1F94-52E2-1473-86F669959973}"/>
              </a:ext>
            </a:extLst>
          </p:cNvPr>
          <p:cNvSpPr txBox="1"/>
          <p:nvPr/>
        </p:nvSpPr>
        <p:spPr>
          <a:xfrm>
            <a:off x="1447278" y="1288143"/>
            <a:ext cx="624929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</a:rPr>
              <a:t>Functional Requirements: </a:t>
            </a:r>
          </a:p>
          <a:p>
            <a:endParaRPr lang="en-US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The manager should be able to create a project and invite team members to the project. 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The manager can assign tasks to anyone in the team.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Members will view their assigned tasks and update task status.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Both manager and team members should be able to prioritize the task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A verification email is sent to user whenever the user registers for the first time on the system.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Users can visualize their tasks on a List or Board view.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en-US" dirty="0">
              <a:latin typeface="Barlow Semi Condensed" panose="00000506000000000000" pitchFamily="2" charset="0"/>
            </a:endParaRPr>
          </a:p>
          <a:p>
            <a:endParaRPr lang="en-US" dirty="0">
              <a:latin typeface="Barlow Semi Condensed" panose="000005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50B47-4AEA-9B95-2503-B1E56BD98373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7912C-6CDC-ACF0-C8E4-494439B60738}"/>
              </a:ext>
            </a:extLst>
          </p:cNvPr>
          <p:cNvSpPr txBox="1"/>
          <p:nvPr/>
        </p:nvSpPr>
        <p:spPr>
          <a:xfrm>
            <a:off x="7176976" y="472571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ADBE7-1F94-52E2-1473-86F669959973}"/>
              </a:ext>
            </a:extLst>
          </p:cNvPr>
          <p:cNvSpPr txBox="1"/>
          <p:nvPr/>
        </p:nvSpPr>
        <p:spPr>
          <a:xfrm>
            <a:off x="1447278" y="1479541"/>
            <a:ext cx="6249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</a:rPr>
              <a:t>Non-Functional Requirements: </a:t>
            </a:r>
          </a:p>
          <a:p>
            <a:endParaRPr lang="en-US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Project members are not allowed to delete the project.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The software should be platform-independent. So moving from one OS to another OS will not create any problems.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The processing of each request should be done within 10 seconds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Barlow Semi Condensed" panose="00000506000000000000" pitchFamily="2" charset="0"/>
              </a:rPr>
              <a:t>The system must perform without failure in 95 percent of use cases during a month.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en-US" dirty="0">
              <a:latin typeface="Barlow Semi Condensed" panose="00000506000000000000" pitchFamily="2" charset="0"/>
            </a:endParaRPr>
          </a:p>
          <a:p>
            <a:endParaRPr lang="en-US" dirty="0">
              <a:latin typeface="Barlow Semi Condensed" panose="000005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50B47-4AEA-9B95-2503-B1E56BD98373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571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839972" y="339551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Requirements and Language Requirements</a:t>
            </a:r>
            <a:br>
              <a:rPr lang="en-US" dirty="0"/>
            </a:b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5038747" y="1176071"/>
            <a:ext cx="4710061" cy="288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Software Requirements: 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2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VS Code 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2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Git 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dk2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Github</a:t>
            </a:r>
            <a:endParaRPr lang="en-US" dirty="0">
              <a:solidFill>
                <a:schemeClr val="dk2"/>
              </a:solidFill>
              <a:latin typeface="Barlow Semi Condensed" panose="000005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2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Figma  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2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Any Web browser </a:t>
            </a: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F0583-E374-8751-43AB-DF49EEFA5354}"/>
              </a:ext>
            </a:extLst>
          </p:cNvPr>
          <p:cNvSpPr txBox="1"/>
          <p:nvPr/>
        </p:nvSpPr>
        <p:spPr>
          <a:xfrm>
            <a:off x="7147390" y="4650060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3475E-4793-F791-1658-A2E7A82E8704}"/>
              </a:ext>
            </a:extLst>
          </p:cNvPr>
          <p:cNvSpPr txBox="1"/>
          <p:nvPr/>
        </p:nvSpPr>
        <p:spPr>
          <a:xfrm>
            <a:off x="991659" y="1283096"/>
            <a:ext cx="3221949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Barlow Semi Condensed" panose="00000506000000000000" pitchFamily="2" charset="0"/>
              </a:rPr>
              <a:t>Language Requirements: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In addition, the following technologies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we’ll use while developing the platform: 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  <a:p>
            <a: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494949"/>
                </a:solidFill>
                <a:effectLst/>
                <a:latin typeface="Barlow Semi Condensed" panose="000005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Back End:</a:t>
            </a:r>
            <a:endParaRPr lang="en-US" sz="1800" dirty="0">
              <a:effectLst/>
            </a:endParaRP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494949"/>
                </a:solidFill>
                <a:effectLst/>
                <a:latin typeface="Barlow Semi Condensed" panose="000005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Node.js/Express</a:t>
            </a:r>
            <a:endParaRPr lang="en-US" sz="1600" dirty="0">
              <a:effectLst/>
            </a:endParaRP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494949"/>
                </a:solidFill>
                <a:effectLst/>
                <a:latin typeface="Barlow Semi Condensed" panose="000005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1600" dirty="0">
              <a:effectLst/>
            </a:endParaRP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494949"/>
                </a:solidFill>
                <a:effectLst/>
                <a:latin typeface="Barlow Semi Condensed" panose="000005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1600" dirty="0">
              <a:effectLst/>
            </a:endParaRP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494949"/>
                </a:solidFill>
                <a:effectLst/>
                <a:latin typeface="Barlow Semi Condensed" panose="000005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600" dirty="0">
              <a:effectLst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  <a:p>
            <a:pPr marL="228600" indent="-228600">
              <a:buAutoNum type="arabicPeriod" startAt="2"/>
            </a:pPr>
            <a:endParaRPr lang="en-US" sz="1600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6D04E-A16F-05CE-6D96-B73140C316F6}"/>
              </a:ext>
            </a:extLst>
          </p:cNvPr>
          <p:cNvSpPr txBox="1"/>
          <p:nvPr/>
        </p:nvSpPr>
        <p:spPr>
          <a:xfrm>
            <a:off x="2931460" y="2571750"/>
            <a:ext cx="2564295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Barlow Semi Condensed" panose="00000506000000000000" pitchFamily="2" charset="0"/>
              </a:rPr>
              <a:t>Front End: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bg2"/>
                </a:solidFill>
                <a:latin typeface="Barlow Semi Condensed" panose="00000506000000000000" pitchFamily="2" charset="0"/>
              </a:rPr>
              <a:t>React.js</a:t>
            </a: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/Redux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bg2"/>
                </a:solidFill>
                <a:latin typeface="Barlow Semi Condensed" panose="00000506000000000000" pitchFamily="2" charset="0"/>
              </a:rPr>
              <a:t>GraphQL</a:t>
            </a: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 </a:t>
            </a:r>
          </a:p>
          <a:p>
            <a:endParaRPr lang="en-US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CC92B-A507-5023-4C3E-162BE908C34B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282376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Use Case </a:t>
            </a:r>
            <a:r>
              <a:rPr lang="en-US" dirty="0"/>
              <a:t>D</a:t>
            </a:r>
            <a:r>
              <a:rPr lang="en-US" dirty="0">
                <a:solidFill>
                  <a:schemeClr val="dk2"/>
                </a:solidFill>
              </a:rPr>
              <a:t>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4B4B-860C-A9A8-F602-7C81674C1988}"/>
              </a:ext>
            </a:extLst>
          </p:cNvPr>
          <p:cNvSpPr txBox="1"/>
          <p:nvPr/>
        </p:nvSpPr>
        <p:spPr>
          <a:xfrm>
            <a:off x="8045622" y="470723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24EBF-E782-CCA6-890F-9759C571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44" y="700755"/>
            <a:ext cx="5850711" cy="4529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FF4F7A-9F2B-9FDF-B963-DF1C5634D07D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282376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0AE39-D5CC-A073-FA62-09E8B74A24DB}"/>
              </a:ext>
            </a:extLst>
          </p:cNvPr>
          <p:cNvSpPr txBox="1"/>
          <p:nvPr/>
        </p:nvSpPr>
        <p:spPr>
          <a:xfrm>
            <a:off x="7871061" y="470723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F9CB0-CDAF-790C-6025-1B1DC700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3" y="855076"/>
            <a:ext cx="6377114" cy="42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CEA24F-F44F-FBCB-EDA8-196E76212BC6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8144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Gantt </a:t>
            </a:r>
            <a:r>
              <a:rPr lang="en-US" dirty="0">
                <a:solidFill>
                  <a:schemeClr val="bg2"/>
                </a:solidFill>
              </a:rPr>
              <a:t>Chart</a:t>
            </a: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8BE7717-AD7F-D03D-6169-83C358D2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9" y="827021"/>
            <a:ext cx="8034977" cy="4316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4E7E44-42FE-EF9E-0FF6-2F1091032F33}"/>
              </a:ext>
            </a:extLst>
          </p:cNvPr>
          <p:cNvSpPr txBox="1"/>
          <p:nvPr/>
        </p:nvSpPr>
        <p:spPr>
          <a:xfrm>
            <a:off x="7931888" y="467137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E767F-9F1E-D90C-69B5-3802E82B4A01}"/>
              </a:ext>
            </a:extLst>
          </p:cNvPr>
          <p:cNvSpPr txBox="1"/>
          <p:nvPr/>
        </p:nvSpPr>
        <p:spPr>
          <a:xfrm>
            <a:off x="201687" y="46713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920551" y="604142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68B1-24C2-009F-B876-038954F95877}"/>
              </a:ext>
            </a:extLst>
          </p:cNvPr>
          <p:cNvSpPr txBox="1"/>
          <p:nvPr/>
        </p:nvSpPr>
        <p:spPr>
          <a:xfrm>
            <a:off x="7899990" y="473517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66FBD-8752-E871-14BB-E83CEF2E75D3}"/>
              </a:ext>
            </a:extLst>
          </p:cNvPr>
          <p:cNvSpPr txBox="1"/>
          <p:nvPr/>
        </p:nvSpPr>
        <p:spPr>
          <a:xfrm>
            <a:off x="1401186" y="1809409"/>
            <a:ext cx="6608135" cy="14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This project has lot of scope to replace the existing system used by organizations. It will save time, increase productivity and provide better performance with well-designed and intuitive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0C099-A568-FD39-71F0-65D174797B6E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9615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909121" y="43973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68B1-24C2-009F-B876-038954F95877}"/>
              </a:ext>
            </a:extLst>
          </p:cNvPr>
          <p:cNvSpPr txBox="1"/>
          <p:nvPr/>
        </p:nvSpPr>
        <p:spPr>
          <a:xfrm>
            <a:off x="7899990" y="473517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66FBD-8752-E871-14BB-E83CEF2E75D3}"/>
              </a:ext>
            </a:extLst>
          </p:cNvPr>
          <p:cNvSpPr txBox="1"/>
          <p:nvPr/>
        </p:nvSpPr>
        <p:spPr>
          <a:xfrm>
            <a:off x="1214254" y="1154706"/>
            <a:ext cx="7234925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/>
              </a:solidFill>
              <a:latin typeface="Barlow Semi Condensed" panose="00000506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Learning Agile: Understanding Scrum, XP, Lean, and Kanban.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Agile Practice Guide 1st Edition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www.atlassian.com/agile/project-management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bg2"/>
                </a:solidFill>
                <a:latin typeface="Barlow Semi Condensed" panose="00000506000000000000" pitchFamily="2" charset="0"/>
              </a:rPr>
              <a:t>www.atlassian.com/software/jira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www.basecamp.com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www.asana.com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0C099-A568-FD39-71F0-65D174797B6E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725979" y="2214698"/>
            <a:ext cx="3457200" cy="714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any Question?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D3205-398D-9D24-6784-88472DCB6250}"/>
              </a:ext>
            </a:extLst>
          </p:cNvPr>
          <p:cNvSpPr txBox="1"/>
          <p:nvPr/>
        </p:nvSpPr>
        <p:spPr>
          <a:xfrm>
            <a:off x="147016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753536" y="1620750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6D41E-14BF-0A2C-FD6F-9DF4DBBB129F}"/>
              </a:ext>
            </a:extLst>
          </p:cNvPr>
          <p:cNvSpPr txBox="1"/>
          <p:nvPr/>
        </p:nvSpPr>
        <p:spPr>
          <a:xfrm>
            <a:off x="7843130" y="468981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E047A-E18C-9B9A-415C-9E3E178D11AC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371601" y="338328"/>
            <a:ext cx="545450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Agile Project Management Software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DD703-7B51-6593-8FF4-5BFACF22E161}"/>
              </a:ext>
            </a:extLst>
          </p:cNvPr>
          <p:cNvSpPr txBox="1"/>
          <p:nvPr/>
        </p:nvSpPr>
        <p:spPr>
          <a:xfrm>
            <a:off x="918096" y="1823482"/>
            <a:ext cx="4263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Presented By :                                      </a:t>
            </a:r>
          </a:p>
          <a:p>
            <a:endParaRPr lang="en-US" sz="1800" dirty="0">
              <a:solidFill>
                <a:schemeClr val="bg2"/>
              </a:solidFill>
              <a:latin typeface="Fjalla One" panose="0200050604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1. Md. Samim Sarkar (193015060)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2. </a:t>
            </a:r>
            <a:r>
              <a:rPr lang="en-US" sz="1800" dirty="0" err="1">
                <a:solidFill>
                  <a:schemeClr val="bg2"/>
                </a:solidFill>
                <a:latin typeface="Fjalla One" panose="02000506040000020004" pitchFamily="2" charset="0"/>
              </a:rPr>
              <a:t>Kazi</a:t>
            </a: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 Abrar Ahmed (193015056)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3. </a:t>
            </a:r>
            <a:r>
              <a:rPr lang="en-US" sz="1800" dirty="0" err="1">
                <a:solidFill>
                  <a:schemeClr val="bg2"/>
                </a:solidFill>
                <a:latin typeface="Fjalla One" panose="02000506040000020004" pitchFamily="2" charset="0"/>
              </a:rPr>
              <a:t>Sakhawat</a:t>
            </a: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 Hossain (193015069)</a:t>
            </a:r>
          </a:p>
          <a:p>
            <a:endParaRPr lang="en-US" sz="1800" dirty="0">
              <a:solidFill>
                <a:schemeClr val="bg2"/>
              </a:solidFill>
              <a:latin typeface="Fjalla One" panose="02000506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E78D2-0A3A-8CB4-6DC1-3519EEC50DA1}"/>
              </a:ext>
            </a:extLst>
          </p:cNvPr>
          <p:cNvSpPr txBox="1"/>
          <p:nvPr/>
        </p:nvSpPr>
        <p:spPr>
          <a:xfrm>
            <a:off x="5831194" y="2055820"/>
            <a:ext cx="3135277" cy="17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Supervised By :</a:t>
            </a:r>
          </a:p>
          <a:p>
            <a:endParaRPr lang="en-US" sz="1800" dirty="0">
              <a:solidFill>
                <a:schemeClr val="bg2"/>
              </a:solidFill>
              <a:latin typeface="Fjalla One" panose="02000506040000020004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Mr. Palash Roy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Lecturer , Dept of CSE.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Fjalla One" panose="02000506040000020004" pitchFamily="2" charset="0"/>
              </a:rPr>
              <a:t>Green University of Bangladesh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086E5-A50E-8DDE-48FE-CD2ADE298DBB}"/>
              </a:ext>
            </a:extLst>
          </p:cNvPr>
          <p:cNvSpPr txBox="1"/>
          <p:nvPr/>
        </p:nvSpPr>
        <p:spPr>
          <a:xfrm>
            <a:off x="7868093" y="465011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24F88-8195-1FE5-9AA2-EBF8F6FDCDE9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287111" y="1127252"/>
            <a:ext cx="5122377" cy="347497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907024" y="1055577"/>
            <a:ext cx="3269857" cy="3831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/>
                </a:solidFill>
              </a:rPr>
              <a:t>Introduction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/>
                </a:solidFill>
              </a:rPr>
              <a:t>Objectives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/>
                </a:solidFill>
              </a:rPr>
              <a:t>Motivation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/>
                </a:solidFill>
              </a:rPr>
              <a:t>Related works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dirty="0"/>
              <a:t>Requirements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dirty="0"/>
              <a:t>Software and Language Requirements 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dirty="0"/>
              <a:t>Use Case Diagram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dirty="0"/>
              <a:t>Data Flow Diagram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dirty="0"/>
              <a:t>Gantt Chart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sz="18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sz="18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15000"/>
              </a:lnSpc>
              <a:buClr>
                <a:schemeClr val="bg2"/>
              </a:buClr>
              <a:buFont typeface="Wingdings" pitchFamily="2" charset="2"/>
              <a:buChar char="§"/>
            </a:pPr>
            <a:endParaRPr lang="en-US" sz="1800" dirty="0">
              <a:solidFill>
                <a:schemeClr val="accent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§"/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34717" y="54127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34717" y="149216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96625" y="235744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930135" y="42245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" name="Google Shape;2147;p37">
            <a:extLst>
              <a:ext uri="{FF2B5EF4-FFF2-40B4-BE49-F238E27FC236}">
                <a16:creationId xmlns:a16="http://schemas.microsoft.com/office/drawing/2014/main" id="{8D8D885F-30EF-8598-910C-9AC1DFB2AA1C}"/>
              </a:ext>
            </a:extLst>
          </p:cNvPr>
          <p:cNvSpPr txBox="1">
            <a:spLocks/>
          </p:cNvSpPr>
          <p:nvPr/>
        </p:nvSpPr>
        <p:spPr>
          <a:xfrm>
            <a:off x="901863" y="331919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9" name="Google Shape;2145;p37">
            <a:extLst>
              <a:ext uri="{FF2B5EF4-FFF2-40B4-BE49-F238E27FC236}">
                <a16:creationId xmlns:a16="http://schemas.microsoft.com/office/drawing/2014/main" id="{F0A35263-3014-548B-06FF-19A992057DAF}"/>
              </a:ext>
            </a:extLst>
          </p:cNvPr>
          <p:cNvSpPr txBox="1">
            <a:spLocks/>
          </p:cNvSpPr>
          <p:nvPr/>
        </p:nvSpPr>
        <p:spPr>
          <a:xfrm>
            <a:off x="1647696" y="326024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0AC79-891C-025F-9E41-548FFD807B91}"/>
              </a:ext>
            </a:extLst>
          </p:cNvPr>
          <p:cNvSpPr txBox="1"/>
          <p:nvPr/>
        </p:nvSpPr>
        <p:spPr>
          <a:xfrm>
            <a:off x="7876005" y="473347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93FDC-116F-29B3-9D6A-F4B8854441A4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66" name="Google Shape;2141;p37">
            <a:extLst>
              <a:ext uri="{FF2B5EF4-FFF2-40B4-BE49-F238E27FC236}">
                <a16:creationId xmlns:a16="http://schemas.microsoft.com/office/drawing/2014/main" id="{120CEED9-53AB-914C-BF41-A8065EDB5E2E}"/>
              </a:ext>
            </a:extLst>
          </p:cNvPr>
          <p:cNvSpPr txBox="1">
            <a:spLocks/>
          </p:cNvSpPr>
          <p:nvPr/>
        </p:nvSpPr>
        <p:spPr>
          <a:xfrm>
            <a:off x="3440308" y="1452181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endParaRPr lang="en-US" dirty="0"/>
          </a:p>
        </p:txBody>
      </p:sp>
      <p:sp>
        <p:nvSpPr>
          <p:cNvPr id="268" name="Google Shape;2145;p37">
            <a:extLst>
              <a:ext uri="{FF2B5EF4-FFF2-40B4-BE49-F238E27FC236}">
                <a16:creationId xmlns:a16="http://schemas.microsoft.com/office/drawing/2014/main" id="{648E2240-64F5-3B44-807C-F84554C41BE0}"/>
              </a:ext>
            </a:extLst>
          </p:cNvPr>
          <p:cNvSpPr txBox="1">
            <a:spLocks/>
          </p:cNvSpPr>
          <p:nvPr/>
        </p:nvSpPr>
        <p:spPr>
          <a:xfrm>
            <a:off x="3472257" y="427759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endParaRPr lang="en-US" dirty="0"/>
          </a:p>
        </p:txBody>
      </p:sp>
      <p:sp>
        <p:nvSpPr>
          <p:cNvPr id="269" name="Google Shape;2145;p37">
            <a:extLst>
              <a:ext uri="{FF2B5EF4-FFF2-40B4-BE49-F238E27FC236}">
                <a16:creationId xmlns:a16="http://schemas.microsoft.com/office/drawing/2014/main" id="{7BB06361-DB88-8F43-9931-F121EE1D0658}"/>
              </a:ext>
            </a:extLst>
          </p:cNvPr>
          <p:cNvSpPr txBox="1">
            <a:spLocks/>
          </p:cNvSpPr>
          <p:nvPr/>
        </p:nvSpPr>
        <p:spPr>
          <a:xfrm>
            <a:off x="3423797" y="335677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834613" y="27875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5073522" y="1427978"/>
            <a:ext cx="3591913" cy="2195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q"/>
            </a:pPr>
            <a:r>
              <a:rPr lang="en-US" sz="1600" dirty="0" err="1">
                <a:solidFill>
                  <a:schemeClr val="dk2"/>
                </a:solidFill>
                <a:latin typeface="Barlow Semi Condensed" panose="00000506000000000000" pitchFamily="2" charset="0"/>
                <a:sym typeface="Barlow Semi Condensed"/>
              </a:rPr>
              <a:t>Intrack</a:t>
            </a:r>
            <a:r>
              <a:rPr lang="en-US" sz="1600" dirty="0">
                <a:solidFill>
                  <a:schemeClr val="dk2"/>
                </a:solidFill>
                <a:latin typeface="Barlow Semi Condensed" panose="00000506000000000000" pitchFamily="2" charset="0"/>
                <a:sym typeface="Barlow Semi Condensed"/>
              </a:rPr>
              <a:t> is a cloud-based project management software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Char char="q"/>
            </a:pPr>
            <a:r>
              <a:rPr lang="en-US" sz="1600" dirty="0">
                <a:solidFill>
                  <a:schemeClr val="dk2"/>
                </a:solidFill>
                <a:latin typeface="Barlow Semi Condensed" panose="00000506000000000000" pitchFamily="2" charset="0"/>
                <a:sym typeface="Barlow Semi Condensed"/>
              </a:rPr>
              <a:t>It allows businesses to manage, collaborate, communicate, and organize their tasks and projects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dirty="0">
              <a:latin typeface="Barlow Semi Condensed" panose="00000506000000000000" pitchFamily="2" charset="0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7D6D10-49DE-5538-9611-E79F8687CBB6}"/>
              </a:ext>
            </a:extLst>
          </p:cNvPr>
          <p:cNvSpPr txBox="1"/>
          <p:nvPr/>
        </p:nvSpPr>
        <p:spPr>
          <a:xfrm>
            <a:off x="7123814" y="469264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38B0C-410B-ECDB-1A94-A0677F6E60DA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D448F-B312-F045-A275-7E82BA31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97" y="1427978"/>
            <a:ext cx="4115114" cy="2417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83050" y="359267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F78BA-BFAF-1344-0BED-D846515D2B7C}"/>
              </a:ext>
            </a:extLst>
          </p:cNvPr>
          <p:cNvSpPr txBox="1"/>
          <p:nvPr/>
        </p:nvSpPr>
        <p:spPr>
          <a:xfrm>
            <a:off x="7814930" y="467137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4243E-9ADE-3588-3D0A-A72DD75E2732}"/>
              </a:ext>
            </a:extLst>
          </p:cNvPr>
          <p:cNvSpPr txBox="1"/>
          <p:nvPr/>
        </p:nvSpPr>
        <p:spPr>
          <a:xfrm>
            <a:off x="1905210" y="1260517"/>
            <a:ext cx="5982558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To help organizations to get quick feedback from the user’s experience to improve on the project accordingly.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Provide an excellent platform for increasing collaboration in a team.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Barlow Semi Condensed" panose="00000506000000000000" pitchFamily="2" charset="0"/>
              </a:rPr>
              <a:t>Achieve organization-wide security, compliance, and planning.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F9470-0875-66A4-5537-FDF870BA973A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95AA405-6983-8642-9805-F55CEE30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395714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448921" y="1622831"/>
            <a:ext cx="2247364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Agile innovation methods have revolutionized information technology.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165705" y="1622831"/>
            <a:ext cx="287148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 the past 25 to 30 years they have greatly increased success rates in software development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1920507" y="3247022"/>
            <a:ext cx="265149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spread of agile raises intriguing possibilities for other industries besides tech.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5784389" y="3246642"/>
            <a:ext cx="308256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 existing project management tools are mainly built for engineering  software development teams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248925" y="170950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740907" y="335993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4572000" y="333609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3986105" y="170950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49E1C-FCF5-9403-C4A8-5410AE89ED40}"/>
              </a:ext>
            </a:extLst>
          </p:cNvPr>
          <p:cNvSpPr txBox="1"/>
          <p:nvPr/>
        </p:nvSpPr>
        <p:spPr>
          <a:xfrm>
            <a:off x="7740503" y="470157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40410-FFF6-FDEA-6B3A-FB1C369B608B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6636120" y="4363124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F78BA-BFAF-1344-0BED-D846515D2B7C}"/>
              </a:ext>
            </a:extLst>
          </p:cNvPr>
          <p:cNvSpPr txBox="1"/>
          <p:nvPr/>
        </p:nvSpPr>
        <p:spPr>
          <a:xfrm>
            <a:off x="7814930" y="467137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1DB32-6A43-1444-2ADA-494E2B41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" y="1222672"/>
            <a:ext cx="5019261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4A221-A8EC-21A8-6B4E-9997384F77E1}"/>
              </a:ext>
            </a:extLst>
          </p:cNvPr>
          <p:cNvSpPr txBox="1"/>
          <p:nvPr/>
        </p:nvSpPr>
        <p:spPr>
          <a:xfrm>
            <a:off x="5133825" y="1397921"/>
            <a:ext cx="33006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Jira is a software application used for issue tracking and project management.</a:t>
            </a:r>
          </a:p>
          <a:p>
            <a:b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</a:b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Limitations: </a:t>
            </a:r>
          </a:p>
          <a:p>
            <a:endParaRPr lang="en-US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It's complicated user interface can make managing tasks difficult.</a:t>
            </a:r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It's mainly built for engineering and software development teams.</a:t>
            </a:r>
          </a:p>
          <a:p>
            <a:pPr algn="just"/>
            <a:br>
              <a:rPr lang="en-US" sz="1200" dirty="0">
                <a:solidFill>
                  <a:schemeClr val="bg2"/>
                </a:solidFill>
                <a:latin typeface="Barlow Semi Condensed" panose="00000506000000000000" pitchFamily="2" charset="0"/>
              </a:rPr>
            </a:br>
            <a:endParaRPr lang="en-US" sz="1200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78D3-275D-C36D-19D9-20331DF4CA91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86098-A897-A045-B40C-4B431CACA280}"/>
              </a:ext>
            </a:extLst>
          </p:cNvPr>
          <p:cNvSpPr txBox="1"/>
          <p:nvPr/>
        </p:nvSpPr>
        <p:spPr>
          <a:xfrm>
            <a:off x="8050138" y="11878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1DBD-2414-A259-F9AA-61CC8F0A3857}"/>
              </a:ext>
            </a:extLst>
          </p:cNvPr>
          <p:cNvSpPr txBox="1"/>
          <p:nvPr/>
        </p:nvSpPr>
        <p:spPr>
          <a:xfrm>
            <a:off x="1237858" y="45346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www.atlassian.com/software/jira</a:t>
            </a:r>
          </a:p>
        </p:txBody>
      </p:sp>
    </p:spTree>
    <p:extLst>
      <p:ext uri="{BB962C8B-B14F-4D97-AF65-F5344CB8AC3E}">
        <p14:creationId xmlns:p14="http://schemas.microsoft.com/office/powerpoint/2010/main" val="33196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21959" y="4466384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F78BA-BFAF-1344-0BED-D846515D2B7C}"/>
              </a:ext>
            </a:extLst>
          </p:cNvPr>
          <p:cNvSpPr txBox="1"/>
          <p:nvPr/>
        </p:nvSpPr>
        <p:spPr>
          <a:xfrm>
            <a:off x="7814930" y="467137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DF266A-06AF-73D4-A8CF-86255AD9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32853"/>
            <a:ext cx="513853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FBA51-314F-F4E8-82F0-E89993DD2E13}"/>
              </a:ext>
            </a:extLst>
          </p:cNvPr>
          <p:cNvSpPr txBox="1"/>
          <p:nvPr/>
        </p:nvSpPr>
        <p:spPr>
          <a:xfrm>
            <a:off x="5185536" y="1146739"/>
            <a:ext cx="36341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bg2"/>
              </a:solidFill>
              <a:effectLst/>
              <a:latin typeface="Barlow Semi Condensed" panose="00000506000000000000" pitchFamily="2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2"/>
                </a:solidFill>
                <a:effectLst/>
                <a:latin typeface="Barlow Semi Condensed" panose="00000506000000000000" pitchFamily="2" charset="0"/>
              </a:rPr>
              <a:t>Asana is a web-based task management and collaboration software.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solidFill>
                  <a:schemeClr val="bg2"/>
                </a:solidFill>
                <a:effectLst/>
                <a:latin typeface="Barlow Semi Condensed" panose="00000506000000000000" pitchFamily="2" charset="0"/>
              </a:rPr>
            </a:br>
            <a:r>
              <a:rPr lang="en-US" b="0" i="0" u="none" strike="noStrike" dirty="0">
                <a:solidFill>
                  <a:schemeClr val="bg2"/>
                </a:solidFill>
                <a:effectLst/>
                <a:latin typeface="Barlow Semi Condensed" panose="00000506000000000000" pitchFamily="2" charset="0"/>
              </a:rPr>
              <a:t>Limitations: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chemeClr val="bg2"/>
                </a:solidFill>
                <a:effectLst/>
                <a:latin typeface="Barlow Semi Condensed" panose="00000506000000000000" pitchFamily="2" charset="0"/>
              </a:rPr>
              <a:t>Limited features on the free version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chemeClr val="bg2"/>
                </a:solidFill>
                <a:effectLst/>
                <a:latin typeface="Barlow Semi Condensed" panose="00000506000000000000" pitchFamily="2" charset="0"/>
              </a:rPr>
              <a:t>Not meant for heavy project management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chemeClr val="bg2"/>
                </a:solidFill>
                <a:effectLst/>
                <a:latin typeface="Barlow Semi Condensed" panose="00000506000000000000" pitchFamily="2" charset="0"/>
              </a:rPr>
              <a:t>Not Very Friendly to New Users</a:t>
            </a:r>
          </a:p>
          <a:p>
            <a:b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</a:br>
            <a:endParaRPr lang="en-US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49416-E665-8571-F64B-42A1524CB97C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B2366-C481-BE8B-4FDF-8C0C5A389D90}"/>
              </a:ext>
            </a:extLst>
          </p:cNvPr>
          <p:cNvSpPr txBox="1"/>
          <p:nvPr/>
        </p:nvSpPr>
        <p:spPr>
          <a:xfrm>
            <a:off x="1719072" y="45174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www.asana.com</a:t>
            </a:r>
          </a:p>
        </p:txBody>
      </p:sp>
    </p:spTree>
    <p:extLst>
      <p:ext uri="{BB962C8B-B14F-4D97-AF65-F5344CB8AC3E}">
        <p14:creationId xmlns:p14="http://schemas.microsoft.com/office/powerpoint/2010/main" val="344667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6739226" y="431771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F78BA-BFAF-1344-0BED-D846515D2B7C}"/>
              </a:ext>
            </a:extLst>
          </p:cNvPr>
          <p:cNvSpPr txBox="1"/>
          <p:nvPr/>
        </p:nvSpPr>
        <p:spPr>
          <a:xfrm>
            <a:off x="7814930" y="467137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08-09-2022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AEF3AC-123B-C47D-E22B-02CC4673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278"/>
            <a:ext cx="5059016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7CC25-745E-FF43-E1EC-FF91CC56FFB7}"/>
              </a:ext>
            </a:extLst>
          </p:cNvPr>
          <p:cNvSpPr txBox="1"/>
          <p:nvPr/>
        </p:nvSpPr>
        <p:spPr>
          <a:xfrm>
            <a:off x="5032014" y="1427010"/>
            <a:ext cx="36164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Basecamp is a collaborative project management software and daily task tracking application. </a:t>
            </a:r>
          </a:p>
          <a:p>
            <a:b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</a:b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Limitations: </a:t>
            </a:r>
          </a:p>
          <a:p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 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Extremely limited functionality.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The interface can be confusing to deal with.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Can’t customize task statuses.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  <a:t>Limited project tracking feature.</a:t>
            </a:r>
          </a:p>
          <a:p>
            <a:br>
              <a:rPr lang="en-US" dirty="0">
                <a:solidFill>
                  <a:schemeClr val="bg2"/>
                </a:solidFill>
                <a:latin typeface="Barlow Semi Condensed" panose="00000506000000000000" pitchFamily="2" charset="0"/>
              </a:rPr>
            </a:br>
            <a:endParaRPr lang="en-US" dirty="0">
              <a:solidFill>
                <a:schemeClr val="bg2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9BE9D-3C70-C85E-6FC3-10AAFC0ACE2C}"/>
              </a:ext>
            </a:extLst>
          </p:cNvPr>
          <p:cNvSpPr txBox="1"/>
          <p:nvPr/>
        </p:nvSpPr>
        <p:spPr>
          <a:xfrm>
            <a:off x="147016" y="47814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7D0D7-E1E8-B1B6-BAAB-BC31E28EB0FB}"/>
              </a:ext>
            </a:extLst>
          </p:cNvPr>
          <p:cNvSpPr txBox="1"/>
          <p:nvPr/>
        </p:nvSpPr>
        <p:spPr>
          <a:xfrm>
            <a:off x="1536633" y="4476937"/>
            <a:ext cx="461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www.basecamp.com</a:t>
            </a:r>
          </a:p>
        </p:txBody>
      </p:sp>
    </p:spTree>
    <p:extLst>
      <p:ext uri="{BB962C8B-B14F-4D97-AF65-F5344CB8AC3E}">
        <p14:creationId xmlns:p14="http://schemas.microsoft.com/office/powerpoint/2010/main" val="6127221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666</Words>
  <Application>Microsoft Office PowerPoint</Application>
  <PresentationFormat>On-screen Show (16:9)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Barlow Semi Condensed Medium</vt:lpstr>
      <vt:lpstr>Barlow Semi Condensed</vt:lpstr>
      <vt:lpstr>Fjalla One</vt:lpstr>
      <vt:lpstr>Arial</vt:lpstr>
      <vt:lpstr>Roboto Condensed Light</vt:lpstr>
      <vt:lpstr>Wingdings</vt:lpstr>
      <vt:lpstr>Technology Consulting by Slidesgo</vt:lpstr>
      <vt:lpstr>Agile Project Management Software</vt:lpstr>
      <vt:lpstr>Agile Project Management Software</vt:lpstr>
      <vt:lpstr>Table of Contents</vt:lpstr>
      <vt:lpstr>Introduction</vt:lpstr>
      <vt:lpstr>OBJECTIVES</vt:lpstr>
      <vt:lpstr>Motivation</vt:lpstr>
      <vt:lpstr>Related works</vt:lpstr>
      <vt:lpstr>Related works</vt:lpstr>
      <vt:lpstr>Related works</vt:lpstr>
      <vt:lpstr>Requirements</vt:lpstr>
      <vt:lpstr>Requirements</vt:lpstr>
      <vt:lpstr>Software Requirements and Language Requirements </vt:lpstr>
      <vt:lpstr>Use Case Diagram</vt:lpstr>
      <vt:lpstr>Data Flow Diagram</vt:lpstr>
      <vt:lpstr>Gantt Chart</vt:lpstr>
      <vt:lpstr>Conclusion </vt:lpstr>
      <vt:lpstr>References </vt:lpstr>
      <vt:lpstr>Have any Question?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 Software</dc:title>
  <dc:creator>samim</dc:creator>
  <cp:lastModifiedBy>samimsarkar447@gmail.com</cp:lastModifiedBy>
  <cp:revision>24</cp:revision>
  <dcterms:modified xsi:type="dcterms:W3CDTF">2022-09-07T19:39:13Z</dcterms:modified>
</cp:coreProperties>
</file>