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4"/>
  </p:sldMasterIdLst>
  <p:notesMasterIdLst>
    <p:notesMasterId r:id="rId17"/>
  </p:notesMasterIdLst>
  <p:handoutMasterIdLst>
    <p:handoutMasterId r:id="rId18"/>
  </p:handoutMasterIdLst>
  <p:sldIdLst>
    <p:sldId id="256" r:id="rId5"/>
    <p:sldId id="257" r:id="rId6"/>
    <p:sldId id="258" r:id="rId7"/>
    <p:sldId id="271" r:id="rId8"/>
    <p:sldId id="268" r:id="rId9"/>
    <p:sldId id="272" r:id="rId10"/>
    <p:sldId id="259" r:id="rId11"/>
    <p:sldId id="264" r:id="rId12"/>
    <p:sldId id="261" r:id="rId13"/>
    <p:sldId id="265" r:id="rId14"/>
    <p:sldId id="26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26-Jun-22</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26-Jun-22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72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774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460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40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0038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6127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21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3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09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25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608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366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74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654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082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45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26-Jun-22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24957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476376" y="1031293"/>
            <a:ext cx="9886950" cy="1868852"/>
          </a:xfrm>
        </p:spPr>
        <p:txBody>
          <a:bodyPr>
            <a:normAutofit/>
          </a:bodyPr>
          <a:lstStyle/>
          <a:p>
            <a:pPr algn="ctr"/>
            <a:r>
              <a:rPr lang="en-US" sz="5400" dirty="0">
                <a:latin typeface="Rockwell" panose="02060603020205020403" pitchFamily="18" charset="0"/>
              </a:rPr>
              <a:t>SSD: Single Shot Multibox Detector</a:t>
            </a: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0" y="3169262"/>
            <a:ext cx="12192000" cy="854513"/>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Computer vision and pattern recognition</a:t>
            </a:r>
          </a:p>
          <a:p>
            <a:pPr algn="ctr"/>
            <a:r>
              <a:rPr lang="en-US" dirty="0">
                <a:solidFill>
                  <a:schemeClr val="tx1"/>
                </a:solidFill>
                <a:latin typeface="Times New Roman" panose="02020603050405020304" pitchFamily="18" charset="0"/>
                <a:cs typeface="Times New Roman" panose="02020603050405020304" pitchFamily="18" charset="0"/>
              </a:rPr>
              <a:t>Section: b</a:t>
            </a:r>
          </a:p>
          <a:p>
            <a:pPr algn="ctr"/>
            <a:endParaRPr lang="en-US" dirty="0"/>
          </a:p>
          <a:p>
            <a:pPr algn="ctr"/>
            <a:endParaRPr lang="en-US" dirty="0"/>
          </a:p>
          <a:p>
            <a:pPr algn="ctr"/>
            <a:endParaRPr lang="en-US" sz="2000" dirty="0"/>
          </a:p>
        </p:txBody>
      </p:sp>
      <p:sp>
        <p:nvSpPr>
          <p:cNvPr id="6" name="Subtitle 2">
            <a:extLst>
              <a:ext uri="{FF2B5EF4-FFF2-40B4-BE49-F238E27FC236}">
                <a16:creationId xmlns:a16="http://schemas.microsoft.com/office/drawing/2014/main" xmlns="" id="{55EAF929-94AC-4204-AC00-AE53A9CFC0B3}"/>
              </a:ext>
            </a:extLst>
          </p:cNvPr>
          <p:cNvSpPr txBox="1">
            <a:spLocks/>
          </p:cNvSpPr>
          <p:nvPr/>
        </p:nvSpPr>
        <p:spPr>
          <a:xfrm>
            <a:off x="0" y="4292892"/>
            <a:ext cx="12192000" cy="202384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1200" dirty="0" err="1" smtClean="0">
                <a:latin typeface="Times New Roman" panose="02020603050405020304" pitchFamily="18" charset="0"/>
                <a:cs typeface="Times New Roman" panose="02020603050405020304" pitchFamily="18" charset="0"/>
              </a:rPr>
              <a:t>Antu</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Asif </a:t>
            </a:r>
            <a:r>
              <a:rPr lang="en-US" sz="1200" dirty="0" err="1">
                <a:latin typeface="Times New Roman" panose="02020603050405020304" pitchFamily="18" charset="0"/>
                <a:cs typeface="Times New Roman" panose="02020603050405020304" pitchFamily="18" charset="0"/>
              </a:rPr>
              <a:t>Ikbal</a:t>
            </a:r>
            <a:r>
              <a:rPr lang="en-US" sz="1200" dirty="0">
                <a:latin typeface="Times New Roman" panose="02020603050405020304" pitchFamily="18" charset="0"/>
                <a:cs typeface="Times New Roman" panose="02020603050405020304" pitchFamily="18" charset="0"/>
              </a:rPr>
              <a:t> (17-34554-2)</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Experimental results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700" y="2160588"/>
            <a:ext cx="6020638" cy="3881437"/>
          </a:xfrm>
        </p:spPr>
      </p:pic>
      <p:sp>
        <p:nvSpPr>
          <p:cNvPr id="4" name="TextBox 3">
            <a:extLst>
              <a:ext uri="{FF2B5EF4-FFF2-40B4-BE49-F238E27FC236}">
                <a16:creationId xmlns:a16="http://schemas.microsoft.com/office/drawing/2014/main" xmlns="" id="{7E5E8EF2-733B-46F8-87A8-7E5C3F12132B}"/>
              </a:ext>
            </a:extLst>
          </p:cNvPr>
          <p:cNvSpPr txBox="1"/>
          <p:nvPr/>
        </p:nvSpPr>
        <p:spPr>
          <a:xfrm>
            <a:off x="646111" y="1175765"/>
            <a:ext cx="3237640" cy="369332"/>
          </a:xfrm>
          <a:prstGeom prst="rect">
            <a:avLst/>
          </a:prstGeom>
          <a:noFill/>
        </p:spPr>
        <p:txBody>
          <a:bodyPr wrap="square" rtlCol="0">
            <a:spAutoFit/>
          </a:bodyPr>
          <a:lstStyle/>
          <a:p>
            <a:r>
              <a:rPr lang="en-US" dirty="0"/>
              <a:t>COCO</a:t>
            </a:r>
          </a:p>
        </p:txBody>
      </p:sp>
    </p:spTree>
    <p:extLst>
      <p:ext uri="{BB962C8B-B14F-4D97-AF65-F5344CB8AC3E}">
        <p14:creationId xmlns:p14="http://schemas.microsoft.com/office/powerpoint/2010/main" val="375705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Conclusions</a:t>
            </a:r>
          </a:p>
        </p:txBody>
      </p:sp>
      <p:sp>
        <p:nvSpPr>
          <p:cNvPr id="7" name="Content Placeholder 6">
            <a:extLst>
              <a:ext uri="{FF2B5EF4-FFF2-40B4-BE49-F238E27FC236}">
                <a16:creationId xmlns:a16="http://schemas.microsoft.com/office/drawing/2014/main" xmlns="" id="{7110A6F8-90C8-4988-99C1-48FC20C27255}"/>
              </a:ext>
            </a:extLst>
          </p:cNvPr>
          <p:cNvSpPr>
            <a:spLocks noGrp="1"/>
          </p:cNvSpPr>
          <p:nvPr>
            <p:ph idx="1"/>
          </p:nvPr>
        </p:nvSpPr>
        <p:spPr/>
        <p:txBody>
          <a:bodyPr>
            <a:normAutofit/>
          </a:bodyPr>
          <a:lstStyle/>
          <a:p>
            <a:r>
              <a:rPr lang="en-GB" dirty="0"/>
              <a:t>SSD is designed for object detection in real-time. </a:t>
            </a:r>
            <a:endParaRPr lang="en-GB" dirty="0" smtClean="0"/>
          </a:p>
          <a:p>
            <a:r>
              <a:rPr lang="en-GB" dirty="0" smtClean="0"/>
              <a:t>Faster </a:t>
            </a:r>
            <a:r>
              <a:rPr lang="en-GB" dirty="0"/>
              <a:t>R-CNN uses a region proposal network to create boundary boxes and utilizes those boxes to classify objects. While it is considered the start-of-the-art in </a:t>
            </a:r>
            <a:r>
              <a:rPr lang="en-GB" dirty="0" smtClean="0"/>
              <a:t>accuracy.</a:t>
            </a:r>
          </a:p>
          <a:p>
            <a:r>
              <a:rPr lang="en-GB" dirty="0" smtClean="0"/>
              <a:t> </a:t>
            </a:r>
            <a:r>
              <a:rPr lang="en-GB" dirty="0"/>
              <a:t>the whole process runs at 7 frames per second. </a:t>
            </a:r>
            <a:r>
              <a:rPr lang="en-GB" dirty="0" smtClean="0"/>
              <a:t>SSD </a:t>
            </a:r>
            <a:r>
              <a:rPr lang="en-GB" dirty="0"/>
              <a:t>speeds up the process by eliminating the need for the region proposal network. </a:t>
            </a:r>
            <a:endParaRPr lang="en-GB" dirty="0" smtClean="0"/>
          </a:p>
          <a:p>
            <a:r>
              <a:rPr lang="en-GB" dirty="0" smtClean="0"/>
              <a:t>To </a:t>
            </a:r>
            <a:r>
              <a:rPr lang="en-GB" dirty="0"/>
              <a:t>recover the drop in accuracy, SSD applies a few improvements including multi-scale features and default boxes. These improvements allow SSD to match the Faster R-CNN’s accuracy using </a:t>
            </a:r>
            <a:r>
              <a:rPr lang="en-GB" dirty="0" smtClean="0"/>
              <a:t>lower </a:t>
            </a:r>
            <a:r>
              <a:rPr lang="en-GB" dirty="0" err="1" smtClean="0"/>
              <a:t>resulation</a:t>
            </a:r>
            <a:r>
              <a:rPr lang="en-GB" dirty="0" smtClean="0"/>
              <a:t> image , </a:t>
            </a:r>
            <a:r>
              <a:rPr lang="en-GB" dirty="0"/>
              <a:t>which further pushes the speed higher. According to the following comparison, it achieves the real-time processing speed and even beats the accuracy of the Faster </a:t>
            </a:r>
            <a:r>
              <a:rPr lang="en-GB" dirty="0" smtClean="0"/>
              <a:t>R-CNN</a:t>
            </a:r>
            <a:endParaRPr lang="en-US" dirty="0"/>
          </a:p>
        </p:txBody>
      </p:sp>
    </p:spTree>
    <p:extLst>
      <p:ext uri="{BB962C8B-B14F-4D97-AF65-F5344CB8AC3E}">
        <p14:creationId xmlns:p14="http://schemas.microsoft.com/office/powerpoint/2010/main" val="406972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A704A-BC10-4690-814C-24B17588FA34}"/>
              </a:ext>
            </a:extLst>
          </p:cNvPr>
          <p:cNvSpPr>
            <a:spLocks noGrp="1"/>
          </p:cNvSpPr>
          <p:nvPr>
            <p:ph type="title"/>
          </p:nvPr>
        </p:nvSpPr>
        <p:spPr>
          <a:xfrm>
            <a:off x="1683171" y="2006056"/>
            <a:ext cx="8825657" cy="1915647"/>
          </a:xfrm>
        </p:spPr>
        <p:txBody>
          <a:bodyPr/>
          <a:lstStyle/>
          <a:p>
            <a:pPr algn="ctr"/>
            <a:r>
              <a:rPr lang="en-US" sz="7200" dirty="0"/>
              <a:t>Thank You!</a:t>
            </a:r>
          </a:p>
        </p:txBody>
      </p:sp>
    </p:spTree>
    <p:extLst>
      <p:ext uri="{BB962C8B-B14F-4D97-AF65-F5344CB8AC3E}">
        <p14:creationId xmlns:p14="http://schemas.microsoft.com/office/powerpoint/2010/main" val="19481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Table of content</a:t>
            </a:r>
          </a:p>
        </p:txBody>
      </p:sp>
      <p:sp>
        <p:nvSpPr>
          <p:cNvPr id="7" name="Content Placeholder 6">
            <a:extLst>
              <a:ext uri="{FF2B5EF4-FFF2-40B4-BE49-F238E27FC236}">
                <a16:creationId xmlns:a16="http://schemas.microsoft.com/office/drawing/2014/main" xmlns="" id="{7110A6F8-90C8-4988-99C1-48FC20C2725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Related Work</a:t>
            </a:r>
          </a:p>
          <a:p>
            <a:r>
              <a:rPr lang="en-US" dirty="0">
                <a:latin typeface="Times New Roman" panose="02020603050405020304" pitchFamily="18" charset="0"/>
                <a:cs typeface="Times New Roman" panose="02020603050405020304" pitchFamily="18" charset="0"/>
              </a:rPr>
              <a:t>The Single Shot Detector</a:t>
            </a:r>
          </a:p>
          <a:p>
            <a:r>
              <a:rPr lang="en-US" dirty="0">
                <a:latin typeface="Times New Roman" panose="02020603050405020304" pitchFamily="18" charset="0"/>
                <a:cs typeface="Times New Roman" panose="02020603050405020304" pitchFamily="18" charset="0"/>
              </a:rPr>
              <a:t>Experimental Results</a:t>
            </a:r>
          </a:p>
          <a:p>
            <a:r>
              <a:rPr lang="en-US"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Introduction</a:t>
            </a:r>
          </a:p>
        </p:txBody>
      </p:sp>
      <p:pic>
        <p:nvPicPr>
          <p:cNvPr id="13" name="Content Placeholder 12">
            <a:extLst>
              <a:ext uri="{FF2B5EF4-FFF2-40B4-BE49-F238E27FC236}">
                <a16:creationId xmlns:a16="http://schemas.microsoft.com/office/drawing/2014/main" xmlns="" id="{4A5C5F6C-8CC2-4FF5-AAAF-A2C574FE25EB}"/>
              </a:ext>
            </a:extLst>
          </p:cNvPr>
          <p:cNvPicPr>
            <a:picLocks noGrp="1" noChangeAspect="1"/>
          </p:cNvPicPr>
          <p:nvPr>
            <p:ph idx="1"/>
          </p:nvPr>
        </p:nvPicPr>
        <p:blipFill>
          <a:blip r:embed="rId2"/>
          <a:stretch>
            <a:fillRect/>
          </a:stretch>
        </p:blipFill>
        <p:spPr>
          <a:xfrm>
            <a:off x="3029002" y="2299822"/>
            <a:ext cx="5375812" cy="3541712"/>
          </a:xfrm>
        </p:spPr>
      </p:pic>
      <p:sp>
        <p:nvSpPr>
          <p:cNvPr id="14" name="TextBox 13">
            <a:extLst>
              <a:ext uri="{FF2B5EF4-FFF2-40B4-BE49-F238E27FC236}">
                <a16:creationId xmlns:a16="http://schemas.microsoft.com/office/drawing/2014/main" xmlns="" id="{56B1D290-BA04-4B6E-AF44-FFB1A3F31090}"/>
              </a:ext>
            </a:extLst>
          </p:cNvPr>
          <p:cNvSpPr txBox="1"/>
          <p:nvPr/>
        </p:nvSpPr>
        <p:spPr>
          <a:xfrm>
            <a:off x="646111" y="1299917"/>
            <a:ext cx="3237640" cy="369332"/>
          </a:xfrm>
          <a:prstGeom prst="rect">
            <a:avLst/>
          </a:prstGeom>
          <a:noFill/>
        </p:spPr>
        <p:txBody>
          <a:bodyPr wrap="square" rtlCol="0">
            <a:spAutoFit/>
          </a:bodyPr>
          <a:lstStyle/>
          <a:p>
            <a:r>
              <a:rPr lang="en-US" dirty="0"/>
              <a:t>Object Detection</a:t>
            </a:r>
          </a:p>
        </p:txBody>
      </p:sp>
    </p:spTree>
    <p:extLst>
      <p:ext uri="{BB962C8B-B14F-4D97-AF65-F5344CB8AC3E}">
        <p14:creationId xmlns:p14="http://schemas.microsoft.com/office/powerpoint/2010/main" val="1294828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 </a:t>
            </a:r>
            <a:r>
              <a:rPr lang="en-GB" dirty="0"/>
              <a:t>T</a:t>
            </a:r>
            <a:r>
              <a:rPr lang="en-GB" dirty="0" smtClean="0"/>
              <a:t>he task of object localization and classification  done in a single forward pass of the network is </a:t>
            </a:r>
            <a:r>
              <a:rPr lang="en-GB" dirty="0"/>
              <a:t>Single Shot </a:t>
            </a:r>
            <a:endParaRPr lang="en-GB" dirty="0" smtClean="0"/>
          </a:p>
          <a:p>
            <a:r>
              <a:rPr lang="en-GB" dirty="0"/>
              <a:t>A</a:t>
            </a:r>
            <a:r>
              <a:rPr lang="en-GB" dirty="0" smtClean="0"/>
              <a:t> </a:t>
            </a:r>
            <a:r>
              <a:rPr lang="en-GB" dirty="0"/>
              <a:t>technique </a:t>
            </a:r>
            <a:r>
              <a:rPr lang="en-GB" dirty="0" smtClean="0"/>
              <a:t> named </a:t>
            </a:r>
            <a:r>
              <a:rPr lang="en-GB" dirty="0" err="1" smtClean="0"/>
              <a:t>multibox</a:t>
            </a:r>
            <a:r>
              <a:rPr lang="en-GB" dirty="0" smtClean="0"/>
              <a:t> for </a:t>
            </a:r>
            <a:r>
              <a:rPr lang="en-GB" dirty="0"/>
              <a:t>bounding box regression developed by </a:t>
            </a:r>
            <a:r>
              <a:rPr lang="en-GB" dirty="0" err="1"/>
              <a:t>Szegedy</a:t>
            </a:r>
            <a:r>
              <a:rPr lang="en-GB" dirty="0"/>
              <a:t> et al</a:t>
            </a:r>
            <a:r>
              <a:rPr lang="en-GB" dirty="0" smtClean="0"/>
              <a:t>.</a:t>
            </a:r>
          </a:p>
          <a:p>
            <a:r>
              <a:rPr lang="en-GB" dirty="0" smtClean="0"/>
              <a:t>The network is mainly object detector which also classifies the detected objects.</a:t>
            </a:r>
            <a:endParaRPr lang="en-GB" dirty="0"/>
          </a:p>
        </p:txBody>
      </p:sp>
    </p:spTree>
    <p:extLst>
      <p:ext uri="{BB962C8B-B14F-4D97-AF65-F5344CB8AC3E}">
        <p14:creationId xmlns:p14="http://schemas.microsoft.com/office/powerpoint/2010/main" val="344663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xmlns="" id="{861162F0-7054-4A1A-AC89-9E0FEECBBF66}"/>
              </a:ext>
            </a:extLst>
          </p:cNvPr>
          <p:cNvSpPr>
            <a:spLocks noGrp="1"/>
          </p:cNvSpPr>
          <p:nvPr>
            <p:ph idx="1"/>
          </p:nvPr>
        </p:nvSpPr>
        <p:spPr/>
        <p:txBody>
          <a:bodyPr/>
          <a:lstStyle/>
          <a:p>
            <a:r>
              <a:rPr lang="en-GB" dirty="0"/>
              <a:t>In computer vision, object detection refers to finding and identifying an object in an image or </a:t>
            </a:r>
            <a:r>
              <a:rPr lang="en-GB" dirty="0" smtClean="0"/>
              <a:t>video</a:t>
            </a:r>
          </a:p>
          <a:p>
            <a:r>
              <a:rPr lang="en-GB" dirty="0"/>
              <a:t>The loss function of the original YOLOv1 network takes the same error for the large and small objects, which makes the model’s prediction for </a:t>
            </a:r>
            <a:r>
              <a:rPr lang="en-GB" dirty="0" err="1"/>
              <a:t>neighboring</a:t>
            </a:r>
            <a:r>
              <a:rPr lang="en-GB" dirty="0"/>
              <a:t> objects unsatisfactory. If two objects appear in </a:t>
            </a:r>
            <a:r>
              <a:rPr lang="en-GB" dirty="0" smtClean="0"/>
              <a:t>the </a:t>
            </a:r>
            <a:r>
              <a:rPr lang="en-GB" dirty="0"/>
              <a:t>same grid, only one object can be detected, and there will be a problem in detecting small objects.</a:t>
            </a:r>
            <a:endParaRPr lang="en-US" dirty="0"/>
          </a:p>
        </p:txBody>
      </p:sp>
      <p:sp>
        <p:nvSpPr>
          <p:cNvPr id="7" name="TextBox 6">
            <a:extLst>
              <a:ext uri="{FF2B5EF4-FFF2-40B4-BE49-F238E27FC236}">
                <a16:creationId xmlns:a16="http://schemas.microsoft.com/office/drawing/2014/main" xmlns="" id="{D615E0DA-43FE-43F9-8917-70617504D667}"/>
              </a:ext>
            </a:extLst>
          </p:cNvPr>
          <p:cNvSpPr txBox="1"/>
          <p:nvPr/>
        </p:nvSpPr>
        <p:spPr>
          <a:xfrm>
            <a:off x="646111" y="1152983"/>
            <a:ext cx="3237640" cy="369332"/>
          </a:xfrm>
          <a:prstGeom prst="rect">
            <a:avLst/>
          </a:prstGeom>
          <a:noFill/>
        </p:spPr>
        <p:txBody>
          <a:bodyPr wrap="square" rtlCol="0">
            <a:spAutoFit/>
          </a:bodyPr>
          <a:lstStyle/>
          <a:p>
            <a:r>
              <a:rPr lang="en-US" dirty="0"/>
              <a:t>Object Detection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994" y="4509474"/>
            <a:ext cx="6134956" cy="2248214"/>
          </a:xfrm>
          <a:prstGeom prst="rect">
            <a:avLst/>
          </a:prstGeom>
        </p:spPr>
      </p:pic>
    </p:spTree>
    <p:extLst>
      <p:ext uri="{BB962C8B-B14F-4D97-AF65-F5344CB8AC3E}">
        <p14:creationId xmlns:p14="http://schemas.microsoft.com/office/powerpoint/2010/main" val="326507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Yolo</a:t>
            </a:r>
            <a:r>
              <a:rPr lang="en-GB" dirty="0" smtClean="0"/>
              <a:t> v1</a:t>
            </a:r>
            <a:endParaRPr lang="en-GB" dirty="0"/>
          </a:p>
        </p:txBody>
      </p:sp>
      <p:sp>
        <p:nvSpPr>
          <p:cNvPr id="3" name="Content Placeholder 2"/>
          <p:cNvSpPr>
            <a:spLocks noGrp="1"/>
          </p:cNvSpPr>
          <p:nvPr>
            <p:ph idx="1"/>
          </p:nvPr>
        </p:nvSpPr>
        <p:spPr/>
        <p:txBody>
          <a:bodyPr/>
          <a:lstStyle/>
          <a:p>
            <a:r>
              <a:rPr lang="en-GB" dirty="0"/>
              <a:t>In the YOLOv1 network loss function design, the variance function is used as part of the entire loss function, the normalization idea of contrast is used to improve it, and the improved model replaces margin style with proportion style, so here the size of the object in the picture is </a:t>
            </a:r>
            <a:r>
              <a:rPr lang="en-GB" dirty="0" smtClean="0"/>
              <a:t>considered.</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747" y="4085922"/>
            <a:ext cx="6208123" cy="2162477"/>
          </a:xfrm>
          <a:prstGeom prst="rect">
            <a:avLst/>
          </a:prstGeom>
        </p:spPr>
      </p:pic>
    </p:spTree>
    <p:extLst>
      <p:ext uri="{BB962C8B-B14F-4D97-AF65-F5344CB8AC3E}">
        <p14:creationId xmlns:p14="http://schemas.microsoft.com/office/powerpoint/2010/main" val="415413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a:xfrm>
            <a:off x="646111" y="452718"/>
            <a:ext cx="9404723" cy="839187"/>
          </a:xfrm>
        </p:spPr>
        <p:txBody>
          <a:bodyPr>
            <a:normAutofit fontScale="90000"/>
          </a:bodyPr>
          <a:lstStyle/>
          <a:p>
            <a:r>
              <a:rPr lang="en-US" dirty="0">
                <a:latin typeface="Times New Roman" panose="02020603050405020304" pitchFamily="18" charset="0"/>
                <a:cs typeface="Times New Roman" panose="02020603050405020304" pitchFamily="18" charset="0"/>
              </a:rPr>
              <a:t>The Single Shot Detector</a:t>
            </a:r>
            <a:r>
              <a:rPr lang="en-US" dirty="0"/>
              <a:t/>
            </a:r>
            <a:br>
              <a:rPr lang="en-US" dirty="0"/>
            </a:br>
            <a:endParaRPr lang="en-US"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xmlns="" id="{A22AD2C9-703E-4004-B69E-4296992F1565}"/>
              </a:ext>
            </a:extLst>
          </p:cNvPr>
          <p:cNvPicPr>
            <a:picLocks noGrp="1" noChangeAspect="1"/>
          </p:cNvPicPr>
          <p:nvPr>
            <p:ph idx="1"/>
          </p:nvPr>
        </p:nvPicPr>
        <p:blipFill>
          <a:blip r:embed="rId2"/>
          <a:stretch>
            <a:fillRect/>
          </a:stretch>
        </p:blipFill>
        <p:spPr>
          <a:xfrm>
            <a:off x="1622425" y="2638882"/>
            <a:ext cx="8947150" cy="3011479"/>
          </a:xfrm>
        </p:spPr>
      </p:pic>
      <p:sp>
        <p:nvSpPr>
          <p:cNvPr id="4" name="TextBox 3">
            <a:extLst>
              <a:ext uri="{FF2B5EF4-FFF2-40B4-BE49-F238E27FC236}">
                <a16:creationId xmlns:a16="http://schemas.microsoft.com/office/drawing/2014/main" xmlns="" id="{142E1E77-0913-4587-A13B-9BC465846561}"/>
              </a:ext>
            </a:extLst>
          </p:cNvPr>
          <p:cNvSpPr txBox="1"/>
          <p:nvPr/>
        </p:nvSpPr>
        <p:spPr>
          <a:xfrm>
            <a:off x="646111" y="1207639"/>
            <a:ext cx="3237640" cy="369332"/>
          </a:xfrm>
          <a:prstGeom prst="rect">
            <a:avLst/>
          </a:prstGeom>
          <a:noFill/>
        </p:spPr>
        <p:txBody>
          <a:bodyPr wrap="square" rtlCol="0">
            <a:spAutoFit/>
          </a:bodyPr>
          <a:lstStyle/>
          <a:p>
            <a:r>
              <a:rPr lang="en-US" dirty="0"/>
              <a:t>Model</a:t>
            </a:r>
          </a:p>
        </p:txBody>
      </p:sp>
    </p:spTree>
    <p:extLst>
      <p:ext uri="{BB962C8B-B14F-4D97-AF65-F5344CB8AC3E}">
        <p14:creationId xmlns:p14="http://schemas.microsoft.com/office/powerpoint/2010/main" val="98264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a:xfrm>
            <a:off x="646111" y="452718"/>
            <a:ext cx="9404723" cy="839187"/>
          </a:xfrm>
        </p:spPr>
        <p:txBody>
          <a:bodyPr>
            <a:normAutofit fontScale="90000"/>
          </a:bodyPr>
          <a:lstStyle/>
          <a:p>
            <a:r>
              <a:rPr lang="en-US" dirty="0">
                <a:latin typeface="Times New Roman" panose="02020603050405020304" pitchFamily="18" charset="0"/>
                <a:cs typeface="Times New Roman" panose="02020603050405020304" pitchFamily="18" charset="0"/>
              </a:rPr>
              <a:t>The Single Shot Detector</a:t>
            </a:r>
            <a:r>
              <a:rPr lang="en-US" dirty="0"/>
              <a:t/>
            </a:r>
            <a:br>
              <a:rPr lang="en-US" dirty="0"/>
            </a:br>
            <a:endParaRPr lang="en-US"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7110A6F8-90C8-4988-99C1-48FC20C27255}"/>
              </a:ext>
            </a:extLst>
          </p:cNvPr>
          <p:cNvSpPr>
            <a:spLocks noGrp="1"/>
          </p:cNvSpPr>
          <p:nvPr>
            <p:ph idx="1"/>
          </p:nvPr>
        </p:nvSpPr>
        <p:spPr/>
        <p:txBody>
          <a:bodyPr/>
          <a:lstStyle/>
          <a:p>
            <a:r>
              <a:rPr lang="en-US" dirty="0"/>
              <a:t>Matching Strategy</a:t>
            </a:r>
          </a:p>
          <a:p>
            <a:r>
              <a:rPr lang="en-US" dirty="0"/>
              <a:t>Training objective</a:t>
            </a:r>
          </a:p>
          <a:p>
            <a:r>
              <a:rPr lang="en-US" dirty="0"/>
              <a:t>Choosing scales and aspect ratio</a:t>
            </a:r>
          </a:p>
          <a:p>
            <a:r>
              <a:rPr lang="en-US" dirty="0"/>
              <a:t>Data augmentation</a:t>
            </a:r>
          </a:p>
        </p:txBody>
      </p:sp>
      <p:sp>
        <p:nvSpPr>
          <p:cNvPr id="4" name="TextBox 3">
            <a:extLst>
              <a:ext uri="{FF2B5EF4-FFF2-40B4-BE49-F238E27FC236}">
                <a16:creationId xmlns:a16="http://schemas.microsoft.com/office/drawing/2014/main" xmlns="" id="{142E1E77-0913-4587-A13B-9BC465846561}"/>
              </a:ext>
            </a:extLst>
          </p:cNvPr>
          <p:cNvSpPr txBox="1"/>
          <p:nvPr/>
        </p:nvSpPr>
        <p:spPr>
          <a:xfrm>
            <a:off x="646111" y="1207639"/>
            <a:ext cx="3237640" cy="369332"/>
          </a:xfrm>
          <a:prstGeom prst="rect">
            <a:avLst/>
          </a:prstGeom>
          <a:noFill/>
        </p:spPr>
        <p:txBody>
          <a:bodyPr wrap="square" rtlCol="0">
            <a:spAutoFit/>
          </a:bodyPr>
          <a:lstStyle/>
          <a:p>
            <a:r>
              <a:rPr lang="en-US" dirty="0"/>
              <a:t>Training</a:t>
            </a:r>
          </a:p>
        </p:txBody>
      </p:sp>
    </p:spTree>
    <p:extLst>
      <p:ext uri="{BB962C8B-B14F-4D97-AF65-F5344CB8AC3E}">
        <p14:creationId xmlns:p14="http://schemas.microsoft.com/office/powerpoint/2010/main" val="322232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BB6DA2-98BB-4EC3-A119-6CFF862D9044}"/>
              </a:ext>
            </a:extLst>
          </p:cNvPr>
          <p:cNvSpPr>
            <a:spLocks noGrp="1"/>
          </p:cNvSpPr>
          <p:nvPr>
            <p:ph type="title"/>
          </p:nvPr>
        </p:nvSpPr>
        <p:spPr/>
        <p:txBody>
          <a:bodyPr/>
          <a:lstStyle/>
          <a:p>
            <a:r>
              <a:rPr lang="en-US" dirty="0"/>
              <a:t>Experimental results</a:t>
            </a:r>
          </a:p>
        </p:txBody>
      </p:sp>
      <p:sp>
        <p:nvSpPr>
          <p:cNvPr id="7" name="Content Placeholder 6">
            <a:extLst>
              <a:ext uri="{FF2B5EF4-FFF2-40B4-BE49-F238E27FC236}">
                <a16:creationId xmlns:a16="http://schemas.microsoft.com/office/drawing/2014/main" xmlns="" id="{7110A6F8-90C8-4988-99C1-48FC20C27255}"/>
              </a:ext>
            </a:extLst>
          </p:cNvPr>
          <p:cNvSpPr>
            <a:spLocks noGrp="1"/>
          </p:cNvSpPr>
          <p:nvPr>
            <p:ph idx="1"/>
          </p:nvPr>
        </p:nvSpPr>
        <p:spPr>
          <a:xfrm>
            <a:off x="201438" y="1853248"/>
            <a:ext cx="6049050" cy="2347972"/>
          </a:xfrm>
        </p:spPr>
        <p:txBody>
          <a:bodyPr>
            <a:normAutofit fontScale="92500" lnSpcReduction="10000"/>
          </a:bodyPr>
          <a:lstStyle/>
          <a:p>
            <a:r>
              <a:rPr lang="en-GB" dirty="0"/>
              <a:t>In order to evaluate the performance of the algorithm proposed, experiments were carried out on PASCAL VOC 2007 and 2012 </a:t>
            </a:r>
            <a:r>
              <a:rPr lang="en-GB" dirty="0" err="1" smtClean="0"/>
              <a:t>datasets.The</a:t>
            </a:r>
            <a:r>
              <a:rPr lang="en-GB" dirty="0" smtClean="0"/>
              <a:t> </a:t>
            </a:r>
            <a:r>
              <a:rPr lang="en-GB" dirty="0"/>
              <a:t>test results of SSD algorithm based on feature fusion are compared with those of SSD algorithm and Faster RCNN algorithm. And the performance of the proposed method for small object detection is improved compared with the original algorithm. Finally, the real-time performance of the algorithm is compared and analysed. </a:t>
            </a:r>
            <a:endParaRPr lang="en-US" dirty="0"/>
          </a:p>
        </p:txBody>
      </p:sp>
      <p:sp>
        <p:nvSpPr>
          <p:cNvPr id="4" name="TextBox 3">
            <a:extLst>
              <a:ext uri="{FF2B5EF4-FFF2-40B4-BE49-F238E27FC236}">
                <a16:creationId xmlns:a16="http://schemas.microsoft.com/office/drawing/2014/main" xmlns="" id="{7E5E8EF2-733B-46F8-87A8-7E5C3F12132B}"/>
              </a:ext>
            </a:extLst>
          </p:cNvPr>
          <p:cNvSpPr txBox="1"/>
          <p:nvPr/>
        </p:nvSpPr>
        <p:spPr>
          <a:xfrm>
            <a:off x="646111" y="1175765"/>
            <a:ext cx="3237640" cy="369332"/>
          </a:xfrm>
          <a:prstGeom prst="rect">
            <a:avLst/>
          </a:prstGeom>
          <a:noFill/>
        </p:spPr>
        <p:txBody>
          <a:bodyPr wrap="square" rtlCol="0">
            <a:spAutoFit/>
          </a:bodyPr>
          <a:lstStyle/>
          <a:p>
            <a:r>
              <a:rPr lang="en-US" dirty="0"/>
              <a:t>PASCAL VOC2007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488" y="2161399"/>
            <a:ext cx="5941512" cy="4424688"/>
          </a:xfrm>
          <a:prstGeom prst="rect">
            <a:avLst/>
          </a:prstGeom>
        </p:spPr>
      </p:pic>
    </p:spTree>
    <p:extLst>
      <p:ext uri="{BB962C8B-B14F-4D97-AF65-F5344CB8AC3E}">
        <p14:creationId xmlns:p14="http://schemas.microsoft.com/office/powerpoint/2010/main" val="20231858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purl.org/dc/dcmitype/"/>
    <ds:schemaRef ds:uri="http://purl.org/dc/elements/1.1/"/>
    <ds:schemaRef ds:uri="16c05727-aa75-4e4a-9b5f-8a80a1165891"/>
    <ds:schemaRef ds:uri="http://schemas.microsoft.com/office/infopath/2007/PartnerControls"/>
    <ds:schemaRef ds:uri="http://purl.org/dc/terms/"/>
    <ds:schemaRef ds:uri="http://schemas.microsoft.com/office/2006/documentManagement/types"/>
    <ds:schemaRef ds:uri="http://www.w3.org/XML/1998/namespace"/>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787</TotalTime>
  <Words>419</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Times New Roman</vt:lpstr>
      <vt:lpstr>Trebuchet MS</vt:lpstr>
      <vt:lpstr>Wingdings 3</vt:lpstr>
      <vt:lpstr>Facet</vt:lpstr>
      <vt:lpstr>SSD: Single Shot Multibox Detector</vt:lpstr>
      <vt:lpstr>Table of content</vt:lpstr>
      <vt:lpstr>Introduction</vt:lpstr>
      <vt:lpstr>PowerPoint Presentation</vt:lpstr>
      <vt:lpstr>Related Work</vt:lpstr>
      <vt:lpstr>Yolo v1</vt:lpstr>
      <vt:lpstr>The Single Shot Detector </vt:lpstr>
      <vt:lpstr>The Single Shot Detector </vt:lpstr>
      <vt:lpstr>Experimental results</vt:lpstr>
      <vt:lpstr>Experimental results</vt:lpstr>
      <vt:lpstr>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 Single Shot Multibox Detector</dc:title>
  <dc:creator>sourav newaz</dc:creator>
  <cp:lastModifiedBy>ASIF IKBAL ANTU</cp:lastModifiedBy>
  <cp:revision>19</cp:revision>
  <dcterms:created xsi:type="dcterms:W3CDTF">2021-07-24T17:22:21Z</dcterms:created>
  <dcterms:modified xsi:type="dcterms:W3CDTF">2022-06-25T20:51:07Z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