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handoutMasterIdLst>
    <p:handoutMasterId r:id="rId13"/>
  </p:handoutMasterIdLst>
  <p:sldIdLst>
    <p:sldId id="1850" r:id="rId5"/>
    <p:sldId id="257" r:id="rId6"/>
    <p:sldId id="267" r:id="rId7"/>
    <p:sldId id="268" r:id="rId8"/>
    <p:sldId id="269" r:id="rId9"/>
    <p:sldId id="1851" r:id="rId10"/>
    <p:sldId id="1852" r:id="rId11"/>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72" userDrawn="1">
          <p15:clr>
            <a:srgbClr val="A4A3A4"/>
          </p15:clr>
        </p15:guide>
        <p15:guide id="2" pos="336" userDrawn="1">
          <p15:clr>
            <a:srgbClr val="A4A3A4"/>
          </p15:clr>
        </p15:guide>
        <p15:guide id="3" pos="4056" userDrawn="1">
          <p15:clr>
            <a:srgbClr val="A4A3A4"/>
          </p15:clr>
        </p15:guide>
        <p15:guide id="4" orient="horz" pos="480" userDrawn="1">
          <p15:clr>
            <a:srgbClr val="A4A3A4"/>
          </p15:clr>
        </p15:guide>
        <p15:guide id="5" pos="2208" userDrawn="1">
          <p15:clr>
            <a:srgbClr val="A4A3A4"/>
          </p15:clr>
        </p15:guide>
        <p15:guide id="6" orient="horz" pos="840" userDrawn="1">
          <p15:clr>
            <a:srgbClr val="A4A3A4"/>
          </p15:clr>
        </p15:guide>
        <p15:guide id="7" orient="horz" pos="936" userDrawn="1">
          <p15:clr>
            <a:srgbClr val="A4A3A4"/>
          </p15:clr>
        </p15:guide>
        <p15:guide id="8" orient="horz" pos="29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tor Hawlader" initials="AH" lastIdx="1" clrIdx="0">
    <p:extLst>
      <p:ext uri="{19B8F6BF-5375-455C-9EA6-DF929625EA0E}">
        <p15:presenceInfo xmlns:p15="http://schemas.microsoft.com/office/powerpoint/2012/main" userId="0f43e66639b8f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660"/>
    <a:srgbClr val="E6F2DE"/>
    <a:srgbClr val="7233FF"/>
    <a:srgbClr val="72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autoAdjust="0"/>
  </p:normalViewPr>
  <p:slideViewPr>
    <p:cSldViewPr snapToGrid="0" snapToObjects="1" showGuides="1">
      <p:cViewPr varScale="1">
        <p:scale>
          <a:sx n="69" d="100"/>
          <a:sy n="69" d="100"/>
        </p:scale>
        <p:origin x="374" y="67"/>
      </p:cViewPr>
      <p:guideLst>
        <p:guide orient="horz" pos="5472"/>
        <p:guide pos="336"/>
        <p:guide pos="4056"/>
        <p:guide orient="horz" pos="480"/>
        <p:guide pos="2208"/>
        <p:guide orient="horz" pos="840"/>
        <p:guide orient="horz" pos="936"/>
        <p:guide orient="horz" pos="298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4/29/2025</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4/29/2025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E97B2-E55F-265A-CC75-32FC01845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56F166-6466-AA63-BA40-A7357C12FFE3}"/>
              </a:ext>
            </a:extLst>
          </p:cNvPr>
          <p:cNvSpPr>
            <a:spLocks noGrp="1" noRot="1" noChangeAspect="1"/>
          </p:cNvSpPr>
          <p:nvPr>
            <p:ph type="sldImg"/>
          </p:nvPr>
        </p:nvSpPr>
        <p:spPr>
          <a:xfrm>
            <a:off x="2143125" y="685800"/>
            <a:ext cx="2571750" cy="3429000"/>
          </a:xfrm>
        </p:spPr>
      </p:sp>
      <p:sp>
        <p:nvSpPr>
          <p:cNvPr id="3" name="Notes Placeholder 2">
            <a:extLst>
              <a:ext uri="{FF2B5EF4-FFF2-40B4-BE49-F238E27FC236}">
                <a16:creationId xmlns:a16="http://schemas.microsoft.com/office/drawing/2014/main" id="{52DD77E7-E123-1587-741F-51F1988D8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9F40F6-AC57-35A5-B6A5-A054935A7045}"/>
              </a:ext>
            </a:extLst>
          </p:cNvPr>
          <p:cNvSpPr>
            <a:spLocks noGrp="1"/>
          </p:cNvSpPr>
          <p:nvPr>
            <p:ph type="sldNum" sz="quarter" idx="5"/>
          </p:nvPr>
        </p:nvSpPr>
        <p:spPr/>
        <p:txBody>
          <a:bodyPr/>
          <a:lstStyle/>
          <a:p>
            <a:fld id="{6DEB7EE2-04A2-4FB2-9625-C9C73AC4D32F}" type="slidenum">
              <a:rPr lang="en-US" altLang="en-US" smtClean="0"/>
              <a:pPr/>
              <a:t>1</a:t>
            </a:fld>
            <a:endParaRPr lang="en-US" altLang="en-US" dirty="0"/>
          </a:p>
        </p:txBody>
      </p:sp>
    </p:spTree>
    <p:extLst>
      <p:ext uri="{BB962C8B-B14F-4D97-AF65-F5344CB8AC3E}">
        <p14:creationId xmlns:p14="http://schemas.microsoft.com/office/powerpoint/2010/main" val="64098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483ECB7-DD54-45F4-E1B9-88971DC876C3}"/>
              </a:ext>
              <a:ext uri="{C183D7F6-B498-43B3-948B-1728B52AA6E4}">
                <adec:decorative xmlns:adec="http://schemas.microsoft.com/office/drawing/2017/decorative" val="1"/>
              </a:ext>
            </a:extLst>
          </p:cNvPr>
          <p:cNvSpPr/>
          <p:nvPr userDrawn="1"/>
        </p:nvSpPr>
        <p:spPr>
          <a:xfrm>
            <a:off x="0" y="-18288"/>
            <a:ext cx="6858000" cy="181171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A3A0CF2-A337-280A-AA6D-AF91B2700C9C}"/>
              </a:ext>
            </a:extLst>
          </p:cNvPr>
          <p:cNvSpPr>
            <a:spLocks noGrp="1"/>
          </p:cNvSpPr>
          <p:nvPr>
            <p:ph type="title" hasCustomPrompt="1"/>
          </p:nvPr>
        </p:nvSpPr>
        <p:spPr>
          <a:xfrm>
            <a:off x="395288" y="563037"/>
            <a:ext cx="5915025" cy="671404"/>
          </a:xfrm>
        </p:spPr>
        <p:txBody>
          <a:bodyPr anchor="t">
            <a:noAutofit/>
          </a:bodyPr>
          <a:lstStyle>
            <a:lvl1pPr>
              <a:defRPr sz="4800" cap="all" baseline="0">
                <a:solidFill>
                  <a:schemeClr val="tx2"/>
                </a:solidFill>
              </a:defRPr>
            </a:lvl1pPr>
          </a:lstStyle>
          <a:p>
            <a:r>
              <a:rPr lang="en-US" dirty="0"/>
              <a:t>ADD TITLE</a:t>
            </a:r>
          </a:p>
        </p:txBody>
      </p:sp>
      <p:sp>
        <p:nvSpPr>
          <p:cNvPr id="25" name="Picture Placeholder 24">
            <a:extLst>
              <a:ext uri="{FF2B5EF4-FFF2-40B4-BE49-F238E27FC236}">
                <a16:creationId xmlns:a16="http://schemas.microsoft.com/office/drawing/2014/main" id="{2EECF9F9-42DB-40B1-B7C9-280C2A64578D}"/>
              </a:ext>
            </a:extLst>
          </p:cNvPr>
          <p:cNvSpPr>
            <a:spLocks noGrp="1"/>
          </p:cNvSpPr>
          <p:nvPr>
            <p:ph type="pic" sz="quarter" idx="37"/>
          </p:nvPr>
        </p:nvSpPr>
        <p:spPr>
          <a:xfrm>
            <a:off x="445768" y="127327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1D67001-3840-FBF6-06F2-D88A1442AE8A}"/>
              </a:ext>
            </a:extLst>
          </p:cNvPr>
          <p:cNvSpPr>
            <a:spLocks noGrp="1"/>
          </p:cNvSpPr>
          <p:nvPr>
            <p:ph type="body" sz="quarter" idx="10" hasCustomPrompt="1"/>
          </p:nvPr>
        </p:nvSpPr>
        <p:spPr>
          <a:xfrm>
            <a:off x="636904" y="1261745"/>
            <a:ext cx="10928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0" name="Picture Placeholder 24">
            <a:extLst>
              <a:ext uri="{FF2B5EF4-FFF2-40B4-BE49-F238E27FC236}">
                <a16:creationId xmlns:a16="http://schemas.microsoft.com/office/drawing/2014/main" id="{150F5B40-F428-B47C-F599-1B0B33E1ADC5}"/>
              </a:ext>
            </a:extLst>
          </p:cNvPr>
          <p:cNvSpPr>
            <a:spLocks noGrp="1"/>
          </p:cNvSpPr>
          <p:nvPr>
            <p:ph type="pic" sz="quarter" idx="38"/>
          </p:nvPr>
        </p:nvSpPr>
        <p:spPr>
          <a:xfrm>
            <a:off x="1681162" y="126311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7" name="Text Placeholder 5">
            <a:extLst>
              <a:ext uri="{FF2B5EF4-FFF2-40B4-BE49-F238E27FC236}">
                <a16:creationId xmlns:a16="http://schemas.microsoft.com/office/drawing/2014/main" id="{1D675B6C-0319-967E-52DD-DDB28CBBB0E2}"/>
              </a:ext>
            </a:extLst>
          </p:cNvPr>
          <p:cNvSpPr>
            <a:spLocks noGrp="1"/>
          </p:cNvSpPr>
          <p:nvPr>
            <p:ph type="body" sz="quarter" idx="11" hasCustomPrompt="1"/>
          </p:nvPr>
        </p:nvSpPr>
        <p:spPr>
          <a:xfrm>
            <a:off x="1856104" y="1265873"/>
            <a:ext cx="14357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1" name="Picture Placeholder 24">
            <a:extLst>
              <a:ext uri="{FF2B5EF4-FFF2-40B4-BE49-F238E27FC236}">
                <a16:creationId xmlns:a16="http://schemas.microsoft.com/office/drawing/2014/main" id="{E3D40EAE-AD76-A55F-F4A2-0569BC6A174A}"/>
              </a:ext>
            </a:extLst>
          </p:cNvPr>
          <p:cNvSpPr>
            <a:spLocks noGrp="1"/>
          </p:cNvSpPr>
          <p:nvPr>
            <p:ph type="pic" sz="quarter" idx="39"/>
          </p:nvPr>
        </p:nvSpPr>
        <p:spPr>
          <a:xfrm>
            <a:off x="3349209" y="128343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8" name="Text Placeholder 5">
            <a:extLst>
              <a:ext uri="{FF2B5EF4-FFF2-40B4-BE49-F238E27FC236}">
                <a16:creationId xmlns:a16="http://schemas.microsoft.com/office/drawing/2014/main" id="{7585954D-2C77-7E30-72DC-CB098221B62D}"/>
              </a:ext>
            </a:extLst>
          </p:cNvPr>
          <p:cNvSpPr>
            <a:spLocks noGrp="1"/>
          </p:cNvSpPr>
          <p:nvPr>
            <p:ph type="body" sz="quarter" idx="12" hasCustomPrompt="1"/>
          </p:nvPr>
        </p:nvSpPr>
        <p:spPr>
          <a:xfrm>
            <a:off x="3530868" y="1265554"/>
            <a:ext cx="1753602"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0" name="Text Placeholder 5">
            <a:extLst>
              <a:ext uri="{FF2B5EF4-FFF2-40B4-BE49-F238E27FC236}">
                <a16:creationId xmlns:a16="http://schemas.microsoft.com/office/drawing/2014/main" id="{9BB03170-BCB5-1CD3-2532-F48A91CDA710}"/>
              </a:ext>
            </a:extLst>
          </p:cNvPr>
          <p:cNvSpPr>
            <a:spLocks noGrp="1"/>
          </p:cNvSpPr>
          <p:nvPr>
            <p:ph type="body" sz="quarter" idx="14" hasCustomPrompt="1"/>
          </p:nvPr>
        </p:nvSpPr>
        <p:spPr>
          <a:xfrm>
            <a:off x="446404" y="2130743"/>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9" name="Text Placeholder 5">
            <a:extLst>
              <a:ext uri="{FF2B5EF4-FFF2-40B4-BE49-F238E27FC236}">
                <a16:creationId xmlns:a16="http://schemas.microsoft.com/office/drawing/2014/main" id="{5A5DC9DF-1048-95E0-28F5-3BDC93BA9A4F}"/>
              </a:ext>
            </a:extLst>
          </p:cNvPr>
          <p:cNvSpPr>
            <a:spLocks noGrp="1"/>
          </p:cNvSpPr>
          <p:nvPr>
            <p:ph type="body" sz="quarter" idx="13" hasCustomPrompt="1"/>
          </p:nvPr>
        </p:nvSpPr>
        <p:spPr>
          <a:xfrm>
            <a:off x="443228" y="2473643"/>
            <a:ext cx="2040892" cy="76104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6" name="Text Placeholder 5">
            <a:extLst>
              <a:ext uri="{FF2B5EF4-FFF2-40B4-BE49-F238E27FC236}">
                <a16:creationId xmlns:a16="http://schemas.microsoft.com/office/drawing/2014/main" id="{5CC7FBF8-6259-3E63-34DD-185D9E85B39D}"/>
              </a:ext>
            </a:extLst>
          </p:cNvPr>
          <p:cNvSpPr>
            <a:spLocks noGrp="1"/>
          </p:cNvSpPr>
          <p:nvPr>
            <p:ph type="body" sz="quarter" idx="28" hasCustomPrompt="1"/>
          </p:nvPr>
        </p:nvSpPr>
        <p:spPr>
          <a:xfrm>
            <a:off x="446404" y="3351848"/>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75" name="Text Placeholder 5">
            <a:extLst>
              <a:ext uri="{FF2B5EF4-FFF2-40B4-BE49-F238E27FC236}">
                <a16:creationId xmlns:a16="http://schemas.microsoft.com/office/drawing/2014/main" id="{755C7909-736E-1D5F-8A80-5C2FE92EC742}"/>
              </a:ext>
            </a:extLst>
          </p:cNvPr>
          <p:cNvSpPr>
            <a:spLocks noGrp="1"/>
          </p:cNvSpPr>
          <p:nvPr>
            <p:ph type="body" sz="quarter" idx="41" hasCustomPrompt="1"/>
          </p:nvPr>
        </p:nvSpPr>
        <p:spPr>
          <a:xfrm>
            <a:off x="532768"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6" name="Text Placeholder 5">
            <a:extLst>
              <a:ext uri="{FF2B5EF4-FFF2-40B4-BE49-F238E27FC236}">
                <a16:creationId xmlns:a16="http://schemas.microsoft.com/office/drawing/2014/main" id="{6AD86823-AFFD-526A-8B04-EF549603785A}"/>
              </a:ext>
            </a:extLst>
          </p:cNvPr>
          <p:cNvSpPr>
            <a:spLocks noGrp="1"/>
          </p:cNvSpPr>
          <p:nvPr>
            <p:ph type="body" sz="quarter" idx="42" hasCustomPrompt="1"/>
          </p:nvPr>
        </p:nvSpPr>
        <p:spPr>
          <a:xfrm>
            <a:off x="767556"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7" name="Text Placeholder 5">
            <a:extLst>
              <a:ext uri="{FF2B5EF4-FFF2-40B4-BE49-F238E27FC236}">
                <a16:creationId xmlns:a16="http://schemas.microsoft.com/office/drawing/2014/main" id="{8751A130-9A8D-3FD9-AF30-50ABE89DAD2B}"/>
              </a:ext>
            </a:extLst>
          </p:cNvPr>
          <p:cNvSpPr>
            <a:spLocks noGrp="1"/>
          </p:cNvSpPr>
          <p:nvPr>
            <p:ph type="body" sz="quarter" idx="43" hasCustomPrompt="1"/>
          </p:nvPr>
        </p:nvSpPr>
        <p:spPr>
          <a:xfrm>
            <a:off x="1002344"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8" name="Text Placeholder 5">
            <a:extLst>
              <a:ext uri="{FF2B5EF4-FFF2-40B4-BE49-F238E27FC236}">
                <a16:creationId xmlns:a16="http://schemas.microsoft.com/office/drawing/2014/main" id="{80198624-BD1A-085B-1227-0B236515C57D}"/>
              </a:ext>
            </a:extLst>
          </p:cNvPr>
          <p:cNvSpPr>
            <a:spLocks noGrp="1"/>
          </p:cNvSpPr>
          <p:nvPr>
            <p:ph type="body" sz="quarter" idx="44" hasCustomPrompt="1"/>
          </p:nvPr>
        </p:nvSpPr>
        <p:spPr>
          <a:xfrm>
            <a:off x="1237132"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9" name="Text Placeholder 5">
            <a:extLst>
              <a:ext uri="{FF2B5EF4-FFF2-40B4-BE49-F238E27FC236}">
                <a16:creationId xmlns:a16="http://schemas.microsoft.com/office/drawing/2014/main" id="{FACF5D81-B746-D779-3B52-7BC4575DE226}"/>
              </a:ext>
            </a:extLst>
          </p:cNvPr>
          <p:cNvSpPr>
            <a:spLocks noGrp="1"/>
          </p:cNvSpPr>
          <p:nvPr>
            <p:ph type="body" sz="quarter" idx="45" hasCustomPrompt="1"/>
          </p:nvPr>
        </p:nvSpPr>
        <p:spPr>
          <a:xfrm>
            <a:off x="1471920"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0" name="Text Placeholder 5">
            <a:extLst>
              <a:ext uri="{FF2B5EF4-FFF2-40B4-BE49-F238E27FC236}">
                <a16:creationId xmlns:a16="http://schemas.microsoft.com/office/drawing/2014/main" id="{38D603FE-E43F-BCF4-FF31-EB00BFEE3B09}"/>
              </a:ext>
            </a:extLst>
          </p:cNvPr>
          <p:cNvSpPr>
            <a:spLocks noGrp="1"/>
          </p:cNvSpPr>
          <p:nvPr>
            <p:ph type="body" sz="quarter" idx="46" hasCustomPrompt="1"/>
          </p:nvPr>
        </p:nvSpPr>
        <p:spPr>
          <a:xfrm>
            <a:off x="1706708"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1" name="Text Placeholder 5">
            <a:extLst>
              <a:ext uri="{FF2B5EF4-FFF2-40B4-BE49-F238E27FC236}">
                <a16:creationId xmlns:a16="http://schemas.microsoft.com/office/drawing/2014/main" id="{7BBE2FBF-F24D-5BA9-25D8-9FAC20D485B1}"/>
              </a:ext>
            </a:extLst>
          </p:cNvPr>
          <p:cNvSpPr>
            <a:spLocks noGrp="1"/>
          </p:cNvSpPr>
          <p:nvPr>
            <p:ph type="body" sz="quarter" idx="47" hasCustomPrompt="1"/>
          </p:nvPr>
        </p:nvSpPr>
        <p:spPr>
          <a:xfrm>
            <a:off x="1941496"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2" name="Text Placeholder 5">
            <a:extLst>
              <a:ext uri="{FF2B5EF4-FFF2-40B4-BE49-F238E27FC236}">
                <a16:creationId xmlns:a16="http://schemas.microsoft.com/office/drawing/2014/main" id="{FC179013-0FFD-22A5-EBDB-60C627D45528}"/>
              </a:ext>
            </a:extLst>
          </p:cNvPr>
          <p:cNvSpPr>
            <a:spLocks noGrp="1"/>
          </p:cNvSpPr>
          <p:nvPr>
            <p:ph type="body" sz="quarter" idx="48" hasCustomPrompt="1"/>
          </p:nvPr>
        </p:nvSpPr>
        <p:spPr>
          <a:xfrm>
            <a:off x="2176283"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8" name="Text Placeholder 5">
            <a:extLst>
              <a:ext uri="{FF2B5EF4-FFF2-40B4-BE49-F238E27FC236}">
                <a16:creationId xmlns:a16="http://schemas.microsoft.com/office/drawing/2014/main" id="{B4CAA593-B0EA-9F24-4B3B-FF2B5A09AC95}"/>
              </a:ext>
            </a:extLst>
          </p:cNvPr>
          <p:cNvSpPr>
            <a:spLocks noGrp="1"/>
          </p:cNvSpPr>
          <p:nvPr>
            <p:ph type="body" sz="quarter" idx="30" hasCustomPrompt="1"/>
          </p:nvPr>
        </p:nvSpPr>
        <p:spPr>
          <a:xfrm>
            <a:off x="435608" y="3940110"/>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85" name="Text Placeholder 5">
            <a:extLst>
              <a:ext uri="{FF2B5EF4-FFF2-40B4-BE49-F238E27FC236}">
                <a16:creationId xmlns:a16="http://schemas.microsoft.com/office/drawing/2014/main" id="{90EA0F26-0F9B-73E2-5235-C51FB7BF73B7}"/>
              </a:ext>
            </a:extLst>
          </p:cNvPr>
          <p:cNvSpPr>
            <a:spLocks noGrp="1"/>
          </p:cNvSpPr>
          <p:nvPr>
            <p:ph type="body" sz="quarter" idx="51" hasCustomPrompt="1"/>
          </p:nvPr>
        </p:nvSpPr>
        <p:spPr>
          <a:xfrm>
            <a:off x="53276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6" name="Text Placeholder 5">
            <a:extLst>
              <a:ext uri="{FF2B5EF4-FFF2-40B4-BE49-F238E27FC236}">
                <a16:creationId xmlns:a16="http://schemas.microsoft.com/office/drawing/2014/main" id="{661F107E-A524-7DD1-C334-3B65BB2D5DC1}"/>
              </a:ext>
            </a:extLst>
          </p:cNvPr>
          <p:cNvSpPr>
            <a:spLocks noGrp="1"/>
          </p:cNvSpPr>
          <p:nvPr>
            <p:ph type="body" sz="quarter" idx="52" hasCustomPrompt="1"/>
          </p:nvPr>
        </p:nvSpPr>
        <p:spPr>
          <a:xfrm>
            <a:off x="767556"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7" name="Text Placeholder 5">
            <a:extLst>
              <a:ext uri="{FF2B5EF4-FFF2-40B4-BE49-F238E27FC236}">
                <a16:creationId xmlns:a16="http://schemas.microsoft.com/office/drawing/2014/main" id="{03AE50C4-58EF-C4B4-EEDF-B3C453184CFD}"/>
              </a:ext>
            </a:extLst>
          </p:cNvPr>
          <p:cNvSpPr>
            <a:spLocks noGrp="1"/>
          </p:cNvSpPr>
          <p:nvPr>
            <p:ph type="body" sz="quarter" idx="53" hasCustomPrompt="1"/>
          </p:nvPr>
        </p:nvSpPr>
        <p:spPr>
          <a:xfrm>
            <a:off x="1002344"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8" name="Text Placeholder 5">
            <a:extLst>
              <a:ext uri="{FF2B5EF4-FFF2-40B4-BE49-F238E27FC236}">
                <a16:creationId xmlns:a16="http://schemas.microsoft.com/office/drawing/2014/main" id="{B297057A-EDC6-7CF2-F3D8-9CB2E38CDC12}"/>
              </a:ext>
            </a:extLst>
          </p:cNvPr>
          <p:cNvSpPr>
            <a:spLocks noGrp="1"/>
          </p:cNvSpPr>
          <p:nvPr>
            <p:ph type="body" sz="quarter" idx="54" hasCustomPrompt="1"/>
          </p:nvPr>
        </p:nvSpPr>
        <p:spPr>
          <a:xfrm>
            <a:off x="1237132"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9" name="Text Placeholder 5">
            <a:extLst>
              <a:ext uri="{FF2B5EF4-FFF2-40B4-BE49-F238E27FC236}">
                <a16:creationId xmlns:a16="http://schemas.microsoft.com/office/drawing/2014/main" id="{16D0CA7E-597F-99F8-8BC0-84BBB617F8EE}"/>
              </a:ext>
            </a:extLst>
          </p:cNvPr>
          <p:cNvSpPr>
            <a:spLocks noGrp="1"/>
          </p:cNvSpPr>
          <p:nvPr>
            <p:ph type="body" sz="quarter" idx="55" hasCustomPrompt="1"/>
          </p:nvPr>
        </p:nvSpPr>
        <p:spPr>
          <a:xfrm>
            <a:off x="1471920"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0" name="Text Placeholder 5">
            <a:extLst>
              <a:ext uri="{FF2B5EF4-FFF2-40B4-BE49-F238E27FC236}">
                <a16:creationId xmlns:a16="http://schemas.microsoft.com/office/drawing/2014/main" id="{65914DB8-4B0F-5135-F916-8A6B328539ED}"/>
              </a:ext>
            </a:extLst>
          </p:cNvPr>
          <p:cNvSpPr>
            <a:spLocks noGrp="1"/>
          </p:cNvSpPr>
          <p:nvPr>
            <p:ph type="body" sz="quarter" idx="56" hasCustomPrompt="1"/>
          </p:nvPr>
        </p:nvSpPr>
        <p:spPr>
          <a:xfrm>
            <a:off x="170670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1" name="Text Placeholder 5">
            <a:extLst>
              <a:ext uri="{FF2B5EF4-FFF2-40B4-BE49-F238E27FC236}">
                <a16:creationId xmlns:a16="http://schemas.microsoft.com/office/drawing/2014/main" id="{496B8ACF-B1C8-5DFC-D170-AD993E21F4F5}"/>
              </a:ext>
            </a:extLst>
          </p:cNvPr>
          <p:cNvSpPr>
            <a:spLocks noGrp="1"/>
          </p:cNvSpPr>
          <p:nvPr>
            <p:ph type="body" sz="quarter" idx="57" hasCustomPrompt="1"/>
          </p:nvPr>
        </p:nvSpPr>
        <p:spPr>
          <a:xfrm>
            <a:off x="1941496"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2" name="Text Placeholder 5">
            <a:extLst>
              <a:ext uri="{FF2B5EF4-FFF2-40B4-BE49-F238E27FC236}">
                <a16:creationId xmlns:a16="http://schemas.microsoft.com/office/drawing/2014/main" id="{20276D85-46A4-538E-2B88-2D9104290F82}"/>
              </a:ext>
            </a:extLst>
          </p:cNvPr>
          <p:cNvSpPr>
            <a:spLocks noGrp="1"/>
          </p:cNvSpPr>
          <p:nvPr>
            <p:ph type="body" sz="quarter" idx="58" hasCustomPrompt="1"/>
          </p:nvPr>
        </p:nvSpPr>
        <p:spPr>
          <a:xfrm>
            <a:off x="2176283"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9" name="Text Placeholder 5">
            <a:extLst>
              <a:ext uri="{FF2B5EF4-FFF2-40B4-BE49-F238E27FC236}">
                <a16:creationId xmlns:a16="http://schemas.microsoft.com/office/drawing/2014/main" id="{CC281558-7BC9-8F93-8963-AEE70ADC0310}"/>
              </a:ext>
            </a:extLst>
          </p:cNvPr>
          <p:cNvSpPr>
            <a:spLocks noGrp="1"/>
          </p:cNvSpPr>
          <p:nvPr>
            <p:ph type="body" sz="quarter" idx="31" hasCustomPrompt="1"/>
          </p:nvPr>
        </p:nvSpPr>
        <p:spPr>
          <a:xfrm>
            <a:off x="435608" y="4447252"/>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93" name="Text Placeholder 5">
            <a:extLst>
              <a:ext uri="{FF2B5EF4-FFF2-40B4-BE49-F238E27FC236}">
                <a16:creationId xmlns:a16="http://schemas.microsoft.com/office/drawing/2014/main" id="{9EC21CCE-BF35-6417-A90E-AEA1D4426135}"/>
              </a:ext>
            </a:extLst>
          </p:cNvPr>
          <p:cNvSpPr>
            <a:spLocks noGrp="1"/>
          </p:cNvSpPr>
          <p:nvPr>
            <p:ph type="body" sz="quarter" idx="59" hasCustomPrompt="1"/>
          </p:nvPr>
        </p:nvSpPr>
        <p:spPr>
          <a:xfrm>
            <a:off x="532768"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4" name="Text Placeholder 5">
            <a:extLst>
              <a:ext uri="{FF2B5EF4-FFF2-40B4-BE49-F238E27FC236}">
                <a16:creationId xmlns:a16="http://schemas.microsoft.com/office/drawing/2014/main" id="{752A5D7B-3F43-C268-6E2E-8702D0D6DC7C}"/>
              </a:ext>
            </a:extLst>
          </p:cNvPr>
          <p:cNvSpPr>
            <a:spLocks noGrp="1"/>
          </p:cNvSpPr>
          <p:nvPr>
            <p:ph type="body" sz="quarter" idx="60" hasCustomPrompt="1"/>
          </p:nvPr>
        </p:nvSpPr>
        <p:spPr>
          <a:xfrm>
            <a:off x="767556"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5" name="Text Placeholder 5">
            <a:extLst>
              <a:ext uri="{FF2B5EF4-FFF2-40B4-BE49-F238E27FC236}">
                <a16:creationId xmlns:a16="http://schemas.microsoft.com/office/drawing/2014/main" id="{6A25ADDF-074C-E952-09E3-507DFB336036}"/>
              </a:ext>
            </a:extLst>
          </p:cNvPr>
          <p:cNvSpPr>
            <a:spLocks noGrp="1"/>
          </p:cNvSpPr>
          <p:nvPr>
            <p:ph type="body" sz="quarter" idx="61" hasCustomPrompt="1"/>
          </p:nvPr>
        </p:nvSpPr>
        <p:spPr>
          <a:xfrm>
            <a:off x="1002344"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6" name="Text Placeholder 5">
            <a:extLst>
              <a:ext uri="{FF2B5EF4-FFF2-40B4-BE49-F238E27FC236}">
                <a16:creationId xmlns:a16="http://schemas.microsoft.com/office/drawing/2014/main" id="{4C50B787-73EB-0214-4082-D4969408E213}"/>
              </a:ext>
            </a:extLst>
          </p:cNvPr>
          <p:cNvSpPr>
            <a:spLocks noGrp="1"/>
          </p:cNvSpPr>
          <p:nvPr>
            <p:ph type="body" sz="quarter" idx="62" hasCustomPrompt="1"/>
          </p:nvPr>
        </p:nvSpPr>
        <p:spPr>
          <a:xfrm>
            <a:off x="1237132"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7" name="Text Placeholder 5">
            <a:extLst>
              <a:ext uri="{FF2B5EF4-FFF2-40B4-BE49-F238E27FC236}">
                <a16:creationId xmlns:a16="http://schemas.microsoft.com/office/drawing/2014/main" id="{5D222311-0A60-9E6E-1BA9-7F1A3D859F58}"/>
              </a:ext>
            </a:extLst>
          </p:cNvPr>
          <p:cNvSpPr>
            <a:spLocks noGrp="1"/>
          </p:cNvSpPr>
          <p:nvPr>
            <p:ph type="body" sz="quarter" idx="63" hasCustomPrompt="1"/>
          </p:nvPr>
        </p:nvSpPr>
        <p:spPr>
          <a:xfrm>
            <a:off x="1471920"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8" name="Text Placeholder 5">
            <a:extLst>
              <a:ext uri="{FF2B5EF4-FFF2-40B4-BE49-F238E27FC236}">
                <a16:creationId xmlns:a16="http://schemas.microsoft.com/office/drawing/2014/main" id="{613728AE-682C-270C-8042-5C53E64A5AE7}"/>
              </a:ext>
            </a:extLst>
          </p:cNvPr>
          <p:cNvSpPr>
            <a:spLocks noGrp="1"/>
          </p:cNvSpPr>
          <p:nvPr>
            <p:ph type="body" sz="quarter" idx="64" hasCustomPrompt="1"/>
          </p:nvPr>
        </p:nvSpPr>
        <p:spPr>
          <a:xfrm>
            <a:off x="1706708"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9" name="Text Placeholder 5">
            <a:extLst>
              <a:ext uri="{FF2B5EF4-FFF2-40B4-BE49-F238E27FC236}">
                <a16:creationId xmlns:a16="http://schemas.microsoft.com/office/drawing/2014/main" id="{999829E8-9AAE-7181-D1AB-349E3F6C4CF3}"/>
              </a:ext>
            </a:extLst>
          </p:cNvPr>
          <p:cNvSpPr>
            <a:spLocks noGrp="1"/>
          </p:cNvSpPr>
          <p:nvPr>
            <p:ph type="body" sz="quarter" idx="65" hasCustomPrompt="1"/>
          </p:nvPr>
        </p:nvSpPr>
        <p:spPr>
          <a:xfrm>
            <a:off x="1941496"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0" name="Text Placeholder 5">
            <a:extLst>
              <a:ext uri="{FF2B5EF4-FFF2-40B4-BE49-F238E27FC236}">
                <a16:creationId xmlns:a16="http://schemas.microsoft.com/office/drawing/2014/main" id="{5D70C7D8-0A88-C4F3-65FF-2E7C93A5B27C}"/>
              </a:ext>
            </a:extLst>
          </p:cNvPr>
          <p:cNvSpPr>
            <a:spLocks noGrp="1"/>
          </p:cNvSpPr>
          <p:nvPr>
            <p:ph type="body" sz="quarter" idx="66" hasCustomPrompt="1"/>
          </p:nvPr>
        </p:nvSpPr>
        <p:spPr>
          <a:xfrm>
            <a:off x="2176283"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2" name="Text Placeholder 5">
            <a:extLst>
              <a:ext uri="{FF2B5EF4-FFF2-40B4-BE49-F238E27FC236}">
                <a16:creationId xmlns:a16="http://schemas.microsoft.com/office/drawing/2014/main" id="{C8743759-7A15-DB3D-A938-E201F28325F9}"/>
              </a:ext>
            </a:extLst>
          </p:cNvPr>
          <p:cNvSpPr>
            <a:spLocks noGrp="1"/>
          </p:cNvSpPr>
          <p:nvPr>
            <p:ph type="body" sz="quarter" idx="32" hasCustomPrompt="1"/>
          </p:nvPr>
        </p:nvSpPr>
        <p:spPr>
          <a:xfrm>
            <a:off x="435608" y="4946295"/>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01" name="Text Placeholder 5">
            <a:extLst>
              <a:ext uri="{FF2B5EF4-FFF2-40B4-BE49-F238E27FC236}">
                <a16:creationId xmlns:a16="http://schemas.microsoft.com/office/drawing/2014/main" id="{C85616E3-8B56-5653-2A41-6C6BB71F1516}"/>
              </a:ext>
            </a:extLst>
          </p:cNvPr>
          <p:cNvSpPr>
            <a:spLocks noGrp="1"/>
          </p:cNvSpPr>
          <p:nvPr>
            <p:ph type="body" sz="quarter" idx="67" hasCustomPrompt="1"/>
          </p:nvPr>
        </p:nvSpPr>
        <p:spPr>
          <a:xfrm>
            <a:off x="53276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2" name="Text Placeholder 5">
            <a:extLst>
              <a:ext uri="{FF2B5EF4-FFF2-40B4-BE49-F238E27FC236}">
                <a16:creationId xmlns:a16="http://schemas.microsoft.com/office/drawing/2014/main" id="{522712A5-8764-1D3B-B058-D37B08F460BC}"/>
              </a:ext>
            </a:extLst>
          </p:cNvPr>
          <p:cNvSpPr>
            <a:spLocks noGrp="1"/>
          </p:cNvSpPr>
          <p:nvPr>
            <p:ph type="body" sz="quarter" idx="68" hasCustomPrompt="1"/>
          </p:nvPr>
        </p:nvSpPr>
        <p:spPr>
          <a:xfrm>
            <a:off x="76755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3" name="Text Placeholder 5">
            <a:extLst>
              <a:ext uri="{FF2B5EF4-FFF2-40B4-BE49-F238E27FC236}">
                <a16:creationId xmlns:a16="http://schemas.microsoft.com/office/drawing/2014/main" id="{B973138B-ADB9-25BF-A6C7-52D1EDF8EF90}"/>
              </a:ext>
            </a:extLst>
          </p:cNvPr>
          <p:cNvSpPr>
            <a:spLocks noGrp="1"/>
          </p:cNvSpPr>
          <p:nvPr>
            <p:ph type="body" sz="quarter" idx="69" hasCustomPrompt="1"/>
          </p:nvPr>
        </p:nvSpPr>
        <p:spPr>
          <a:xfrm>
            <a:off x="1002344"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4" name="Text Placeholder 5">
            <a:extLst>
              <a:ext uri="{FF2B5EF4-FFF2-40B4-BE49-F238E27FC236}">
                <a16:creationId xmlns:a16="http://schemas.microsoft.com/office/drawing/2014/main" id="{BEE3B8CA-FA00-C605-9073-84C81C1BDC50}"/>
              </a:ext>
            </a:extLst>
          </p:cNvPr>
          <p:cNvSpPr>
            <a:spLocks noGrp="1"/>
          </p:cNvSpPr>
          <p:nvPr>
            <p:ph type="body" sz="quarter" idx="70" hasCustomPrompt="1"/>
          </p:nvPr>
        </p:nvSpPr>
        <p:spPr>
          <a:xfrm>
            <a:off x="1237132"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5" name="Text Placeholder 5">
            <a:extLst>
              <a:ext uri="{FF2B5EF4-FFF2-40B4-BE49-F238E27FC236}">
                <a16:creationId xmlns:a16="http://schemas.microsoft.com/office/drawing/2014/main" id="{DF510DEF-F626-2E50-8512-2069D9FE149B}"/>
              </a:ext>
            </a:extLst>
          </p:cNvPr>
          <p:cNvSpPr>
            <a:spLocks noGrp="1"/>
          </p:cNvSpPr>
          <p:nvPr>
            <p:ph type="body" sz="quarter" idx="71" hasCustomPrompt="1"/>
          </p:nvPr>
        </p:nvSpPr>
        <p:spPr>
          <a:xfrm>
            <a:off x="1471920"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6" name="Text Placeholder 5">
            <a:extLst>
              <a:ext uri="{FF2B5EF4-FFF2-40B4-BE49-F238E27FC236}">
                <a16:creationId xmlns:a16="http://schemas.microsoft.com/office/drawing/2014/main" id="{2C9D69F7-2CE1-1DB8-CEFC-0FFEDCE4F741}"/>
              </a:ext>
            </a:extLst>
          </p:cNvPr>
          <p:cNvSpPr>
            <a:spLocks noGrp="1"/>
          </p:cNvSpPr>
          <p:nvPr>
            <p:ph type="body" sz="quarter" idx="72" hasCustomPrompt="1"/>
          </p:nvPr>
        </p:nvSpPr>
        <p:spPr>
          <a:xfrm>
            <a:off x="170670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7" name="Text Placeholder 5">
            <a:extLst>
              <a:ext uri="{FF2B5EF4-FFF2-40B4-BE49-F238E27FC236}">
                <a16:creationId xmlns:a16="http://schemas.microsoft.com/office/drawing/2014/main" id="{6FAA838B-B408-4970-4B4C-E082B3DEB913}"/>
              </a:ext>
            </a:extLst>
          </p:cNvPr>
          <p:cNvSpPr>
            <a:spLocks noGrp="1"/>
          </p:cNvSpPr>
          <p:nvPr>
            <p:ph type="body" sz="quarter" idx="73" hasCustomPrompt="1"/>
          </p:nvPr>
        </p:nvSpPr>
        <p:spPr>
          <a:xfrm>
            <a:off x="194149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8" name="Text Placeholder 5">
            <a:extLst>
              <a:ext uri="{FF2B5EF4-FFF2-40B4-BE49-F238E27FC236}">
                <a16:creationId xmlns:a16="http://schemas.microsoft.com/office/drawing/2014/main" id="{38D45BEB-B338-DD3A-8BD3-299D9639526D}"/>
              </a:ext>
            </a:extLst>
          </p:cNvPr>
          <p:cNvSpPr>
            <a:spLocks noGrp="1"/>
          </p:cNvSpPr>
          <p:nvPr>
            <p:ph type="body" sz="quarter" idx="74" hasCustomPrompt="1"/>
          </p:nvPr>
        </p:nvSpPr>
        <p:spPr>
          <a:xfrm>
            <a:off x="2176283" y="528733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3" name="Text Placeholder 5">
            <a:extLst>
              <a:ext uri="{FF2B5EF4-FFF2-40B4-BE49-F238E27FC236}">
                <a16:creationId xmlns:a16="http://schemas.microsoft.com/office/drawing/2014/main" id="{8693048B-ABAD-E0BD-4D30-999A8847335C}"/>
              </a:ext>
            </a:extLst>
          </p:cNvPr>
          <p:cNvSpPr>
            <a:spLocks noGrp="1"/>
          </p:cNvSpPr>
          <p:nvPr>
            <p:ph type="body" sz="quarter" idx="33" hasCustomPrompt="1"/>
          </p:nvPr>
        </p:nvSpPr>
        <p:spPr>
          <a:xfrm>
            <a:off x="435608" y="5453437"/>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7" name="Text Placeholder 5">
            <a:extLst>
              <a:ext uri="{FF2B5EF4-FFF2-40B4-BE49-F238E27FC236}">
                <a16:creationId xmlns:a16="http://schemas.microsoft.com/office/drawing/2014/main" id="{6824A772-176D-F2CB-339D-C874792788A8}"/>
              </a:ext>
            </a:extLst>
          </p:cNvPr>
          <p:cNvSpPr>
            <a:spLocks noGrp="1"/>
          </p:cNvSpPr>
          <p:nvPr>
            <p:ph type="body" sz="quarter" idx="29" hasCustomPrompt="1"/>
          </p:nvPr>
        </p:nvSpPr>
        <p:spPr>
          <a:xfrm>
            <a:off x="454024" y="5972047"/>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4" name="Text Placeholder 5">
            <a:extLst>
              <a:ext uri="{FF2B5EF4-FFF2-40B4-BE49-F238E27FC236}">
                <a16:creationId xmlns:a16="http://schemas.microsoft.com/office/drawing/2014/main" id="{563CA206-19E5-7751-A7A5-BB4C71E2FAC5}"/>
              </a:ext>
            </a:extLst>
          </p:cNvPr>
          <p:cNvSpPr>
            <a:spLocks noGrp="1"/>
          </p:cNvSpPr>
          <p:nvPr>
            <p:ph type="body" sz="quarter" idx="34" hasCustomPrompt="1"/>
          </p:nvPr>
        </p:nvSpPr>
        <p:spPr>
          <a:xfrm>
            <a:off x="449259" y="6312884"/>
            <a:ext cx="2040892" cy="932179"/>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35" name="Text Placeholder 5">
            <a:extLst>
              <a:ext uri="{FF2B5EF4-FFF2-40B4-BE49-F238E27FC236}">
                <a16:creationId xmlns:a16="http://schemas.microsoft.com/office/drawing/2014/main" id="{DB7C44DB-43E3-0DA9-14FA-F3D48E9617AE}"/>
              </a:ext>
            </a:extLst>
          </p:cNvPr>
          <p:cNvSpPr>
            <a:spLocks noGrp="1"/>
          </p:cNvSpPr>
          <p:nvPr>
            <p:ph type="body" sz="quarter" idx="35" hasCustomPrompt="1"/>
          </p:nvPr>
        </p:nvSpPr>
        <p:spPr>
          <a:xfrm>
            <a:off x="446404" y="7323500"/>
            <a:ext cx="244919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6" name="Text Placeholder 5">
            <a:extLst>
              <a:ext uri="{FF2B5EF4-FFF2-40B4-BE49-F238E27FC236}">
                <a16:creationId xmlns:a16="http://schemas.microsoft.com/office/drawing/2014/main" id="{16EBF634-5AE1-471A-7401-E1ECF6A76BDC}"/>
              </a:ext>
            </a:extLst>
          </p:cNvPr>
          <p:cNvSpPr>
            <a:spLocks noGrp="1"/>
          </p:cNvSpPr>
          <p:nvPr>
            <p:ph type="body" sz="quarter" idx="36" hasCustomPrompt="1"/>
          </p:nvPr>
        </p:nvSpPr>
        <p:spPr>
          <a:xfrm>
            <a:off x="449258" y="7657003"/>
            <a:ext cx="2449195" cy="1010330"/>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1" name="Text Placeholder 5">
            <a:extLst>
              <a:ext uri="{FF2B5EF4-FFF2-40B4-BE49-F238E27FC236}">
                <a16:creationId xmlns:a16="http://schemas.microsoft.com/office/drawing/2014/main" id="{76497E76-6FD4-4A64-E8EE-55CB5F001BC1}"/>
              </a:ext>
            </a:extLst>
          </p:cNvPr>
          <p:cNvSpPr>
            <a:spLocks noGrp="1"/>
          </p:cNvSpPr>
          <p:nvPr>
            <p:ph type="body" sz="quarter" idx="15" hasCustomPrompt="1"/>
          </p:nvPr>
        </p:nvSpPr>
        <p:spPr>
          <a:xfrm>
            <a:off x="3439428" y="2130742"/>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2" name="Text Placeholder 5">
            <a:extLst>
              <a:ext uri="{FF2B5EF4-FFF2-40B4-BE49-F238E27FC236}">
                <a16:creationId xmlns:a16="http://schemas.microsoft.com/office/drawing/2014/main" id="{802D4894-3959-C2EA-055B-1754F16EB1A9}"/>
              </a:ext>
            </a:extLst>
          </p:cNvPr>
          <p:cNvSpPr>
            <a:spLocks noGrp="1"/>
          </p:cNvSpPr>
          <p:nvPr>
            <p:ph type="body" sz="quarter" idx="16" hasCustomPrompt="1"/>
          </p:nvPr>
        </p:nvSpPr>
        <p:spPr>
          <a:xfrm>
            <a:off x="3448316" y="2473643"/>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3" name="Text Placeholder 5">
            <a:extLst>
              <a:ext uri="{FF2B5EF4-FFF2-40B4-BE49-F238E27FC236}">
                <a16:creationId xmlns:a16="http://schemas.microsoft.com/office/drawing/2014/main" id="{FAA78F2A-D6C5-88DD-CCB4-56F013765C80}"/>
              </a:ext>
            </a:extLst>
          </p:cNvPr>
          <p:cNvSpPr>
            <a:spLocks noGrp="1"/>
          </p:cNvSpPr>
          <p:nvPr>
            <p:ph type="body" sz="quarter" idx="17" hasCustomPrompt="1"/>
          </p:nvPr>
        </p:nvSpPr>
        <p:spPr>
          <a:xfrm>
            <a:off x="3436886" y="2876550"/>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4" name="Text Placeholder 5">
            <a:extLst>
              <a:ext uri="{FF2B5EF4-FFF2-40B4-BE49-F238E27FC236}">
                <a16:creationId xmlns:a16="http://schemas.microsoft.com/office/drawing/2014/main" id="{F36528E4-D37E-D58A-08DB-EBFA97C9FBFC}"/>
              </a:ext>
            </a:extLst>
          </p:cNvPr>
          <p:cNvSpPr>
            <a:spLocks noGrp="1"/>
          </p:cNvSpPr>
          <p:nvPr>
            <p:ph type="body" sz="quarter" idx="18" hasCustomPrompt="1"/>
          </p:nvPr>
        </p:nvSpPr>
        <p:spPr>
          <a:xfrm>
            <a:off x="3436886" y="3129914"/>
            <a:ext cx="2541004"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5" name="Text Placeholder 5">
            <a:extLst>
              <a:ext uri="{FF2B5EF4-FFF2-40B4-BE49-F238E27FC236}">
                <a16:creationId xmlns:a16="http://schemas.microsoft.com/office/drawing/2014/main" id="{1A23704F-E385-3C80-0ED8-8EEC34CCD057}"/>
              </a:ext>
            </a:extLst>
          </p:cNvPr>
          <p:cNvSpPr>
            <a:spLocks noGrp="1"/>
          </p:cNvSpPr>
          <p:nvPr>
            <p:ph type="body" sz="quarter" idx="19" hasCustomPrompt="1"/>
          </p:nvPr>
        </p:nvSpPr>
        <p:spPr>
          <a:xfrm>
            <a:off x="3445412" y="4154677"/>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6" name="Text Placeholder 5">
            <a:extLst>
              <a:ext uri="{FF2B5EF4-FFF2-40B4-BE49-F238E27FC236}">
                <a16:creationId xmlns:a16="http://schemas.microsoft.com/office/drawing/2014/main" id="{C6FCA152-BE2C-E471-70DA-ECECBDB3C70B}"/>
              </a:ext>
            </a:extLst>
          </p:cNvPr>
          <p:cNvSpPr>
            <a:spLocks noGrp="1"/>
          </p:cNvSpPr>
          <p:nvPr>
            <p:ph type="body" sz="quarter" idx="20" hasCustomPrompt="1"/>
          </p:nvPr>
        </p:nvSpPr>
        <p:spPr>
          <a:xfrm>
            <a:off x="3441602" y="4576634"/>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7" name="Text Placeholder 5">
            <a:extLst>
              <a:ext uri="{FF2B5EF4-FFF2-40B4-BE49-F238E27FC236}">
                <a16:creationId xmlns:a16="http://schemas.microsoft.com/office/drawing/2014/main" id="{CA699C0B-534B-DF3D-5905-ECC9CF0F0C98}"/>
              </a:ext>
            </a:extLst>
          </p:cNvPr>
          <p:cNvSpPr>
            <a:spLocks noGrp="1"/>
          </p:cNvSpPr>
          <p:nvPr>
            <p:ph type="body" sz="quarter" idx="21" hasCustomPrompt="1"/>
          </p:nvPr>
        </p:nvSpPr>
        <p:spPr>
          <a:xfrm>
            <a:off x="3445412" y="4818568"/>
            <a:ext cx="253247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8" name="Text Placeholder 5">
            <a:extLst>
              <a:ext uri="{FF2B5EF4-FFF2-40B4-BE49-F238E27FC236}">
                <a16:creationId xmlns:a16="http://schemas.microsoft.com/office/drawing/2014/main" id="{737B5EB2-D2FE-AF64-E114-13C17921B871}"/>
              </a:ext>
            </a:extLst>
          </p:cNvPr>
          <p:cNvSpPr>
            <a:spLocks noGrp="1"/>
          </p:cNvSpPr>
          <p:nvPr>
            <p:ph type="body" sz="quarter" idx="22" hasCustomPrompt="1"/>
          </p:nvPr>
        </p:nvSpPr>
        <p:spPr>
          <a:xfrm>
            <a:off x="3453032" y="5798692"/>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9" name="Text Placeholder 5">
            <a:extLst>
              <a:ext uri="{FF2B5EF4-FFF2-40B4-BE49-F238E27FC236}">
                <a16:creationId xmlns:a16="http://schemas.microsoft.com/office/drawing/2014/main" id="{6CF77FB3-8990-62A9-BFF4-9796564E7780}"/>
              </a:ext>
            </a:extLst>
          </p:cNvPr>
          <p:cNvSpPr>
            <a:spLocks noGrp="1"/>
          </p:cNvSpPr>
          <p:nvPr>
            <p:ph type="body" sz="quarter" idx="23" hasCustomPrompt="1"/>
          </p:nvPr>
        </p:nvSpPr>
        <p:spPr>
          <a:xfrm>
            <a:off x="3433982" y="6209219"/>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1" name="Text Placeholder 5">
            <a:extLst>
              <a:ext uri="{FF2B5EF4-FFF2-40B4-BE49-F238E27FC236}">
                <a16:creationId xmlns:a16="http://schemas.microsoft.com/office/drawing/2014/main" id="{67440935-807D-C6E8-9EE3-8849D760729A}"/>
              </a:ext>
            </a:extLst>
          </p:cNvPr>
          <p:cNvSpPr>
            <a:spLocks noGrp="1"/>
          </p:cNvSpPr>
          <p:nvPr>
            <p:ph type="body" sz="quarter" idx="24" hasCustomPrompt="1"/>
          </p:nvPr>
        </p:nvSpPr>
        <p:spPr>
          <a:xfrm>
            <a:off x="3441602" y="6454963"/>
            <a:ext cx="227720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2" name="Text Placeholder 5">
            <a:extLst>
              <a:ext uri="{FF2B5EF4-FFF2-40B4-BE49-F238E27FC236}">
                <a16:creationId xmlns:a16="http://schemas.microsoft.com/office/drawing/2014/main" id="{4E142A99-255F-FD82-9010-E9F543F7CCE0}"/>
              </a:ext>
            </a:extLst>
          </p:cNvPr>
          <p:cNvSpPr>
            <a:spLocks noGrp="1"/>
          </p:cNvSpPr>
          <p:nvPr>
            <p:ph type="body" sz="quarter" idx="25" hasCustomPrompt="1"/>
          </p:nvPr>
        </p:nvSpPr>
        <p:spPr>
          <a:xfrm>
            <a:off x="3448050" y="7429819"/>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3" name="Text Placeholder 5">
            <a:extLst>
              <a:ext uri="{FF2B5EF4-FFF2-40B4-BE49-F238E27FC236}">
                <a16:creationId xmlns:a16="http://schemas.microsoft.com/office/drawing/2014/main" id="{D252A4E1-75ED-C837-37B9-B2D647E5F1C1}"/>
              </a:ext>
            </a:extLst>
          </p:cNvPr>
          <p:cNvSpPr>
            <a:spLocks noGrp="1"/>
          </p:cNvSpPr>
          <p:nvPr>
            <p:ph type="body" sz="quarter" idx="26" hasCustomPrompt="1"/>
          </p:nvPr>
        </p:nvSpPr>
        <p:spPr>
          <a:xfrm>
            <a:off x="3436620" y="7844156"/>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4" name="Text Placeholder 5">
            <a:extLst>
              <a:ext uri="{FF2B5EF4-FFF2-40B4-BE49-F238E27FC236}">
                <a16:creationId xmlns:a16="http://schemas.microsoft.com/office/drawing/2014/main" id="{4D2782E4-FCC4-BD9F-9AF7-A0E153EDB507}"/>
              </a:ext>
            </a:extLst>
          </p:cNvPr>
          <p:cNvSpPr>
            <a:spLocks noGrp="1"/>
          </p:cNvSpPr>
          <p:nvPr>
            <p:ph type="body" sz="quarter" idx="27" hasCustomPrompt="1"/>
          </p:nvPr>
        </p:nvSpPr>
        <p:spPr>
          <a:xfrm>
            <a:off x="3440430" y="8093710"/>
            <a:ext cx="2537460"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Tree>
    <p:extLst>
      <p:ext uri="{BB962C8B-B14F-4D97-AF65-F5344CB8AC3E}">
        <p14:creationId xmlns:p14="http://schemas.microsoft.com/office/powerpoint/2010/main" val="2057539687"/>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C03D-C54D-40F9-AE6B-95171A261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DB319-1DBD-4158-A53E-69B8D62FFAA5}"/>
              </a:ext>
            </a:extLst>
          </p:cNvPr>
          <p:cNvSpPr>
            <a:spLocks noGrp="1"/>
          </p:cNvSpPr>
          <p:nvPr>
            <p:ph type="dt" sz="half" idx="10"/>
          </p:nvPr>
        </p:nvSpPr>
        <p:spPr/>
        <p:txBody>
          <a:bodyPr/>
          <a:lstStyle/>
          <a:p>
            <a:fld id="{959F822C-F838-414C-BE88-4C36BDF8A5E0}" type="datetimeFigureOut">
              <a:rPr lang="en-US" smtClean="0"/>
              <a:t>4/29/2025</a:t>
            </a:fld>
            <a:endParaRPr lang="en-US"/>
          </a:p>
        </p:txBody>
      </p:sp>
      <p:sp>
        <p:nvSpPr>
          <p:cNvPr id="4" name="Footer Placehold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a:lstStyle/>
          <a:p>
            <a:fld id="{DD35DBF2-A8CF-448E-B167-C826703D0B69}" type="slidenum">
              <a:rPr lang="en-US" smtClean="0"/>
              <a:t>‹#›</a:t>
            </a:fld>
            <a:endParaRPr lang="en-US"/>
          </a:p>
        </p:txBody>
      </p:sp>
    </p:spTree>
    <p:extLst>
      <p:ext uri="{BB962C8B-B14F-4D97-AF65-F5344CB8AC3E}">
        <p14:creationId xmlns:p14="http://schemas.microsoft.com/office/powerpoint/2010/main" val="1725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verview">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6858000" cy="9144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857983" y="1839848"/>
            <a:ext cx="5142036" cy="1641514"/>
          </a:xfrm>
          <a:prstGeom prst="rect">
            <a:avLst/>
          </a:prstGeom>
          <a:noFill/>
        </p:spPr>
        <p:txBody>
          <a:bodyPr wrap="square" lIns="0" tIns="0" rIns="0" bIns="0" anchor="b" anchorCtr="0">
            <a:spAutoFit/>
          </a:bodyPr>
          <a:lstStyle>
            <a:lvl1pPr algn="ctr" defTabSz="1243649" rtl="0" eaLnBrk="1" latinLnBrk="0" hangingPunct="1">
              <a:lnSpc>
                <a:spcPct val="100000"/>
              </a:lnSpc>
              <a:spcBef>
                <a:spcPct val="0"/>
              </a:spcBef>
              <a:buNone/>
              <a:defRPr lang="en-US" sz="5334" b="1" i="0" kern="1200" cap="none" spc="-66"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1235424" y="4347610"/>
            <a:ext cx="4387155" cy="2046342"/>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24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16528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20">
          <p15:clr>
            <a:srgbClr val="FBAE40"/>
          </p15:clr>
        </p15:guide>
        <p15:guide id="2" pos="3446">
          <p15:clr>
            <a:srgbClr val="5ACBF0"/>
          </p15:clr>
        </p15:guide>
        <p15:guide id="3" orient="horz" pos="3240">
          <p15:clr>
            <a:srgbClr val="5ACBF0"/>
          </p15:clr>
        </p15:guide>
        <p15:guide id="4" orient="horz" pos="359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4/29/2025</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75" r:id="rId3"/>
    <p:sldLayoutId id="2147483676"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C0EE4-03E5-F2D5-0397-DC22B335B5D0}"/>
            </a:ext>
          </a:extLst>
        </p:cNvPr>
        <p:cNvGrpSpPr/>
        <p:nvPr/>
      </p:nvGrpSpPr>
      <p:grpSpPr>
        <a:xfrm>
          <a:off x="0" y="0"/>
          <a:ext cx="0" cy="0"/>
          <a:chOff x="0" y="0"/>
          <a:chExt cx="0" cy="0"/>
        </a:xfrm>
      </p:grpSpPr>
      <p:sp>
        <p:nvSpPr>
          <p:cNvPr id="9" name="Freeform: Shape 8">
            <a:extLst>
              <a:ext uri="{FF2B5EF4-FFF2-40B4-BE49-F238E27FC236}">
                <a16:creationId xmlns:a16="http://schemas.microsoft.com/office/drawing/2014/main" id="{59BF7D91-066F-15FB-9818-3FE1D250F675}"/>
              </a:ext>
            </a:extLst>
          </p:cNvPr>
          <p:cNvSpPr/>
          <p:nvPr/>
        </p:nvSpPr>
        <p:spPr>
          <a:xfrm rot="1731824">
            <a:off x="-154570" y="1475886"/>
            <a:ext cx="1299385" cy="3104350"/>
          </a:xfrm>
          <a:custGeom>
            <a:avLst/>
            <a:gdLst>
              <a:gd name="connsiteX0" fmla="*/ 125903 w 1407667"/>
              <a:gd name="connsiteY0" fmla="*/ 0 h 3363046"/>
              <a:gd name="connsiteX1" fmla="*/ 1407667 w 1407667"/>
              <a:gd name="connsiteY1" fmla="*/ 0 h 3363046"/>
              <a:gd name="connsiteX2" fmla="*/ 1098595 w 1407667"/>
              <a:gd name="connsiteY2" fmla="*/ 3363046 h 3363046"/>
              <a:gd name="connsiteX3" fmla="*/ 0 w 1407667"/>
              <a:gd name="connsiteY3" fmla="*/ 1369964 h 3363046"/>
            </a:gdLst>
            <a:ahLst/>
            <a:cxnLst>
              <a:cxn ang="0">
                <a:pos x="connsiteX0" y="connsiteY0"/>
              </a:cxn>
              <a:cxn ang="0">
                <a:pos x="connsiteX1" y="connsiteY1"/>
              </a:cxn>
              <a:cxn ang="0">
                <a:pos x="connsiteX2" y="connsiteY2"/>
              </a:cxn>
              <a:cxn ang="0">
                <a:pos x="connsiteX3" y="connsiteY3"/>
              </a:cxn>
            </a:cxnLst>
            <a:rect l="l" t="t" r="r" b="b"/>
            <a:pathLst>
              <a:path w="1407667" h="3363046">
                <a:moveTo>
                  <a:pt x="125903" y="0"/>
                </a:moveTo>
                <a:lnTo>
                  <a:pt x="1407667" y="0"/>
                </a:lnTo>
                <a:lnTo>
                  <a:pt x="1098595" y="3363046"/>
                </a:lnTo>
                <a:lnTo>
                  <a:pt x="0" y="136996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pic>
        <p:nvPicPr>
          <p:cNvPr id="13" name="Picture 12">
            <a:extLst>
              <a:ext uri="{FF2B5EF4-FFF2-40B4-BE49-F238E27FC236}">
                <a16:creationId xmlns:a16="http://schemas.microsoft.com/office/drawing/2014/main" id="{4FEA120E-0C69-401F-C542-74541CFBB579}"/>
              </a:ext>
            </a:extLst>
          </p:cNvPr>
          <p:cNvPicPr>
            <a:picLocks noChangeAspect="1"/>
          </p:cNvPicPr>
          <p:nvPr/>
        </p:nvPicPr>
        <p:blipFill>
          <a:blip r:embed="rId3"/>
          <a:stretch>
            <a:fillRect/>
          </a:stretch>
        </p:blipFill>
        <p:spPr>
          <a:xfrm>
            <a:off x="4569997" y="509590"/>
            <a:ext cx="1933103" cy="1351200"/>
          </a:xfrm>
          <a:prstGeom prst="rect">
            <a:avLst/>
          </a:prstGeom>
        </p:spPr>
      </p:pic>
      <p:sp>
        <p:nvSpPr>
          <p:cNvPr id="14" name="Title 1">
            <a:extLst>
              <a:ext uri="{FF2B5EF4-FFF2-40B4-BE49-F238E27FC236}">
                <a16:creationId xmlns:a16="http://schemas.microsoft.com/office/drawing/2014/main" id="{47672BEB-3FC7-9560-CEDE-3BCC59E74131}"/>
              </a:ext>
            </a:extLst>
          </p:cNvPr>
          <p:cNvSpPr txBox="1">
            <a:spLocks/>
          </p:cNvSpPr>
          <p:nvPr/>
        </p:nvSpPr>
        <p:spPr>
          <a:xfrm>
            <a:off x="1503017" y="2703457"/>
            <a:ext cx="3851964" cy="1363707"/>
          </a:xfrm>
          <a:prstGeom prst="rect">
            <a:avLst/>
          </a:prstGeom>
          <a:noFill/>
        </p:spPr>
        <p:txBody>
          <a:bodyPr vert="horz" wrap="square" lIns="0" tIns="0" rIns="0" bIns="0" rtlCol="0" anchor="b" anchorCtr="0">
            <a:spAutoFit/>
          </a:bodyPr>
          <a:lstStyle>
            <a:lvl1pPr algn="ctr" defTabSz="1347253" rtl="0" eaLnBrk="1" latinLnBrk="0" hangingPunct="1">
              <a:lnSpc>
                <a:spcPct val="100000"/>
              </a:lnSpc>
              <a:spcBef>
                <a:spcPct val="0"/>
              </a:spcBef>
              <a:buNone/>
              <a:defRPr lang="en-US" sz="5778" b="1" i="0" kern="1200" cap="none" spc="-72" baseline="0" dirty="0">
                <a:ln w="3175">
                  <a:noFill/>
                </a:ln>
                <a:solidFill>
                  <a:schemeClr val="tx1"/>
                </a:solidFill>
                <a:effectLst/>
                <a:latin typeface="+mj-lt"/>
                <a:ea typeface="+mn-ea"/>
                <a:cs typeface="Segoe UI" pitchFamily="34" charset="0"/>
              </a:defRPr>
            </a:lvl1pPr>
          </a:lstStyle>
          <a:p>
            <a:r>
              <a:rPr lang="en-US" sz="4431"/>
              <a:t>“AI Project</a:t>
            </a:r>
            <a:br>
              <a:rPr lang="en-US" sz="4431"/>
            </a:br>
            <a:r>
              <a:rPr lang="en-US" sz="4431"/>
              <a:t>Proposal”</a:t>
            </a:r>
          </a:p>
        </p:txBody>
      </p:sp>
      <p:sp>
        <p:nvSpPr>
          <p:cNvPr id="17" name="TextBox 16">
            <a:extLst>
              <a:ext uri="{FF2B5EF4-FFF2-40B4-BE49-F238E27FC236}">
                <a16:creationId xmlns:a16="http://schemas.microsoft.com/office/drawing/2014/main" id="{FF7CB847-6426-0F09-F153-8F618026B180}"/>
              </a:ext>
            </a:extLst>
          </p:cNvPr>
          <p:cNvSpPr txBox="1"/>
          <p:nvPr/>
        </p:nvSpPr>
        <p:spPr>
          <a:xfrm>
            <a:off x="959859" y="8090089"/>
            <a:ext cx="4938281" cy="546945"/>
          </a:xfrm>
          <a:prstGeom prst="rect">
            <a:avLst/>
          </a:prstGeom>
          <a:noFill/>
        </p:spPr>
        <p:txBody>
          <a:bodyPr wrap="square" rtlCol="0">
            <a:spAutoFit/>
          </a:bodyPr>
          <a:lstStyle/>
          <a:p>
            <a:pPr algn="ctr"/>
            <a:r>
              <a:rPr lang="en-US" sz="1477" dirty="0">
                <a:solidFill>
                  <a:schemeClr val="tx1">
                    <a:lumMod val="65000"/>
                    <a:lumOff val="35000"/>
                  </a:schemeClr>
                </a:solidFill>
              </a:rPr>
              <a:t>Shanto Mariam University of Creative Technology</a:t>
            </a:r>
          </a:p>
          <a:p>
            <a:pPr algn="ctr"/>
            <a:r>
              <a:rPr lang="en-US" sz="1477">
                <a:solidFill>
                  <a:schemeClr val="tx1">
                    <a:lumMod val="65000"/>
                    <a:lumOff val="35000"/>
                  </a:schemeClr>
                </a:solidFill>
              </a:rPr>
              <a:t>CSE-3311: Artificial Intelligence</a:t>
            </a:r>
            <a:endParaRPr lang="en-US" sz="1477" dirty="0">
              <a:solidFill>
                <a:schemeClr val="tx1">
                  <a:lumMod val="65000"/>
                  <a:lumOff val="35000"/>
                </a:schemeClr>
              </a:solidFill>
            </a:endParaRPr>
          </a:p>
        </p:txBody>
      </p:sp>
      <p:sp>
        <p:nvSpPr>
          <p:cNvPr id="2" name="Rectangle 1">
            <a:extLst>
              <a:ext uri="{FF2B5EF4-FFF2-40B4-BE49-F238E27FC236}">
                <a16:creationId xmlns:a16="http://schemas.microsoft.com/office/drawing/2014/main" id="{7FD15B84-14FD-AF1E-1D3A-D0DABFE38019}"/>
              </a:ext>
            </a:extLst>
          </p:cNvPr>
          <p:cNvSpPr/>
          <p:nvPr/>
        </p:nvSpPr>
        <p:spPr>
          <a:xfrm>
            <a:off x="263770" y="8971169"/>
            <a:ext cx="6330462" cy="172832"/>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Freeform: Shape 17">
            <a:extLst>
              <a:ext uri="{FF2B5EF4-FFF2-40B4-BE49-F238E27FC236}">
                <a16:creationId xmlns:a16="http://schemas.microsoft.com/office/drawing/2014/main" id="{FF856DC2-65F3-8D7A-C39B-CF2C48E63E1E}"/>
              </a:ext>
            </a:extLst>
          </p:cNvPr>
          <p:cNvSpPr/>
          <p:nvPr/>
        </p:nvSpPr>
        <p:spPr>
          <a:xfrm>
            <a:off x="58265" y="29270"/>
            <a:ext cx="1743059" cy="2542303"/>
          </a:xfrm>
          <a:custGeom>
            <a:avLst/>
            <a:gdLst>
              <a:gd name="connsiteX0" fmla="*/ 0 w 1888314"/>
              <a:gd name="connsiteY0" fmla="*/ 0 h 2754162"/>
              <a:gd name="connsiteX1" fmla="*/ 1147140 w 1888314"/>
              <a:gd name="connsiteY1" fmla="*/ 0 h 2754162"/>
              <a:gd name="connsiteX2" fmla="*/ 1888314 w 1888314"/>
              <a:gd name="connsiteY2" fmla="*/ 2176667 h 2754162"/>
              <a:gd name="connsiteX3" fmla="*/ 659894 w 1888314"/>
              <a:gd name="connsiteY3" fmla="*/ 2754162 h 2754162"/>
              <a:gd name="connsiteX4" fmla="*/ 0 w 1888314"/>
              <a:gd name="connsiteY4" fmla="*/ 816199 h 27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314" h="2754162">
                <a:moveTo>
                  <a:pt x="0" y="0"/>
                </a:moveTo>
                <a:lnTo>
                  <a:pt x="1147140" y="0"/>
                </a:lnTo>
                <a:lnTo>
                  <a:pt x="1888314" y="2176667"/>
                </a:lnTo>
                <a:lnTo>
                  <a:pt x="659894" y="2754162"/>
                </a:lnTo>
                <a:lnTo>
                  <a:pt x="0" y="816199"/>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0" name="Freeform: Shape 19">
            <a:extLst>
              <a:ext uri="{FF2B5EF4-FFF2-40B4-BE49-F238E27FC236}">
                <a16:creationId xmlns:a16="http://schemas.microsoft.com/office/drawing/2014/main" id="{C020CA46-EC33-D84A-67CC-229F973ED466}"/>
              </a:ext>
            </a:extLst>
          </p:cNvPr>
          <p:cNvSpPr/>
          <p:nvPr/>
        </p:nvSpPr>
        <p:spPr>
          <a:xfrm>
            <a:off x="998669" y="32019"/>
            <a:ext cx="3571328" cy="2012348"/>
          </a:xfrm>
          <a:custGeom>
            <a:avLst/>
            <a:gdLst>
              <a:gd name="connsiteX0" fmla="*/ 1666715 w 3868939"/>
              <a:gd name="connsiteY0" fmla="*/ 0 h 2180044"/>
              <a:gd name="connsiteX1" fmla="*/ 3868939 w 3868939"/>
              <a:gd name="connsiteY1" fmla="*/ 0 h 2180044"/>
              <a:gd name="connsiteX2" fmla="*/ 859250 w 3868939"/>
              <a:gd name="connsiteY2" fmla="*/ 2180044 h 2180044"/>
              <a:gd name="connsiteX3" fmla="*/ 0 w 3868939"/>
              <a:gd name="connsiteY3" fmla="*/ 1207272 h 2180044"/>
            </a:gdLst>
            <a:ahLst/>
            <a:cxnLst>
              <a:cxn ang="0">
                <a:pos x="connsiteX0" y="connsiteY0"/>
              </a:cxn>
              <a:cxn ang="0">
                <a:pos x="connsiteX1" y="connsiteY1"/>
              </a:cxn>
              <a:cxn ang="0">
                <a:pos x="connsiteX2" y="connsiteY2"/>
              </a:cxn>
              <a:cxn ang="0">
                <a:pos x="connsiteX3" y="connsiteY3"/>
              </a:cxn>
            </a:cxnLst>
            <a:rect l="l" t="t" r="r" b="b"/>
            <a:pathLst>
              <a:path w="3868939" h="2180044">
                <a:moveTo>
                  <a:pt x="1666715" y="0"/>
                </a:moveTo>
                <a:lnTo>
                  <a:pt x="3868939" y="0"/>
                </a:lnTo>
                <a:lnTo>
                  <a:pt x="859250" y="2180044"/>
                </a:lnTo>
                <a:lnTo>
                  <a:pt x="0" y="1207272"/>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6" name="Rectangle: Rounded Corners 25">
            <a:extLst>
              <a:ext uri="{FF2B5EF4-FFF2-40B4-BE49-F238E27FC236}">
                <a16:creationId xmlns:a16="http://schemas.microsoft.com/office/drawing/2014/main" id="{4C4C59C4-44E6-7DE6-C7AB-526545D12D69}"/>
              </a:ext>
            </a:extLst>
          </p:cNvPr>
          <p:cNvSpPr/>
          <p:nvPr/>
        </p:nvSpPr>
        <p:spPr>
          <a:xfrm>
            <a:off x="495121" y="4937139"/>
            <a:ext cx="2778015" cy="281881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939" dirty="0">
                <a:solidFill>
                  <a:schemeClr val="bg2">
                    <a:lumMod val="25000"/>
                  </a:schemeClr>
                </a:solidFill>
              </a:rPr>
              <a:t>Prepared by:</a:t>
            </a:r>
          </a:p>
          <a:p>
            <a:pPr algn="just"/>
            <a:r>
              <a:rPr lang="en-US" sz="1939">
                <a:solidFill>
                  <a:schemeClr val="bg2">
                    <a:lumMod val="25000"/>
                  </a:schemeClr>
                </a:solidFill>
              </a:rPr>
              <a:t>Antor Hawlader</a:t>
            </a:r>
          </a:p>
          <a:p>
            <a:pPr algn="just"/>
            <a:r>
              <a:rPr lang="en-US" sz="1939">
                <a:solidFill>
                  <a:schemeClr val="bg2">
                    <a:lumMod val="25000"/>
                  </a:schemeClr>
                </a:solidFill>
              </a:rPr>
              <a:t>ID: 2220710</a:t>
            </a:r>
            <a:r>
              <a:rPr lang="en-US" sz="1939" b="1">
                <a:solidFill>
                  <a:schemeClr val="bg2">
                    <a:lumMod val="25000"/>
                  </a:schemeClr>
                </a:solidFill>
              </a:rPr>
              <a:t>24</a:t>
            </a:r>
          </a:p>
          <a:p>
            <a:pPr algn="just"/>
            <a:r>
              <a:rPr lang="en-US" sz="1939">
                <a:solidFill>
                  <a:schemeClr val="bg2">
                    <a:lumMod val="25000"/>
                  </a:schemeClr>
                </a:solidFill>
              </a:rPr>
              <a:t>Tamim Chad Likhon </a:t>
            </a:r>
          </a:p>
          <a:p>
            <a:pPr algn="just"/>
            <a:r>
              <a:rPr lang="en-US" sz="1939">
                <a:solidFill>
                  <a:schemeClr val="bg2">
                    <a:lumMod val="25000"/>
                  </a:schemeClr>
                </a:solidFill>
              </a:rPr>
              <a:t>ID: 2220710</a:t>
            </a:r>
            <a:r>
              <a:rPr lang="en-US" sz="1939" b="1">
                <a:solidFill>
                  <a:schemeClr val="bg2">
                    <a:lumMod val="25000"/>
                  </a:schemeClr>
                </a:solidFill>
              </a:rPr>
              <a:t>45</a:t>
            </a:r>
            <a:endParaRPr lang="en-US" sz="1939" b="1" dirty="0">
              <a:solidFill>
                <a:schemeClr val="bg2">
                  <a:lumMod val="25000"/>
                </a:schemeClr>
              </a:solidFill>
            </a:endParaRPr>
          </a:p>
          <a:p>
            <a:pPr algn="just"/>
            <a:r>
              <a:rPr lang="en-US" sz="1939" dirty="0">
                <a:solidFill>
                  <a:schemeClr val="bg2">
                    <a:lumMod val="25000"/>
                  </a:schemeClr>
                </a:solidFill>
              </a:rPr>
              <a:t>Dept</a:t>
            </a:r>
            <a:r>
              <a:rPr lang="en-US" sz="1939">
                <a:solidFill>
                  <a:schemeClr val="bg2">
                    <a:lumMod val="25000"/>
                  </a:schemeClr>
                </a:solidFill>
              </a:rPr>
              <a:t>: CSE</a:t>
            </a:r>
          </a:p>
          <a:p>
            <a:pPr algn="just"/>
            <a:r>
              <a:rPr lang="en-US" sz="1939">
                <a:solidFill>
                  <a:schemeClr val="bg2">
                    <a:lumMod val="25000"/>
                  </a:schemeClr>
                </a:solidFill>
              </a:rPr>
              <a:t>8</a:t>
            </a:r>
            <a:r>
              <a:rPr lang="en-US" sz="1939" baseline="30000">
                <a:solidFill>
                  <a:schemeClr val="bg2">
                    <a:lumMod val="25000"/>
                  </a:schemeClr>
                </a:solidFill>
              </a:rPr>
              <a:t>th</a:t>
            </a:r>
            <a:r>
              <a:rPr lang="en-US" sz="1939">
                <a:solidFill>
                  <a:schemeClr val="bg2">
                    <a:lumMod val="25000"/>
                  </a:schemeClr>
                </a:solidFill>
              </a:rPr>
              <a:t>  Semester</a:t>
            </a:r>
          </a:p>
          <a:p>
            <a:pPr algn="just"/>
            <a:r>
              <a:rPr lang="en-US" sz="1939">
                <a:solidFill>
                  <a:schemeClr val="bg2">
                    <a:lumMod val="25000"/>
                  </a:schemeClr>
                </a:solidFill>
              </a:rPr>
              <a:t>Date</a:t>
            </a:r>
            <a:r>
              <a:rPr lang="en-US" sz="1477">
                <a:solidFill>
                  <a:schemeClr val="bg2">
                    <a:lumMod val="25000"/>
                  </a:schemeClr>
                </a:solidFill>
              </a:rPr>
              <a:t>: </a:t>
            </a:r>
            <a:r>
              <a:rPr lang="en-US" sz="1939">
                <a:solidFill>
                  <a:schemeClr val="bg2">
                    <a:lumMod val="25000"/>
                  </a:schemeClr>
                </a:solidFill>
              </a:rPr>
              <a:t>24-04-2026</a:t>
            </a:r>
            <a:endParaRPr lang="en-US" sz="1939" dirty="0">
              <a:solidFill>
                <a:schemeClr val="bg2">
                  <a:lumMod val="25000"/>
                </a:schemeClr>
              </a:solidFill>
            </a:endParaRPr>
          </a:p>
        </p:txBody>
      </p:sp>
      <p:sp>
        <p:nvSpPr>
          <p:cNvPr id="27" name="Rectangle: Rounded Corners 26">
            <a:extLst>
              <a:ext uri="{FF2B5EF4-FFF2-40B4-BE49-F238E27FC236}">
                <a16:creationId xmlns:a16="http://schemas.microsoft.com/office/drawing/2014/main" id="{BABA91B2-24CA-7F0C-4AE3-971DB058D04A}"/>
              </a:ext>
            </a:extLst>
          </p:cNvPr>
          <p:cNvSpPr/>
          <p:nvPr/>
        </p:nvSpPr>
        <p:spPr>
          <a:xfrm>
            <a:off x="3584865" y="4937138"/>
            <a:ext cx="2778015" cy="2818816"/>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939" dirty="0">
              <a:solidFill>
                <a:schemeClr val="tx1">
                  <a:lumMod val="85000"/>
                  <a:lumOff val="15000"/>
                </a:schemeClr>
              </a:solidFill>
            </a:endParaRPr>
          </a:p>
          <a:p>
            <a:pPr algn="r"/>
            <a:r>
              <a:rPr lang="en-US" sz="1939">
                <a:solidFill>
                  <a:schemeClr val="tx1">
                    <a:lumMod val="85000"/>
                    <a:lumOff val="15000"/>
                  </a:schemeClr>
                </a:solidFill>
              </a:rPr>
              <a:t>Submitted to:</a:t>
            </a:r>
          </a:p>
          <a:p>
            <a:pPr algn="r"/>
            <a:r>
              <a:rPr lang="en-US" sz="1939">
                <a:solidFill>
                  <a:schemeClr val="tx1">
                    <a:lumMod val="85000"/>
                    <a:lumOff val="15000"/>
                  </a:schemeClr>
                </a:solidFill>
              </a:rPr>
              <a:t>Md Ariful Islam,</a:t>
            </a:r>
            <a:br>
              <a:rPr lang="en-US" sz="1939">
                <a:solidFill>
                  <a:schemeClr val="tx1">
                    <a:lumMod val="85000"/>
                    <a:lumOff val="15000"/>
                  </a:schemeClr>
                </a:solidFill>
              </a:rPr>
            </a:br>
            <a:r>
              <a:rPr lang="en-US" sz="1939">
                <a:solidFill>
                  <a:schemeClr val="tx1">
                    <a:lumMod val="85000"/>
                    <a:lumOff val="15000"/>
                  </a:schemeClr>
                </a:solidFill>
              </a:rPr>
              <a:t>Lecturer,</a:t>
            </a:r>
          </a:p>
          <a:p>
            <a:pPr algn="r"/>
            <a:r>
              <a:rPr lang="en-US" sz="1939">
                <a:solidFill>
                  <a:schemeClr val="tx1">
                    <a:lumMod val="85000"/>
                    <a:lumOff val="15000"/>
                  </a:schemeClr>
                </a:solidFill>
              </a:rPr>
              <a:t>Department of CSE &amp; CSIT </a:t>
            </a:r>
            <a:br>
              <a:rPr lang="en-US" sz="1939">
                <a:solidFill>
                  <a:schemeClr val="tx1">
                    <a:lumMod val="85000"/>
                    <a:lumOff val="15000"/>
                  </a:schemeClr>
                </a:solidFill>
              </a:rPr>
            </a:br>
            <a:r>
              <a:rPr lang="en-US" sz="1939">
                <a:solidFill>
                  <a:schemeClr val="tx1">
                    <a:lumMod val="85000"/>
                    <a:lumOff val="15000"/>
                  </a:schemeClr>
                </a:solidFill>
              </a:rPr>
              <a:t>SMUCT</a:t>
            </a:r>
          </a:p>
          <a:p>
            <a:pPr algn="ctr"/>
            <a:endParaRPr lang="en-US" sz="1939" dirty="0"/>
          </a:p>
        </p:txBody>
      </p:sp>
    </p:spTree>
    <p:extLst>
      <p:ext uri="{BB962C8B-B14F-4D97-AF65-F5344CB8AC3E}">
        <p14:creationId xmlns:p14="http://schemas.microsoft.com/office/powerpoint/2010/main" val="39583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a:xfrm>
            <a:off x="0" y="337840"/>
            <a:ext cx="6858000" cy="704591"/>
          </a:xfrm>
        </p:spPr>
        <p:txBody>
          <a:bodyPr>
            <a:normAutofit/>
          </a:bodyPr>
          <a:lstStyle/>
          <a:p>
            <a:pPr algn="ctr"/>
            <a:r>
              <a:rPr lang="en-US" sz="2000" b="1" i="0">
                <a:solidFill>
                  <a:srgbClr val="82B660"/>
                </a:solidFill>
                <a:effectLst/>
                <a:latin typeface="Söhne"/>
              </a:rPr>
              <a:t>Project Proposal: AttendAI</a:t>
            </a:r>
            <a:br>
              <a:rPr lang="en-US" sz="2000" b="1" i="0">
                <a:solidFill>
                  <a:srgbClr val="82B660"/>
                </a:solidFill>
                <a:effectLst/>
                <a:latin typeface="Söhne"/>
              </a:rPr>
            </a:br>
            <a:r>
              <a:rPr lang="en-US" sz="2000" b="1" i="0">
                <a:solidFill>
                  <a:srgbClr val="82B660"/>
                </a:solidFill>
                <a:effectLst/>
                <a:latin typeface="Söhne"/>
              </a:rPr>
              <a:t>(Smart Attendance Tracker using Classroom CCTV and AI)</a:t>
            </a:r>
          </a:p>
        </p:txBody>
      </p:sp>
      <p:sp>
        <p:nvSpPr>
          <p:cNvPr id="27" name="TextBox 26">
            <a:extLst>
              <a:ext uri="{FF2B5EF4-FFF2-40B4-BE49-F238E27FC236}">
                <a16:creationId xmlns:a16="http://schemas.microsoft.com/office/drawing/2014/main" id="{314E79CC-7769-D008-11F9-0BE205A9BD13}"/>
              </a:ext>
            </a:extLst>
          </p:cNvPr>
          <p:cNvSpPr txBox="1"/>
          <p:nvPr/>
        </p:nvSpPr>
        <p:spPr>
          <a:xfrm>
            <a:off x="255334" y="1360078"/>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Traditional classroom attendance systems are manual, time-consuming, and prone to human error. This project proposes an AI-based attendance system that leverages existing CCTV cameras installed in classrooms to automatically detect and recognize students present in the class, and then mark their attendance according to the class routine. This ensures accuracy, saves time, and improves overall class monitoring.</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A0F74780-F507-1BBE-35A7-28C1E4869C1D}"/>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51991352-E287-727B-C907-58BAEE842497}"/>
              </a:ext>
            </a:extLst>
          </p:cNvPr>
          <p:cNvSpPr txBox="1"/>
          <p:nvPr/>
        </p:nvSpPr>
        <p:spPr>
          <a:xfrm>
            <a:off x="244186" y="3101131"/>
            <a:ext cx="6369628" cy="1338828"/>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Manually taking attendance in large classrooms is inefficient and distracts from valuable teaching time. Moreover, students may be marked present even if they are not physically present (proxy attendance). There is a lack of intelligent systems that can automate this process using existing infrastructure like CCTV.</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0EC405A4-495E-65D8-8D1B-0F2E5C99C3E3}"/>
              </a:ext>
            </a:extLst>
          </p:cNvPr>
          <p:cNvSpPr txBox="1"/>
          <p:nvPr/>
        </p:nvSpPr>
        <p:spPr>
          <a:xfrm>
            <a:off x="255334" y="4704041"/>
            <a:ext cx="6369628" cy="2939266"/>
          </a:xfrm>
          <a:prstGeom prst="rect">
            <a:avLst/>
          </a:prstGeom>
          <a:noFill/>
        </p:spPr>
        <p:txBody>
          <a:bodyPr wrap="square">
            <a:spAutoFit/>
          </a:bodyPr>
          <a:lstStyle/>
          <a:p>
            <a:pPr algn="just">
              <a:spcAft>
                <a:spcPts val="600"/>
              </a:spcAft>
            </a:pPr>
            <a:r>
              <a:rPr lang="en-US" sz="2000" b="1" i="0">
                <a:solidFill>
                  <a:schemeClr val="tx2">
                    <a:lumMod val="60000"/>
                    <a:lumOff val="40000"/>
                  </a:schemeClr>
                </a:solidFill>
                <a:effectLst/>
                <a:latin typeface="Söhne"/>
              </a:rPr>
              <a:t>Key Features: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Face Detection &amp; Recognition</a:t>
            </a:r>
            <a:r>
              <a:rPr lang="en-US" sz="1400" b="0" i="0">
                <a:solidFill>
                  <a:srgbClr val="374151"/>
                </a:solidFill>
                <a:effectLst/>
                <a:latin typeface="Söhne"/>
              </a:rPr>
              <a:t>: Using computer vision to identify individual students from CCTV footage.</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Time &amp; Duration Analysis</a:t>
            </a:r>
            <a:r>
              <a:rPr lang="en-US" sz="1400" b="0" i="0">
                <a:solidFill>
                  <a:srgbClr val="374151"/>
                </a:solidFill>
                <a:effectLst/>
                <a:latin typeface="Söhne"/>
              </a:rPr>
              <a:t>: Track how long each student was present during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Routine Mapping</a:t>
            </a:r>
            <a:r>
              <a:rPr lang="en-US" sz="1400" b="0" i="0">
                <a:solidFill>
                  <a:srgbClr val="374151"/>
                </a:solidFill>
                <a:effectLst/>
                <a:latin typeface="Söhne"/>
              </a:rPr>
              <a:t>: Link with academic routine to determine which student was supposed to attend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Automated Attendance Marking</a:t>
            </a:r>
            <a:r>
              <a:rPr lang="en-US" sz="1400" b="0" i="0">
                <a:solidFill>
                  <a:srgbClr val="374151"/>
                </a:solidFill>
                <a:effectLst/>
                <a:latin typeface="Söhne"/>
              </a:rPr>
              <a:t>: Auto-update the attendance system without teacher intervention.</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Privacy &amp; Security</a:t>
            </a:r>
            <a:r>
              <a:rPr lang="en-US" sz="1400" b="0" i="0">
                <a:solidFill>
                  <a:srgbClr val="374151"/>
                </a:solidFill>
                <a:effectLst/>
                <a:latin typeface="Söhne"/>
              </a:rPr>
              <a:t>: Data will be securely stored and only accessible by authorized users.</a:t>
            </a:r>
            <a:endParaRPr lang="en-US" sz="1400" b="1" i="0">
              <a:solidFill>
                <a:srgbClr val="374151"/>
              </a:solidFill>
              <a:effectLst/>
              <a:latin typeface="Söhne"/>
            </a:endParaRPr>
          </a:p>
        </p:txBody>
      </p:sp>
    </p:spTree>
    <p:extLst>
      <p:ext uri="{BB962C8B-B14F-4D97-AF65-F5344CB8AC3E}">
        <p14:creationId xmlns:p14="http://schemas.microsoft.com/office/powerpoint/2010/main" val="71505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40955-33E6-E24B-EEE2-8E96BF5C4277}"/>
              </a:ext>
            </a:extLst>
          </p:cNvPr>
          <p:cNvSpPr txBox="1"/>
          <p:nvPr/>
        </p:nvSpPr>
        <p:spPr>
          <a:xfrm>
            <a:off x="198991" y="403224"/>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While face recognition attendance systems exist, no existing solution directly uses classroom CCTV + class routine mapping to fully automate attendance without any additional hardware or interaction. This project utilizes already-installed CCTV cameras and adds an AI layer to it — making it cost-effective and novel.</a:t>
            </a:r>
          </a:p>
        </p:txBody>
      </p:sp>
      <p:sp>
        <p:nvSpPr>
          <p:cNvPr id="6" name="TextBox 5">
            <a:extLst>
              <a:ext uri="{FF2B5EF4-FFF2-40B4-BE49-F238E27FC236}">
                <a16:creationId xmlns:a16="http://schemas.microsoft.com/office/drawing/2014/main" id="{1892A446-A566-B504-8BD8-46ED4685BCAF}"/>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AFFD9E54-A288-3EF8-502E-9930A2A2AFD0}"/>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5570F4E8-4457-423C-1704-8B1C920B1A1C}"/>
              </a:ext>
            </a:extLst>
          </p:cNvPr>
          <p:cNvSpPr txBox="1"/>
          <p:nvPr/>
        </p:nvSpPr>
        <p:spPr>
          <a:xfrm>
            <a:off x="198991" y="1982129"/>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Potential Future Improvements: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Integration with university portal for real-time attendance display.</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Emotion detection to analyze class engagement.</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Notify students/guardians if someone is absent for multiple classes.</a:t>
            </a:r>
          </a:p>
        </p:txBody>
      </p:sp>
      <p:sp>
        <p:nvSpPr>
          <p:cNvPr id="4" name="TextBox 3">
            <a:extLst>
              <a:ext uri="{FF2B5EF4-FFF2-40B4-BE49-F238E27FC236}">
                <a16:creationId xmlns:a16="http://schemas.microsoft.com/office/drawing/2014/main" id="{5BC3274B-0AFF-BB14-66E9-5073329374B7}"/>
              </a:ext>
            </a:extLst>
          </p:cNvPr>
          <p:cNvSpPr txBox="1"/>
          <p:nvPr/>
        </p:nvSpPr>
        <p:spPr>
          <a:xfrm>
            <a:off x="198991" y="347383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This project introduces an innovative approach to solving the attendance problem in educational institutions using AI and existing infrastructure. It not only automates the process but also ensures accuracy, reliability, and reduces workload for educators - setting a benchmark for smart campuses.</a:t>
            </a:r>
          </a:p>
        </p:txBody>
      </p:sp>
    </p:spTree>
    <p:extLst>
      <p:ext uri="{BB962C8B-B14F-4D97-AF65-F5344CB8AC3E}">
        <p14:creationId xmlns:p14="http://schemas.microsoft.com/office/powerpoint/2010/main" val="216555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C43509-FBE0-5BB2-3C6C-645CEA451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B29A4-C263-83E4-878A-BDEFF4668FEE}"/>
              </a:ext>
            </a:extLst>
          </p:cNvPr>
          <p:cNvSpPr>
            <a:spLocks noGrp="1"/>
          </p:cNvSpPr>
          <p:nvPr>
            <p:ph type="title"/>
          </p:nvPr>
        </p:nvSpPr>
        <p:spPr>
          <a:xfrm>
            <a:off x="0" y="265650"/>
            <a:ext cx="6858000" cy="704591"/>
          </a:xfrm>
        </p:spPr>
        <p:txBody>
          <a:bodyPr>
            <a:normAutofit/>
          </a:bodyPr>
          <a:lstStyle/>
          <a:p>
            <a:pPr algn="ctr"/>
            <a:r>
              <a:rPr lang="en-US" sz="2000" b="1" i="0">
                <a:solidFill>
                  <a:srgbClr val="82B660"/>
                </a:solidFill>
                <a:effectLst/>
                <a:latin typeface="Söhne"/>
              </a:rPr>
              <a:t>Project Proposal: Hey Cal</a:t>
            </a:r>
            <a:br>
              <a:rPr lang="en-US" sz="2000" b="1" i="0">
                <a:solidFill>
                  <a:srgbClr val="82B660"/>
                </a:solidFill>
                <a:effectLst/>
                <a:latin typeface="Söhne"/>
              </a:rPr>
            </a:br>
            <a:r>
              <a:rPr lang="en-US" sz="2000" b="1" i="0">
                <a:solidFill>
                  <a:srgbClr val="82B660"/>
                </a:solidFill>
                <a:effectLst/>
                <a:latin typeface="Söhne"/>
              </a:rPr>
              <a:t>(An AI-Powered Voice-Activated Smart Calculator)</a:t>
            </a:r>
          </a:p>
        </p:txBody>
      </p:sp>
      <p:sp>
        <p:nvSpPr>
          <p:cNvPr id="27" name="TextBox 26">
            <a:extLst>
              <a:ext uri="{FF2B5EF4-FFF2-40B4-BE49-F238E27FC236}">
                <a16:creationId xmlns:a16="http://schemas.microsoft.com/office/drawing/2014/main" id="{33DF7B28-4325-0E2E-EE84-C339D66528A9}"/>
              </a:ext>
            </a:extLst>
          </p:cNvPr>
          <p:cNvSpPr txBox="1"/>
          <p:nvPr/>
        </p:nvSpPr>
        <p:spPr>
          <a:xfrm>
            <a:off x="255334" y="1225194"/>
            <a:ext cx="6369628" cy="1985159"/>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“Hey Cal” is a hands-free, always-listening, intelligent calculator app designed for mobile devices. It allows users to perform complex and simple mathematical operations using natural spoken language—without touching the phone or opening any app. Users simply say the command in casual language, like “Hey Cal, what is 5 sum 8,” and the app responds instantly with only the answer: “13, sir.”This project aims to build an AI assistant focused solely on efficient, accurate, and non-intrusive voice-based calculation.</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97EFC017-AF09-3C6E-097A-6C4A47C4D92E}"/>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7E72A7F2-1139-3840-3B06-91119CD8DCD6}"/>
              </a:ext>
            </a:extLst>
          </p:cNvPr>
          <p:cNvSpPr txBox="1"/>
          <p:nvPr/>
        </p:nvSpPr>
        <p:spPr>
          <a:xfrm>
            <a:off x="255334" y="3376351"/>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Traditional calculators—both physical and digital—require manual input and app navigation. Voice assistants like Google Assistant or Siri can perform calculations, but they often respond with extra context, ads, or questions. Users need a quick, distraction-free tool to get just the answer without opening apps or dealing with clutter.</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800A627C-57B5-8975-019B-FFAF06763162}"/>
              </a:ext>
            </a:extLst>
          </p:cNvPr>
          <p:cNvSpPr txBox="1"/>
          <p:nvPr/>
        </p:nvSpPr>
        <p:spPr>
          <a:xfrm>
            <a:off x="255334" y="5050220"/>
            <a:ext cx="6369628" cy="3016210"/>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Proposed Solution:</a:t>
            </a:r>
          </a:p>
          <a:p>
            <a:pPr>
              <a:spcAft>
                <a:spcPts val="600"/>
              </a:spcAft>
            </a:pPr>
            <a:r>
              <a:rPr lang="en-US" sz="1400">
                <a:latin typeface="Söhne"/>
              </a:rPr>
              <a:t>“Hey Cal” will be a </a:t>
            </a:r>
            <a:r>
              <a:rPr lang="en-US" sz="1400" b="1">
                <a:latin typeface="Söhne"/>
              </a:rPr>
              <a:t>background-running mobile AI app</a:t>
            </a:r>
            <a:r>
              <a:rPr lang="en-US" sz="1400">
                <a:latin typeface="Söhne"/>
              </a:rPr>
              <a:t> that:</a:t>
            </a:r>
          </a:p>
          <a:p>
            <a:pPr marL="342900" indent="-342900">
              <a:spcAft>
                <a:spcPts val="300"/>
              </a:spcAft>
              <a:buFont typeface="+mj-lt"/>
              <a:buAutoNum type="arabicPeriod"/>
            </a:pPr>
            <a:r>
              <a:rPr lang="en-US" sz="1400">
                <a:latin typeface="Söhne"/>
              </a:rPr>
              <a:t>Continuously listens for its activation keyword (“Hey Cal”).</a:t>
            </a:r>
          </a:p>
          <a:p>
            <a:pPr marL="342900" indent="-342900">
              <a:spcAft>
                <a:spcPts val="300"/>
              </a:spcAft>
              <a:buFont typeface="+mj-lt"/>
              <a:buAutoNum type="arabicPeriod"/>
            </a:pPr>
            <a:r>
              <a:rPr lang="en-US" sz="1400">
                <a:latin typeface="Söhne"/>
              </a:rPr>
              <a:t>Converts </a:t>
            </a:r>
            <a:r>
              <a:rPr lang="en-US" sz="1400" b="1">
                <a:latin typeface="Söhne"/>
              </a:rPr>
              <a:t>casual spoken language into structured math expressions</a:t>
            </a:r>
            <a:r>
              <a:rPr lang="en-US" sz="1400">
                <a:latin typeface="Söhne"/>
              </a:rPr>
              <a:t>.</a:t>
            </a:r>
          </a:p>
          <a:p>
            <a:pPr marL="342900" indent="-342900">
              <a:spcAft>
                <a:spcPts val="300"/>
              </a:spcAft>
              <a:buFont typeface="+mj-lt"/>
              <a:buAutoNum type="arabicPeriod"/>
            </a:pPr>
            <a:r>
              <a:rPr lang="en-US" sz="1400">
                <a:latin typeface="Söhne"/>
              </a:rPr>
              <a:t>Supports </a:t>
            </a:r>
            <a:r>
              <a:rPr lang="en-US" sz="1400" b="1">
                <a:latin typeface="Söhne"/>
              </a:rPr>
              <a:t>basic to advanced mathematical operations</a:t>
            </a:r>
            <a:r>
              <a:rPr lang="en-US" sz="1400">
                <a:latin typeface="Söhne"/>
              </a:rPr>
              <a:t>, such as:</a:t>
            </a:r>
          </a:p>
          <a:p>
            <a:pPr marL="800100" lvl="1" indent="-342900">
              <a:spcAft>
                <a:spcPts val="300"/>
              </a:spcAft>
              <a:buFont typeface="Arial" panose="020B0604020202020204" pitchFamily="34" charset="0"/>
              <a:buChar char="•"/>
            </a:pPr>
            <a:r>
              <a:rPr lang="en-US" sz="1400">
                <a:latin typeface="Söhne"/>
              </a:rPr>
              <a:t>Sum, minus, multiply, divide</a:t>
            </a:r>
          </a:p>
          <a:p>
            <a:pPr marL="800100" lvl="1" indent="-342900">
              <a:spcAft>
                <a:spcPts val="300"/>
              </a:spcAft>
              <a:buFont typeface="Arial" panose="020B0604020202020204" pitchFamily="34" charset="0"/>
              <a:buChar char="•"/>
            </a:pPr>
            <a:r>
              <a:rPr lang="en-US" sz="1400">
                <a:latin typeface="Söhne"/>
              </a:rPr>
              <a:t>Square roots, percentages, exponents</a:t>
            </a:r>
          </a:p>
          <a:p>
            <a:pPr marL="800100" lvl="1" indent="-342900">
              <a:spcAft>
                <a:spcPts val="300"/>
              </a:spcAft>
              <a:buFont typeface="Arial" panose="020B0604020202020204" pitchFamily="34" charset="0"/>
              <a:buChar char="•"/>
            </a:pPr>
            <a:r>
              <a:rPr lang="en-US" sz="1400">
                <a:latin typeface="Söhne"/>
              </a:rPr>
              <a:t>Trigonometry and logarithmic functions</a:t>
            </a:r>
          </a:p>
          <a:p>
            <a:pPr marL="800100" lvl="1" indent="-342900">
              <a:spcAft>
                <a:spcPts val="300"/>
              </a:spcAft>
              <a:buFont typeface="Arial" panose="020B0604020202020204" pitchFamily="34" charset="0"/>
              <a:buChar char="•"/>
            </a:pPr>
            <a:r>
              <a:rPr lang="en-US" sz="1400">
                <a:latin typeface="Söhne"/>
              </a:rPr>
              <a:t>Math riddles (e.g., “What’s 10 times the square root of 16?”)</a:t>
            </a:r>
          </a:p>
          <a:p>
            <a:pPr marL="342900" indent="-342900">
              <a:spcAft>
                <a:spcPts val="300"/>
              </a:spcAft>
              <a:buFont typeface="+mj-lt"/>
              <a:buAutoNum type="arabicPeriod"/>
            </a:pPr>
            <a:r>
              <a:rPr lang="en-US" sz="1400">
                <a:latin typeface="Söhne"/>
              </a:rPr>
              <a:t>Speaks back </a:t>
            </a:r>
            <a:r>
              <a:rPr lang="en-US" sz="1400" b="1">
                <a:latin typeface="Söhne"/>
              </a:rPr>
              <a:t>only the answer</a:t>
            </a:r>
            <a:r>
              <a:rPr lang="en-US" sz="1400">
                <a:latin typeface="Söhne"/>
              </a:rPr>
              <a:t>, with no extra dialogue or delay.</a:t>
            </a:r>
          </a:p>
          <a:p>
            <a:pPr marL="342900" indent="-342900">
              <a:spcAft>
                <a:spcPts val="300"/>
              </a:spcAft>
              <a:buFont typeface="+mj-lt"/>
              <a:buAutoNum type="arabicPeriod"/>
            </a:pPr>
            <a:r>
              <a:rPr lang="en-US" sz="1400">
                <a:latin typeface="Söhne"/>
              </a:rPr>
              <a:t>Works </a:t>
            </a:r>
            <a:r>
              <a:rPr lang="en-US" sz="1400" b="1">
                <a:latin typeface="Söhne"/>
              </a:rPr>
              <a:t>offline</a:t>
            </a:r>
            <a:r>
              <a:rPr lang="en-US" sz="1400">
                <a:latin typeface="Söhne"/>
              </a:rPr>
              <a:t> after initial setup, ensuring privacy and speed.</a:t>
            </a:r>
          </a:p>
        </p:txBody>
      </p:sp>
    </p:spTree>
    <p:extLst>
      <p:ext uri="{BB962C8B-B14F-4D97-AF65-F5344CB8AC3E}">
        <p14:creationId xmlns:p14="http://schemas.microsoft.com/office/powerpoint/2010/main" val="148801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18F954-7DAE-3DD4-0FE5-38CCF8F24D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6F7EFB-2320-66D5-A120-2A07CE851032}"/>
              </a:ext>
            </a:extLst>
          </p:cNvPr>
          <p:cNvSpPr txBox="1"/>
          <p:nvPr/>
        </p:nvSpPr>
        <p:spPr>
          <a:xfrm>
            <a:off x="198991" y="43290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Unlike standard voice assistants, this tool is laser-focused on only math—no greetings, no context, no distraction. It blends the power of natural language understanding with smart audio response, giving users instant results with a “siri-like” experience, but only for calculation. Also, its offline-first mode makes it private, fast, and always available.</a:t>
            </a:r>
          </a:p>
        </p:txBody>
      </p:sp>
      <p:sp>
        <p:nvSpPr>
          <p:cNvPr id="6" name="TextBox 5">
            <a:extLst>
              <a:ext uri="{FF2B5EF4-FFF2-40B4-BE49-F238E27FC236}">
                <a16:creationId xmlns:a16="http://schemas.microsoft.com/office/drawing/2014/main" id="{A61B1DFD-9460-C5A2-06BF-31BDA0E7A004}"/>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D3F8CAC8-D1A4-B32E-89F9-52F9214B9414}"/>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A22B3A11-1024-2A43-2D85-516E3A5D67BA}"/>
              </a:ext>
            </a:extLst>
          </p:cNvPr>
          <p:cNvSpPr txBox="1"/>
          <p:nvPr/>
        </p:nvSpPr>
        <p:spPr>
          <a:xfrm>
            <a:off x="198991" y="1996704"/>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Use Cases: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Students solving quick math without pausing their workflow</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Professionals needing fast calculations without unlocking their phone</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People with visual impairments or disabilities</a:t>
            </a:r>
          </a:p>
        </p:txBody>
      </p:sp>
      <p:sp>
        <p:nvSpPr>
          <p:cNvPr id="4" name="TextBox 3">
            <a:extLst>
              <a:ext uri="{FF2B5EF4-FFF2-40B4-BE49-F238E27FC236}">
                <a16:creationId xmlns:a16="http://schemas.microsoft.com/office/drawing/2014/main" id="{73B89B67-DEDB-0D21-1CE5-7CA33032A169}"/>
              </a:ext>
            </a:extLst>
          </p:cNvPr>
          <p:cNvSpPr txBox="1"/>
          <p:nvPr/>
        </p:nvSpPr>
        <p:spPr>
          <a:xfrm>
            <a:off x="198991" y="3502407"/>
            <a:ext cx="6460018" cy="1084912"/>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“Hey Cal” is a futuristic take on calculators—simple, elegant, and voice-first. It reduces friction in daily life calculations and provides a unique way to interact with AI for mathematical problem-solving, making it a standout idea in AI-powered utility tools.</a:t>
            </a:r>
          </a:p>
        </p:txBody>
      </p:sp>
    </p:spTree>
    <p:extLst>
      <p:ext uri="{BB962C8B-B14F-4D97-AF65-F5344CB8AC3E}">
        <p14:creationId xmlns:p14="http://schemas.microsoft.com/office/powerpoint/2010/main" val="8124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D9887-A861-C9DD-7575-0625DA396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54200-7511-504B-9C0F-85C5C28536CB}"/>
              </a:ext>
            </a:extLst>
          </p:cNvPr>
          <p:cNvSpPr>
            <a:spLocks noGrp="1"/>
          </p:cNvSpPr>
          <p:nvPr>
            <p:ph type="title"/>
          </p:nvPr>
        </p:nvSpPr>
        <p:spPr>
          <a:xfrm>
            <a:off x="0" y="265650"/>
            <a:ext cx="6858000" cy="704591"/>
          </a:xfrm>
        </p:spPr>
        <p:txBody>
          <a:bodyPr>
            <a:normAutofit/>
          </a:bodyPr>
          <a:lstStyle/>
          <a:p>
            <a:pPr algn="ctr"/>
            <a:r>
              <a:rPr lang="en-US" sz="2000" b="1" i="0">
                <a:solidFill>
                  <a:srgbClr val="82B660"/>
                </a:solidFill>
                <a:effectLst/>
                <a:latin typeface="Söhne"/>
              </a:rPr>
              <a:t>Project Proposal: An AI Tool to Convert</a:t>
            </a:r>
            <a:br>
              <a:rPr lang="en-US" sz="2000" b="1" i="0">
                <a:solidFill>
                  <a:srgbClr val="82B660"/>
                </a:solidFill>
                <a:effectLst/>
                <a:latin typeface="Söhne"/>
              </a:rPr>
            </a:br>
            <a:r>
              <a:rPr lang="en-US" sz="2000" b="1" i="0">
                <a:solidFill>
                  <a:srgbClr val="82B660"/>
                </a:solidFill>
                <a:effectLst/>
                <a:latin typeface="Söhne"/>
              </a:rPr>
              <a:t> Bengali Math Problems into Mathematical Equations</a:t>
            </a:r>
          </a:p>
        </p:txBody>
      </p:sp>
      <p:sp>
        <p:nvSpPr>
          <p:cNvPr id="27" name="TextBox 26">
            <a:extLst>
              <a:ext uri="{FF2B5EF4-FFF2-40B4-BE49-F238E27FC236}">
                <a16:creationId xmlns:a16="http://schemas.microsoft.com/office/drawing/2014/main" id="{103C17B8-2EAA-D722-4F64-36B86C0D0C5B}"/>
              </a:ext>
            </a:extLst>
          </p:cNvPr>
          <p:cNvSpPr txBox="1"/>
          <p:nvPr/>
        </p:nvSpPr>
        <p:spPr>
          <a:xfrm>
            <a:off x="255334" y="1225194"/>
            <a:ext cx="6369628" cy="220060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“MathBangla” is an innovative AI-powered tool designed to understand and convert Bengali-language mathematical word problems into structured mathematical equations. It leverages Natural Language Processing (NLP) and mathematical logic to interpret Bengali sentences—ranging from simple arithmetic to multi-variable algebraic word problems—and transform them into equations that can be solved or further analyzed.This tool aims to help students, educators, and educational platforms by automating the most error-prone part of solving math problems: converting words into equations.</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FA702F8A-01AE-57FD-0F69-7AC5B3DD38C8}"/>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D9A90114-B898-5783-7B07-29358FC8B27F}"/>
              </a:ext>
            </a:extLst>
          </p:cNvPr>
          <p:cNvSpPr txBox="1"/>
          <p:nvPr/>
        </p:nvSpPr>
        <p:spPr>
          <a:xfrm>
            <a:off x="255334" y="3678742"/>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Most Bengali-speaking students struggle to translate word-based math problems into proper algebraic equations. While there are English-based tools that partially solve this, no intelligent tool currently exists for the Bengali language that can understand complex mathematical logic and generate structured expressions. This language gap causes confusion, slows down learning, and limits access to digital education tools.</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6498B208-E57A-10B3-064F-106BE82BE99E}"/>
              </a:ext>
            </a:extLst>
          </p:cNvPr>
          <p:cNvSpPr txBox="1"/>
          <p:nvPr/>
        </p:nvSpPr>
        <p:spPr>
          <a:xfrm>
            <a:off x="255334" y="5465258"/>
            <a:ext cx="6369628" cy="2215991"/>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Objectives:</a:t>
            </a:r>
          </a:p>
          <a:p>
            <a:pPr marL="285750" indent="-285750">
              <a:spcAft>
                <a:spcPts val="600"/>
              </a:spcAft>
              <a:buFont typeface="Arial" panose="020B0604020202020204" pitchFamily="34" charset="0"/>
              <a:buChar char="•"/>
            </a:pPr>
            <a:r>
              <a:rPr lang="en-US" sz="1400">
                <a:latin typeface="Söhne"/>
              </a:rPr>
              <a:t>Automatically extract quantities, relationships, and question goals from Bengali text.</a:t>
            </a:r>
          </a:p>
          <a:p>
            <a:pPr marL="285750" indent="-285750">
              <a:spcAft>
                <a:spcPts val="600"/>
              </a:spcAft>
              <a:buFont typeface="Arial" panose="020B0604020202020204" pitchFamily="34" charset="0"/>
              <a:buChar char="•"/>
            </a:pPr>
            <a:r>
              <a:rPr lang="en-US" sz="1400">
                <a:latin typeface="Söhne"/>
              </a:rPr>
              <a:t>Convert Bengali math problems into accurate algebraic expressions or systems of equations.</a:t>
            </a:r>
          </a:p>
          <a:p>
            <a:pPr marL="285750" indent="-285750">
              <a:spcAft>
                <a:spcPts val="600"/>
              </a:spcAft>
              <a:buFont typeface="Arial" panose="020B0604020202020204" pitchFamily="34" charset="0"/>
              <a:buChar char="•"/>
            </a:pPr>
            <a:r>
              <a:rPr lang="en-US" sz="1400">
                <a:latin typeface="Söhne"/>
              </a:rPr>
              <a:t>Handle a variety of problem types: arithmetic, ratio/proportion, unit value, linear equations, etc.</a:t>
            </a:r>
          </a:p>
          <a:p>
            <a:pPr marL="285750" indent="-285750">
              <a:spcAft>
                <a:spcPts val="600"/>
              </a:spcAft>
              <a:buFont typeface="Arial" panose="020B0604020202020204" pitchFamily="34" charset="0"/>
              <a:buChar char="•"/>
            </a:pPr>
            <a:r>
              <a:rPr lang="en-US" sz="1400">
                <a:latin typeface="Söhne"/>
              </a:rPr>
              <a:t>Offer a clean, distraction-free output: only the mathematical expressions.</a:t>
            </a:r>
          </a:p>
        </p:txBody>
      </p:sp>
    </p:spTree>
    <p:extLst>
      <p:ext uri="{BB962C8B-B14F-4D97-AF65-F5344CB8AC3E}">
        <p14:creationId xmlns:p14="http://schemas.microsoft.com/office/powerpoint/2010/main" val="81572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A39CDF-0ECF-D359-66D5-250C7674F5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7B7687-4165-6A16-D8FE-6C8F75BB4E3E}"/>
              </a:ext>
            </a:extLst>
          </p:cNvPr>
          <p:cNvSpPr txBox="1"/>
          <p:nvPr/>
        </p:nvSpPr>
        <p:spPr>
          <a:xfrm>
            <a:off x="198991" y="432901"/>
            <a:ext cx="6460018" cy="1946687"/>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Example Use Cases:</a:t>
            </a:r>
            <a:endParaRPr lang="en-US" sz="2000" b="0" i="0">
              <a:solidFill>
                <a:srgbClr val="374151"/>
              </a:solidFill>
              <a:effectLst/>
              <a:latin typeface="Söhne"/>
            </a:endParaRPr>
          </a:p>
          <a:p>
            <a:pPr algn="just"/>
            <a:r>
              <a:rPr lang="en-US" sz="1400" b="1" i="0">
                <a:solidFill>
                  <a:srgbClr val="374151"/>
                </a:solidFill>
                <a:effectLst/>
                <a:latin typeface="Söhne"/>
              </a:rPr>
              <a:t>Input (Bengali):</a:t>
            </a:r>
            <a:r>
              <a:rPr lang="en-US" sz="1400" i="0">
                <a:solidFill>
                  <a:srgbClr val="374151"/>
                </a:solidFill>
                <a:effectLst/>
                <a:latin typeface="Söhne"/>
              </a:rPr>
              <a:t>  </a:t>
            </a:r>
            <a:r>
              <a:rPr lang="as-IN" sz="1400" b="0" i="0">
                <a:solidFill>
                  <a:srgbClr val="374151"/>
                </a:solidFill>
                <a:effectLst/>
                <a:latin typeface="SolaimanLipi" panose="03000609000000000000" pitchFamily="65" charset="0"/>
                <a:cs typeface="SolaimanLipi" panose="03000609000000000000" pitchFamily="65" charset="0"/>
              </a:rPr>
              <a:t>৫টি আমের দাম ৫</a:t>
            </a:r>
            <a:r>
              <a:rPr lang="en-US" sz="1400" b="0" i="0">
                <a:solidFill>
                  <a:srgbClr val="374151"/>
                </a:solidFill>
                <a:effectLst/>
                <a:latin typeface="SolaimanLipi" panose="03000609000000000000" pitchFamily="65" charset="0"/>
                <a:cs typeface="SolaimanLipi" panose="03000609000000000000" pitchFamily="65" charset="0"/>
              </a:rPr>
              <a:t>x </a:t>
            </a:r>
            <a:r>
              <a:rPr lang="as-IN" sz="1400" b="0" i="0">
                <a:solidFill>
                  <a:srgbClr val="374151"/>
                </a:solidFill>
                <a:effectLst/>
                <a:latin typeface="SolaimanLipi" panose="03000609000000000000" pitchFamily="65" charset="0"/>
                <a:cs typeface="SolaimanLipi" panose="03000609000000000000" pitchFamily="65" charset="0"/>
              </a:rPr>
              <a:t>টাকা। তাহলে ১৫টি আমের দাম কত?</a:t>
            </a:r>
            <a:endParaRPr lang="en-US" sz="1400" b="0" i="0">
              <a:solidFill>
                <a:srgbClr val="374151"/>
              </a:solidFill>
              <a:effectLst/>
              <a:latin typeface="SolaimanLipi" panose="03000609000000000000" pitchFamily="65" charset="0"/>
              <a:cs typeface="SolaimanLipi" panose="03000609000000000000" pitchFamily="65" charset="0"/>
            </a:endParaRPr>
          </a:p>
          <a:p>
            <a:pPr algn="just"/>
            <a:r>
              <a:rPr lang="en-US" sz="1400" b="1" i="0">
                <a:solidFill>
                  <a:srgbClr val="374151"/>
                </a:solidFill>
                <a:effectLst/>
                <a:latin typeface="Söhne"/>
              </a:rPr>
              <a:t>AI Output:  </a:t>
            </a:r>
            <a:r>
              <a:rPr lang="en-US" sz="1400" b="1" i="0">
                <a:solidFill>
                  <a:srgbClr val="92D050"/>
                </a:solidFill>
                <a:effectLst/>
                <a:latin typeface="Söhne"/>
              </a:rPr>
              <a:t>(5x / 5) * 15 or simply 15x </a:t>
            </a:r>
          </a:p>
          <a:p>
            <a:pPr algn="just"/>
            <a:endParaRPr lang="en-US" sz="1400" b="1" i="0">
              <a:solidFill>
                <a:srgbClr val="92D050"/>
              </a:solidFill>
              <a:effectLst/>
              <a:latin typeface="Söhne"/>
            </a:endParaRPr>
          </a:p>
          <a:p>
            <a:pPr algn="just"/>
            <a:r>
              <a:rPr lang="en-US" sz="1400" b="1" i="0">
                <a:effectLst/>
                <a:latin typeface="Söhne"/>
              </a:rPr>
              <a:t>Input (Bengali):</a:t>
            </a:r>
            <a:r>
              <a:rPr lang="en-US" sz="1400" i="0">
                <a:effectLst/>
                <a:latin typeface="Söhne"/>
              </a:rPr>
              <a:t> </a:t>
            </a:r>
            <a:r>
              <a:rPr lang="as-IN" sz="1400" i="0">
                <a:effectLst/>
                <a:latin typeface="SolaimanLipi" panose="03000609000000000000" pitchFamily="65" charset="0"/>
                <a:cs typeface="SolaimanLipi" panose="03000609000000000000" pitchFamily="65" charset="0"/>
              </a:rPr>
              <a:t>একটি খামারে কিছু মুরগি ও গরু আছে। মোট পা ৭০টি এবং মোট প্রাণীর সংখ্যা ২০। মুরগির ২টি ও গরুর ৪টি করে পা আছে।</a:t>
            </a:r>
            <a:endParaRPr lang="en-US" sz="1400" i="0">
              <a:effectLst/>
              <a:latin typeface="SolaimanLipi" panose="03000609000000000000" pitchFamily="65" charset="0"/>
              <a:cs typeface="SolaimanLipi" panose="03000609000000000000" pitchFamily="65" charset="0"/>
            </a:endParaRPr>
          </a:p>
          <a:p>
            <a:pPr algn="just"/>
            <a:r>
              <a:rPr lang="en-US" sz="1400" b="1" i="0">
                <a:solidFill>
                  <a:srgbClr val="374151"/>
                </a:solidFill>
                <a:effectLst/>
                <a:latin typeface="Söhne"/>
              </a:rPr>
              <a:t>AI Output:</a:t>
            </a:r>
            <a:r>
              <a:rPr lang="en-US" sz="1400" i="0">
                <a:solidFill>
                  <a:srgbClr val="374151"/>
                </a:solidFill>
                <a:effectLst/>
                <a:latin typeface="Söhne"/>
              </a:rPr>
              <a:t>    </a:t>
            </a:r>
            <a:r>
              <a:rPr lang="es-ES" sz="1400" b="1" i="0">
                <a:solidFill>
                  <a:srgbClr val="92D050"/>
                </a:solidFill>
                <a:effectLst/>
                <a:latin typeface="Söhne"/>
              </a:rPr>
              <a:t>x + y = 20        2x + 4y = 70</a:t>
            </a:r>
            <a:endParaRPr lang="en-US" sz="1400" b="1" i="0">
              <a:solidFill>
                <a:srgbClr val="92D050"/>
              </a:solidFill>
              <a:effectLst/>
              <a:latin typeface="Söhne"/>
            </a:endParaRPr>
          </a:p>
          <a:p>
            <a:pPr algn="just"/>
            <a:endParaRPr lang="en-US" sz="1400" i="0">
              <a:effectLst/>
              <a:latin typeface="SolaimanLipi" panose="03000609000000000000" pitchFamily="65" charset="0"/>
              <a:cs typeface="SolaimanLipi" panose="03000609000000000000" pitchFamily="65" charset="0"/>
            </a:endParaRPr>
          </a:p>
        </p:txBody>
      </p:sp>
      <p:sp>
        <p:nvSpPr>
          <p:cNvPr id="6" name="TextBox 5">
            <a:extLst>
              <a:ext uri="{FF2B5EF4-FFF2-40B4-BE49-F238E27FC236}">
                <a16:creationId xmlns:a16="http://schemas.microsoft.com/office/drawing/2014/main" id="{06A7ED4D-B532-5689-7040-D2A536F67874}"/>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0DE4C3F3-3D93-B869-1386-2657E87F6515}"/>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B84A32B1-F429-F808-D552-22BFD7644319}"/>
              </a:ext>
            </a:extLst>
          </p:cNvPr>
          <p:cNvSpPr txBox="1"/>
          <p:nvPr/>
        </p:nvSpPr>
        <p:spPr>
          <a:xfrm>
            <a:off x="198991" y="2427447"/>
            <a:ext cx="6460018" cy="2354491"/>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Key Features:</a:t>
            </a:r>
          </a:p>
          <a:p>
            <a:pPr algn="just">
              <a:spcAft>
                <a:spcPts val="500"/>
              </a:spcAft>
            </a:pPr>
            <a:r>
              <a:rPr lang="en-US" sz="1400" b="1" i="0">
                <a:solidFill>
                  <a:srgbClr val="374151"/>
                </a:solidFill>
                <a:effectLst/>
                <a:latin typeface="Söhne"/>
              </a:rPr>
              <a:t>Bengali NLP Understanding</a:t>
            </a:r>
            <a:r>
              <a:rPr lang="en-US" sz="1400" b="0" i="0">
                <a:solidFill>
                  <a:srgbClr val="374151"/>
                </a:solidFill>
                <a:effectLst/>
                <a:latin typeface="Söhne"/>
              </a:rPr>
              <a:t>: Tokenization, part-of-speech tagging, and meaning extraction in Bengali.</a:t>
            </a:r>
          </a:p>
          <a:p>
            <a:pPr algn="just">
              <a:spcAft>
                <a:spcPts val="500"/>
              </a:spcAft>
            </a:pPr>
            <a:r>
              <a:rPr lang="en-US" sz="1400" b="1" i="0">
                <a:solidFill>
                  <a:srgbClr val="374151"/>
                </a:solidFill>
                <a:effectLst/>
                <a:latin typeface="Söhne"/>
              </a:rPr>
              <a:t>Math Pattern Extraction</a:t>
            </a:r>
            <a:r>
              <a:rPr lang="en-US" sz="1400" b="0" i="0">
                <a:solidFill>
                  <a:srgbClr val="374151"/>
                </a:solidFill>
                <a:effectLst/>
                <a:latin typeface="Söhne"/>
              </a:rPr>
              <a:t>: Detects and understands quantities, relationships (sum, product, division), and logical flows.</a:t>
            </a:r>
          </a:p>
          <a:p>
            <a:pPr algn="just">
              <a:spcAft>
                <a:spcPts val="500"/>
              </a:spcAft>
            </a:pPr>
            <a:r>
              <a:rPr lang="en-US" sz="1400" b="1" i="0">
                <a:solidFill>
                  <a:srgbClr val="374151"/>
                </a:solidFill>
                <a:effectLst/>
                <a:latin typeface="Söhne"/>
              </a:rPr>
              <a:t>Equation Generation Engine</a:t>
            </a:r>
            <a:r>
              <a:rPr lang="en-US" sz="1400" b="0" i="0">
                <a:solidFill>
                  <a:srgbClr val="374151"/>
                </a:solidFill>
                <a:effectLst/>
                <a:latin typeface="Söhne"/>
              </a:rPr>
              <a:t>: Converts the interpreted data into algebraic equations with defined variables.</a:t>
            </a:r>
          </a:p>
          <a:p>
            <a:pPr algn="just">
              <a:spcAft>
                <a:spcPts val="500"/>
              </a:spcAft>
            </a:pPr>
            <a:r>
              <a:rPr lang="en-US" sz="1400" b="1" i="0">
                <a:solidFill>
                  <a:srgbClr val="374151"/>
                </a:solidFill>
                <a:effectLst/>
                <a:latin typeface="Söhne"/>
              </a:rPr>
              <a:t>Clean &amp; Direct Output</a:t>
            </a:r>
            <a:r>
              <a:rPr lang="en-US" sz="1400" b="0" i="0">
                <a:solidFill>
                  <a:srgbClr val="374151"/>
                </a:solidFill>
                <a:effectLst/>
                <a:latin typeface="Söhne"/>
              </a:rPr>
              <a:t>: Only outputs the necessary mathematical expressions—no extra text or noise.</a:t>
            </a:r>
          </a:p>
        </p:txBody>
      </p:sp>
      <p:sp>
        <p:nvSpPr>
          <p:cNvPr id="4" name="TextBox 3">
            <a:extLst>
              <a:ext uri="{FF2B5EF4-FFF2-40B4-BE49-F238E27FC236}">
                <a16:creationId xmlns:a16="http://schemas.microsoft.com/office/drawing/2014/main" id="{BC710929-095A-3403-1839-DE86FA444A75}"/>
              </a:ext>
            </a:extLst>
          </p:cNvPr>
          <p:cNvSpPr txBox="1"/>
          <p:nvPr/>
        </p:nvSpPr>
        <p:spPr>
          <a:xfrm>
            <a:off x="198991" y="5029323"/>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MathBangla is not just a translation tool—it's a math reasoning assistant built specifically for Bengali learners. It combines AI, NLP, and algebraic logic to create a powerful educational aid that can reduce barriers in STEM learning for millions of Bengali-speaking students.</a:t>
            </a:r>
          </a:p>
        </p:txBody>
      </p:sp>
    </p:spTree>
    <p:extLst>
      <p:ext uri="{BB962C8B-B14F-4D97-AF65-F5344CB8AC3E}">
        <p14:creationId xmlns:p14="http://schemas.microsoft.com/office/powerpoint/2010/main" val="211319495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73E6"/>
      </a:dk2>
      <a:lt2>
        <a:srgbClr val="ECECEC"/>
      </a:lt2>
      <a:accent1>
        <a:srgbClr val="4253B3"/>
      </a:accent1>
      <a:accent2>
        <a:srgbClr val="9C93FF"/>
      </a:accent2>
      <a:accent3>
        <a:srgbClr val="AD547C"/>
      </a:accent3>
      <a:accent4>
        <a:srgbClr val="934DA5"/>
      </a:accent4>
      <a:accent5>
        <a:srgbClr val="6E50B4"/>
      </a:accent5>
      <a:accent6>
        <a:srgbClr val="4F5BB7"/>
      </a:accent6>
      <a:hlink>
        <a:srgbClr val="F83837"/>
      </a:hlink>
      <a:folHlink>
        <a:srgbClr val="58ACF6"/>
      </a:folHlink>
    </a:clrScheme>
    <a:fontScheme name="Custom 38">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sky-resume_win32_SL_v7" id="{8BB19DFD-BF70-45BF-A51F-B1245B9C1116}" vid="{2D803E02-FDEF-462F-800A-FCD4F85579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9A0E60B-2B24-417A-A2BD-D42203F0A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0D214-CF85-489D-89BF-B8F25942268A}">
  <ds:schemaRefs>
    <ds:schemaRef ds:uri="http://schemas.microsoft.com/sharepoint/v3/contenttype/forms"/>
  </ds:schemaRefs>
</ds:datastoreItem>
</file>

<file path=customXml/itemProps3.xml><?xml version="1.0" encoding="utf-8"?>
<ds:datastoreItem xmlns:ds="http://schemas.openxmlformats.org/officeDocument/2006/customXml" ds:itemID="{F6C6742F-0A4F-48A7-933F-8B7C601C297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sky resume</Template>
  <TotalTime>511</TotalTime>
  <Words>1339</Words>
  <Application>Microsoft Office PowerPoint</Application>
  <PresentationFormat>Letter Paper (8.5x11 in)</PresentationFormat>
  <Paragraphs>97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Söhne</vt:lpstr>
      <vt:lpstr>SolaimanLipi</vt:lpstr>
      <vt:lpstr>Office Theme</vt:lpstr>
      <vt:lpstr>PowerPoint Presentation</vt:lpstr>
      <vt:lpstr>Project Proposal: AttendAI (Smart Attendance Tracker using Classroom CCTV and AI)</vt:lpstr>
      <vt:lpstr>PowerPoint Presentation</vt:lpstr>
      <vt:lpstr>Project Proposal: Hey Cal (An AI-Powered Voice-Activated Smart Calculator)</vt:lpstr>
      <vt:lpstr>PowerPoint Presentation</vt:lpstr>
      <vt:lpstr>Project Proposal: An AI Tool to Convert  Bengali Math Problems into Mathematical Equations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Milestones</dc:title>
  <dc:creator>Antor Hawlader</dc:creator>
  <cp:lastModifiedBy>Antor Hawlader</cp:lastModifiedBy>
  <cp:revision>101</cp:revision>
  <dcterms:created xsi:type="dcterms:W3CDTF">2023-09-17T14:49:44Z</dcterms:created>
  <dcterms:modified xsi:type="dcterms:W3CDTF">2025-04-29T14:29:43Z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