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8" r:id="rId2"/>
    <p:sldId id="261" r:id="rId3"/>
    <p:sldId id="256" r:id="rId4"/>
    <p:sldId id="266" r:id="rId5"/>
    <p:sldId id="262" r:id="rId6"/>
    <p:sldId id="269" r:id="rId7"/>
    <p:sldId id="257" r:id="rId8"/>
    <p:sldId id="270" r:id="rId9"/>
    <p:sldId id="272" r:id="rId10"/>
    <p:sldId id="273" r:id="rId11"/>
    <p:sldId id="274" r:id="rId12"/>
    <p:sldId id="275" r:id="rId13"/>
    <p:sldId id="28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3" r:id="rId23"/>
    <p:sldId id="264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06" autoAdjust="0"/>
  </p:normalViewPr>
  <p:slideViewPr>
    <p:cSldViewPr snapToGrid="0">
      <p:cViewPr varScale="1">
        <p:scale>
          <a:sx n="85" d="100"/>
          <a:sy n="85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8EB1C-EC7A-4704-A6A5-D458125545F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A1E1E-D9A8-438C-854D-A1911843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6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A1E1E-D9A8-438C-854D-A191184385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40F7-62E4-ED56-B18F-9828FCAED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BE158-3436-8563-0E06-2B495DC0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6DAA9-2739-E083-24FC-CC6DFE08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17775-7893-8174-FDD2-9BAE6193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3D76-8C65-A508-397F-134677A2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0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BAEA-EF33-0FB3-15EB-6A47C7A5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C7F1B-B8F8-AB06-54E5-C134F0943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350A4-7201-BBFE-3558-26081767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222C-C262-CFB1-CCB9-87D59FB8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21DE-7805-4B05-E787-8F47BC32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49B78-F5C1-677B-1725-A4259EA85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7ACCD-3092-47AA-A056-66614758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1DBD3-E3D7-E5E1-7A6D-D51C9541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97C2-D4DB-2FF7-0CDD-61C40690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CA3A-C455-562D-FB88-DA7C810E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BEAB-56AB-C21E-FE03-E49C93C5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0E19-D47B-7DF0-BC1B-A4AAACE8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7E7E1-C8D4-ADA6-C0EB-CCEE5BE5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29F3-66B9-0891-23AB-D8E40A9C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F7D9-EDD2-8AB4-F354-0CB51DD4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1F21-D810-A5DB-99D4-9F70788B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33BB0-25D0-980F-F7B8-213965B5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C03D7-3885-D5C2-A0FF-1FDEC918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FA464-0B75-70BA-5EF1-DED65BEF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92697-4F55-4473-EC89-F8F11798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8B9A-67B2-E2AE-1B2D-187E6EFF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006C-0313-9A17-BC45-E18690E94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B18E4-16FE-2A6E-F86E-ED79C990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3BD89-461E-3D98-B73E-92C04586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53DEE-A629-D16A-55D9-CD1AB840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6D2BE-9A4E-FCEC-3820-FF2CA963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3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F195-9C8B-7D8C-C616-21E96ACE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0AAF-E603-EB3C-A25F-51838F40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A1D47-5B9D-9E72-4370-08D98E3AE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64F08-9D5F-E385-C36F-9DFB0F118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F22AD-8D95-6A03-1D90-D339F8F74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0B2B7-90F9-DEF6-6975-8D6E45D2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767A1-3680-48EF-ED8B-B2A638BF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B6179-4C99-A44A-4A52-B5CCE259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0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BDDC-B25D-1C73-2225-4741ABA6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07735-44F7-0637-DAB2-0A1B973C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A2E73-D704-CE6E-028C-5101CE39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80CB3-C526-DFEA-BE62-F83F44D9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CE8C5-D6E0-CC2C-568C-555EB921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56F75-3FB8-7248-DA9C-11F05DA2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EBF7B-B65F-4BB1-57D4-CAA754D1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130C-B025-018A-5438-441E55CF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1CF53-04FD-52BB-5A36-A6018AD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D0F9D-9FAA-BAEB-A644-0F563D9CB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BCB74-1270-FFFE-F07A-EBFA8320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ADCE-97CD-23A2-3441-186449D7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50745-9C71-2248-BDB5-4757D5A1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3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CE5D-6752-99B6-1E0A-48E4D5D5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3F1E5-7853-3062-86CA-0657B1044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74C2E-A1D8-693A-9D20-9AC7B78C1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2CDDD-6AE1-BE23-FB8E-1E04DB2D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FBEF9-CCCB-A807-DCA6-F8308013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6D9C0-22C2-3130-79E1-7C45B706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6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3AC61-543A-C2D8-611D-B4EE4706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5807A-496B-D6F9-63F6-02E76CD3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88CA5-D8A6-F672-C4FD-E1387E3BA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91B60-772B-4830-B70A-62A0AB13D7AD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E5553-1570-EF4C-2B91-C158FA438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63A6-C7F9-EFF4-983C-008510F59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1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5799925-5459-CD6A-0834-8FAE63841494}"/>
              </a:ext>
            </a:extLst>
          </p:cNvPr>
          <p:cNvSpPr txBox="1"/>
          <p:nvPr/>
        </p:nvSpPr>
        <p:spPr>
          <a:xfrm>
            <a:off x="3767414" y="1846274"/>
            <a:ext cx="4691447" cy="1008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61"/>
              </a:spcAft>
            </a:pPr>
            <a:r>
              <a:rPr lang="en-US" sz="2893">
                <a:solidFill>
                  <a:schemeClr val="tx1">
                    <a:lumMod val="65000"/>
                    <a:lumOff val="35000"/>
                  </a:schemeClr>
                </a:solidFill>
              </a:rPr>
              <a:t>Networking Lab (Final)</a:t>
            </a:r>
          </a:p>
          <a:p>
            <a:pPr algn="ctr">
              <a:spcAft>
                <a:spcPts val="161"/>
              </a:spcAft>
            </a:pPr>
            <a:r>
              <a:rPr lang="en-US" sz="2893">
                <a:solidFill>
                  <a:schemeClr val="tx1">
                    <a:lumMod val="65000"/>
                    <a:lumOff val="35000"/>
                  </a:schemeClr>
                </a:solidFill>
              </a:rPr>
              <a:t>Assignment</a:t>
            </a:r>
            <a:endParaRPr lang="en-US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7909F-7775-972E-E714-63F9E6346158}"/>
              </a:ext>
            </a:extLst>
          </p:cNvPr>
          <p:cNvSpPr txBox="1"/>
          <p:nvPr/>
        </p:nvSpPr>
        <p:spPr>
          <a:xfrm>
            <a:off x="0" y="6412622"/>
            <a:ext cx="5831360" cy="44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47" dirty="0">
                <a:solidFill>
                  <a:schemeClr val="bg1">
                    <a:lumMod val="50000"/>
                  </a:schemeClr>
                </a:solidFill>
              </a:rPr>
              <a:t>Shanto Mariam University of Creative Technology</a:t>
            </a:r>
          </a:p>
          <a:p>
            <a:r>
              <a:rPr lang="en-US" sz="1147" dirty="0">
                <a:solidFill>
                  <a:schemeClr val="bg1">
                    <a:lumMod val="50000"/>
                  </a:schemeClr>
                </a:solidFill>
              </a:rPr>
              <a:t>Department: CSE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A483CDC-506F-E685-8879-9B01285D6C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121" y="317214"/>
            <a:ext cx="1470035" cy="10275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5854A1-96C3-ABAB-8D28-7A2BA9225A33}"/>
              </a:ext>
            </a:extLst>
          </p:cNvPr>
          <p:cNvSpPr txBox="1"/>
          <p:nvPr/>
        </p:nvSpPr>
        <p:spPr>
          <a:xfrm>
            <a:off x="9934008" y="6589144"/>
            <a:ext cx="2257992" cy="268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47">
                <a:solidFill>
                  <a:schemeClr val="bg1">
                    <a:lumMod val="50000"/>
                  </a:schemeClr>
                </a:solidFill>
              </a:rPr>
              <a:t>CSE-3286: Networking Lab [A]</a:t>
            </a:r>
            <a:endParaRPr lang="en-US" sz="1147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F7BC2C-3AD2-7A7F-0441-C166BAA389F7}"/>
              </a:ext>
            </a:extLst>
          </p:cNvPr>
          <p:cNvSpPr/>
          <p:nvPr/>
        </p:nvSpPr>
        <p:spPr>
          <a:xfrm>
            <a:off x="6674320" y="3356162"/>
            <a:ext cx="3569082" cy="2531572"/>
          </a:xfrm>
          <a:prstGeom prst="roundRect">
            <a:avLst/>
          </a:prstGeom>
          <a:solidFill>
            <a:schemeClr val="accent5">
              <a:lumMod val="50000"/>
              <a:alpha val="33000"/>
            </a:schemeClr>
          </a:solidFill>
          <a:ln>
            <a:solidFill>
              <a:schemeClr val="dk1">
                <a:shade val="50000"/>
                <a:alpha val="47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912">
                <a:solidFill>
                  <a:schemeClr val="bg1"/>
                </a:solidFill>
              </a:rPr>
              <a:t>Submitted to:</a:t>
            </a:r>
          </a:p>
          <a:p>
            <a:pPr algn="r"/>
            <a:r>
              <a:rPr lang="en-US" sz="1912">
                <a:solidFill>
                  <a:schemeClr val="bg1"/>
                </a:solidFill>
              </a:rPr>
              <a:t>Dr. Md. Rabiul Islam,</a:t>
            </a:r>
            <a:br>
              <a:rPr lang="en-US" sz="1912">
                <a:solidFill>
                  <a:schemeClr val="bg1"/>
                </a:solidFill>
              </a:rPr>
            </a:br>
            <a:r>
              <a:rPr lang="en-US" sz="1912">
                <a:solidFill>
                  <a:schemeClr val="bg1"/>
                </a:solidFill>
              </a:rPr>
              <a:t>Professor,</a:t>
            </a:r>
          </a:p>
          <a:p>
            <a:pPr algn="r"/>
            <a:r>
              <a:rPr lang="en-US" sz="1912">
                <a:solidFill>
                  <a:schemeClr val="bg1"/>
                </a:solidFill>
              </a:rPr>
              <a:t>Department of CSE &amp; CSIT </a:t>
            </a:r>
            <a:br>
              <a:rPr lang="en-US" sz="1912">
                <a:solidFill>
                  <a:schemeClr val="bg1"/>
                </a:solidFill>
              </a:rPr>
            </a:br>
            <a:r>
              <a:rPr lang="en-US" sz="1912">
                <a:solidFill>
                  <a:schemeClr val="bg1"/>
                </a:solidFill>
              </a:rPr>
              <a:t>SMUCT</a:t>
            </a:r>
            <a:endParaRPr lang="en-US" sz="1912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62A3F48-1AC6-B643-853C-6683B156BED3}"/>
              </a:ext>
            </a:extLst>
          </p:cNvPr>
          <p:cNvSpPr/>
          <p:nvPr/>
        </p:nvSpPr>
        <p:spPr>
          <a:xfrm>
            <a:off x="2381240" y="3356162"/>
            <a:ext cx="3132053" cy="2549345"/>
          </a:xfrm>
          <a:prstGeom prst="roundRect">
            <a:avLst/>
          </a:prstGeom>
          <a:solidFill>
            <a:schemeClr val="accent5">
              <a:lumMod val="50000"/>
              <a:alpha val="33000"/>
            </a:schemeClr>
          </a:solidFill>
          <a:ln>
            <a:solidFill>
              <a:schemeClr val="dk1">
                <a:shade val="50000"/>
                <a:alpha val="47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12" dirty="0"/>
              <a:t>Prepared by:</a:t>
            </a:r>
          </a:p>
          <a:p>
            <a:r>
              <a:rPr lang="en-US" sz="1912"/>
              <a:t>Antor </a:t>
            </a:r>
            <a:r>
              <a:rPr lang="en-US" sz="1912" dirty="0"/>
              <a:t>Hawlader</a:t>
            </a:r>
          </a:p>
          <a:p>
            <a:r>
              <a:rPr lang="en-US" sz="1912" dirty="0"/>
              <a:t>ID</a:t>
            </a:r>
            <a:r>
              <a:rPr lang="en-US" sz="1912"/>
              <a:t>: </a:t>
            </a:r>
            <a:r>
              <a:rPr lang="en-US" sz="1912" b="1"/>
              <a:t>222071024</a:t>
            </a:r>
            <a:endParaRPr lang="en-US" sz="1912" b="1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912">
                <a:solidFill>
                  <a:schemeClr val="bg1"/>
                </a:solidFill>
              </a:rPr>
              <a:t>Dept: CSE </a:t>
            </a:r>
          </a:p>
          <a:p>
            <a:r>
              <a:rPr lang="en-US" sz="1912">
                <a:solidFill>
                  <a:schemeClr val="bg1"/>
                </a:solidFill>
              </a:rPr>
              <a:t>Batch: 30</a:t>
            </a:r>
            <a:r>
              <a:rPr lang="en-US" sz="1912" baseline="30000">
                <a:solidFill>
                  <a:schemeClr val="bg1"/>
                </a:solidFill>
              </a:rPr>
              <a:t>th</a:t>
            </a:r>
            <a:r>
              <a:rPr lang="en-US" sz="1912">
                <a:solidFill>
                  <a:schemeClr val="bg1"/>
                </a:solidFill>
              </a:rPr>
              <a:t> </a:t>
            </a:r>
          </a:p>
          <a:p>
            <a:r>
              <a:rPr lang="en-US" sz="1912">
                <a:solidFill>
                  <a:schemeClr val="bg1"/>
                </a:solidFill>
              </a:rPr>
              <a:t>8th Semester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8918AB-F3BD-FA3E-3316-ED18BE7CB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CF83DA7-944F-C2D5-17B4-2D6D8FF76243}"/>
              </a:ext>
            </a:extLst>
          </p:cNvPr>
          <p:cNvGrpSpPr/>
          <p:nvPr/>
        </p:nvGrpSpPr>
        <p:grpSpPr>
          <a:xfrm>
            <a:off x="188068" y="315878"/>
            <a:ext cx="3696178" cy="1450473"/>
            <a:chOff x="3048000" y="836579"/>
            <a:chExt cx="3696178" cy="14504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758283-7767-6ABB-0913-5B1C66D1245E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172.17.0.1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687ACA-FB85-48B7-992F-213178D4150C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624165-CB9F-35D0-3969-700B17C25BAD}"/>
              </a:ext>
            </a:extLst>
          </p:cNvPr>
          <p:cNvGrpSpPr/>
          <p:nvPr/>
        </p:nvGrpSpPr>
        <p:grpSpPr>
          <a:xfrm>
            <a:off x="188067" y="1815617"/>
            <a:ext cx="3696180" cy="1347881"/>
            <a:chOff x="3047999" y="836579"/>
            <a:chExt cx="2836986" cy="134788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EDF562-EC02-DBA4-54BB-B9EA00B74B35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172.17.2.6 255.255.255.252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</a:rPr>
                <a:t>exit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2E6226-D9AF-918B-BAA8-B733A204A1D6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se2/0)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079EA3-C7FD-0C89-EC23-9498C821095D}"/>
              </a:ext>
            </a:extLst>
          </p:cNvPr>
          <p:cNvSpPr/>
          <p:nvPr/>
        </p:nvSpPr>
        <p:spPr>
          <a:xfrm>
            <a:off x="2433383" y="2556098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47B93E-F9D8-0642-CFD8-E25FE5EA5475}"/>
              </a:ext>
            </a:extLst>
          </p:cNvPr>
          <p:cNvGrpSpPr/>
          <p:nvPr/>
        </p:nvGrpSpPr>
        <p:grpSpPr>
          <a:xfrm>
            <a:off x="188066" y="4236233"/>
            <a:ext cx="3696179" cy="763105"/>
            <a:chOff x="3048000" y="836579"/>
            <a:chExt cx="2836985" cy="7631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835E55-39A6-9CE9-F8AC-E021FCE51873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172.17.1.0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255.255.255.128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se2/0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172.17.1.128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255.255.255.128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se3/0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9B3F1D-B88A-2B2D-CE58-EFDEC74183A9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1DB050-46EA-68FF-79E2-673AB06FD509}"/>
              </a:ext>
            </a:extLst>
          </p:cNvPr>
          <p:cNvSpPr txBox="1"/>
          <p:nvPr/>
        </p:nvSpPr>
        <p:spPr>
          <a:xfrm>
            <a:off x="1049923" y="-34897"/>
            <a:ext cx="197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Router-PT R0 (EEE)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DA55A2E-355F-12E3-AB3B-640242F3483A}"/>
              </a:ext>
            </a:extLst>
          </p:cNvPr>
          <p:cNvGrpSpPr/>
          <p:nvPr/>
        </p:nvGrpSpPr>
        <p:grpSpPr>
          <a:xfrm>
            <a:off x="188066" y="3208775"/>
            <a:ext cx="3696180" cy="978549"/>
            <a:chOff x="3047999" y="836579"/>
            <a:chExt cx="2836986" cy="97854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ACDD49-0155-1C12-A2D0-C39C71E81EA4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172.17.2.9 255.255.255.252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03335E-7DF6-FEA4-082A-31F4F048BFFC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se3/0)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1518A57-3BB1-24C0-8629-821A79712F61}"/>
              </a:ext>
            </a:extLst>
          </p:cNvPr>
          <p:cNvGrpSpPr/>
          <p:nvPr/>
        </p:nvGrpSpPr>
        <p:grpSpPr>
          <a:xfrm>
            <a:off x="4193555" y="315878"/>
            <a:ext cx="3696178" cy="1450473"/>
            <a:chOff x="3048000" y="836579"/>
            <a:chExt cx="3696178" cy="145047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8C8EFF-3791-5EA3-5963-FC96310F8037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172.17.1.1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4E948B6-F885-3AB5-8B28-E394A316C410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A0B1CC3-383A-A0EE-265B-FB16824E7971}"/>
              </a:ext>
            </a:extLst>
          </p:cNvPr>
          <p:cNvGrpSpPr/>
          <p:nvPr/>
        </p:nvGrpSpPr>
        <p:grpSpPr>
          <a:xfrm>
            <a:off x="4193554" y="1815617"/>
            <a:ext cx="3696180" cy="1347881"/>
            <a:chOff x="3047999" y="836579"/>
            <a:chExt cx="2836986" cy="134788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69E9A83-B608-395C-2F7D-32E956E6B78C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172.17.2.1 255.255.255.252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</a:rPr>
                <a:t>exit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1480CB6-7D06-BFEC-4772-6686917C71D3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se2/0)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BA2829A-AC83-68C3-3477-9F6F19A9AE2C}"/>
              </a:ext>
            </a:extLst>
          </p:cNvPr>
          <p:cNvSpPr/>
          <p:nvPr/>
        </p:nvSpPr>
        <p:spPr>
          <a:xfrm>
            <a:off x="6438870" y="2556098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C7B43FC-5833-171F-974C-9596B0849573}"/>
              </a:ext>
            </a:extLst>
          </p:cNvPr>
          <p:cNvGrpSpPr/>
          <p:nvPr/>
        </p:nvGrpSpPr>
        <p:grpSpPr>
          <a:xfrm>
            <a:off x="4193553" y="4236233"/>
            <a:ext cx="3696179" cy="763105"/>
            <a:chOff x="3048000" y="836579"/>
            <a:chExt cx="2836985" cy="76310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734F5F7-636F-70EC-21D6-976401976412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172.17.0.0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255.255.255.0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se2/0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172.17.1.128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255.255.255.128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se3/0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31DA3BA-69AE-0B58-BDA5-B61710788899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E46CB2BB-A207-435B-B27F-08654F5FA004}"/>
              </a:ext>
            </a:extLst>
          </p:cNvPr>
          <p:cNvSpPr txBox="1"/>
          <p:nvPr/>
        </p:nvSpPr>
        <p:spPr>
          <a:xfrm>
            <a:off x="5106562" y="-44155"/>
            <a:ext cx="197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Router-PT R2 (CSE)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0292132-AE09-7B50-F9A7-3B86CAC071EF}"/>
              </a:ext>
            </a:extLst>
          </p:cNvPr>
          <p:cNvGrpSpPr/>
          <p:nvPr/>
        </p:nvGrpSpPr>
        <p:grpSpPr>
          <a:xfrm>
            <a:off x="4193553" y="3208775"/>
            <a:ext cx="3696180" cy="978549"/>
            <a:chOff x="3047999" y="836579"/>
            <a:chExt cx="2836986" cy="97854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7487F2A-7086-B201-8F46-1B0E7BD18ABD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172.17.2.5 255.255.255.252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28CD25B-3567-FF29-13F8-01A947F2E30D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se3/0)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04D441B-F9D5-DB37-049E-BD25FFE065F5}"/>
              </a:ext>
            </a:extLst>
          </p:cNvPr>
          <p:cNvGrpSpPr/>
          <p:nvPr/>
        </p:nvGrpSpPr>
        <p:grpSpPr>
          <a:xfrm>
            <a:off x="8199049" y="315878"/>
            <a:ext cx="3804882" cy="1450473"/>
            <a:chOff x="3048000" y="836579"/>
            <a:chExt cx="3696178" cy="145047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A4D8345-56D3-2316-39F6-B5CE3329AF48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172.17.1.129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EC63FE8-119B-4D63-5D0C-3610F18AE201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3144894-D671-304B-AD07-97D863EA909D}"/>
              </a:ext>
            </a:extLst>
          </p:cNvPr>
          <p:cNvGrpSpPr/>
          <p:nvPr/>
        </p:nvGrpSpPr>
        <p:grpSpPr>
          <a:xfrm>
            <a:off x="8199048" y="1815617"/>
            <a:ext cx="3804884" cy="1347881"/>
            <a:chOff x="3047999" y="836579"/>
            <a:chExt cx="2836986" cy="134788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69C2080-3913-112C-83C6-113D6E90DC38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172.17.2.10 255.255.255.252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</a:rPr>
                <a:t>exit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01C3252-2407-0FCA-3FA5-0E12BC67C6FD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se2/0)</a:t>
              </a:r>
            </a:p>
          </p:txBody>
        </p:sp>
      </p:grp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C4932E5-2E56-8297-64A1-5B9A338CEBAE}"/>
              </a:ext>
            </a:extLst>
          </p:cNvPr>
          <p:cNvSpPr/>
          <p:nvPr/>
        </p:nvSpPr>
        <p:spPr>
          <a:xfrm>
            <a:off x="10444364" y="2556098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68BF71F-F83F-E2B6-C771-13459F31CA19}"/>
              </a:ext>
            </a:extLst>
          </p:cNvPr>
          <p:cNvGrpSpPr/>
          <p:nvPr/>
        </p:nvGrpSpPr>
        <p:grpSpPr>
          <a:xfrm>
            <a:off x="8199040" y="4236233"/>
            <a:ext cx="3804881" cy="763105"/>
            <a:chOff x="3048000" y="836579"/>
            <a:chExt cx="2836985" cy="76310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8CF6B90-B630-E8C4-B836-8E14BDA184E2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172.17.0.0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255.255.255.0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se2/0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172.17.1.0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255.255.255.128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se3/0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53929BE-D23C-723D-E63E-103195D80747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CD428B0-02E3-F478-F762-ED6746D728ED}"/>
              </a:ext>
            </a:extLst>
          </p:cNvPr>
          <p:cNvGrpSpPr/>
          <p:nvPr/>
        </p:nvGrpSpPr>
        <p:grpSpPr>
          <a:xfrm>
            <a:off x="8199048" y="3208775"/>
            <a:ext cx="3804882" cy="978549"/>
            <a:chOff x="3047999" y="836579"/>
            <a:chExt cx="2836986" cy="97854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2CBB550-2014-FBF7-DA2F-4D21AC75A4D1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172.17.2.2 255.255.255.252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39D0417-5DEA-7C56-EF6B-4C0C86B0398B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se3/0)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878C851-CE13-DD32-A51B-ED05D48B4D0D}"/>
              </a:ext>
            </a:extLst>
          </p:cNvPr>
          <p:cNvSpPr txBox="1"/>
          <p:nvPr/>
        </p:nvSpPr>
        <p:spPr>
          <a:xfrm>
            <a:off x="9301355" y="-46114"/>
            <a:ext cx="19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Router-PT R1 (ETE)</a:t>
            </a:r>
          </a:p>
        </p:txBody>
      </p:sp>
    </p:spTree>
    <p:extLst>
      <p:ext uri="{BB962C8B-B14F-4D97-AF65-F5344CB8AC3E}">
        <p14:creationId xmlns:p14="http://schemas.microsoft.com/office/powerpoint/2010/main" val="357698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40E770-6FA7-43E2-7EA8-06130BAB5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5F16E5-ACBB-05FF-03A7-1A8A7A527C74}"/>
              </a:ext>
            </a:extLst>
          </p:cNvPr>
          <p:cNvSpPr/>
          <p:nvPr/>
        </p:nvSpPr>
        <p:spPr>
          <a:xfrm>
            <a:off x="4435483" y="0"/>
            <a:ext cx="3321033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5  -  </a:t>
            </a:r>
            <a:r>
              <a:rPr lang="en-US" b="1" i="0">
                <a:effectLst/>
                <a:latin typeface="Roboto" panose="02000000000000000000" pitchFamily="2" charset="0"/>
              </a:rPr>
              <a:t>Wireless LAN (WLAN)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0061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6C4D98-50D1-68A2-196E-523F2E8FB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25D762-2F17-154F-0C48-82C034E644FB}"/>
              </a:ext>
            </a:extLst>
          </p:cNvPr>
          <p:cNvSpPr/>
          <p:nvPr/>
        </p:nvSpPr>
        <p:spPr>
          <a:xfrm>
            <a:off x="5255754" y="0"/>
            <a:ext cx="1680491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6  -  </a:t>
            </a:r>
            <a:r>
              <a:rPr lang="en-US" b="1" i="0">
                <a:effectLst/>
                <a:latin typeface="Roboto" panose="02000000000000000000" pitchFamily="2" charset="0"/>
              </a:rPr>
              <a:t>DHCP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1419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66C5E-71E7-CF3A-D6CF-BE68EE1B1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92ACD8-4046-B53B-BC00-672746107687}"/>
              </a:ext>
            </a:extLst>
          </p:cNvPr>
          <p:cNvSpPr/>
          <p:nvPr/>
        </p:nvSpPr>
        <p:spPr>
          <a:xfrm>
            <a:off x="5255754" y="0"/>
            <a:ext cx="1680491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7  -  </a:t>
            </a:r>
            <a:r>
              <a:rPr lang="en-US" b="1" i="0">
                <a:effectLst/>
                <a:latin typeface="Roboto" panose="02000000000000000000" pitchFamily="2" charset="0"/>
              </a:rPr>
              <a:t>VLAN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700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30607E-9F8C-9306-6F65-1BE771EE1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5C27E1-0B0A-36B4-0ED2-17CDBA3A6E33}"/>
              </a:ext>
            </a:extLst>
          </p:cNvPr>
          <p:cNvSpPr/>
          <p:nvPr/>
        </p:nvSpPr>
        <p:spPr>
          <a:xfrm>
            <a:off x="4892683" y="0"/>
            <a:ext cx="2406633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8  -  </a:t>
            </a:r>
            <a:r>
              <a:rPr lang="en-US" b="1" i="0">
                <a:effectLst/>
                <a:latin typeface="Roboto" panose="02000000000000000000" pitchFamily="2" charset="0"/>
              </a:rPr>
              <a:t>Inter-VLAN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27623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BE1C85-7D15-D8F0-ADA3-958033938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B60D11-819D-F0A0-966E-81EA7EEEB7A5}"/>
              </a:ext>
            </a:extLst>
          </p:cNvPr>
          <p:cNvSpPr/>
          <p:nvPr/>
        </p:nvSpPr>
        <p:spPr>
          <a:xfrm>
            <a:off x="4516166" y="0"/>
            <a:ext cx="3159668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9  -  </a:t>
            </a:r>
            <a:r>
              <a:rPr lang="en-US" b="1" i="0">
                <a:effectLst/>
                <a:latin typeface="Roboto" panose="02000000000000000000" pitchFamily="2" charset="0"/>
              </a:rPr>
              <a:t>Switch Port Security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19878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799187-6E80-260D-FDAC-3B6B323F9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D9C98C-B951-FEAD-647F-21827BF530EE}"/>
              </a:ext>
            </a:extLst>
          </p:cNvPr>
          <p:cNvSpPr/>
          <p:nvPr/>
        </p:nvSpPr>
        <p:spPr>
          <a:xfrm>
            <a:off x="5219895" y="0"/>
            <a:ext cx="1752209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10  -  </a:t>
            </a:r>
            <a:r>
              <a:rPr lang="en-US" b="1" i="0">
                <a:effectLst/>
                <a:latin typeface="Roboto" panose="02000000000000000000" pitchFamily="2" charset="0"/>
              </a:rPr>
              <a:t>OSPF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37708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4EED63-CB95-02F3-BEDF-669CF4D83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12C40B-D738-6751-CE44-CA1D6960EE68}"/>
              </a:ext>
            </a:extLst>
          </p:cNvPr>
          <p:cNvSpPr/>
          <p:nvPr/>
        </p:nvSpPr>
        <p:spPr>
          <a:xfrm>
            <a:off x="4265154" y="0"/>
            <a:ext cx="3661691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11  -  </a:t>
            </a:r>
            <a:r>
              <a:rPr lang="en-US" b="1" i="0">
                <a:effectLst/>
                <a:latin typeface="Roboto" panose="02000000000000000000" pitchFamily="2" charset="0"/>
              </a:rPr>
              <a:t>Static and default route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2137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4F104A-D16D-1E52-3B6F-0C38789B4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8F5843-4222-29E7-DD81-F0891C27A3F6}"/>
              </a:ext>
            </a:extLst>
          </p:cNvPr>
          <p:cNvSpPr/>
          <p:nvPr/>
        </p:nvSpPr>
        <p:spPr>
          <a:xfrm>
            <a:off x="4812001" y="0"/>
            <a:ext cx="2567997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12  -  </a:t>
            </a:r>
            <a:r>
              <a:rPr lang="en-US" b="1" i="0">
                <a:effectLst/>
                <a:latin typeface="Roboto" panose="02000000000000000000" pitchFamily="2" charset="0"/>
              </a:rPr>
              <a:t>NAT (Static)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11992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E5CEB3-B61B-E369-42D1-3080DBACD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436C6F-8201-831A-3188-F4503A2953BF}"/>
              </a:ext>
            </a:extLst>
          </p:cNvPr>
          <p:cNvSpPr/>
          <p:nvPr/>
        </p:nvSpPr>
        <p:spPr>
          <a:xfrm>
            <a:off x="4742330" y="0"/>
            <a:ext cx="2707340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13  -  </a:t>
            </a:r>
            <a:r>
              <a:rPr lang="en-US" b="1" i="0">
                <a:effectLst/>
                <a:latin typeface="Roboto" panose="02000000000000000000" pitchFamily="2" charset="0"/>
              </a:rPr>
              <a:t>NAT (Dynamic)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0819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3190E6-508E-35E8-6E0A-7B1AB7062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FD0263-02E9-1C08-C9A0-5079BF93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390525"/>
            <a:ext cx="85534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5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824A0-CD37-48E2-FFB9-CAC69553C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DF4ABC-B798-1C4B-EACF-0F462DB3D9EE}"/>
              </a:ext>
            </a:extLst>
          </p:cNvPr>
          <p:cNvSpPr/>
          <p:nvPr/>
        </p:nvSpPr>
        <p:spPr>
          <a:xfrm>
            <a:off x="4558553" y="0"/>
            <a:ext cx="3074893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14  -  </a:t>
            </a:r>
            <a:r>
              <a:rPr lang="en-US" b="1" i="0">
                <a:effectLst/>
                <a:latin typeface="Roboto" panose="02000000000000000000" pitchFamily="2" charset="0"/>
              </a:rPr>
              <a:t>Link Aggregation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39146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D23AD1-9303-03B0-DEC1-70E317C7D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DCBA49-C2CF-9771-2A9B-45DCC963FB52}"/>
              </a:ext>
            </a:extLst>
          </p:cNvPr>
          <p:cNvSpPr/>
          <p:nvPr/>
        </p:nvSpPr>
        <p:spPr>
          <a:xfrm>
            <a:off x="3496235" y="0"/>
            <a:ext cx="5199529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15  -  </a:t>
            </a:r>
            <a:r>
              <a:rPr lang="en-US" b="1" i="0">
                <a:effectLst/>
                <a:latin typeface="Roboto" panose="02000000000000000000" pitchFamily="2" charset="0"/>
              </a:rPr>
              <a:t>Console, Telnet and SSH Configuration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24394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0E4FF7-7812-C77E-B9A9-1E1AA9975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464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68CBD8-5116-58E2-5F36-DB907C0E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106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6950C-B817-BA99-84DF-DBF1CBD31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35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4ADDBC-19D5-735D-DA15-19DCB10EBDC4}"/>
              </a:ext>
            </a:extLst>
          </p:cNvPr>
          <p:cNvSpPr/>
          <p:nvPr/>
        </p:nvSpPr>
        <p:spPr>
          <a:xfrm>
            <a:off x="4869873" y="33750"/>
            <a:ext cx="2452254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  -  LAN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02AD84-9A26-A88C-1C4B-404CB7A4F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685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4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FE85CC-0882-1F97-9A75-E0C922242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AA6C46-FD69-03CD-02FF-B980554D7C0A}"/>
              </a:ext>
            </a:extLst>
          </p:cNvPr>
          <p:cNvSpPr/>
          <p:nvPr/>
        </p:nvSpPr>
        <p:spPr>
          <a:xfrm>
            <a:off x="4869873" y="33358"/>
            <a:ext cx="2452254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2  -  </a:t>
            </a:r>
            <a:r>
              <a:rPr lang="en-US" b="1" i="0">
                <a:effectLst/>
                <a:latin typeface="Roboto" panose="02000000000000000000" pitchFamily="2" charset="0"/>
              </a:rPr>
              <a:t>WAN</a:t>
            </a:r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8AF2A-54C1-5BAC-54B8-DBF607BD0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685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1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7568C4-9D93-094D-E957-D40104E38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4597280-30CD-BD22-F846-C1D77EBA516A}"/>
              </a:ext>
            </a:extLst>
          </p:cNvPr>
          <p:cNvGrpSpPr/>
          <p:nvPr/>
        </p:nvGrpSpPr>
        <p:grpSpPr>
          <a:xfrm>
            <a:off x="188068" y="539456"/>
            <a:ext cx="3696178" cy="1450473"/>
            <a:chOff x="3048000" y="836579"/>
            <a:chExt cx="3696178" cy="14504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EE10DD0-EBE8-EB46-608A-367BCE0089AF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192.168.10.1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B95BD2-6D6A-4B5A-16F8-63793F183EA0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E44659-EB91-76CE-3BB3-2E92C8C289AE}"/>
              </a:ext>
            </a:extLst>
          </p:cNvPr>
          <p:cNvGrpSpPr/>
          <p:nvPr/>
        </p:nvGrpSpPr>
        <p:grpSpPr>
          <a:xfrm>
            <a:off x="188068" y="2176815"/>
            <a:ext cx="3696178" cy="1609491"/>
            <a:chOff x="3048000" y="836579"/>
            <a:chExt cx="2836985" cy="16094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A6A00F-25CD-11DE-3852-3E9790A0ADF2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2772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enable </a:t>
              </a:r>
            </a:p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10.10.10.1 255.255.255.0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D1A10F-1977-33C6-69FB-C43E31D0630F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(Serial)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DE6063-4522-1A53-5757-2C9F3AC50875}"/>
              </a:ext>
            </a:extLst>
          </p:cNvPr>
          <p:cNvSpPr/>
          <p:nvPr/>
        </p:nvSpPr>
        <p:spPr>
          <a:xfrm>
            <a:off x="2470484" y="3376860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6CC3E5-ADCE-A80B-92B3-07EBB7DA37A2}"/>
              </a:ext>
            </a:extLst>
          </p:cNvPr>
          <p:cNvGrpSpPr/>
          <p:nvPr/>
        </p:nvGrpSpPr>
        <p:grpSpPr>
          <a:xfrm>
            <a:off x="4692646" y="5346129"/>
            <a:ext cx="2806708" cy="1347881"/>
            <a:chOff x="3048000" y="836579"/>
            <a:chExt cx="2836985" cy="134788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6A84C9-AD5B-23E6-F486-D7FD49BC8D9A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enable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show ip route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show running-config </a:t>
              </a:r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show startup-config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copy running-config startup-config</a:t>
              </a:r>
              <a:endParaRPr lang="en-US" sz="12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5A475A-3B80-CD5C-9280-2FAF1AF6DB57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More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0B848F-B478-5C51-CA64-D2A016AA7357}"/>
              </a:ext>
            </a:extLst>
          </p:cNvPr>
          <p:cNvGrpSpPr/>
          <p:nvPr/>
        </p:nvGrpSpPr>
        <p:grpSpPr>
          <a:xfrm>
            <a:off x="188068" y="3940012"/>
            <a:ext cx="3806417" cy="1081141"/>
            <a:chOff x="3048000" y="836579"/>
            <a:chExt cx="2836985" cy="10811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819191-C5C1-E350-55F0-4FA2541988BE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7489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pPr>
                <a:spcAft>
                  <a:spcPts val="800"/>
                </a:spcAft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route 192.168.20.0 255.255.255.0 se2/0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0F8EB0-5832-7328-0DEA-4CB923A8B4F1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 (Router0)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96DF77-BFCA-4A73-8D03-1E0503E02DF5}"/>
              </a:ext>
            </a:extLst>
          </p:cNvPr>
          <p:cNvGrpSpPr/>
          <p:nvPr/>
        </p:nvGrpSpPr>
        <p:grpSpPr>
          <a:xfrm>
            <a:off x="8197515" y="3808397"/>
            <a:ext cx="3806417" cy="1081141"/>
            <a:chOff x="3048000" y="836579"/>
            <a:chExt cx="2836985" cy="10811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466FE2-3FDC-D974-4963-A64701E4D9C3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7489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pPr>
                <a:spcAft>
                  <a:spcPts val="800"/>
                </a:spcAft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route 192.168.10.0 255.255.255.0 se3/0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9E3AD23-2FBD-5B51-15D9-097005E6985C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 (Router1)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3DC8C03-6DC0-EB41-6694-3EA217957E85}"/>
              </a:ext>
            </a:extLst>
          </p:cNvPr>
          <p:cNvSpPr txBox="1"/>
          <p:nvPr/>
        </p:nvSpPr>
        <p:spPr>
          <a:xfrm>
            <a:off x="1561732" y="98322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113AD8-2693-796B-AFDB-BB079EE4A279}"/>
              </a:ext>
            </a:extLst>
          </p:cNvPr>
          <p:cNvSpPr txBox="1"/>
          <p:nvPr/>
        </p:nvSpPr>
        <p:spPr>
          <a:xfrm>
            <a:off x="9641321" y="98322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3E4804-4034-1C97-CE5E-E905D9125080}"/>
              </a:ext>
            </a:extLst>
          </p:cNvPr>
          <p:cNvGrpSpPr/>
          <p:nvPr/>
        </p:nvGrpSpPr>
        <p:grpSpPr>
          <a:xfrm>
            <a:off x="8307754" y="539456"/>
            <a:ext cx="3696178" cy="1450473"/>
            <a:chOff x="3048000" y="836579"/>
            <a:chExt cx="3696178" cy="14504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A448A9-B83B-7670-3543-DCB55C62C292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192.168.20.1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BE49E4-89F5-ACBC-1404-1B86F00FF995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2A093A-7B98-F5C7-556B-3E7B76B5B43F}"/>
              </a:ext>
            </a:extLst>
          </p:cNvPr>
          <p:cNvGrpSpPr/>
          <p:nvPr/>
        </p:nvGrpSpPr>
        <p:grpSpPr>
          <a:xfrm>
            <a:off x="8307754" y="2176815"/>
            <a:ext cx="3696178" cy="1424825"/>
            <a:chOff x="3048000" y="836579"/>
            <a:chExt cx="2836985" cy="142482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EEBEE4-33A7-22A7-5491-A9F1CE0FA1D5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09260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enable </a:t>
              </a:r>
            </a:p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10.10.10.2 255.255.255.0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FBA8E2-0B9F-BC7B-7C8D-650BE6A9404F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32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B84AE9-BADA-1313-3141-0F86102DD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5"/>
          <a:stretch/>
        </p:blipFill>
        <p:spPr>
          <a:xfrm>
            <a:off x="0" y="502023"/>
            <a:ext cx="7152052" cy="4041321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BB21998-00C8-A639-ED14-DB2D26B3E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68059"/>
              </p:ext>
            </p:extLst>
          </p:nvPr>
        </p:nvGraphicFramePr>
        <p:xfrm>
          <a:off x="9072282" y="49093"/>
          <a:ext cx="3049400" cy="6742461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84502994"/>
                    </a:ext>
                  </a:extLst>
                </a:gridCol>
                <a:gridCol w="1352612">
                  <a:extLst>
                    <a:ext uri="{9D8B030D-6E8A-4147-A177-3AD203B41FA5}">
                      <a16:colId xmlns:a16="http://schemas.microsoft.com/office/drawing/2014/main" val="570390458"/>
                    </a:ext>
                  </a:extLst>
                </a:gridCol>
                <a:gridCol w="1239588">
                  <a:extLst>
                    <a:ext uri="{9D8B030D-6E8A-4147-A177-3AD203B41FA5}">
                      <a16:colId xmlns:a16="http://schemas.microsoft.com/office/drawing/2014/main" val="1715737463"/>
                    </a:ext>
                  </a:extLst>
                </a:gridCol>
              </a:tblGrid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CIDR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Subnet Mask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Hosts (Usable)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434087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128.0.0.0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2,147,483,646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143928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192.0.0.0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1,073,741,822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388403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/3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224.0.0.0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536,870,910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746805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240.0.0.0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268,435,454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92803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/5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248.0.0.0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134,217,726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830751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252.0.0.0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67,108,862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441085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/7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254.0.0.0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33,554,430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280723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16,777,214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53109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/9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255.128.0.0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8,388,606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69452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255.192.0.0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4,194,302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67849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/11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255.224.0.0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2,097,150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5007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255.240.0.0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1,048,574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35411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/13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255.248.0.0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524,286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302731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255.252.0.0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262,142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1272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/15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255.254.0.0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131,070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14661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65,534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06622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/17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255.255.128.0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32,766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4454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255.255.192.0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16,382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29963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/19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255.255.224.0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8,190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134451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255.255.240.0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4,094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6571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/21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255.255.248.0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2,046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12080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255.255.252.0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1,022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1039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/23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255.255.254.0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510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60172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0504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/25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255.255.255.128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126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64812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255.255.255.192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02148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/27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255.255.255.224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26455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255.255.255.240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507415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/29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255.255.255.248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572703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/30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255.255.255.252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976897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/31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255.255.255.254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0*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746628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/32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255.255.255.255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907680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5838E3-29BD-2244-8131-B2D00A19EB3A}"/>
              </a:ext>
            </a:extLst>
          </p:cNvPr>
          <p:cNvSpPr/>
          <p:nvPr/>
        </p:nvSpPr>
        <p:spPr>
          <a:xfrm>
            <a:off x="4151442" y="24063"/>
            <a:ext cx="3889116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3  -  </a:t>
            </a:r>
            <a:r>
              <a:rPr lang="en-US" b="1" i="0">
                <a:effectLst/>
                <a:latin typeface="Roboto" panose="02000000000000000000" pitchFamily="2" charset="0"/>
              </a:rPr>
              <a:t>Subnetting hand calculation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8232D3-F8B5-55B3-9792-6D23A748B117}"/>
              </a:ext>
            </a:extLst>
          </p:cNvPr>
          <p:cNvSpPr txBox="1"/>
          <p:nvPr/>
        </p:nvSpPr>
        <p:spPr>
          <a:xfrm>
            <a:off x="270442" y="0"/>
            <a:ext cx="6000750" cy="1279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4" b="1"/>
              <a:t>Solution of the problem: </a:t>
            </a:r>
            <a:r>
              <a:rPr lang="en-US" sz="964">
                <a:highlight>
                  <a:srgbClr val="00FF00"/>
                </a:highlight>
              </a:rPr>
              <a:t>172.17.0.0</a:t>
            </a:r>
            <a:r>
              <a:rPr lang="en-US" sz="964" b="1">
                <a:highlight>
                  <a:srgbClr val="00FF00"/>
                </a:highlight>
              </a:rPr>
              <a:t> / </a:t>
            </a:r>
            <a:r>
              <a:rPr lang="en-US" sz="964">
                <a:highlight>
                  <a:srgbClr val="00FF00"/>
                </a:highlight>
              </a:rPr>
              <a:t>20</a:t>
            </a:r>
          </a:p>
          <a:p>
            <a:r>
              <a:rPr lang="en-US" sz="964" b="1"/>
              <a:t>Step 1: </a:t>
            </a:r>
            <a:r>
              <a:rPr lang="en-US" sz="964"/>
              <a:t>Sort (Descending order) the number of subnets according to their requirement</a:t>
            </a:r>
          </a:p>
          <a:p>
            <a:endParaRPr lang="en-US" sz="964"/>
          </a:p>
          <a:p>
            <a:r>
              <a:rPr lang="en-US" sz="964" b="1"/>
              <a:t>1</a:t>
            </a:r>
            <a:r>
              <a:rPr lang="en-US" sz="964" b="1" baseline="30000"/>
              <a:t>st </a:t>
            </a:r>
            <a:r>
              <a:rPr lang="en-US" sz="964" b="1"/>
              <a:t> </a:t>
            </a:r>
            <a:r>
              <a:rPr lang="en-US" sz="964"/>
              <a:t>-- subnet, EEE Department LAN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210 + 2 = </a:t>
            </a:r>
            <a:r>
              <a:rPr lang="en-US" sz="964" u="sng"/>
              <a:t>212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8</a:t>
            </a:r>
            <a:r>
              <a:rPr lang="en-US" sz="964">
                <a:highlight>
                  <a:srgbClr val="00FF00"/>
                </a:highlight>
              </a:rPr>
              <a:t>)  /24</a:t>
            </a:r>
          </a:p>
          <a:p>
            <a:r>
              <a:rPr lang="en-US" sz="964" b="1"/>
              <a:t>2</a:t>
            </a:r>
            <a:r>
              <a:rPr lang="en-US" sz="964" b="1" baseline="30000"/>
              <a:t>nd</a:t>
            </a:r>
            <a:r>
              <a:rPr lang="en-US" sz="964" baseline="30000"/>
              <a:t> </a:t>
            </a:r>
            <a:r>
              <a:rPr lang="en-US" sz="964"/>
              <a:t>-- subnet, CSE Department LAN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112 + 2 = </a:t>
            </a:r>
            <a:r>
              <a:rPr lang="en-US" sz="964" u="sng"/>
              <a:t>114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7</a:t>
            </a:r>
            <a:r>
              <a:rPr lang="en-US" sz="964">
                <a:highlight>
                  <a:srgbClr val="00FF00"/>
                </a:highlight>
              </a:rPr>
              <a:t>)  /25</a:t>
            </a:r>
          </a:p>
          <a:p>
            <a:r>
              <a:rPr lang="en-US" sz="964" b="1"/>
              <a:t>3</a:t>
            </a:r>
            <a:r>
              <a:rPr lang="en-US" sz="964" b="1" baseline="30000"/>
              <a:t>rd</a:t>
            </a:r>
            <a:r>
              <a:rPr lang="en-US" sz="964"/>
              <a:t> -- subnet, ETE Department LAN 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  64 + 2 =   </a:t>
            </a:r>
            <a:r>
              <a:rPr lang="en-US" sz="964" u="sng"/>
              <a:t>66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7</a:t>
            </a:r>
            <a:r>
              <a:rPr lang="en-US" sz="964">
                <a:highlight>
                  <a:srgbClr val="00FF00"/>
                </a:highlight>
              </a:rPr>
              <a:t>)  /25</a:t>
            </a:r>
          </a:p>
          <a:p>
            <a:endParaRPr lang="en-US" sz="964"/>
          </a:p>
          <a:p>
            <a:r>
              <a:rPr lang="en-US" sz="964" b="1"/>
              <a:t>Step 2: Step 3: 212 &lt;= 2</a:t>
            </a:r>
            <a:r>
              <a:rPr lang="en-US" sz="964" b="1" baseline="30000"/>
              <a:t>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E0417A-F172-61E1-E9B0-5A1E40B0A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89569"/>
              </p:ext>
            </p:extLst>
          </p:nvPr>
        </p:nvGraphicFramePr>
        <p:xfrm>
          <a:off x="270436" y="1236603"/>
          <a:ext cx="11651128" cy="562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88">
                  <a:extLst>
                    <a:ext uri="{9D8B030D-6E8A-4147-A177-3AD203B41FA5}">
                      <a16:colId xmlns:a16="http://schemas.microsoft.com/office/drawing/2014/main" val="355051327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31045094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565163726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28097667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923233234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96502775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535665109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72770134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496380540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142461850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664815360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50896554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25785049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48168156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649748380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866678745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4246322062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52899284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347191497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4053102899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59946364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42241778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424354773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97285451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112544372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14373769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94666507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02566487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64115456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110091073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69153853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670501356"/>
                    </a:ext>
                  </a:extLst>
                </a:gridCol>
                <a:gridCol w="1279614">
                  <a:extLst>
                    <a:ext uri="{9D8B030D-6E8A-4147-A177-3AD203B41FA5}">
                      <a16:colId xmlns:a16="http://schemas.microsoft.com/office/drawing/2014/main" val="384832532"/>
                    </a:ext>
                  </a:extLst>
                </a:gridCol>
                <a:gridCol w="1194298">
                  <a:extLst>
                    <a:ext uri="{9D8B030D-6E8A-4147-A177-3AD203B41FA5}">
                      <a16:colId xmlns:a16="http://schemas.microsoft.com/office/drawing/2014/main" val="2899413660"/>
                    </a:ext>
                  </a:extLst>
                </a:gridCol>
              </a:tblGrid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817" marR="16817" marT="8408" marB="84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853823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172.17.0.0 / 24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51809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172.17.0.1 / 24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90741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172.17.0.254 / 24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007335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172.17.0.255 / 24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6968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CSE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172.17.1.0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073271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CSE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873326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CSE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172.17.1.126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803907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CSE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172.17.1.127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10845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172.17.1.128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141320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172.17.1.129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623013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172.17.1.254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19856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172.17.1.255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51857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CSE-ETE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172.17.2.0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097459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CSE-ETE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519052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CSE-ETE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172.17.2.2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95826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CSE-ETE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172.17.2.3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93386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CSE-EEE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172.17.2.4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75699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CSE-EEE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172.17.2.5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467954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CSE-EEE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172.17.2.6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086008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CSE-EEE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172.17.2.7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921772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EEE-ETE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172.17.2.8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66865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EEE-ETE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172.17.2.9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815693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EEE-ETE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172.17.2.10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756893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EEE-ETE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172.17.2.11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574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3A12192-4EAA-A880-AD4E-CC843494884A}"/>
              </a:ext>
            </a:extLst>
          </p:cNvPr>
          <p:cNvSpPr txBox="1"/>
          <p:nvPr/>
        </p:nvSpPr>
        <p:spPr>
          <a:xfrm>
            <a:off x="3810000" y="449036"/>
            <a:ext cx="4245429" cy="537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536"/>
              </a:spcBef>
            </a:pPr>
            <a:r>
              <a:rPr lang="en-US" sz="964" b="1"/>
              <a:t>4</a:t>
            </a:r>
            <a:r>
              <a:rPr lang="en-US" sz="964" b="1" baseline="30000"/>
              <a:t>th</a:t>
            </a:r>
            <a:r>
              <a:rPr lang="en-US" sz="964"/>
              <a:t> -- Point to point link between CSE and ETE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2 + 2 = </a:t>
            </a:r>
            <a:r>
              <a:rPr lang="en-US" sz="964" u="sng"/>
              <a:t>4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2</a:t>
            </a:r>
            <a:r>
              <a:rPr lang="en-US" sz="964">
                <a:highlight>
                  <a:srgbClr val="00FF00"/>
                </a:highlight>
              </a:rPr>
              <a:t>)   /30</a:t>
            </a:r>
          </a:p>
          <a:p>
            <a:r>
              <a:rPr lang="en-US" sz="964" b="1"/>
              <a:t>5</a:t>
            </a:r>
            <a:r>
              <a:rPr lang="en-US" sz="964" b="1" baseline="30000"/>
              <a:t>th</a:t>
            </a:r>
            <a:r>
              <a:rPr lang="en-US" sz="964"/>
              <a:t> -- Point to point link between CSE and EEE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2 + 2 = </a:t>
            </a:r>
            <a:r>
              <a:rPr lang="en-US" sz="964" u="sng"/>
              <a:t>4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2</a:t>
            </a:r>
            <a:r>
              <a:rPr lang="en-US" sz="964">
                <a:highlight>
                  <a:srgbClr val="00FF00"/>
                </a:highlight>
              </a:rPr>
              <a:t>)   /30</a:t>
            </a:r>
          </a:p>
          <a:p>
            <a:r>
              <a:rPr lang="en-US" sz="964" b="1"/>
              <a:t>6</a:t>
            </a:r>
            <a:r>
              <a:rPr lang="en-US" sz="964" b="1" baseline="30000"/>
              <a:t>th</a:t>
            </a:r>
            <a:r>
              <a:rPr lang="en-US" sz="964"/>
              <a:t> -- Point to point link between EEE and ETE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2 + 2 = </a:t>
            </a:r>
            <a:r>
              <a:rPr lang="en-US" sz="964" u="sng"/>
              <a:t>4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2</a:t>
            </a:r>
            <a:r>
              <a:rPr lang="en-US" sz="964">
                <a:highlight>
                  <a:srgbClr val="00FF00"/>
                </a:highlight>
              </a:rPr>
              <a:t>)   /30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9D357-2FF5-5222-358D-A0B20F5F3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0ADE4E-A12C-3233-3757-B7DA26D03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07429"/>
              </p:ext>
            </p:extLst>
          </p:nvPr>
        </p:nvGraphicFramePr>
        <p:xfrm>
          <a:off x="645584" y="1143000"/>
          <a:ext cx="10900834" cy="2857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83">
                  <a:extLst>
                    <a:ext uri="{9D8B030D-6E8A-4147-A177-3AD203B41FA5}">
                      <a16:colId xmlns:a16="http://schemas.microsoft.com/office/drawing/2014/main" val="355051327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1310450941"/>
                    </a:ext>
                  </a:extLst>
                </a:gridCol>
                <a:gridCol w="1355237">
                  <a:extLst>
                    <a:ext uri="{9D8B030D-6E8A-4147-A177-3AD203B41FA5}">
                      <a16:colId xmlns:a16="http://schemas.microsoft.com/office/drawing/2014/main" val="3565163726"/>
                    </a:ext>
                  </a:extLst>
                </a:gridCol>
                <a:gridCol w="1343513">
                  <a:extLst>
                    <a:ext uri="{9D8B030D-6E8A-4147-A177-3AD203B41FA5}">
                      <a16:colId xmlns:a16="http://schemas.microsoft.com/office/drawing/2014/main" val="1280976678"/>
                    </a:ext>
                  </a:extLst>
                </a:gridCol>
                <a:gridCol w="1534584">
                  <a:extLst>
                    <a:ext uri="{9D8B030D-6E8A-4147-A177-3AD203B41FA5}">
                      <a16:colId xmlns:a16="http://schemas.microsoft.com/office/drawing/2014/main" val="1535665109"/>
                    </a:ext>
                  </a:extLst>
                </a:gridCol>
                <a:gridCol w="2910417">
                  <a:extLst>
                    <a:ext uri="{9D8B030D-6E8A-4147-A177-3AD203B41FA5}">
                      <a16:colId xmlns:a16="http://schemas.microsoft.com/office/drawing/2014/main" val="1727701348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496380540"/>
                    </a:ext>
                  </a:extLst>
                </a:gridCol>
              </a:tblGrid>
              <a:tr h="77152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Subnet </a:t>
                      </a:r>
                      <a:r>
                        <a:rPr lang="en-US" sz="1200" b="1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Needed </a:t>
                      </a:r>
                      <a:r>
                        <a:rPr lang="en-US" sz="1200" b="1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Size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Allocated Size</a:t>
                      </a: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Network Address</a:t>
                      </a: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Mask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Assignable Range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Broadcast Address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46795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EEE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172.17.0.0 / 24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172.17.0.1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172.17.0.254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172.17.0.255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086008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CSE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126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172.17.1.0 / 25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255.255.255.128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172.17.1.126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172.17.1.127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92177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ETE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126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172.17.1.128 / 25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255.255.255.128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172.17.1.129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172.17.1.254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172.17.1.255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66865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CSE-ETE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172.17.2.0 / 30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255.255.255.252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172.17.2.3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815693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CSE-EEE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172.17.2.4 / 30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255.255.255.252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172.17.2.5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172.17.2.6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172.17.2.7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756893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EEE-ETE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172.17.2.8 / 30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255.255.255.252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172.17.2.9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172.17.2.11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57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23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C7C512-BF1A-B33C-1896-D8A8D7CF2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9EDFDD-AD5A-7922-6C1F-50BA85688609}"/>
              </a:ext>
            </a:extLst>
          </p:cNvPr>
          <p:cNvSpPr/>
          <p:nvPr/>
        </p:nvSpPr>
        <p:spPr>
          <a:xfrm>
            <a:off x="3913485" y="32058"/>
            <a:ext cx="4365029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4  -  </a:t>
            </a:r>
            <a:r>
              <a:rPr lang="en-US" b="1" i="0">
                <a:effectLst/>
                <a:latin typeface="Roboto" panose="02000000000000000000" pitchFamily="2" charset="0"/>
              </a:rPr>
              <a:t>Subnetting packet tracer activity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7E468-38AC-0318-F00A-371B586E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391"/>
            <a:ext cx="12192000" cy="64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3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2022</Words>
  <Application>Microsoft Office PowerPoint</Application>
  <PresentationFormat>Widescreen</PresentationFormat>
  <Paragraphs>1142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Antor Hawlader</dc:creator>
  <cp:lastModifiedBy>Antor Hawlader</cp:lastModifiedBy>
  <cp:revision>64</cp:revision>
  <dcterms:created xsi:type="dcterms:W3CDTF">2025-07-11T17:30:23Z</dcterms:created>
  <dcterms:modified xsi:type="dcterms:W3CDTF">2025-07-17T20:02:30Z</dcterms:modified>
</cp:coreProperties>
</file>