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1" autoAdjust="0"/>
    <p:restoredTop sz="94886" autoAdjust="0"/>
  </p:normalViewPr>
  <p:slideViewPr>
    <p:cSldViewPr>
      <p:cViewPr varScale="1">
        <p:scale>
          <a:sx n="85" d="100"/>
          <a:sy n="85" d="100"/>
        </p:scale>
        <p:origin x="888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7/14/2025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7/13/2025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799925-5459-CD6A-0834-8FAE63841494}"/>
              </a:ext>
            </a:extLst>
          </p:cNvPr>
          <p:cNvSpPr txBox="1"/>
          <p:nvPr/>
        </p:nvSpPr>
        <p:spPr>
          <a:xfrm>
            <a:off x="3640431" y="1431309"/>
            <a:ext cx="49079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4400">
                <a:solidFill>
                  <a:schemeClr val="tx1">
                    <a:lumMod val="65000"/>
                    <a:lumOff val="35000"/>
                  </a:schemeClr>
                </a:solidFill>
              </a:rPr>
              <a:t>AI Presentation</a:t>
            </a:r>
            <a:endParaRPr lang="en-US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7909F-7775-972E-E714-63F9E6346158}"/>
              </a:ext>
            </a:extLst>
          </p:cNvPr>
          <p:cNvSpPr txBox="1"/>
          <p:nvPr/>
        </p:nvSpPr>
        <p:spPr>
          <a:xfrm>
            <a:off x="11859" y="6396334"/>
            <a:ext cx="6100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Shanto Mariam University of Creative Technology</a:t>
            </a:r>
          </a:p>
          <a:p>
            <a:r>
              <a:rPr lang="en-US" sz="1200"/>
              <a:t>Department: CSE</a:t>
            </a:r>
            <a:endParaRPr lang="en-US" sz="1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483CDC-506F-E685-8879-9B01285D6C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01" y="173603"/>
            <a:ext cx="1537879" cy="10749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5854A1-96C3-ABAB-8D28-7A2BA9225A33}"/>
              </a:ext>
            </a:extLst>
          </p:cNvPr>
          <p:cNvSpPr txBox="1"/>
          <p:nvPr/>
        </p:nvSpPr>
        <p:spPr>
          <a:xfrm>
            <a:off x="9293225" y="6357675"/>
            <a:ext cx="289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Course Code: 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CSE-3311</a:t>
            </a:r>
          </a:p>
          <a:p>
            <a:pPr algn="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Course Name: Artificial Intelligence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F7BC2C-3AD2-7A7F-0441-C166BAA389F7}"/>
              </a:ext>
            </a:extLst>
          </p:cNvPr>
          <p:cNvSpPr/>
          <p:nvPr/>
        </p:nvSpPr>
        <p:spPr>
          <a:xfrm>
            <a:off x="6699422" y="2971800"/>
            <a:ext cx="3733798" cy="3048000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>
                <a:solidFill>
                  <a:schemeClr val="bg1"/>
                </a:solidFill>
              </a:rPr>
              <a:t>Submitted to:</a:t>
            </a:r>
          </a:p>
          <a:p>
            <a:pPr algn="r"/>
            <a:r>
              <a:rPr lang="en-US" sz="2000">
                <a:solidFill>
                  <a:schemeClr val="bg1"/>
                </a:solidFill>
              </a:rPr>
              <a:t>Abdur Rab Dhruba,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Lecturer,</a:t>
            </a:r>
          </a:p>
          <a:p>
            <a:pPr algn="r"/>
            <a:r>
              <a:rPr lang="en-US" sz="2000">
                <a:solidFill>
                  <a:schemeClr val="bg1"/>
                </a:solidFill>
              </a:rPr>
              <a:t>Department of </a:t>
            </a:r>
          </a:p>
          <a:p>
            <a:pPr algn="r"/>
            <a:r>
              <a:rPr lang="en-US" sz="2000">
                <a:solidFill>
                  <a:schemeClr val="bg1"/>
                </a:solidFill>
              </a:rPr>
              <a:t>CSE &amp; CSIT 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SMUCT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62A3F48-1AC6-B643-853C-6683B156BED3}"/>
              </a:ext>
            </a:extLst>
          </p:cNvPr>
          <p:cNvSpPr/>
          <p:nvPr/>
        </p:nvSpPr>
        <p:spPr>
          <a:xfrm>
            <a:off x="2208212" y="2971800"/>
            <a:ext cx="3276600" cy="3048000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Prepared by:</a:t>
            </a:r>
          </a:p>
          <a:p>
            <a:r>
              <a:rPr lang="en-US" sz="2000"/>
              <a:t>Antor </a:t>
            </a:r>
            <a:r>
              <a:rPr lang="en-US" sz="2000" dirty="0"/>
              <a:t>Hawlader</a:t>
            </a:r>
          </a:p>
          <a:p>
            <a:r>
              <a:rPr lang="en-US" sz="2000" dirty="0"/>
              <a:t>ID</a:t>
            </a:r>
            <a:r>
              <a:rPr lang="en-US" sz="2000"/>
              <a:t>: </a:t>
            </a:r>
            <a:r>
              <a:rPr lang="en-US" sz="2000" b="1"/>
              <a:t>2220710</a:t>
            </a:r>
            <a:r>
              <a:rPr 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24</a:t>
            </a:r>
          </a:p>
          <a:p>
            <a:r>
              <a:rPr lang="en-US" sz="2000">
                <a:solidFill>
                  <a:schemeClr val="bg1"/>
                </a:solidFill>
              </a:rPr>
              <a:t>Tamim Chad Likhon ID: 2220710</a:t>
            </a:r>
            <a:r>
              <a:rPr 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45</a:t>
            </a:r>
          </a:p>
          <a:p>
            <a:r>
              <a:rPr lang="en-US" sz="2000">
                <a:solidFill>
                  <a:schemeClr val="bg1"/>
                </a:solidFill>
              </a:rPr>
              <a:t>Dept: CSE </a:t>
            </a:r>
          </a:p>
          <a:p>
            <a:r>
              <a:rPr lang="en-US" sz="2000">
                <a:solidFill>
                  <a:schemeClr val="bg1"/>
                </a:solidFill>
              </a:rPr>
              <a:t>Batch: 30</a:t>
            </a:r>
            <a:r>
              <a:rPr lang="en-US" sz="2000" baseline="30000">
                <a:solidFill>
                  <a:schemeClr val="bg1"/>
                </a:solidFill>
              </a:rPr>
              <a:t>th</a:t>
            </a: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r>
              <a:rPr lang="en-US" sz="2000">
                <a:solidFill>
                  <a:schemeClr val="bg1"/>
                </a:solidFill>
              </a:rPr>
              <a:t>8th Semester</a:t>
            </a:r>
          </a:p>
          <a:p>
            <a:r>
              <a:rPr lang="en-US" sz="2000">
                <a:solidFill>
                  <a:schemeClr val="bg1"/>
                </a:solidFill>
              </a:rPr>
              <a:t>Submit On: 16-07-2025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11CD4-032F-4AC3-675A-227868AAC760}"/>
              </a:ext>
            </a:extLst>
          </p:cNvPr>
          <p:cNvSpPr txBox="1"/>
          <p:nvPr/>
        </p:nvSpPr>
        <p:spPr>
          <a:xfrm>
            <a:off x="1751012" y="2225934"/>
            <a:ext cx="906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MathBangla: A Next-Gen Bengali NLP and Mathmatical Equation Generation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AE397-A5D1-D3D7-3D52-F5FF8B446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CF50-7D5A-B2D7-E0B8-88166298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Integration Architecture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CBE93-FA8F-8465-C9FC-8C304BDBA063}"/>
              </a:ext>
            </a:extLst>
          </p:cNvPr>
          <p:cNvSpPr txBox="1"/>
          <p:nvPr/>
        </p:nvSpPr>
        <p:spPr>
          <a:xfrm>
            <a:off x="455612" y="1371600"/>
            <a:ext cx="7924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Pipeline: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Bengali NLP Module → Math Pattern Recognizer → Equation Builder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Interconnected modules handle translation, parsing, and expression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Modular system allows reuse of Bengali NLP engine for other AI applications.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58BCA9-B88D-C13B-5B56-70A179EF5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" r="843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nage data pipeline to train AI model">
            <a:extLst>
              <a:ext uri="{FF2B5EF4-FFF2-40B4-BE49-F238E27FC236}">
                <a16:creationId xmlns:a16="http://schemas.microsoft.com/office/drawing/2014/main" id="{5AC6354F-EBD1-9509-C6F3-FCBEBF511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1" y="4114800"/>
            <a:ext cx="3225613" cy="14812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63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31769-052C-3402-46A4-D93D650A2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C9DF-CE8D-4408-956B-B2BF772D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 i="0">
                <a:solidFill>
                  <a:srgbClr val="24292F"/>
                </a:solidFill>
                <a:effectLst/>
                <a:latin typeface="-apple-system"/>
              </a:rPr>
              <a:t>Applications – NLP Side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5703F-F6ED-3388-BAC2-EC0C00AC5918}"/>
              </a:ext>
            </a:extLst>
          </p:cNvPr>
          <p:cNvSpPr txBox="1"/>
          <p:nvPr/>
        </p:nvSpPr>
        <p:spPr>
          <a:xfrm>
            <a:off x="455612" y="1371600"/>
            <a:ext cx="762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Bengali virtual assistants that can understand dialect speech.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Dialect-to-dialect machine translation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Chatbots for healthcare, agriculture, and education using regional dialects.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A9CAD5-0098-94C9-82FD-4023B55B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r="892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0A1664-FEC3-D123-D633-37E54185D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9" b="4129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E3B9787-F760-4259-6401-FDA029607FB5}"/>
              </a:ext>
            </a:extLst>
          </p:cNvPr>
          <p:cNvSpPr/>
          <p:nvPr/>
        </p:nvSpPr>
        <p:spPr>
          <a:xfrm>
            <a:off x="150812" y="64008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74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5D461-FA08-5594-90F9-3AC774666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0BFE-8948-B609-B877-672EF5D0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Applications – Math Side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18CB5-BDE2-DA6E-CBA8-B4B23D4E4F6B}"/>
              </a:ext>
            </a:extLst>
          </p:cNvPr>
          <p:cNvSpPr txBox="1"/>
          <p:nvPr/>
        </p:nvSpPr>
        <p:spPr>
          <a:xfrm>
            <a:off x="455612" y="1371600"/>
            <a:ext cx="762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Bengali EdTech platforms for JSC, SSC, HSC level math problem solving.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Exam prep apps that support math queries in Bengali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Assistive tools for low-income or rural students with no English background.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7D6DCD-C64F-2153-D61E-7EB4D8758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4" b="6854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Exam Preparation App by Purrweb UI/UX ...">
            <a:extLst>
              <a:ext uri="{FF2B5EF4-FFF2-40B4-BE49-F238E27FC236}">
                <a16:creationId xmlns:a16="http://schemas.microsoft.com/office/drawing/2014/main" id="{2FF2AC00-6DE8-73A1-2781-CDDD4AD33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25" y="3660781"/>
            <a:ext cx="3149412" cy="23590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26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D6527-FBBD-2A8D-7DB8-35C252E2E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C1AD-0161-1FB2-E8A2-3FBF3E89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Future Extensions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C4A05-3439-DAE3-E215-D6051E265A88}"/>
              </a:ext>
            </a:extLst>
          </p:cNvPr>
          <p:cNvSpPr txBox="1"/>
          <p:nvPr/>
        </p:nvSpPr>
        <p:spPr>
          <a:xfrm>
            <a:off x="455612" y="1371600"/>
            <a:ext cx="762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Add voice input/output (Speech-to-Math)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Add OCR module for extracting math problems from printed textbooks.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Gamified learning using Bengali spoken input and instant equation generation.</a:t>
            </a:r>
          </a:p>
        </p:txBody>
      </p:sp>
      <p:pic>
        <p:nvPicPr>
          <p:cNvPr id="8194" name="Picture 2" descr="Speech-to-Text AI: How to Improve Data ...">
            <a:extLst>
              <a:ext uri="{FF2B5EF4-FFF2-40B4-BE49-F238E27FC236}">
                <a16:creationId xmlns:a16="http://schemas.microsoft.com/office/drawing/2014/main" id="{325C907A-99F6-11FA-19DB-F61F75B99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76" y="4343400"/>
            <a:ext cx="4631961" cy="1371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ZUR ET16 Plus Document &amp; Book Scanner ...">
            <a:extLst>
              <a:ext uri="{FF2B5EF4-FFF2-40B4-BE49-F238E27FC236}">
                <a16:creationId xmlns:a16="http://schemas.microsoft.com/office/drawing/2014/main" id="{05FD4FA8-54BA-D7F4-C4B9-008F87D11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752475"/>
            <a:ext cx="2447925" cy="2447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7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1106A-9918-6980-5536-DD4E7A923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95EE-437F-F43A-B035-13287AE0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For Whom?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A85DE-248F-F169-005A-E4CEF972E835}"/>
              </a:ext>
            </a:extLst>
          </p:cNvPr>
          <p:cNvSpPr txBox="1"/>
          <p:nvPr/>
        </p:nvSpPr>
        <p:spPr>
          <a:xfrm>
            <a:off x="455612" y="1371600"/>
            <a:ext cx="762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Students in Bengali medium (especially rural and underprivileged areas).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Teachers seeking to create AI-supported learning materials.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NLP researchers working with low-resource, underrepresented languages.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6254C4-AF29-4C7A-ED21-FD5F1184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" b="1880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C18C9D-9627-B5B0-1608-F9978D72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9" b="4129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46E601-7469-8ED6-B8C0-4D703B20DFEA}"/>
              </a:ext>
            </a:extLst>
          </p:cNvPr>
          <p:cNvSpPr/>
          <p:nvPr/>
        </p:nvSpPr>
        <p:spPr>
          <a:xfrm>
            <a:off x="150812" y="64008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68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E46DF-E461-10BA-365E-F25D06DF0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F49B-2288-8C25-E16F-9FE286A8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Who Else Benefits?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74DB4-0C41-E402-14C5-C256DA15612C}"/>
              </a:ext>
            </a:extLst>
          </p:cNvPr>
          <p:cNvSpPr txBox="1"/>
          <p:nvPr/>
        </p:nvSpPr>
        <p:spPr>
          <a:xfrm>
            <a:off x="455612" y="1371600"/>
            <a:ext cx="762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EdTech startups building smart Bengali learning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NGOs working on digital education and literacy.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Government e-learning projects in national curriculum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E198FA-90DF-B288-90BD-C4137D13D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7" b="6617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E4CBE8-23EF-C376-F110-A2B70F5B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7" b="13847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13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346A1-BE2F-9D94-D963-D572308B9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E698-3FCF-4D70-8F3A-13D291DA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Summary &amp; Vision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42D95-ED24-E940-B260-B78FB8FBF65B}"/>
              </a:ext>
            </a:extLst>
          </p:cNvPr>
          <p:cNvSpPr txBox="1"/>
          <p:nvPr/>
        </p:nvSpPr>
        <p:spPr>
          <a:xfrm>
            <a:off x="455612" y="1371600"/>
            <a:ext cx="762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MathBangla unites linguistic intelligence and logical reasoning in Bengali.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Solves a real problem: language-first math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Future: Expand to voice, OCR, cross-lingual education tools.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AFC780-F177-867E-286D-08216184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r="4332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BE638E-889B-CA10-A3B4-DB3EBE8BB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" b="1462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33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457200"/>
            <a:ext cx="9753600" cy="733891"/>
          </a:xfrm>
        </p:spPr>
        <p:txBody>
          <a:bodyPr>
            <a:normAutofit/>
          </a:bodyPr>
          <a:lstStyle/>
          <a:p>
            <a:r>
              <a:rPr lang="en-US" sz="3200" i="0">
                <a:solidFill>
                  <a:srgbClr val="24292F"/>
                </a:solidFill>
                <a:effectLst/>
                <a:latin typeface="-apple-system"/>
              </a:rPr>
              <a:t>What is Math-Bangla?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D3825-AB36-05D5-34FB-8CF2F8E86A30}"/>
              </a:ext>
            </a:extLst>
          </p:cNvPr>
          <p:cNvSpPr txBox="1"/>
          <p:nvPr/>
        </p:nvSpPr>
        <p:spPr>
          <a:xfrm>
            <a:off x="455612" y="1371600"/>
            <a:ext cx="7620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+mj-lt"/>
                <a:cs typeface="SolaimanLipi" panose="03000609000000000000" pitchFamily="65" charset="0"/>
              </a:rPr>
              <a:t>MathBangla is a dual-purpose Bengali AI system designed for advanced language and mathematical understanding.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+mj-lt"/>
              <a:cs typeface="SolaimanLipi" panose="03000609000000000000" pitchFamily="65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>
                <a:latin typeface="+mj-lt"/>
                <a:cs typeface="SolaimanLipi" panose="03000609000000000000" pitchFamily="65" charset="0"/>
              </a:rPr>
              <a:t>Objective 1</a:t>
            </a:r>
            <a:r>
              <a:rPr lang="en-US" sz="2400">
                <a:latin typeface="+mj-lt"/>
                <a:cs typeface="SolaimanLipi" panose="03000609000000000000" pitchFamily="65" charset="0"/>
              </a:rPr>
              <a:t>: A next-gen Bengali NLP model that understands regional dialects, slangs, and informal structures.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+mj-lt"/>
              <a:cs typeface="SolaimanLipi" panose="03000609000000000000" pitchFamily="65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>
                <a:latin typeface="+mj-lt"/>
                <a:cs typeface="SolaimanLipi" panose="03000609000000000000" pitchFamily="65" charset="0"/>
              </a:rPr>
              <a:t>Objective 2</a:t>
            </a:r>
            <a:r>
              <a:rPr lang="en-US" sz="2400">
                <a:latin typeface="+mj-lt"/>
                <a:cs typeface="SolaimanLipi" panose="03000609000000000000" pitchFamily="65" charset="0"/>
              </a:rPr>
              <a:t>: A Bengali-language mathematical reasoning engine that transforms textual math problems into structured algebraic equations.</a:t>
            </a:r>
          </a:p>
        </p:txBody>
      </p:sp>
      <p:pic>
        <p:nvPicPr>
          <p:cNvPr id="1026" name="Picture 2" descr="New Age | Bangla and English language academics">
            <a:extLst>
              <a:ext uri="{FF2B5EF4-FFF2-40B4-BE49-F238E27FC236}">
                <a16:creationId xmlns:a16="http://schemas.microsoft.com/office/drawing/2014/main" id="{0F9A9D65-21B1-2B1A-6FDC-5E0961461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e math equations using ink or text with Math Assistant in OneNote -  Microsoft Support">
            <a:extLst>
              <a:ext uri="{FF2B5EF4-FFF2-40B4-BE49-F238E27FC236}">
                <a16:creationId xmlns:a16="http://schemas.microsoft.com/office/drawing/2014/main" id="{F9C3705F-ACF6-B9F9-9281-3B707BEDA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686790C-DCDE-A35C-4341-BD78615D088D}"/>
              </a:ext>
            </a:extLst>
          </p:cNvPr>
          <p:cNvSpPr/>
          <p:nvPr/>
        </p:nvSpPr>
        <p:spPr>
          <a:xfrm>
            <a:off x="150812" y="64008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7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E01B9-5785-4DCE-E607-43BCC200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F18D-E881-2C86-45C3-09412A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44196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Two Core Objectives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A947A-EFF2-542A-4A70-822E46B7F8FE}"/>
              </a:ext>
            </a:extLst>
          </p:cNvPr>
          <p:cNvSpPr txBox="1"/>
          <p:nvPr/>
        </p:nvSpPr>
        <p:spPr>
          <a:xfrm>
            <a:off x="455612" y="1371600"/>
            <a:ext cx="7620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All-in-One Bengali NLP Engine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Understands standard Bengali and all major dialects.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Can translate between dialects </a:t>
            </a:r>
          </a:p>
          <a:p>
            <a:pPr lvl="1"/>
            <a:r>
              <a:rPr lang="en-US" sz="2400">
                <a:latin typeface="+mj-lt"/>
                <a:cs typeface="SolaimanLipi" panose="03000609000000000000" pitchFamily="65" charset="0"/>
              </a:rPr>
              <a:t>     (example: Dhakaiya → Barishali).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>
              <a:latin typeface="+mj-lt"/>
              <a:cs typeface="SolaimanLipi" panose="03000609000000000000" pitchFamily="65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Bangla-to-Equation Converter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Understands and extracts logic from Bengali text-based math problems.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Produces algebraic equations in a clean and accurate format.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61BA3C-E9B8-F96E-BB8A-B2703A16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r="1062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B78732-3EC2-B8F6-2B81-BD3F69F8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2" b="4282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4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76B13-4BE4-46A8-E5CC-4B0012E6B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38B5-E8F4-908A-C5BC-D5C78174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44196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Unique Features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61715-9A9E-CF28-0384-294C95FF8138}"/>
              </a:ext>
            </a:extLst>
          </p:cNvPr>
          <p:cNvSpPr txBox="1"/>
          <p:nvPr/>
        </p:nvSpPr>
        <p:spPr>
          <a:xfrm>
            <a:off x="455612" y="1371600"/>
            <a:ext cx="7620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Supports dialects like Sylheti, Chittagonian, Rangpuri,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+mj-lt"/>
              <a:cs typeface="SolaimanLipi" panose="03000609000000000000" pitchFamily="65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Built-in dialect translator (useful for informal speech/text analysis).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+mj-lt"/>
              <a:cs typeface="SolaimanLipi" panose="03000609000000000000" pitchFamily="65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End-to-end Bangla math problem solver with no English dependency.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+mj-lt"/>
              <a:cs typeface="SolaimanLipi" panose="03000609000000000000" pitchFamily="65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Output: Equations only, no unnecessary explanation or English phrases.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EC4F7C-9AFD-4ACD-CF93-36AB329CB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55" b="29355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AE5FCA5-4354-9A4D-FC2B-3F14C8411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2" b="15262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47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BE35D-66C3-4C94-32B5-D049775D1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DA4D-C7C1-2EEB-39E4-93E61832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4419600" cy="733891"/>
          </a:xfrm>
        </p:spPr>
        <p:txBody>
          <a:bodyPr>
            <a:normAutofit/>
          </a:bodyPr>
          <a:lstStyle/>
          <a:p>
            <a:r>
              <a:rPr lang="en-US" sz="3200" i="0">
                <a:solidFill>
                  <a:srgbClr val="24292F"/>
                </a:solidFill>
                <a:effectLst/>
                <a:latin typeface="-apple-system"/>
              </a:rPr>
              <a:t>Why Bengali NLP?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130EF-7851-5E74-09A1-AB10F1B695D0}"/>
              </a:ext>
            </a:extLst>
          </p:cNvPr>
          <p:cNvSpPr txBox="1"/>
          <p:nvPr/>
        </p:nvSpPr>
        <p:spPr>
          <a:xfrm>
            <a:off x="455612" y="1371600"/>
            <a:ext cx="762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Bengali is one of the top 6 languages globally, yet lacks AI tools for dialects.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Local dialects are underrepresented in NLP research and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Tools like this can empower local voice tech, chatbots, and educational AI apps.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C3F5EB-30E8-CFE0-5CF5-D48FC5B0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" b="2321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0B7C0D-A1CA-7C68-A31A-9EF1B25B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9" b="4129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FA62B02-2225-2AC6-2A4C-93C432978478}"/>
              </a:ext>
            </a:extLst>
          </p:cNvPr>
          <p:cNvSpPr/>
          <p:nvPr/>
        </p:nvSpPr>
        <p:spPr>
          <a:xfrm>
            <a:off x="150812" y="64008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71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C2A2C-DEEA-5807-0503-3E178AB17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0430-72CB-358F-8785-FB029F52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4419600" cy="733891"/>
          </a:xfrm>
        </p:spPr>
        <p:txBody>
          <a:bodyPr>
            <a:normAutofit fontScale="90000"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Why Math Conversion?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70388-00F2-7CF1-1C81-E164571B9B52}"/>
              </a:ext>
            </a:extLst>
          </p:cNvPr>
          <p:cNvSpPr txBox="1"/>
          <p:nvPr/>
        </p:nvSpPr>
        <p:spPr>
          <a:xfrm>
            <a:off x="455612" y="1371600"/>
            <a:ext cx="762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Most Bengali-medium students face difficulties in algebraic translation.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No AI tool exists that supports solving math in pure Bengali.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MathBangla enables faster understanding of complex word problems.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6A740C-02A4-2D3D-C9EF-2B93A0638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b="7010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B23E8C-732F-B0FB-2EDA-C542C885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67" b="23967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38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8D791-476E-7AB9-0902-C09FCC6AD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D8CB-B092-7E14-08D5-E73E66CC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5257800" cy="733891"/>
          </a:xfrm>
        </p:spPr>
        <p:txBody>
          <a:bodyPr>
            <a:normAutofit fontScale="90000"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Why Our Approach Is Unique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AAD0D-AD8C-2682-7567-F4B2DE48CBB7}"/>
              </a:ext>
            </a:extLst>
          </p:cNvPr>
          <p:cNvSpPr txBox="1"/>
          <p:nvPr/>
        </p:nvSpPr>
        <p:spPr>
          <a:xfrm>
            <a:off x="455612" y="1371600"/>
            <a:ext cx="762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Not just another Bengali POS tagger — it works on noisy, real-life dialects.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First-of-its-kind Bangla Equation Generator engine using natural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Two specialized modules fused together for deep understanding.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D8EEE7-D2B1-2775-2E24-A191FC89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b="7010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77A119-BC57-D576-9B37-52E83B12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9" b="11399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9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9DE4C-4AE7-B246-511D-B628DA966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9F43-63FB-1684-1EFC-9809A05C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5257800" cy="733891"/>
          </a:xfrm>
        </p:spPr>
        <p:txBody>
          <a:bodyPr>
            <a:normAutofit fontScale="90000"/>
          </a:bodyPr>
          <a:lstStyle/>
          <a:p>
            <a:r>
              <a:rPr lang="en-US" sz="3200" i="0">
                <a:solidFill>
                  <a:srgbClr val="24292F"/>
                </a:solidFill>
                <a:effectLst/>
                <a:latin typeface="-apple-system"/>
              </a:rPr>
              <a:t>How It Works – Bengali NLP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5C965-6EE9-22D6-040A-A94FB547149A}"/>
              </a:ext>
            </a:extLst>
          </p:cNvPr>
          <p:cNvSpPr txBox="1"/>
          <p:nvPr/>
        </p:nvSpPr>
        <p:spPr>
          <a:xfrm>
            <a:off x="455612" y="1371600"/>
            <a:ext cx="762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/>
              <a:t>Step 1</a:t>
            </a:r>
            <a:r>
              <a:rPr lang="en-US" sz="2400"/>
              <a:t>: Input sentence tokenized with dialect recognition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/>
              <a:t>Step 2</a:t>
            </a:r>
            <a:r>
              <a:rPr lang="en-US" sz="2400"/>
              <a:t>: POS tagging and syntax parsing (custom-trained on dialect corpora).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/>
              <a:t>Step 3</a:t>
            </a:r>
            <a:r>
              <a:rPr lang="en-US" sz="2400"/>
              <a:t>: Semantic intent recognition and dialect translation if needed.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2FEEB-6D8B-C4ED-CBB5-176EBD75C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" r="6721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76BE76-B5A2-6460-1285-0AE298A82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2" b="4282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92DB12D-0096-D282-2A19-D936ADB6E791}"/>
              </a:ext>
            </a:extLst>
          </p:cNvPr>
          <p:cNvSpPr/>
          <p:nvPr/>
        </p:nvSpPr>
        <p:spPr>
          <a:xfrm>
            <a:off x="150812" y="64008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F6B3A-400B-6F75-5828-6E889DE71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B76F-8A2F-77AE-3849-3C7E000F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24292F"/>
                </a:solidFill>
                <a:effectLst/>
                <a:latin typeface="-apple-system"/>
              </a:rPr>
              <a:t>How It Works – Math Pattern Engine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9E46-D9DB-C44F-5768-B810E1DEF322}"/>
              </a:ext>
            </a:extLst>
          </p:cNvPr>
          <p:cNvSpPr txBox="1"/>
          <p:nvPr/>
        </p:nvSpPr>
        <p:spPr>
          <a:xfrm>
            <a:off x="455612" y="1371600"/>
            <a:ext cx="762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/>
              <a:t>Step 1</a:t>
            </a:r>
            <a:r>
              <a:rPr lang="en-US" sz="2400"/>
              <a:t>: Extract numerical values, quantities, and math-specific keywords.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/>
              <a:t>Step 2</a:t>
            </a:r>
            <a:r>
              <a:rPr lang="en-US" sz="2400"/>
              <a:t>: Detect relationship logic (e.g., total, twice, difference, ratio).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/>
              <a:t>Step 3</a:t>
            </a:r>
            <a:r>
              <a:rPr lang="en-US" sz="2400"/>
              <a:t>: Generate symbolic equations with variables.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D93A11-DB9F-97A0-ECDA-25CDF462A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" r="898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1B91C52-60BE-F628-1172-DBD7359BD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6" b="15706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86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.potx" id="{67E1CE12-4E7F-4E00-8450-70E8A44C0BA6}" vid="{5B359CD9-B23F-44EB-BBF8-9808683E469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953</TotalTime>
  <Words>668</Words>
  <Application>Microsoft Office PowerPoint</Application>
  <PresentationFormat>Custom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-apple-system</vt:lpstr>
      <vt:lpstr>Arial</vt:lpstr>
      <vt:lpstr>Century Gothic</vt:lpstr>
      <vt:lpstr>World Presentation 16x9</vt:lpstr>
      <vt:lpstr>PowerPoint Presentation</vt:lpstr>
      <vt:lpstr>What is Math-Bangla?</vt:lpstr>
      <vt:lpstr>Two Core Objectives</vt:lpstr>
      <vt:lpstr>Unique Features</vt:lpstr>
      <vt:lpstr>Why Bengali NLP?</vt:lpstr>
      <vt:lpstr>Why Math Conversion?</vt:lpstr>
      <vt:lpstr>Why Our Approach Is Unique</vt:lpstr>
      <vt:lpstr>How It Works – Bengali NLP</vt:lpstr>
      <vt:lpstr>How It Works – Math Pattern Engine</vt:lpstr>
      <vt:lpstr>Integration Architecture</vt:lpstr>
      <vt:lpstr>Applications – NLP Side</vt:lpstr>
      <vt:lpstr>Applications – Math Side</vt:lpstr>
      <vt:lpstr>Future Extensions</vt:lpstr>
      <vt:lpstr>For Whom?</vt:lpstr>
      <vt:lpstr>Who Else Benefits?</vt:lpstr>
      <vt:lpstr>Summary &amp;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Antor Hawlader</dc:creator>
  <cp:lastModifiedBy>Antor Hawlader</cp:lastModifiedBy>
  <cp:revision>138</cp:revision>
  <dcterms:created xsi:type="dcterms:W3CDTF">2023-05-15T18:02:07Z</dcterms:created>
  <dcterms:modified xsi:type="dcterms:W3CDTF">2025-07-13T19:52:48Z</dcterms:modified>
</cp:coreProperties>
</file>