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85" r:id="rId3"/>
    <p:sldId id="272" r:id="rId4"/>
    <p:sldId id="287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1" autoAdjust="0"/>
    <p:restoredTop sz="94886" autoAdjust="0"/>
  </p:normalViewPr>
  <p:slideViewPr>
    <p:cSldViewPr>
      <p:cViewPr varScale="1">
        <p:scale>
          <a:sx n="85" d="100"/>
          <a:sy n="85" d="100"/>
        </p:scale>
        <p:origin x="888" y="62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6/24/2025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6/24/2025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 descr="Map of World"/>
          <p:cNvSpPr>
            <a:spLocks noEditPoints="1"/>
          </p:cNvSpPr>
          <p:nvPr/>
        </p:nvSpPr>
        <p:spPr bwMode="gray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/>
              <a:t>6/24/2025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torPi314/SociaMar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799925-5459-CD6A-0834-8FAE63841494}"/>
              </a:ext>
            </a:extLst>
          </p:cNvPr>
          <p:cNvSpPr txBox="1"/>
          <p:nvPr/>
        </p:nvSpPr>
        <p:spPr>
          <a:xfrm>
            <a:off x="3640431" y="2039064"/>
            <a:ext cx="49079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Assignment on ER Diagram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77909F-7775-972E-E714-63F9E6346158}"/>
              </a:ext>
            </a:extLst>
          </p:cNvPr>
          <p:cNvSpPr txBox="1"/>
          <p:nvPr/>
        </p:nvSpPr>
        <p:spPr>
          <a:xfrm>
            <a:off x="11859" y="6396334"/>
            <a:ext cx="61004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Shanto Mariam University of Creative Technology</a:t>
            </a:r>
          </a:p>
          <a:p>
            <a:r>
              <a:rPr lang="en-US" sz="1200"/>
              <a:t>Department: CSE</a:t>
            </a:r>
            <a:endParaRPr lang="en-US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A483CDC-506F-E685-8879-9B01285D6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401" y="173603"/>
            <a:ext cx="1537879" cy="10749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5854A1-96C3-ABAB-8D28-7A2BA9225A33}"/>
              </a:ext>
            </a:extLst>
          </p:cNvPr>
          <p:cNvSpPr txBox="1"/>
          <p:nvPr/>
        </p:nvSpPr>
        <p:spPr>
          <a:xfrm>
            <a:off x="9293225" y="6357675"/>
            <a:ext cx="289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>
                <a:solidFill>
                  <a:schemeClr val="bg2">
                    <a:lumMod val="50000"/>
                  </a:schemeClr>
                </a:solidFill>
              </a:rPr>
              <a:t>Course Code: </a:t>
            </a:r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CSE-3298</a:t>
            </a:r>
          </a:p>
          <a:p>
            <a:pPr algn="r"/>
            <a:r>
              <a:rPr lang="en-US" sz="1200">
                <a:solidFill>
                  <a:schemeClr val="tx1">
                    <a:lumMod val="65000"/>
                    <a:lumOff val="35000"/>
                  </a:schemeClr>
                </a:solidFill>
              </a:rPr>
              <a:t>Course Name: Software Engineering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CF7BC2C-3AD2-7A7F-0441-C166BAA389F7}"/>
              </a:ext>
            </a:extLst>
          </p:cNvPr>
          <p:cNvSpPr/>
          <p:nvPr/>
        </p:nvSpPr>
        <p:spPr>
          <a:xfrm>
            <a:off x="6699422" y="3352800"/>
            <a:ext cx="3733798" cy="2648406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>
                <a:solidFill>
                  <a:schemeClr val="bg1"/>
                </a:solidFill>
              </a:rPr>
              <a:t>Submitted to: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Ekhfa Hossain,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Lecturer,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Department of </a:t>
            </a:r>
          </a:p>
          <a:p>
            <a:pPr algn="r"/>
            <a:r>
              <a:rPr lang="en-US" sz="2000">
                <a:solidFill>
                  <a:schemeClr val="bg1"/>
                </a:solidFill>
              </a:rPr>
              <a:t>CSE &amp; CSIT </a:t>
            </a: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SMUCT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2A3F48-1AC6-B643-853C-6683B156BED3}"/>
              </a:ext>
            </a:extLst>
          </p:cNvPr>
          <p:cNvSpPr/>
          <p:nvPr/>
        </p:nvSpPr>
        <p:spPr>
          <a:xfrm>
            <a:off x="2208212" y="3352800"/>
            <a:ext cx="3276600" cy="2667000"/>
          </a:xfrm>
          <a:prstGeom prst="roundRect">
            <a:avLst/>
          </a:prstGeom>
          <a:solidFill>
            <a:schemeClr val="accent5">
              <a:lumMod val="50000"/>
              <a:alpha val="33000"/>
            </a:schemeClr>
          </a:solidFill>
          <a:ln>
            <a:solidFill>
              <a:schemeClr val="dk1">
                <a:shade val="50000"/>
                <a:alpha val="47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Prepared by:</a:t>
            </a:r>
          </a:p>
          <a:p>
            <a:r>
              <a:rPr lang="en-US" sz="2000"/>
              <a:t>Antor </a:t>
            </a:r>
            <a:r>
              <a:rPr lang="en-US" sz="2000" dirty="0"/>
              <a:t>Hawlader</a:t>
            </a:r>
          </a:p>
          <a:p>
            <a:r>
              <a:rPr lang="en-US" sz="2000" dirty="0"/>
              <a:t>ID</a:t>
            </a:r>
            <a:r>
              <a:rPr lang="en-US" sz="2000"/>
              <a:t>: </a:t>
            </a:r>
            <a:r>
              <a:rPr lang="en-US" sz="2000" b="1"/>
              <a:t>2220710</a:t>
            </a:r>
            <a:r>
              <a:rPr lang="en-US" sz="2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24</a:t>
            </a:r>
          </a:p>
          <a:p>
            <a:r>
              <a:rPr lang="en-US" sz="2000">
                <a:solidFill>
                  <a:schemeClr val="bg1"/>
                </a:solidFill>
              </a:rPr>
              <a:t>Dept: CSE </a:t>
            </a:r>
          </a:p>
          <a:p>
            <a:r>
              <a:rPr lang="en-US" sz="2000">
                <a:solidFill>
                  <a:schemeClr val="bg1"/>
                </a:solidFill>
              </a:rPr>
              <a:t>Batch: 30</a:t>
            </a:r>
            <a:r>
              <a:rPr lang="en-US" sz="2000" baseline="30000">
                <a:solidFill>
                  <a:schemeClr val="bg1"/>
                </a:solidFill>
              </a:rPr>
              <a:t>th</a:t>
            </a:r>
            <a:r>
              <a:rPr lang="en-US" sz="2000">
                <a:solidFill>
                  <a:schemeClr val="bg1"/>
                </a:solidFill>
              </a:rPr>
              <a:t> </a:t>
            </a:r>
          </a:p>
          <a:p>
            <a:r>
              <a:rPr lang="en-US" sz="2000">
                <a:solidFill>
                  <a:schemeClr val="bg1"/>
                </a:solidFill>
              </a:rPr>
              <a:t>8th Semester</a:t>
            </a:r>
          </a:p>
          <a:p>
            <a:r>
              <a:rPr lang="en-US" sz="2000">
                <a:solidFill>
                  <a:schemeClr val="bg1"/>
                </a:solidFill>
              </a:rPr>
              <a:t>Submit On: 24-06-2025</a:t>
            </a:r>
          </a:p>
        </p:txBody>
      </p:sp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934634A-4035-00AC-B590-811B7BE0B2E0}"/>
              </a:ext>
            </a:extLst>
          </p:cNvPr>
          <p:cNvGrpSpPr/>
          <p:nvPr/>
        </p:nvGrpSpPr>
        <p:grpSpPr>
          <a:xfrm>
            <a:off x="684212" y="838200"/>
            <a:ext cx="1617952" cy="2095500"/>
            <a:chOff x="2952460" y="1371600"/>
            <a:chExt cx="2209800" cy="249087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219E51D6-D45E-3ECC-5FC1-9DCC9F8CF99E}"/>
                </a:ext>
              </a:extLst>
            </p:cNvPr>
            <p:cNvSpPr/>
            <p:nvPr/>
          </p:nvSpPr>
          <p:spPr>
            <a:xfrm>
              <a:off x="2952460" y="1447799"/>
              <a:ext cx="2209800" cy="2414678"/>
            </a:xfrm>
            <a:prstGeom prst="round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1200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tx1"/>
                  </a:solidFill>
                </a:rPr>
                <a:t>_id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Email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Password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profilePIC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isShop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URL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Address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phone</a:t>
              </a:r>
            </a:p>
            <a:p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88FADAB-CC41-F394-675B-C4C2605B8D06}"/>
                </a:ext>
              </a:extLst>
            </p:cNvPr>
            <p:cNvSpPr/>
            <p:nvPr/>
          </p:nvSpPr>
          <p:spPr>
            <a:xfrm>
              <a:off x="3066760" y="1371600"/>
              <a:ext cx="1981200" cy="4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User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BBA55EE-AEE2-1DC7-4B0F-95D5FA8BDFBF}"/>
                </a:ext>
              </a:extLst>
            </p:cNvPr>
            <p:cNvCxnSpPr/>
            <p:nvPr/>
          </p:nvCxnSpPr>
          <p:spPr>
            <a:xfrm>
              <a:off x="2952460" y="1752600"/>
              <a:ext cx="2209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4259C56-38AF-04D1-A6C3-FDB0477A4EB0}"/>
              </a:ext>
            </a:extLst>
          </p:cNvPr>
          <p:cNvGrpSpPr/>
          <p:nvPr/>
        </p:nvGrpSpPr>
        <p:grpSpPr>
          <a:xfrm>
            <a:off x="9705446" y="903964"/>
            <a:ext cx="1617952" cy="1447800"/>
            <a:chOff x="2952460" y="1371600"/>
            <a:chExt cx="2209800" cy="14478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BE767A6-35F2-8AA6-EED3-268CAF7C411F}"/>
                </a:ext>
              </a:extLst>
            </p:cNvPr>
            <p:cNvSpPr/>
            <p:nvPr/>
          </p:nvSpPr>
          <p:spPr>
            <a:xfrm>
              <a:off x="2952460" y="1447800"/>
              <a:ext cx="2209800" cy="1371600"/>
            </a:xfrm>
            <a:prstGeom prst="round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>
                <a:solidFill>
                  <a:schemeClr val="tx1"/>
                </a:solidFill>
              </a:endParaRPr>
            </a:p>
            <a:p>
              <a:r>
                <a:rPr lang="en-US" sz="1400">
                  <a:solidFill>
                    <a:schemeClr val="tx1"/>
                  </a:solidFill>
                </a:rPr>
                <a:t>_id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Name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URL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profilePIC</a:t>
              </a:r>
            </a:p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4140AF-028E-0F7B-91C6-2D283C659D27}"/>
                </a:ext>
              </a:extLst>
            </p:cNvPr>
            <p:cNvSpPr/>
            <p:nvPr/>
          </p:nvSpPr>
          <p:spPr>
            <a:xfrm>
              <a:off x="3066760" y="1371600"/>
              <a:ext cx="1981200" cy="4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Store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0621DCD-5DD0-5A0C-9654-85049815136F}"/>
                </a:ext>
              </a:extLst>
            </p:cNvPr>
            <p:cNvCxnSpPr/>
            <p:nvPr/>
          </p:nvCxnSpPr>
          <p:spPr>
            <a:xfrm>
              <a:off x="2952460" y="1752600"/>
              <a:ext cx="2209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2A71BD-4ECA-62FF-EBC4-D77F77F7C868}"/>
              </a:ext>
            </a:extLst>
          </p:cNvPr>
          <p:cNvGrpSpPr/>
          <p:nvPr/>
        </p:nvGrpSpPr>
        <p:grpSpPr>
          <a:xfrm>
            <a:off x="8099020" y="4320240"/>
            <a:ext cx="1617952" cy="1856961"/>
            <a:chOff x="2952460" y="1371600"/>
            <a:chExt cx="2209800" cy="185696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E6FEE3B-B55F-AF94-7AAD-8373EE6855C0}"/>
                </a:ext>
              </a:extLst>
            </p:cNvPr>
            <p:cNvSpPr/>
            <p:nvPr/>
          </p:nvSpPr>
          <p:spPr>
            <a:xfrm>
              <a:off x="2952460" y="1447800"/>
              <a:ext cx="2209800" cy="1780761"/>
            </a:xfrm>
            <a:prstGeom prst="round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>
                <a:solidFill>
                  <a:schemeClr val="tx1"/>
                </a:solidFill>
              </a:endParaRPr>
            </a:p>
            <a:p>
              <a:r>
                <a:rPr lang="en-US" sz="1400">
                  <a:solidFill>
                    <a:schemeClr val="tx1"/>
                  </a:solidFill>
                </a:rPr>
                <a:t>_</a:t>
              </a:r>
              <a:r>
                <a:rPr lang="en-US" sz="120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owner_id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Text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likeCount</a:t>
              </a:r>
            </a:p>
            <a:p>
              <a:r>
                <a:rPr lang="en-US" sz="1400">
                  <a:solidFill>
                    <a:schemeClr val="tx1"/>
                  </a:solidFill>
                </a:rPr>
                <a:t>likedUsers createAt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9F3AE8A-939E-786A-1D15-E22E76719C1C}"/>
                </a:ext>
              </a:extLst>
            </p:cNvPr>
            <p:cNvSpPr/>
            <p:nvPr/>
          </p:nvSpPr>
          <p:spPr>
            <a:xfrm>
              <a:off x="3066760" y="1371600"/>
              <a:ext cx="1981200" cy="4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Post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340120-0A7B-F5A8-5C06-D29CCC485938}"/>
                </a:ext>
              </a:extLst>
            </p:cNvPr>
            <p:cNvCxnSpPr/>
            <p:nvPr/>
          </p:nvCxnSpPr>
          <p:spPr>
            <a:xfrm>
              <a:off x="2952460" y="1752600"/>
              <a:ext cx="2209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DCEC9D3-F717-97D9-8DE0-A37D6580B752}"/>
              </a:ext>
            </a:extLst>
          </p:cNvPr>
          <p:cNvGrpSpPr/>
          <p:nvPr/>
        </p:nvGrpSpPr>
        <p:grpSpPr>
          <a:xfrm>
            <a:off x="1598612" y="4244852"/>
            <a:ext cx="1617952" cy="2310844"/>
            <a:chOff x="2952460" y="1371600"/>
            <a:chExt cx="2209800" cy="233569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85054AA-9B70-AD44-F157-D5C03BF356DC}"/>
                </a:ext>
              </a:extLst>
            </p:cNvPr>
            <p:cNvSpPr/>
            <p:nvPr/>
          </p:nvSpPr>
          <p:spPr>
            <a:xfrm>
              <a:off x="2952460" y="1447799"/>
              <a:ext cx="2209800" cy="2259495"/>
            </a:xfrm>
            <a:prstGeom prst="round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>
                <a:solidFill>
                  <a:schemeClr val="tx1"/>
                </a:solidFill>
              </a:endParaRPr>
            </a:p>
            <a:p>
              <a:r>
                <a:rPr lang="en-US" sz="1200">
                  <a:solidFill>
                    <a:schemeClr val="tx1"/>
                  </a:solidFill>
                </a:rPr>
                <a:t>_id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user_id product_id store_id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Quantity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Price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Status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Address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Phone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createAt</a:t>
              </a:r>
            </a:p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02CE081-F046-D06A-01C6-9EE038E9D62C}"/>
                </a:ext>
              </a:extLst>
            </p:cNvPr>
            <p:cNvSpPr/>
            <p:nvPr/>
          </p:nvSpPr>
          <p:spPr>
            <a:xfrm>
              <a:off x="3066760" y="1371600"/>
              <a:ext cx="1981200" cy="4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Order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2AF399-9318-B954-1E86-1B15F3472C55}"/>
                </a:ext>
              </a:extLst>
            </p:cNvPr>
            <p:cNvCxnSpPr/>
            <p:nvPr/>
          </p:nvCxnSpPr>
          <p:spPr>
            <a:xfrm>
              <a:off x="2952460" y="1752600"/>
              <a:ext cx="2209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423E97B-510F-4D11-1454-DC7CBC71686F}"/>
              </a:ext>
            </a:extLst>
          </p:cNvPr>
          <p:cNvGrpSpPr/>
          <p:nvPr/>
        </p:nvGrpSpPr>
        <p:grpSpPr>
          <a:xfrm>
            <a:off x="5178425" y="2312536"/>
            <a:ext cx="1617952" cy="2247900"/>
            <a:chOff x="2952460" y="1371600"/>
            <a:chExt cx="2209800" cy="2247900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0B44D72-B4DF-4AFF-396E-EDFA4A3A2D90}"/>
                </a:ext>
              </a:extLst>
            </p:cNvPr>
            <p:cNvSpPr/>
            <p:nvPr/>
          </p:nvSpPr>
          <p:spPr>
            <a:xfrm>
              <a:off x="2952460" y="1447800"/>
              <a:ext cx="2209800" cy="2171700"/>
            </a:xfrm>
            <a:prstGeom prst="roundRect">
              <a:avLst/>
            </a:prstGeom>
            <a:noFill/>
            <a:ln w="254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>
                <a:solidFill>
                  <a:schemeClr val="tx1"/>
                </a:solidFill>
              </a:endParaRPr>
            </a:p>
            <a:p>
              <a:r>
                <a:rPr lang="en-US" sz="1400">
                  <a:solidFill>
                    <a:schemeClr val="tx1"/>
                  </a:solidFill>
                </a:rPr>
                <a:t>_</a:t>
              </a:r>
              <a:r>
                <a:rPr lang="en-US" sz="1200">
                  <a:solidFill>
                    <a:schemeClr val="tx1"/>
                  </a:solidFill>
                </a:rPr>
                <a:t>id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title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descriptions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Price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price_old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Left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Rating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Images (array)</a:t>
              </a:r>
            </a:p>
            <a:p>
              <a:r>
                <a:rPr lang="en-US" sz="1200">
                  <a:solidFill>
                    <a:schemeClr val="tx1"/>
                  </a:solidFill>
                </a:rPr>
                <a:t>store_id</a:t>
              </a:r>
            </a:p>
            <a:p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06A8A4A-36BC-3FBF-3FDC-F83AD33511BB}"/>
                </a:ext>
              </a:extLst>
            </p:cNvPr>
            <p:cNvSpPr/>
            <p:nvPr/>
          </p:nvSpPr>
          <p:spPr>
            <a:xfrm>
              <a:off x="3066760" y="1371600"/>
              <a:ext cx="1981200" cy="457200"/>
            </a:xfrm>
            <a:prstGeom prst="rect">
              <a:avLst/>
            </a:prstGeom>
            <a:noFill/>
            <a:ln w="0"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>
                  <a:solidFill>
                    <a:schemeClr val="tx1"/>
                  </a:solidFill>
                </a:rPr>
                <a:t>Product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74775-B168-D108-8243-2F93D5CED6E1}"/>
                </a:ext>
              </a:extLst>
            </p:cNvPr>
            <p:cNvCxnSpPr/>
            <p:nvPr/>
          </p:nvCxnSpPr>
          <p:spPr>
            <a:xfrm>
              <a:off x="2952460" y="1752600"/>
              <a:ext cx="22098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Diamond 24">
            <a:extLst>
              <a:ext uri="{FF2B5EF4-FFF2-40B4-BE49-F238E27FC236}">
                <a16:creationId xmlns:a16="http://schemas.microsoft.com/office/drawing/2014/main" id="{F5E63228-963B-5D1B-93F9-9A4B49872E62}"/>
              </a:ext>
            </a:extLst>
          </p:cNvPr>
          <p:cNvSpPr/>
          <p:nvPr/>
        </p:nvSpPr>
        <p:spPr>
          <a:xfrm>
            <a:off x="8374596" y="2796241"/>
            <a:ext cx="1066800" cy="581436"/>
          </a:xfrm>
          <a:prstGeom prst="diamond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26" name="Diamond 25">
            <a:extLst>
              <a:ext uri="{FF2B5EF4-FFF2-40B4-BE49-F238E27FC236}">
                <a16:creationId xmlns:a16="http://schemas.microsoft.com/office/drawing/2014/main" id="{FE6A8556-CF18-B962-BF67-B42DCBAA876B}"/>
              </a:ext>
            </a:extLst>
          </p:cNvPr>
          <p:cNvSpPr/>
          <p:nvPr/>
        </p:nvSpPr>
        <p:spPr>
          <a:xfrm>
            <a:off x="5187910" y="5437968"/>
            <a:ext cx="1066800" cy="581436"/>
          </a:xfrm>
          <a:prstGeom prst="diamond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for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074CEA3A-198B-1879-4474-351D98A34733}"/>
              </a:ext>
            </a:extLst>
          </p:cNvPr>
          <p:cNvSpPr/>
          <p:nvPr/>
        </p:nvSpPr>
        <p:spPr>
          <a:xfrm>
            <a:off x="321828" y="3365669"/>
            <a:ext cx="1896649" cy="591375"/>
          </a:xfrm>
          <a:prstGeom prst="diamond">
            <a:avLst/>
          </a:prstGeom>
          <a:noFill/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wishlist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FD5322-2A88-3BA4-FC09-8E5DB98BBBD3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2302164" y="1585961"/>
            <a:ext cx="2959948" cy="236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C79CDD-0B3E-1705-90EA-085F66BCE390}"/>
              </a:ext>
            </a:extLst>
          </p:cNvPr>
          <p:cNvSpPr txBox="1"/>
          <p:nvPr/>
        </p:nvSpPr>
        <p:spPr>
          <a:xfrm>
            <a:off x="5262112" y="1415145"/>
            <a:ext cx="94128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follows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252294-72C0-3485-0A12-837F83A02BEB}"/>
              </a:ext>
            </a:extLst>
          </p:cNvPr>
          <p:cNvCxnSpPr>
            <a:cxnSpLocks/>
            <a:stCxn id="34" idx="3"/>
            <a:endCxn id="10" idx="1"/>
          </p:cNvCxnSpPr>
          <p:nvPr/>
        </p:nvCxnSpPr>
        <p:spPr>
          <a:xfrm>
            <a:off x="6203395" y="1585961"/>
            <a:ext cx="3502051" cy="800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A34E4F8-9675-7141-9FD8-90756A3A40D1}"/>
              </a:ext>
            </a:extLst>
          </p:cNvPr>
          <p:cNvCxnSpPr>
            <a:cxnSpLocks/>
            <a:stCxn id="27" idx="0"/>
            <a:endCxn id="3" idx="2"/>
          </p:cNvCxnSpPr>
          <p:nvPr/>
        </p:nvCxnSpPr>
        <p:spPr>
          <a:xfrm flipV="1">
            <a:off x="1270153" y="2933700"/>
            <a:ext cx="223035" cy="4319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3E7ADE9-F214-8AB0-5583-C20C13A2FCE0}"/>
              </a:ext>
            </a:extLst>
          </p:cNvPr>
          <p:cNvCxnSpPr>
            <a:cxnSpLocks/>
            <a:stCxn id="27" idx="2"/>
            <a:endCxn id="18" idx="0"/>
          </p:cNvCxnSpPr>
          <p:nvPr/>
        </p:nvCxnSpPr>
        <p:spPr>
          <a:xfrm>
            <a:off x="1270153" y="3957044"/>
            <a:ext cx="1137435" cy="3631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61CB2B6-346A-59AD-6F45-D32E3B0739E9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>
            <a:off x="3216564" y="5437968"/>
            <a:ext cx="1971346" cy="290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3D0403D-BADD-65ED-5177-B0CC4F14ECF6}"/>
              </a:ext>
            </a:extLst>
          </p:cNvPr>
          <p:cNvCxnSpPr>
            <a:cxnSpLocks/>
            <a:stCxn id="26" idx="3"/>
            <a:endCxn id="14" idx="1"/>
          </p:cNvCxnSpPr>
          <p:nvPr/>
        </p:nvCxnSpPr>
        <p:spPr>
          <a:xfrm flipV="1">
            <a:off x="6254710" y="5286821"/>
            <a:ext cx="1844310" cy="44186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F14C89E-2AB8-10B7-70FC-6C692554B859}"/>
              </a:ext>
            </a:extLst>
          </p:cNvPr>
          <p:cNvCxnSpPr>
            <a:cxnSpLocks/>
            <a:stCxn id="26" idx="0"/>
            <a:endCxn id="22" idx="2"/>
          </p:cNvCxnSpPr>
          <p:nvPr/>
        </p:nvCxnSpPr>
        <p:spPr>
          <a:xfrm flipV="1">
            <a:off x="5721310" y="4560436"/>
            <a:ext cx="266091" cy="877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9CD3523-E9AE-792D-5825-68EF84DBE06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907996" y="4138642"/>
            <a:ext cx="0" cy="2577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7CA9018-8D8D-B8E1-6077-F85E4657E035}"/>
              </a:ext>
            </a:extLst>
          </p:cNvPr>
          <p:cNvCxnSpPr>
            <a:cxnSpLocks/>
            <a:stCxn id="25" idx="0"/>
            <a:endCxn id="10" idx="2"/>
          </p:cNvCxnSpPr>
          <p:nvPr/>
        </p:nvCxnSpPr>
        <p:spPr>
          <a:xfrm flipV="1">
            <a:off x="8907996" y="2351764"/>
            <a:ext cx="1606426" cy="4444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00E8E42-475C-7AE5-AC50-8E2F8BB6CFC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8907996" y="3377677"/>
            <a:ext cx="0" cy="4853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F859C31-2B95-19B7-D439-3AEB1175AB97}"/>
              </a:ext>
            </a:extLst>
          </p:cNvPr>
          <p:cNvSpPr txBox="1"/>
          <p:nvPr/>
        </p:nvSpPr>
        <p:spPr>
          <a:xfrm>
            <a:off x="8490253" y="3840807"/>
            <a:ext cx="83548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/>
              <a:t>make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9FDD37D-BF3F-D6DD-F463-A7E11F219F0E}"/>
              </a:ext>
            </a:extLst>
          </p:cNvPr>
          <p:cNvSpPr txBox="1"/>
          <p:nvPr/>
        </p:nvSpPr>
        <p:spPr>
          <a:xfrm>
            <a:off x="1036738" y="121462"/>
            <a:ext cx="101153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u="sng"/>
              <a:t>ER Diagram for Project &gt; SociaMart (Social media + e-commerce)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645819F-7893-834B-66E1-9FAE3DFC2A9E}"/>
              </a:ext>
            </a:extLst>
          </p:cNvPr>
          <p:cNvSpPr txBox="1"/>
          <p:nvPr/>
        </p:nvSpPr>
        <p:spPr>
          <a:xfrm>
            <a:off x="7076757" y="6485472"/>
            <a:ext cx="5105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https://github.com/AntorPi314/SociaMart</a:t>
            </a:r>
            <a:endParaRPr lang="en-US" sz="1400" b="1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23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09BFC-BBC2-7CDE-0D07-9DFF5A50C5E4}"/>
              </a:ext>
            </a:extLst>
          </p:cNvPr>
          <p:cNvSpPr/>
          <p:nvPr/>
        </p:nvSpPr>
        <p:spPr>
          <a:xfrm>
            <a:off x="2208212" y="2095500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B0F7282E-4DC3-8546-F900-CAEF39ED5457}"/>
              </a:ext>
            </a:extLst>
          </p:cNvPr>
          <p:cNvSpPr/>
          <p:nvPr/>
        </p:nvSpPr>
        <p:spPr>
          <a:xfrm>
            <a:off x="945671" y="125730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440DAF17-9B94-41F4-B105-66B1BBDC0965}"/>
              </a:ext>
            </a:extLst>
          </p:cNvPr>
          <p:cNvSpPr/>
          <p:nvPr/>
        </p:nvSpPr>
        <p:spPr>
          <a:xfrm>
            <a:off x="599617" y="188595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49888C3B-7C69-2D08-D234-02105380BED1}"/>
              </a:ext>
            </a:extLst>
          </p:cNvPr>
          <p:cNvSpPr/>
          <p:nvPr/>
        </p:nvSpPr>
        <p:spPr>
          <a:xfrm>
            <a:off x="619994" y="251460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address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4FEE7310-D84B-2FA1-78CA-94CA6512EC6E}"/>
              </a:ext>
            </a:extLst>
          </p:cNvPr>
          <p:cNvSpPr/>
          <p:nvPr/>
        </p:nvSpPr>
        <p:spPr>
          <a:xfrm>
            <a:off x="945671" y="320040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2B63DA-B26C-693F-7C89-5ADE813A5D82}"/>
              </a:ext>
            </a:extLst>
          </p:cNvPr>
          <p:cNvSpPr/>
          <p:nvPr/>
        </p:nvSpPr>
        <p:spPr>
          <a:xfrm>
            <a:off x="2255185" y="4942040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C3C5F61D-7186-C44B-4765-74E4CADAE943}"/>
              </a:ext>
            </a:extLst>
          </p:cNvPr>
          <p:cNvSpPr/>
          <p:nvPr/>
        </p:nvSpPr>
        <p:spPr>
          <a:xfrm>
            <a:off x="912246" y="4380979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54C62AB6-D808-B8DE-5CCC-F4C8161B3470}"/>
              </a:ext>
            </a:extLst>
          </p:cNvPr>
          <p:cNvSpPr/>
          <p:nvPr/>
        </p:nvSpPr>
        <p:spPr>
          <a:xfrm>
            <a:off x="619994" y="505190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EA1A1121-42F3-6B18-9DEC-0C5723EB8D45}"/>
              </a:ext>
            </a:extLst>
          </p:cNvPr>
          <p:cNvSpPr/>
          <p:nvPr/>
        </p:nvSpPr>
        <p:spPr>
          <a:xfrm>
            <a:off x="912812" y="587105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password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8CFF09F7-8BC0-1DE6-ACF4-77D30C13F045}"/>
              </a:ext>
            </a:extLst>
          </p:cNvPr>
          <p:cNvSpPr/>
          <p:nvPr/>
        </p:nvSpPr>
        <p:spPr>
          <a:xfrm>
            <a:off x="2245360" y="1473200"/>
            <a:ext cx="330200" cy="629920"/>
          </a:xfrm>
          <a:custGeom>
            <a:avLst/>
            <a:gdLst>
              <a:gd name="connsiteX0" fmla="*/ 0 w 330200"/>
              <a:gd name="connsiteY0" fmla="*/ 0 h 629920"/>
              <a:gd name="connsiteX1" fmla="*/ 330200 w 330200"/>
              <a:gd name="connsiteY1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29920">
                <a:moveTo>
                  <a:pt x="0" y="0"/>
                </a:moveTo>
                <a:lnTo>
                  <a:pt x="330200" y="629920"/>
                </a:ln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FB540BC-820F-8A49-F8F1-43D57B26FF3E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895017" y="2076450"/>
            <a:ext cx="313195" cy="323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E2356D60-0C48-A4F6-11A5-56F6C3A78186}"/>
              </a:ext>
            </a:extLst>
          </p:cNvPr>
          <p:cNvSpPr/>
          <p:nvPr/>
        </p:nvSpPr>
        <p:spPr>
          <a:xfrm>
            <a:off x="1910080" y="2397760"/>
            <a:ext cx="309880" cy="238760"/>
          </a:xfrm>
          <a:custGeom>
            <a:avLst/>
            <a:gdLst>
              <a:gd name="connsiteX0" fmla="*/ 0 w 309880"/>
              <a:gd name="connsiteY0" fmla="*/ 238760 h 238760"/>
              <a:gd name="connsiteX1" fmla="*/ 309880 w 309880"/>
              <a:gd name="connsiteY1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880" h="238760">
                <a:moveTo>
                  <a:pt x="0" y="238760"/>
                </a:moveTo>
                <a:cubicBezTo>
                  <a:pt x="123190" y="146050"/>
                  <a:pt x="246380" y="53340"/>
                  <a:pt x="309880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2AB3AE5-987B-1CEE-F08B-B95D260E888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41071" y="2724150"/>
            <a:ext cx="169389" cy="66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04FA74E2-74D1-AC4D-CEA4-345E9171AC45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07646" y="4571479"/>
            <a:ext cx="202814" cy="370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AF18725A-EFA6-D739-59A9-25500CF18E38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1915394" y="5242404"/>
            <a:ext cx="339791" cy="4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1DFA1B3F-61BD-C06A-2A74-7E7216C6146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08212" y="5551640"/>
            <a:ext cx="152400" cy="5099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6" name="Diamond 1035">
            <a:extLst>
              <a:ext uri="{FF2B5EF4-FFF2-40B4-BE49-F238E27FC236}">
                <a16:creationId xmlns:a16="http://schemas.microsoft.com/office/drawing/2014/main" id="{6EA07C2D-241C-1C2C-310A-D934077DA309}"/>
              </a:ext>
            </a:extLst>
          </p:cNvPr>
          <p:cNvSpPr/>
          <p:nvPr/>
        </p:nvSpPr>
        <p:spPr>
          <a:xfrm>
            <a:off x="4494212" y="2128404"/>
            <a:ext cx="1447800" cy="490971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039" name="Diamond 1038">
            <a:extLst>
              <a:ext uri="{FF2B5EF4-FFF2-40B4-BE49-F238E27FC236}">
                <a16:creationId xmlns:a16="http://schemas.microsoft.com/office/drawing/2014/main" id="{705B39B0-F90E-D0C5-B0C3-F1B836791573}"/>
              </a:ext>
            </a:extLst>
          </p:cNvPr>
          <p:cNvSpPr/>
          <p:nvPr/>
        </p:nvSpPr>
        <p:spPr>
          <a:xfrm>
            <a:off x="4624704" y="3319136"/>
            <a:ext cx="1698308" cy="490864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Finalize</a:t>
            </a:r>
          </a:p>
        </p:txBody>
      </p:sp>
      <p:sp>
        <p:nvSpPr>
          <p:cNvPr id="1040" name="Diamond 1039">
            <a:extLst>
              <a:ext uri="{FF2B5EF4-FFF2-40B4-BE49-F238E27FC236}">
                <a16:creationId xmlns:a16="http://schemas.microsoft.com/office/drawing/2014/main" id="{B4E22489-0E76-1FCA-1ED8-E397EB8F7D57}"/>
              </a:ext>
            </a:extLst>
          </p:cNvPr>
          <p:cNvSpPr/>
          <p:nvPr/>
        </p:nvSpPr>
        <p:spPr>
          <a:xfrm>
            <a:off x="4791320" y="4942040"/>
            <a:ext cx="1967936" cy="490864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Manage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E1AEC0E-6663-26D3-F55F-DCBD7CD1F0E9}"/>
              </a:ext>
            </a:extLst>
          </p:cNvPr>
          <p:cNvSpPr/>
          <p:nvPr/>
        </p:nvSpPr>
        <p:spPr>
          <a:xfrm>
            <a:off x="7944645" y="1960414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Order</a:t>
            </a:r>
          </a:p>
        </p:txBody>
      </p:sp>
      <p:sp>
        <p:nvSpPr>
          <p:cNvPr id="1042" name="Flowchart: Terminator 1041">
            <a:extLst>
              <a:ext uri="{FF2B5EF4-FFF2-40B4-BE49-F238E27FC236}">
                <a16:creationId xmlns:a16="http://schemas.microsoft.com/office/drawing/2014/main" id="{B66206F6-5818-5A06-A330-C31A879D31B5}"/>
              </a:ext>
            </a:extLst>
          </p:cNvPr>
          <p:cNvSpPr/>
          <p:nvPr/>
        </p:nvSpPr>
        <p:spPr>
          <a:xfrm>
            <a:off x="9747723" y="114761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43" name="Flowchart: Terminator 1042">
            <a:extLst>
              <a:ext uri="{FF2B5EF4-FFF2-40B4-BE49-F238E27FC236}">
                <a16:creationId xmlns:a16="http://schemas.microsoft.com/office/drawing/2014/main" id="{25E88EDD-DCEF-3FF0-725B-A88477CA212C}"/>
              </a:ext>
            </a:extLst>
          </p:cNvPr>
          <p:cNvSpPr/>
          <p:nvPr/>
        </p:nvSpPr>
        <p:spPr>
          <a:xfrm>
            <a:off x="9943465" y="191262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dateTime</a:t>
            </a:r>
          </a:p>
        </p:txBody>
      </p:sp>
      <p:sp>
        <p:nvSpPr>
          <p:cNvPr id="1044" name="Flowchart: Terminator 1043">
            <a:extLst>
              <a:ext uri="{FF2B5EF4-FFF2-40B4-BE49-F238E27FC236}">
                <a16:creationId xmlns:a16="http://schemas.microsoft.com/office/drawing/2014/main" id="{6A7D9744-73A2-E12A-8ACD-2907EF274012}"/>
              </a:ext>
            </a:extLst>
          </p:cNvPr>
          <p:cNvSpPr/>
          <p:nvPr/>
        </p:nvSpPr>
        <p:spPr>
          <a:xfrm>
            <a:off x="9943465" y="261896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info</a:t>
            </a:r>
          </a:p>
        </p:txBody>
      </p:sp>
      <p:sp>
        <p:nvSpPr>
          <p:cNvPr id="1045" name="Flowchart: Terminator 1044">
            <a:extLst>
              <a:ext uri="{FF2B5EF4-FFF2-40B4-BE49-F238E27FC236}">
                <a16:creationId xmlns:a16="http://schemas.microsoft.com/office/drawing/2014/main" id="{6D61E71E-1C99-1BAF-9466-FFEFED6A6318}"/>
              </a:ext>
            </a:extLst>
          </p:cNvPr>
          <p:cNvSpPr/>
          <p:nvPr/>
        </p:nvSpPr>
        <p:spPr>
          <a:xfrm>
            <a:off x="8736887" y="3085079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status</a:t>
            </a: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6E925E40-CE73-5DC7-D313-41A9A12FE670}"/>
              </a:ext>
            </a:extLst>
          </p:cNvPr>
          <p:cNvSpPr/>
          <p:nvPr/>
        </p:nvSpPr>
        <p:spPr>
          <a:xfrm flipH="1">
            <a:off x="9262921" y="1396534"/>
            <a:ext cx="484801" cy="571500"/>
          </a:xfrm>
          <a:custGeom>
            <a:avLst/>
            <a:gdLst>
              <a:gd name="connsiteX0" fmla="*/ 0 w 330200"/>
              <a:gd name="connsiteY0" fmla="*/ 0 h 629920"/>
              <a:gd name="connsiteX1" fmla="*/ 330200 w 330200"/>
              <a:gd name="connsiteY1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29920">
                <a:moveTo>
                  <a:pt x="0" y="0"/>
                </a:moveTo>
                <a:lnTo>
                  <a:pt x="330200" y="629920"/>
                </a:ln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11557959-BF5D-CED6-B0CA-E90A75CB9AA6}"/>
              </a:ext>
            </a:extLst>
          </p:cNvPr>
          <p:cNvCxnSpPr>
            <a:cxnSpLocks/>
            <a:stCxn id="1043" idx="1"/>
            <a:endCxn id="1041" idx="3"/>
          </p:cNvCxnSpPr>
          <p:nvPr/>
        </p:nvCxnSpPr>
        <p:spPr>
          <a:xfrm flipH="1">
            <a:off x="9468645" y="2103120"/>
            <a:ext cx="474820" cy="16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Freeform: Shape 1047">
            <a:extLst>
              <a:ext uri="{FF2B5EF4-FFF2-40B4-BE49-F238E27FC236}">
                <a16:creationId xmlns:a16="http://schemas.microsoft.com/office/drawing/2014/main" id="{04B98794-C514-8231-A944-F86EB3759B64}"/>
              </a:ext>
            </a:extLst>
          </p:cNvPr>
          <p:cNvSpPr/>
          <p:nvPr/>
        </p:nvSpPr>
        <p:spPr>
          <a:xfrm flipV="1">
            <a:off x="9468645" y="2566054"/>
            <a:ext cx="474820" cy="242631"/>
          </a:xfrm>
          <a:custGeom>
            <a:avLst/>
            <a:gdLst>
              <a:gd name="connsiteX0" fmla="*/ 0 w 309880"/>
              <a:gd name="connsiteY0" fmla="*/ 238760 h 238760"/>
              <a:gd name="connsiteX1" fmla="*/ 309880 w 309880"/>
              <a:gd name="connsiteY1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880" h="238760">
                <a:moveTo>
                  <a:pt x="0" y="238760"/>
                </a:moveTo>
                <a:cubicBezTo>
                  <a:pt x="123190" y="146050"/>
                  <a:pt x="246380" y="53340"/>
                  <a:pt x="309880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D694340A-A931-271C-9E6A-222652040F0B}"/>
              </a:ext>
            </a:extLst>
          </p:cNvPr>
          <p:cNvCxnSpPr>
            <a:cxnSpLocks/>
            <a:stCxn id="1045" idx="0"/>
          </p:cNvCxnSpPr>
          <p:nvPr/>
        </p:nvCxnSpPr>
        <p:spPr>
          <a:xfrm flipH="1" flipV="1">
            <a:off x="9187971" y="2570014"/>
            <a:ext cx="196616" cy="515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EE558389-22A3-D8D7-1EEA-1180E696AE9C}"/>
              </a:ext>
            </a:extLst>
          </p:cNvPr>
          <p:cNvSpPr/>
          <p:nvPr/>
        </p:nvSpPr>
        <p:spPr>
          <a:xfrm>
            <a:off x="8985723" y="4823304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Food</a:t>
            </a:r>
          </a:p>
        </p:txBody>
      </p:sp>
      <p:sp>
        <p:nvSpPr>
          <p:cNvPr id="1051" name="Flowchart: Terminator 1050">
            <a:extLst>
              <a:ext uri="{FF2B5EF4-FFF2-40B4-BE49-F238E27FC236}">
                <a16:creationId xmlns:a16="http://schemas.microsoft.com/office/drawing/2014/main" id="{23C0FB76-3171-6DC0-8450-A5C9EE28C419}"/>
              </a:ext>
            </a:extLst>
          </p:cNvPr>
          <p:cNvSpPr/>
          <p:nvPr/>
        </p:nvSpPr>
        <p:spPr>
          <a:xfrm>
            <a:off x="10395423" y="4183381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id</a:t>
            </a:r>
          </a:p>
        </p:txBody>
      </p:sp>
      <p:sp>
        <p:nvSpPr>
          <p:cNvPr id="1052" name="Flowchart: Terminator 1051">
            <a:extLst>
              <a:ext uri="{FF2B5EF4-FFF2-40B4-BE49-F238E27FC236}">
                <a16:creationId xmlns:a16="http://schemas.microsoft.com/office/drawing/2014/main" id="{120C8DEF-6154-57B7-73CF-E0796A9A0D7A}"/>
              </a:ext>
            </a:extLst>
          </p:cNvPr>
          <p:cNvSpPr/>
          <p:nvPr/>
        </p:nvSpPr>
        <p:spPr>
          <a:xfrm>
            <a:off x="10742612" y="482330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53" name="Flowchart: Terminator 1052">
            <a:extLst>
              <a:ext uri="{FF2B5EF4-FFF2-40B4-BE49-F238E27FC236}">
                <a16:creationId xmlns:a16="http://schemas.microsoft.com/office/drawing/2014/main" id="{20F41B98-56D7-EC7D-9471-B24973D33555}"/>
              </a:ext>
            </a:extLst>
          </p:cNvPr>
          <p:cNvSpPr/>
          <p:nvPr/>
        </p:nvSpPr>
        <p:spPr>
          <a:xfrm>
            <a:off x="10750168" y="543290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amount</a:t>
            </a:r>
          </a:p>
        </p:txBody>
      </p:sp>
      <p:sp>
        <p:nvSpPr>
          <p:cNvPr id="1054" name="Flowchart: Terminator 1053">
            <a:extLst>
              <a:ext uri="{FF2B5EF4-FFF2-40B4-BE49-F238E27FC236}">
                <a16:creationId xmlns:a16="http://schemas.microsoft.com/office/drawing/2014/main" id="{38D5CB32-B0E2-F051-F1EE-C812EC6588A9}"/>
              </a:ext>
            </a:extLst>
          </p:cNvPr>
          <p:cNvSpPr/>
          <p:nvPr/>
        </p:nvSpPr>
        <p:spPr>
          <a:xfrm>
            <a:off x="9339151" y="5653727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price</a:t>
            </a: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8524005A-76C4-73C7-8FCB-3F55434063EB}"/>
              </a:ext>
            </a:extLst>
          </p:cNvPr>
          <p:cNvSpPr/>
          <p:nvPr/>
        </p:nvSpPr>
        <p:spPr>
          <a:xfrm flipH="1">
            <a:off x="10032287" y="4380979"/>
            <a:ext cx="363136" cy="442326"/>
          </a:xfrm>
          <a:custGeom>
            <a:avLst/>
            <a:gdLst>
              <a:gd name="connsiteX0" fmla="*/ 0 w 330200"/>
              <a:gd name="connsiteY0" fmla="*/ 0 h 629920"/>
              <a:gd name="connsiteX1" fmla="*/ 330200 w 330200"/>
              <a:gd name="connsiteY1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29920">
                <a:moveTo>
                  <a:pt x="0" y="0"/>
                </a:moveTo>
                <a:lnTo>
                  <a:pt x="330200" y="629920"/>
                </a:ln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97A37F18-9CB6-3290-8C5A-1FAAF3EE44D6}"/>
              </a:ext>
            </a:extLst>
          </p:cNvPr>
          <p:cNvCxnSpPr>
            <a:cxnSpLocks/>
            <a:stCxn id="1052" idx="1"/>
            <a:endCxn id="1050" idx="3"/>
          </p:cNvCxnSpPr>
          <p:nvPr/>
        </p:nvCxnSpPr>
        <p:spPr>
          <a:xfrm flipH="1">
            <a:off x="10509723" y="5013804"/>
            <a:ext cx="232889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7" name="Freeform: Shape 1056">
            <a:extLst>
              <a:ext uri="{FF2B5EF4-FFF2-40B4-BE49-F238E27FC236}">
                <a16:creationId xmlns:a16="http://schemas.microsoft.com/office/drawing/2014/main" id="{774116B8-6186-9A5B-E2DA-3573773EE5F5}"/>
              </a:ext>
            </a:extLst>
          </p:cNvPr>
          <p:cNvSpPr/>
          <p:nvPr/>
        </p:nvSpPr>
        <p:spPr>
          <a:xfrm flipH="1">
            <a:off x="10387028" y="5432904"/>
            <a:ext cx="363138" cy="190500"/>
          </a:xfrm>
          <a:custGeom>
            <a:avLst/>
            <a:gdLst>
              <a:gd name="connsiteX0" fmla="*/ 0 w 309880"/>
              <a:gd name="connsiteY0" fmla="*/ 238760 h 238760"/>
              <a:gd name="connsiteX1" fmla="*/ 309880 w 309880"/>
              <a:gd name="connsiteY1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880" h="238760">
                <a:moveTo>
                  <a:pt x="0" y="238760"/>
                </a:moveTo>
                <a:cubicBezTo>
                  <a:pt x="123190" y="146050"/>
                  <a:pt x="246380" y="53340"/>
                  <a:pt x="309880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1E02226F-A432-5BDA-AE7B-051765874707}"/>
              </a:ext>
            </a:extLst>
          </p:cNvPr>
          <p:cNvCxnSpPr>
            <a:cxnSpLocks/>
            <a:stCxn id="1054" idx="0"/>
            <a:endCxn id="1050" idx="2"/>
          </p:cNvCxnSpPr>
          <p:nvPr/>
        </p:nvCxnSpPr>
        <p:spPr>
          <a:xfrm flipH="1" flipV="1">
            <a:off x="9747723" y="5432904"/>
            <a:ext cx="239128" cy="2208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Diamond 1064">
            <a:extLst>
              <a:ext uri="{FF2B5EF4-FFF2-40B4-BE49-F238E27FC236}">
                <a16:creationId xmlns:a16="http://schemas.microsoft.com/office/drawing/2014/main" id="{03AF2EC5-93CC-1E88-4B21-57F6098BFFAB}"/>
              </a:ext>
            </a:extLst>
          </p:cNvPr>
          <p:cNvSpPr/>
          <p:nvPr/>
        </p:nvSpPr>
        <p:spPr>
          <a:xfrm>
            <a:off x="7237412" y="3937949"/>
            <a:ext cx="1698308" cy="490864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Have</a:t>
            </a:r>
          </a:p>
        </p:txBody>
      </p:sp>
      <p:sp>
        <p:nvSpPr>
          <p:cNvPr id="1067" name="Flowchart: Terminator 1066">
            <a:extLst>
              <a:ext uri="{FF2B5EF4-FFF2-40B4-BE49-F238E27FC236}">
                <a16:creationId xmlns:a16="http://schemas.microsoft.com/office/drawing/2014/main" id="{DD28B8B6-B2F2-0D31-ECBD-3C219D9760BE}"/>
              </a:ext>
            </a:extLst>
          </p:cNvPr>
          <p:cNvSpPr/>
          <p:nvPr/>
        </p:nvSpPr>
        <p:spPr>
          <a:xfrm>
            <a:off x="8862561" y="6129977"/>
            <a:ext cx="1532861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descriptions</a:t>
            </a:r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250AAE6A-F7DE-B7DC-1826-CB3FC86721E0}"/>
              </a:ext>
            </a:extLst>
          </p:cNvPr>
          <p:cNvSpPr/>
          <p:nvPr/>
        </p:nvSpPr>
        <p:spPr>
          <a:xfrm flipH="1">
            <a:off x="9240559" y="5432904"/>
            <a:ext cx="45719" cy="697073"/>
          </a:xfrm>
          <a:custGeom>
            <a:avLst/>
            <a:gdLst>
              <a:gd name="connsiteX0" fmla="*/ 0 w 309880"/>
              <a:gd name="connsiteY0" fmla="*/ 238760 h 238760"/>
              <a:gd name="connsiteX1" fmla="*/ 309880 w 309880"/>
              <a:gd name="connsiteY1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880" h="238760">
                <a:moveTo>
                  <a:pt x="0" y="238760"/>
                </a:moveTo>
                <a:cubicBezTo>
                  <a:pt x="123190" y="146050"/>
                  <a:pt x="246380" y="53340"/>
                  <a:pt x="309880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804168DF-9604-99AD-8DBF-2CC5B15737D4}"/>
              </a:ext>
            </a:extLst>
          </p:cNvPr>
          <p:cNvCxnSpPr>
            <a:cxnSpLocks/>
            <a:stCxn id="1050" idx="1"/>
            <a:endCxn id="1065" idx="2"/>
          </p:cNvCxnSpPr>
          <p:nvPr/>
        </p:nvCxnSpPr>
        <p:spPr>
          <a:xfrm flipH="1" flipV="1">
            <a:off x="8086566" y="4428813"/>
            <a:ext cx="899157" cy="699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1E2B6D20-5F04-D46E-21AE-AC9251FB523D}"/>
              </a:ext>
            </a:extLst>
          </p:cNvPr>
          <p:cNvCxnSpPr>
            <a:cxnSpLocks/>
            <a:stCxn id="1041" idx="2"/>
            <a:endCxn id="1065" idx="0"/>
          </p:cNvCxnSpPr>
          <p:nvPr/>
        </p:nvCxnSpPr>
        <p:spPr>
          <a:xfrm flipH="1">
            <a:off x="8086566" y="2570014"/>
            <a:ext cx="620079" cy="1367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39375ACF-2D63-8621-8F9F-0928363B5FD3}"/>
              </a:ext>
            </a:extLst>
          </p:cNvPr>
          <p:cNvCxnSpPr>
            <a:cxnSpLocks/>
            <a:stCxn id="2" idx="3"/>
            <a:endCxn id="1036" idx="1"/>
          </p:cNvCxnSpPr>
          <p:nvPr/>
        </p:nvCxnSpPr>
        <p:spPr>
          <a:xfrm flipV="1">
            <a:off x="3732212" y="2373890"/>
            <a:ext cx="762000" cy="26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1D8F552F-3E2A-BCDF-0975-65BFA6263161}"/>
              </a:ext>
            </a:extLst>
          </p:cNvPr>
          <p:cNvCxnSpPr>
            <a:cxnSpLocks/>
            <a:stCxn id="1036" idx="3"/>
            <a:endCxn id="1041" idx="1"/>
          </p:cNvCxnSpPr>
          <p:nvPr/>
        </p:nvCxnSpPr>
        <p:spPr>
          <a:xfrm flipV="1">
            <a:off x="5942012" y="2265214"/>
            <a:ext cx="2002633" cy="108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EF96FB28-315E-6F3D-9C1F-741324984163}"/>
              </a:ext>
            </a:extLst>
          </p:cNvPr>
          <p:cNvCxnSpPr>
            <a:cxnSpLocks/>
            <a:stCxn id="10" idx="3"/>
            <a:endCxn id="1039" idx="1"/>
          </p:cNvCxnSpPr>
          <p:nvPr/>
        </p:nvCxnSpPr>
        <p:spPr>
          <a:xfrm flipV="1">
            <a:off x="3779185" y="3564568"/>
            <a:ext cx="845519" cy="16822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BA1CB161-E4F8-47DC-3AB9-69F164020220}"/>
              </a:ext>
            </a:extLst>
          </p:cNvPr>
          <p:cNvCxnSpPr>
            <a:cxnSpLocks/>
            <a:stCxn id="10" idx="3"/>
            <a:endCxn id="1040" idx="1"/>
          </p:cNvCxnSpPr>
          <p:nvPr/>
        </p:nvCxnSpPr>
        <p:spPr>
          <a:xfrm flipV="1">
            <a:off x="3779185" y="5187472"/>
            <a:ext cx="1012135" cy="59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4A07ADE7-8167-D19D-CBDB-34470A02F496}"/>
              </a:ext>
            </a:extLst>
          </p:cNvPr>
          <p:cNvCxnSpPr>
            <a:cxnSpLocks/>
            <a:stCxn id="1039" idx="3"/>
            <a:endCxn id="1041" idx="1"/>
          </p:cNvCxnSpPr>
          <p:nvPr/>
        </p:nvCxnSpPr>
        <p:spPr>
          <a:xfrm flipV="1">
            <a:off x="6323012" y="2265214"/>
            <a:ext cx="1621633" cy="129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8A2F179E-B93A-2AFE-6BA2-A02AB7F1AC16}"/>
              </a:ext>
            </a:extLst>
          </p:cNvPr>
          <p:cNvCxnSpPr>
            <a:cxnSpLocks/>
            <a:stCxn id="1040" idx="3"/>
            <a:endCxn id="1050" idx="1"/>
          </p:cNvCxnSpPr>
          <p:nvPr/>
        </p:nvCxnSpPr>
        <p:spPr>
          <a:xfrm flipV="1">
            <a:off x="6759256" y="5128104"/>
            <a:ext cx="2226467" cy="59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DAA1DD03-3103-3CA1-115E-87A009FB8FA3}"/>
              </a:ext>
            </a:extLst>
          </p:cNvPr>
          <p:cNvSpPr txBox="1"/>
          <p:nvPr/>
        </p:nvSpPr>
        <p:spPr>
          <a:xfrm>
            <a:off x="2087887" y="202037"/>
            <a:ext cx="8017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/>
              <a:t>ER diagram for Online Food Delivery System</a:t>
            </a:r>
          </a:p>
        </p:txBody>
      </p:sp>
    </p:spTree>
    <p:extLst>
      <p:ext uri="{BB962C8B-B14F-4D97-AF65-F5344CB8AC3E}">
        <p14:creationId xmlns:p14="http://schemas.microsoft.com/office/powerpoint/2010/main" val="149359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F0ACD-21FD-E8A0-C622-11ADB9163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B4C32B-6EB0-2302-41E8-46B4D0ED2407}"/>
              </a:ext>
            </a:extLst>
          </p:cNvPr>
          <p:cNvSpPr/>
          <p:nvPr/>
        </p:nvSpPr>
        <p:spPr>
          <a:xfrm>
            <a:off x="2545637" y="2116624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E513DB60-07C2-A4A6-6245-7D935F6DFC59}"/>
              </a:ext>
            </a:extLst>
          </p:cNvPr>
          <p:cNvSpPr/>
          <p:nvPr/>
        </p:nvSpPr>
        <p:spPr>
          <a:xfrm>
            <a:off x="945671" y="125730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User_id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391E00EB-B747-F7E2-B9E1-0592674F350F}"/>
              </a:ext>
            </a:extLst>
          </p:cNvPr>
          <p:cNvSpPr/>
          <p:nvPr/>
        </p:nvSpPr>
        <p:spPr>
          <a:xfrm>
            <a:off x="599617" y="1885950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2B1E12D4-E961-0FD8-6EDA-91561697FBF1}"/>
              </a:ext>
            </a:extLst>
          </p:cNvPr>
          <p:cNvSpPr/>
          <p:nvPr/>
        </p:nvSpPr>
        <p:spPr>
          <a:xfrm>
            <a:off x="141127" y="2514599"/>
            <a:ext cx="1964767" cy="419755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nidCard_number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09C7862-8F75-F2F3-02DC-A570EFEF02C9}"/>
              </a:ext>
            </a:extLst>
          </p:cNvPr>
          <p:cNvSpPr/>
          <p:nvPr/>
        </p:nvSpPr>
        <p:spPr>
          <a:xfrm>
            <a:off x="1019157" y="3200400"/>
            <a:ext cx="1221914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phone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92560D-3759-3B38-A752-CC032067FE31}"/>
              </a:ext>
            </a:extLst>
          </p:cNvPr>
          <p:cNvSpPr/>
          <p:nvPr/>
        </p:nvSpPr>
        <p:spPr>
          <a:xfrm>
            <a:off x="2255185" y="4942040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Booking</a:t>
            </a: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C2A66226-5953-8947-36CA-1168B0458E18}"/>
              </a:ext>
            </a:extLst>
          </p:cNvPr>
          <p:cNvSpPr/>
          <p:nvPr/>
        </p:nvSpPr>
        <p:spPr>
          <a:xfrm>
            <a:off x="619994" y="4380979"/>
            <a:ext cx="1587652" cy="339509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Booking_id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4B26167-2C87-AED7-4CF5-440BD25F723C}"/>
              </a:ext>
            </a:extLst>
          </p:cNvPr>
          <p:cNvSpPr/>
          <p:nvPr/>
        </p:nvSpPr>
        <p:spPr>
          <a:xfrm>
            <a:off x="150813" y="5051904"/>
            <a:ext cx="1764581" cy="339509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Chek-in-date</a:t>
            </a: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33AA31F0-C8FD-5AD8-ED5B-08C59268EF38}"/>
              </a:ext>
            </a:extLst>
          </p:cNvPr>
          <p:cNvSpPr/>
          <p:nvPr/>
        </p:nvSpPr>
        <p:spPr>
          <a:xfrm>
            <a:off x="150813" y="5871053"/>
            <a:ext cx="2057399" cy="419755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Check-out-date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472C895-C8D2-6D09-33F4-F35A14E31CB8}"/>
              </a:ext>
            </a:extLst>
          </p:cNvPr>
          <p:cNvSpPr/>
          <p:nvPr/>
        </p:nvSpPr>
        <p:spPr>
          <a:xfrm>
            <a:off x="2245360" y="1473200"/>
            <a:ext cx="330200" cy="629920"/>
          </a:xfrm>
          <a:custGeom>
            <a:avLst/>
            <a:gdLst>
              <a:gd name="connsiteX0" fmla="*/ 0 w 330200"/>
              <a:gd name="connsiteY0" fmla="*/ 0 h 629920"/>
              <a:gd name="connsiteX1" fmla="*/ 330200 w 330200"/>
              <a:gd name="connsiteY1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29920">
                <a:moveTo>
                  <a:pt x="0" y="0"/>
                </a:moveTo>
                <a:lnTo>
                  <a:pt x="330200" y="629920"/>
                </a:ln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0FADE1-A532-EFFD-1C4A-143DED8EA6D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895017" y="2076450"/>
            <a:ext cx="650620" cy="3449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2A1F9A7-F706-098E-FF3D-D4C018572D80}"/>
              </a:ext>
            </a:extLst>
          </p:cNvPr>
          <p:cNvSpPr/>
          <p:nvPr/>
        </p:nvSpPr>
        <p:spPr>
          <a:xfrm>
            <a:off x="2105894" y="2400820"/>
            <a:ext cx="439742" cy="286650"/>
          </a:xfrm>
          <a:custGeom>
            <a:avLst/>
            <a:gdLst>
              <a:gd name="connsiteX0" fmla="*/ 0 w 309880"/>
              <a:gd name="connsiteY0" fmla="*/ 238760 h 238760"/>
              <a:gd name="connsiteX1" fmla="*/ 309880 w 309880"/>
              <a:gd name="connsiteY1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880" h="238760">
                <a:moveTo>
                  <a:pt x="0" y="238760"/>
                </a:moveTo>
                <a:cubicBezTo>
                  <a:pt x="123190" y="146050"/>
                  <a:pt x="246380" y="53340"/>
                  <a:pt x="309880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713F83E7-B8F9-F07A-93A7-D6308C04100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241071" y="2726224"/>
            <a:ext cx="481326" cy="664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F55831DD-E72E-6C60-2F7F-A53ECE69F6B8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207646" y="4550734"/>
            <a:ext cx="202814" cy="3913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59ACFDD3-C616-850C-514B-6C95303ECE6A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1915394" y="5221659"/>
            <a:ext cx="339791" cy="25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3166C7CA-5685-AA01-8066-075F6E338302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208212" y="5551640"/>
            <a:ext cx="152400" cy="529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9" name="Diamond 1038">
            <a:extLst>
              <a:ext uri="{FF2B5EF4-FFF2-40B4-BE49-F238E27FC236}">
                <a16:creationId xmlns:a16="http://schemas.microsoft.com/office/drawing/2014/main" id="{C52A3609-5A1A-76A7-0387-B8444668DD52}"/>
              </a:ext>
            </a:extLst>
          </p:cNvPr>
          <p:cNvSpPr/>
          <p:nvPr/>
        </p:nvSpPr>
        <p:spPr>
          <a:xfrm>
            <a:off x="4477384" y="2650168"/>
            <a:ext cx="1698308" cy="490864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makes</a:t>
            </a:r>
          </a:p>
        </p:txBody>
      </p:sp>
      <p:sp>
        <p:nvSpPr>
          <p:cNvPr id="1040" name="Diamond 1039">
            <a:extLst>
              <a:ext uri="{FF2B5EF4-FFF2-40B4-BE49-F238E27FC236}">
                <a16:creationId xmlns:a16="http://schemas.microsoft.com/office/drawing/2014/main" id="{7EF02E23-A47A-0144-DD72-3246B1FB3D36}"/>
              </a:ext>
            </a:extLst>
          </p:cNvPr>
          <p:cNvSpPr/>
          <p:nvPr/>
        </p:nvSpPr>
        <p:spPr>
          <a:xfrm>
            <a:off x="4791320" y="4942040"/>
            <a:ext cx="1967936" cy="490864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has</a:t>
            </a:r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B83ABF9-1CF3-A393-A023-82E8B0B439FA}"/>
              </a:ext>
            </a:extLst>
          </p:cNvPr>
          <p:cNvSpPr/>
          <p:nvPr/>
        </p:nvSpPr>
        <p:spPr>
          <a:xfrm>
            <a:off x="7944645" y="1960414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Room</a:t>
            </a:r>
          </a:p>
        </p:txBody>
      </p:sp>
      <p:sp>
        <p:nvSpPr>
          <p:cNvPr id="1042" name="Flowchart: Terminator 1041">
            <a:extLst>
              <a:ext uri="{FF2B5EF4-FFF2-40B4-BE49-F238E27FC236}">
                <a16:creationId xmlns:a16="http://schemas.microsoft.com/office/drawing/2014/main" id="{D308468B-0C6E-B073-378C-2C4C23189DE6}"/>
              </a:ext>
            </a:extLst>
          </p:cNvPr>
          <p:cNvSpPr/>
          <p:nvPr/>
        </p:nvSpPr>
        <p:spPr>
          <a:xfrm>
            <a:off x="9747723" y="114761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Room_id</a:t>
            </a:r>
          </a:p>
        </p:txBody>
      </p:sp>
      <p:sp>
        <p:nvSpPr>
          <p:cNvPr id="1043" name="Flowchart: Terminator 1042">
            <a:extLst>
              <a:ext uri="{FF2B5EF4-FFF2-40B4-BE49-F238E27FC236}">
                <a16:creationId xmlns:a16="http://schemas.microsoft.com/office/drawing/2014/main" id="{719CAA45-208A-55BD-4D1C-7FC950541CE9}"/>
              </a:ext>
            </a:extLst>
          </p:cNvPr>
          <p:cNvSpPr/>
          <p:nvPr/>
        </p:nvSpPr>
        <p:spPr>
          <a:xfrm>
            <a:off x="9943464" y="1912620"/>
            <a:ext cx="1523999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Room_type</a:t>
            </a:r>
          </a:p>
        </p:txBody>
      </p:sp>
      <p:sp>
        <p:nvSpPr>
          <p:cNvPr id="1045" name="Flowchart: Terminator 1044">
            <a:extLst>
              <a:ext uri="{FF2B5EF4-FFF2-40B4-BE49-F238E27FC236}">
                <a16:creationId xmlns:a16="http://schemas.microsoft.com/office/drawing/2014/main" id="{880488C2-CD0F-53B0-4F69-97C73C475FEC}"/>
              </a:ext>
            </a:extLst>
          </p:cNvPr>
          <p:cNvSpPr/>
          <p:nvPr/>
        </p:nvSpPr>
        <p:spPr>
          <a:xfrm>
            <a:off x="9526842" y="2882724"/>
            <a:ext cx="2518726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Current_room_status</a:t>
            </a: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822946E2-975B-7DAC-340F-86DDAF306A71}"/>
              </a:ext>
            </a:extLst>
          </p:cNvPr>
          <p:cNvSpPr/>
          <p:nvPr/>
        </p:nvSpPr>
        <p:spPr>
          <a:xfrm flipH="1">
            <a:off x="9262921" y="1396534"/>
            <a:ext cx="484801" cy="571500"/>
          </a:xfrm>
          <a:custGeom>
            <a:avLst/>
            <a:gdLst>
              <a:gd name="connsiteX0" fmla="*/ 0 w 330200"/>
              <a:gd name="connsiteY0" fmla="*/ 0 h 629920"/>
              <a:gd name="connsiteX1" fmla="*/ 330200 w 330200"/>
              <a:gd name="connsiteY1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29920">
                <a:moveTo>
                  <a:pt x="0" y="0"/>
                </a:moveTo>
                <a:lnTo>
                  <a:pt x="330200" y="629920"/>
                </a:ln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05E56D02-E9C7-C6FA-7835-E9BB15989A99}"/>
              </a:ext>
            </a:extLst>
          </p:cNvPr>
          <p:cNvCxnSpPr>
            <a:cxnSpLocks/>
            <a:stCxn id="1043" idx="1"/>
            <a:endCxn id="1041" idx="3"/>
          </p:cNvCxnSpPr>
          <p:nvPr/>
        </p:nvCxnSpPr>
        <p:spPr>
          <a:xfrm flipH="1">
            <a:off x="9468645" y="2103120"/>
            <a:ext cx="474819" cy="1620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715E77DB-F6C1-DE7E-03AA-4BABF0D9B6A5}"/>
              </a:ext>
            </a:extLst>
          </p:cNvPr>
          <p:cNvCxnSpPr>
            <a:cxnSpLocks/>
            <a:stCxn id="1045" idx="0"/>
            <a:endCxn id="1041" idx="3"/>
          </p:cNvCxnSpPr>
          <p:nvPr/>
        </p:nvCxnSpPr>
        <p:spPr>
          <a:xfrm flipH="1" flipV="1">
            <a:off x="9468645" y="2265214"/>
            <a:ext cx="1317560" cy="617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F9566E6-86A5-F1BA-94AC-91139DFEF2BB}"/>
              </a:ext>
            </a:extLst>
          </p:cNvPr>
          <p:cNvSpPr/>
          <p:nvPr/>
        </p:nvSpPr>
        <p:spPr>
          <a:xfrm>
            <a:off x="8985723" y="4823304"/>
            <a:ext cx="1524000" cy="6096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Payment</a:t>
            </a:r>
          </a:p>
        </p:txBody>
      </p:sp>
      <p:sp>
        <p:nvSpPr>
          <p:cNvPr id="1051" name="Flowchart: Terminator 1050">
            <a:extLst>
              <a:ext uri="{FF2B5EF4-FFF2-40B4-BE49-F238E27FC236}">
                <a16:creationId xmlns:a16="http://schemas.microsoft.com/office/drawing/2014/main" id="{9D008361-0094-DEE3-CA00-93B49950F87B}"/>
              </a:ext>
            </a:extLst>
          </p:cNvPr>
          <p:cNvSpPr/>
          <p:nvPr/>
        </p:nvSpPr>
        <p:spPr>
          <a:xfrm>
            <a:off x="10127425" y="4081800"/>
            <a:ext cx="1926908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Payment_id</a:t>
            </a:r>
          </a:p>
        </p:txBody>
      </p:sp>
      <p:sp>
        <p:nvSpPr>
          <p:cNvPr id="1052" name="Flowchart: Terminator 1051">
            <a:extLst>
              <a:ext uri="{FF2B5EF4-FFF2-40B4-BE49-F238E27FC236}">
                <a16:creationId xmlns:a16="http://schemas.microsoft.com/office/drawing/2014/main" id="{6100E09F-E447-E4BF-12D7-24EB0B03DCA7}"/>
              </a:ext>
            </a:extLst>
          </p:cNvPr>
          <p:cNvSpPr/>
          <p:nvPr/>
        </p:nvSpPr>
        <p:spPr>
          <a:xfrm>
            <a:off x="10742612" y="4823304"/>
            <a:ext cx="1295400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date</a:t>
            </a:r>
          </a:p>
        </p:txBody>
      </p:sp>
      <p:sp>
        <p:nvSpPr>
          <p:cNvPr id="1054" name="Flowchart: Terminator 1053">
            <a:extLst>
              <a:ext uri="{FF2B5EF4-FFF2-40B4-BE49-F238E27FC236}">
                <a16:creationId xmlns:a16="http://schemas.microsoft.com/office/drawing/2014/main" id="{D8789F2B-334F-A0DD-9CDC-05BCC7D83CBC}"/>
              </a:ext>
            </a:extLst>
          </p:cNvPr>
          <p:cNvSpPr/>
          <p:nvPr/>
        </p:nvSpPr>
        <p:spPr>
          <a:xfrm>
            <a:off x="10237775" y="5634677"/>
            <a:ext cx="1532861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Total_price</a:t>
            </a:r>
          </a:p>
        </p:txBody>
      </p:sp>
      <p:sp>
        <p:nvSpPr>
          <p:cNvPr id="1055" name="Freeform: Shape 1054">
            <a:extLst>
              <a:ext uri="{FF2B5EF4-FFF2-40B4-BE49-F238E27FC236}">
                <a16:creationId xmlns:a16="http://schemas.microsoft.com/office/drawing/2014/main" id="{66235147-D7A2-B2F7-48D6-7EDC800E57B9}"/>
              </a:ext>
            </a:extLst>
          </p:cNvPr>
          <p:cNvSpPr/>
          <p:nvPr/>
        </p:nvSpPr>
        <p:spPr>
          <a:xfrm flipH="1">
            <a:off x="10032287" y="4332441"/>
            <a:ext cx="95138" cy="490864"/>
          </a:xfrm>
          <a:custGeom>
            <a:avLst/>
            <a:gdLst>
              <a:gd name="connsiteX0" fmla="*/ 0 w 330200"/>
              <a:gd name="connsiteY0" fmla="*/ 0 h 629920"/>
              <a:gd name="connsiteX1" fmla="*/ 330200 w 330200"/>
              <a:gd name="connsiteY1" fmla="*/ 629920 h 629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0200" h="629920">
                <a:moveTo>
                  <a:pt x="0" y="0"/>
                </a:moveTo>
                <a:lnTo>
                  <a:pt x="330200" y="629920"/>
                </a:ln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6" name="Straight Connector 1055">
            <a:extLst>
              <a:ext uri="{FF2B5EF4-FFF2-40B4-BE49-F238E27FC236}">
                <a16:creationId xmlns:a16="http://schemas.microsoft.com/office/drawing/2014/main" id="{256E755B-327F-8ADA-BBDA-46749416E970}"/>
              </a:ext>
            </a:extLst>
          </p:cNvPr>
          <p:cNvCxnSpPr>
            <a:cxnSpLocks/>
            <a:stCxn id="1052" idx="1"/>
            <a:endCxn id="1050" idx="3"/>
          </p:cNvCxnSpPr>
          <p:nvPr/>
        </p:nvCxnSpPr>
        <p:spPr>
          <a:xfrm flipH="1">
            <a:off x="10509723" y="5013804"/>
            <a:ext cx="232889" cy="1143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91918303-3C68-ED29-DE9F-C55BF6D5FD3B}"/>
              </a:ext>
            </a:extLst>
          </p:cNvPr>
          <p:cNvCxnSpPr>
            <a:cxnSpLocks/>
            <a:stCxn id="1054" idx="0"/>
            <a:endCxn id="1050" idx="2"/>
          </p:cNvCxnSpPr>
          <p:nvPr/>
        </p:nvCxnSpPr>
        <p:spPr>
          <a:xfrm flipH="1" flipV="1">
            <a:off x="9747723" y="5432904"/>
            <a:ext cx="1256483" cy="2017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5" name="Diamond 1064">
            <a:extLst>
              <a:ext uri="{FF2B5EF4-FFF2-40B4-BE49-F238E27FC236}">
                <a16:creationId xmlns:a16="http://schemas.microsoft.com/office/drawing/2014/main" id="{2B10FCD4-A732-716B-18DC-62FA76EC8991}"/>
              </a:ext>
            </a:extLst>
          </p:cNvPr>
          <p:cNvSpPr/>
          <p:nvPr/>
        </p:nvSpPr>
        <p:spPr>
          <a:xfrm>
            <a:off x="7008812" y="3937949"/>
            <a:ext cx="1926908" cy="490864"/>
          </a:xfrm>
          <a:prstGeom prst="diamond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reserves</a:t>
            </a:r>
          </a:p>
        </p:txBody>
      </p:sp>
      <p:sp>
        <p:nvSpPr>
          <p:cNvPr id="1067" name="Flowchart: Terminator 1066">
            <a:extLst>
              <a:ext uri="{FF2B5EF4-FFF2-40B4-BE49-F238E27FC236}">
                <a16:creationId xmlns:a16="http://schemas.microsoft.com/office/drawing/2014/main" id="{ED2C2640-F454-9AC5-86CB-C9F1477A30E1}"/>
              </a:ext>
            </a:extLst>
          </p:cNvPr>
          <p:cNvSpPr/>
          <p:nvPr/>
        </p:nvSpPr>
        <p:spPr>
          <a:xfrm>
            <a:off x="8995948" y="6141250"/>
            <a:ext cx="2158145" cy="381000"/>
          </a:xfrm>
          <a:prstGeom prst="flowChartTerminator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Payment_method</a:t>
            </a:r>
          </a:p>
        </p:txBody>
      </p:sp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C5BA9610-E55B-8326-ADBD-43318FAE4E23}"/>
              </a:ext>
            </a:extLst>
          </p:cNvPr>
          <p:cNvSpPr/>
          <p:nvPr/>
        </p:nvSpPr>
        <p:spPr>
          <a:xfrm flipH="1">
            <a:off x="9240559" y="5432904"/>
            <a:ext cx="45719" cy="697073"/>
          </a:xfrm>
          <a:custGeom>
            <a:avLst/>
            <a:gdLst>
              <a:gd name="connsiteX0" fmla="*/ 0 w 309880"/>
              <a:gd name="connsiteY0" fmla="*/ 238760 h 238760"/>
              <a:gd name="connsiteX1" fmla="*/ 309880 w 309880"/>
              <a:gd name="connsiteY1" fmla="*/ 0 h 23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9880" h="238760">
                <a:moveTo>
                  <a:pt x="0" y="238760"/>
                </a:moveTo>
                <a:cubicBezTo>
                  <a:pt x="123190" y="146050"/>
                  <a:pt x="246380" y="53340"/>
                  <a:pt x="309880" y="0"/>
                </a:cubicBezTo>
              </a:path>
            </a:pathLst>
          </a:cu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A7DB087A-E3D2-1DF5-89B2-EE0178CFD5C6}"/>
              </a:ext>
            </a:extLst>
          </p:cNvPr>
          <p:cNvCxnSpPr>
            <a:cxnSpLocks/>
            <a:stCxn id="1050" idx="1"/>
            <a:endCxn id="1065" idx="2"/>
          </p:cNvCxnSpPr>
          <p:nvPr/>
        </p:nvCxnSpPr>
        <p:spPr>
          <a:xfrm flipH="1" flipV="1">
            <a:off x="7972266" y="4428813"/>
            <a:ext cx="1013457" cy="6992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63E2BFA8-626B-D0B7-C732-2296EAC303BB}"/>
              </a:ext>
            </a:extLst>
          </p:cNvPr>
          <p:cNvCxnSpPr>
            <a:cxnSpLocks/>
            <a:stCxn id="1041" idx="2"/>
            <a:endCxn id="1065" idx="0"/>
          </p:cNvCxnSpPr>
          <p:nvPr/>
        </p:nvCxnSpPr>
        <p:spPr>
          <a:xfrm flipH="1">
            <a:off x="7972266" y="2570014"/>
            <a:ext cx="734379" cy="13679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A46DB0B1-CCC1-6ED8-27EB-D7C927FBA3C0}"/>
              </a:ext>
            </a:extLst>
          </p:cNvPr>
          <p:cNvCxnSpPr>
            <a:cxnSpLocks/>
            <a:stCxn id="10" idx="3"/>
            <a:endCxn id="1039" idx="1"/>
          </p:cNvCxnSpPr>
          <p:nvPr/>
        </p:nvCxnSpPr>
        <p:spPr>
          <a:xfrm flipV="1">
            <a:off x="3779185" y="2895600"/>
            <a:ext cx="698199" cy="23512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Straight Connector 1087">
            <a:extLst>
              <a:ext uri="{FF2B5EF4-FFF2-40B4-BE49-F238E27FC236}">
                <a16:creationId xmlns:a16="http://schemas.microsoft.com/office/drawing/2014/main" id="{D71D799F-6845-06C8-21BC-1B375C51A9CB}"/>
              </a:ext>
            </a:extLst>
          </p:cNvPr>
          <p:cNvCxnSpPr>
            <a:cxnSpLocks/>
            <a:stCxn id="10" idx="3"/>
            <a:endCxn id="1040" idx="1"/>
          </p:cNvCxnSpPr>
          <p:nvPr/>
        </p:nvCxnSpPr>
        <p:spPr>
          <a:xfrm flipV="1">
            <a:off x="3779185" y="5187472"/>
            <a:ext cx="1012135" cy="59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305E4E5F-3090-F739-899A-04F319D87D23}"/>
              </a:ext>
            </a:extLst>
          </p:cNvPr>
          <p:cNvCxnSpPr>
            <a:cxnSpLocks/>
            <a:stCxn id="1039" idx="3"/>
            <a:endCxn id="1041" idx="1"/>
          </p:cNvCxnSpPr>
          <p:nvPr/>
        </p:nvCxnSpPr>
        <p:spPr>
          <a:xfrm flipV="1">
            <a:off x="6175692" y="2265214"/>
            <a:ext cx="1768953" cy="6303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1093">
            <a:extLst>
              <a:ext uri="{FF2B5EF4-FFF2-40B4-BE49-F238E27FC236}">
                <a16:creationId xmlns:a16="http://schemas.microsoft.com/office/drawing/2014/main" id="{267AD86A-A403-3438-A0EA-D324EE8B181A}"/>
              </a:ext>
            </a:extLst>
          </p:cNvPr>
          <p:cNvCxnSpPr>
            <a:cxnSpLocks/>
            <a:stCxn id="1040" idx="3"/>
            <a:endCxn id="1050" idx="1"/>
          </p:cNvCxnSpPr>
          <p:nvPr/>
        </p:nvCxnSpPr>
        <p:spPr>
          <a:xfrm flipV="1">
            <a:off x="6759256" y="5128104"/>
            <a:ext cx="2226467" cy="593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2" name="TextBox 1101">
            <a:extLst>
              <a:ext uri="{FF2B5EF4-FFF2-40B4-BE49-F238E27FC236}">
                <a16:creationId xmlns:a16="http://schemas.microsoft.com/office/drawing/2014/main" id="{97545388-E6C3-E74C-856B-B90935661349}"/>
              </a:ext>
            </a:extLst>
          </p:cNvPr>
          <p:cNvSpPr txBox="1"/>
          <p:nvPr/>
        </p:nvSpPr>
        <p:spPr>
          <a:xfrm>
            <a:off x="1766350" y="245517"/>
            <a:ext cx="80178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u="sng"/>
              <a:t>ER diagram for Hotel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140559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Presentation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804891_win32_fixed.potx" id="{67E1CE12-4E7F-4E00-8450-70E8A44C0BA6}" vid="{5B359CD9-B23F-44EB-BBF8-9808683E469B}"/>
    </a:ext>
  </a:extLst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685</TotalTime>
  <Words>225</Words>
  <Application>Microsoft Office PowerPoint</Application>
  <PresentationFormat>Custom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World Presentation 16x9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Antor Hawlader</dc:creator>
  <cp:lastModifiedBy>Antor Hawlader</cp:lastModifiedBy>
  <cp:revision>96</cp:revision>
  <dcterms:created xsi:type="dcterms:W3CDTF">2023-05-15T18:02:07Z</dcterms:created>
  <dcterms:modified xsi:type="dcterms:W3CDTF">2025-06-24T15:40:02Z</dcterms:modified>
</cp:coreProperties>
</file>