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68" r:id="rId2"/>
    <p:sldId id="261" r:id="rId3"/>
    <p:sldId id="256" r:id="rId4"/>
    <p:sldId id="266" r:id="rId5"/>
    <p:sldId id="262" r:id="rId6"/>
    <p:sldId id="269" r:id="rId7"/>
    <p:sldId id="257" r:id="rId8"/>
    <p:sldId id="270" r:id="rId9"/>
    <p:sldId id="272" r:id="rId10"/>
    <p:sldId id="273" r:id="rId11"/>
    <p:sldId id="274" r:id="rId12"/>
    <p:sldId id="287" r:id="rId13"/>
    <p:sldId id="286" r:id="rId14"/>
    <p:sldId id="275" r:id="rId15"/>
    <p:sldId id="288" r:id="rId16"/>
    <p:sldId id="285" r:id="rId17"/>
    <p:sldId id="289" r:id="rId18"/>
    <p:sldId id="290" r:id="rId19"/>
    <p:sldId id="277" r:id="rId20"/>
    <p:sldId id="291" r:id="rId21"/>
    <p:sldId id="278" r:id="rId22"/>
    <p:sldId id="293" r:id="rId23"/>
    <p:sldId id="279" r:id="rId24"/>
    <p:sldId id="296" r:id="rId25"/>
    <p:sldId id="280" r:id="rId26"/>
    <p:sldId id="297" r:id="rId27"/>
    <p:sldId id="281" r:id="rId28"/>
    <p:sldId id="298" r:id="rId29"/>
    <p:sldId id="282" r:id="rId30"/>
    <p:sldId id="299" r:id="rId31"/>
    <p:sldId id="300" r:id="rId32"/>
    <p:sldId id="283" r:id="rId33"/>
    <p:sldId id="302" r:id="rId34"/>
    <p:sldId id="284" r:id="rId35"/>
    <p:sldId id="30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06" autoAdjust="0"/>
  </p:normalViewPr>
  <p:slideViewPr>
    <p:cSldViewPr snapToGrid="0">
      <p:cViewPr varScale="1">
        <p:scale>
          <a:sx n="98" d="100"/>
          <a:sy n="98" d="100"/>
        </p:scale>
        <p:origin x="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8EB1C-EC7A-4704-A6A5-D458125545F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A1E1E-D9A8-438C-854D-A1911843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65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1A1E1E-D9A8-438C-854D-A191184385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4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40F7-62E4-ED56-B18F-9828FCAED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BE158-3436-8563-0E06-2B495DC03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6DAA9-2739-E083-24FC-CC6DFE08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17775-7893-8174-FDD2-9BAE6193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F3D76-8C65-A508-397F-134677A2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0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BAEA-EF33-0FB3-15EB-6A47C7A5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C7F1B-B8F8-AB06-54E5-C134F0943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350A4-7201-BBFE-3558-26081767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222C-C262-CFB1-CCB9-87D59FB8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21DE-7805-4B05-E787-8F47BC32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0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49B78-F5C1-677B-1725-A4259EA85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7ACCD-3092-47AA-A056-66614758C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1DBD3-E3D7-E5E1-7A6D-D51C9541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97C2-D4DB-2FF7-0CDD-61C40690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1CA3A-C455-562D-FB88-DA7C810E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9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BBEAB-56AB-C21E-FE03-E49C93C5E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0E19-D47B-7DF0-BC1B-A4AAACE83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7E7E1-C8D4-ADA6-C0EB-CCEE5BE5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E29F3-66B9-0891-23AB-D8E40A9C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5F7D9-EDD2-8AB4-F354-0CB51DD4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87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1F21-D810-A5DB-99D4-9F70788B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33BB0-25D0-980F-F7B8-213965B5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C03D7-3885-D5C2-A0FF-1FDEC918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FA464-0B75-70BA-5EF1-DED65BEFA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92697-4F55-4473-EC89-F8F11798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7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8B9A-67B2-E2AE-1B2D-187E6EFF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006C-0313-9A17-BC45-E18690E94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B18E4-16FE-2A6E-F86E-ED79C990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3BD89-461E-3D98-B73E-92C04586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53DEE-A629-D16A-55D9-CD1AB840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6D2BE-9A4E-FCEC-3820-FF2CA9633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3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F195-9C8B-7D8C-C616-21E96ACE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0AAF-E603-EB3C-A25F-51838F40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A1D47-5B9D-9E72-4370-08D98E3AE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64F08-9D5F-E385-C36F-9DFB0F118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F22AD-8D95-6A03-1D90-D339F8F740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0B2B7-90F9-DEF6-6975-8D6E45D2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767A1-3680-48EF-ED8B-B2A638BF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B6179-4C99-A44A-4A52-B5CCE259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0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BDDC-B25D-1C73-2225-4741ABA6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07735-44F7-0637-DAB2-0A1B973C9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A2E73-D704-CE6E-028C-5101CE39E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80CB3-C526-DFEA-BE62-F83F44D9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9CE8C5-D6E0-CC2C-568C-555EB9219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456F75-3FB8-7248-DA9C-11F05DA2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EBF7B-B65F-4BB1-57D4-CAA754D1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7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2130C-B025-018A-5438-441E55CF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1CF53-04FD-52BB-5A36-A6018ADF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D0F9D-9FAA-BAEB-A644-0F563D9CB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BCB74-1270-FFFE-F07A-EBFA8320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ADCE-97CD-23A2-3441-186449D7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50745-9C71-2248-BDB5-4757D5A1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3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CE5D-6752-99B6-1E0A-48E4D5D5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3F1E5-7853-3062-86CA-0657B1044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74C2E-A1D8-693A-9D20-9AC7B78C1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2CDDD-6AE1-BE23-FB8E-1E04DB2D2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91B60-772B-4830-B70A-62A0AB13D7A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FBEF9-CCCB-A807-DCA6-F8308013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6D9C0-22C2-3130-79E1-7C45B706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6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3AC61-543A-C2D8-611D-B4EE4706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5807A-496B-D6F9-63F6-02E76CD3B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88CA5-D8A6-F672-C4FD-E1387E3BA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91B60-772B-4830-B70A-62A0AB13D7A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E5553-1570-EF4C-2B91-C158FA438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63A6-C7F9-EFF4-983C-008510F59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37F67-321E-420B-8328-C1B86489F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1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5799925-5459-CD6A-0834-8FAE63841494}"/>
              </a:ext>
            </a:extLst>
          </p:cNvPr>
          <p:cNvSpPr txBox="1"/>
          <p:nvPr/>
        </p:nvSpPr>
        <p:spPr>
          <a:xfrm>
            <a:off x="3767414" y="1846274"/>
            <a:ext cx="4691447" cy="1008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61"/>
              </a:spcAft>
            </a:pPr>
            <a:r>
              <a:rPr lang="en-US" sz="2893">
                <a:solidFill>
                  <a:schemeClr val="tx1">
                    <a:lumMod val="65000"/>
                    <a:lumOff val="35000"/>
                  </a:schemeClr>
                </a:solidFill>
              </a:rPr>
              <a:t>Networking Lab (Final)</a:t>
            </a:r>
          </a:p>
          <a:p>
            <a:pPr algn="ctr">
              <a:spcAft>
                <a:spcPts val="161"/>
              </a:spcAft>
            </a:pPr>
            <a:r>
              <a:rPr lang="en-US" sz="2893">
                <a:solidFill>
                  <a:schemeClr val="tx1">
                    <a:lumMod val="65000"/>
                    <a:lumOff val="35000"/>
                  </a:schemeClr>
                </a:solidFill>
              </a:rPr>
              <a:t>Assignment</a:t>
            </a:r>
            <a:endParaRPr lang="en-US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7909F-7775-972E-E714-63F9E6346158}"/>
              </a:ext>
            </a:extLst>
          </p:cNvPr>
          <p:cNvSpPr txBox="1"/>
          <p:nvPr/>
        </p:nvSpPr>
        <p:spPr>
          <a:xfrm>
            <a:off x="0" y="6412622"/>
            <a:ext cx="5831360" cy="44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47" dirty="0">
                <a:solidFill>
                  <a:schemeClr val="bg1">
                    <a:lumMod val="50000"/>
                  </a:schemeClr>
                </a:solidFill>
              </a:rPr>
              <a:t>Shanto Mariam University of Creative Technology</a:t>
            </a:r>
          </a:p>
          <a:p>
            <a:r>
              <a:rPr lang="en-US" sz="1147" dirty="0">
                <a:solidFill>
                  <a:schemeClr val="bg1">
                    <a:lumMod val="50000"/>
                  </a:schemeClr>
                </a:solidFill>
              </a:rPr>
              <a:t>Department: CSE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A483CDC-506F-E685-8879-9B01285D6C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121" y="317214"/>
            <a:ext cx="1470035" cy="102752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5854A1-96C3-ABAB-8D28-7A2BA9225A33}"/>
              </a:ext>
            </a:extLst>
          </p:cNvPr>
          <p:cNvSpPr txBox="1"/>
          <p:nvPr/>
        </p:nvSpPr>
        <p:spPr>
          <a:xfrm>
            <a:off x="9934008" y="6589144"/>
            <a:ext cx="2257992" cy="268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47">
                <a:solidFill>
                  <a:schemeClr val="bg1">
                    <a:lumMod val="50000"/>
                  </a:schemeClr>
                </a:solidFill>
              </a:rPr>
              <a:t>CSE-3286: Networking Lab [A]</a:t>
            </a:r>
            <a:endParaRPr lang="en-US" sz="1147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F7BC2C-3AD2-7A7F-0441-C166BAA389F7}"/>
              </a:ext>
            </a:extLst>
          </p:cNvPr>
          <p:cNvSpPr/>
          <p:nvPr/>
        </p:nvSpPr>
        <p:spPr>
          <a:xfrm>
            <a:off x="6674320" y="3356162"/>
            <a:ext cx="3569082" cy="2531572"/>
          </a:xfrm>
          <a:prstGeom prst="roundRect">
            <a:avLst/>
          </a:prstGeom>
          <a:solidFill>
            <a:schemeClr val="accent5">
              <a:lumMod val="50000"/>
              <a:alpha val="33000"/>
            </a:schemeClr>
          </a:solidFill>
          <a:ln>
            <a:solidFill>
              <a:schemeClr val="dk1">
                <a:shade val="50000"/>
                <a:alpha val="47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912">
                <a:solidFill>
                  <a:schemeClr val="bg1"/>
                </a:solidFill>
              </a:rPr>
              <a:t>Submitted to:</a:t>
            </a:r>
          </a:p>
          <a:p>
            <a:pPr algn="r"/>
            <a:r>
              <a:rPr lang="en-US" sz="1912">
                <a:solidFill>
                  <a:schemeClr val="bg1"/>
                </a:solidFill>
              </a:rPr>
              <a:t>Dr. Md. Rabiul Islam,</a:t>
            </a:r>
            <a:br>
              <a:rPr lang="en-US" sz="1912">
                <a:solidFill>
                  <a:schemeClr val="bg1"/>
                </a:solidFill>
              </a:rPr>
            </a:br>
            <a:r>
              <a:rPr lang="en-US" sz="1912">
                <a:solidFill>
                  <a:schemeClr val="bg1"/>
                </a:solidFill>
              </a:rPr>
              <a:t>Professor,</a:t>
            </a:r>
          </a:p>
          <a:p>
            <a:pPr algn="r"/>
            <a:r>
              <a:rPr lang="en-US" sz="1912">
                <a:solidFill>
                  <a:schemeClr val="bg1"/>
                </a:solidFill>
              </a:rPr>
              <a:t>Department of CSE &amp; CSIT </a:t>
            </a:r>
            <a:br>
              <a:rPr lang="en-US" sz="1912">
                <a:solidFill>
                  <a:schemeClr val="bg1"/>
                </a:solidFill>
              </a:rPr>
            </a:br>
            <a:r>
              <a:rPr lang="en-US" sz="1912">
                <a:solidFill>
                  <a:schemeClr val="bg1"/>
                </a:solidFill>
              </a:rPr>
              <a:t>SMUCT</a:t>
            </a:r>
            <a:endParaRPr lang="en-US" sz="1912" dirty="0">
              <a:solidFill>
                <a:schemeClr val="bg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62A3F48-1AC6-B643-853C-6683B156BED3}"/>
              </a:ext>
            </a:extLst>
          </p:cNvPr>
          <p:cNvSpPr/>
          <p:nvPr/>
        </p:nvSpPr>
        <p:spPr>
          <a:xfrm>
            <a:off x="2381240" y="3356162"/>
            <a:ext cx="3132053" cy="2549345"/>
          </a:xfrm>
          <a:prstGeom prst="roundRect">
            <a:avLst/>
          </a:prstGeom>
          <a:solidFill>
            <a:schemeClr val="accent5">
              <a:lumMod val="50000"/>
              <a:alpha val="33000"/>
            </a:schemeClr>
          </a:solidFill>
          <a:ln>
            <a:solidFill>
              <a:schemeClr val="dk1">
                <a:shade val="50000"/>
                <a:alpha val="47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912" dirty="0"/>
              <a:t>Prepared by:</a:t>
            </a:r>
          </a:p>
          <a:p>
            <a:r>
              <a:rPr lang="en-US" sz="1912"/>
              <a:t>Antor </a:t>
            </a:r>
            <a:r>
              <a:rPr lang="en-US" sz="1912" dirty="0"/>
              <a:t>Hawlader</a:t>
            </a:r>
          </a:p>
          <a:p>
            <a:r>
              <a:rPr lang="en-US" sz="1912" dirty="0"/>
              <a:t>ID</a:t>
            </a:r>
            <a:r>
              <a:rPr lang="en-US" sz="1912"/>
              <a:t>: </a:t>
            </a:r>
            <a:r>
              <a:rPr lang="en-US" sz="1912" b="1"/>
              <a:t>2220710</a:t>
            </a:r>
            <a:r>
              <a:rPr lang="en-US" sz="1912" b="1">
                <a:solidFill>
                  <a:schemeClr val="accent4">
                    <a:lumMod val="40000"/>
                    <a:lumOff val="60000"/>
                  </a:schemeClr>
                </a:solidFill>
              </a:rPr>
              <a:t>24</a:t>
            </a:r>
          </a:p>
          <a:p>
            <a:r>
              <a:rPr lang="en-US" sz="1912">
                <a:solidFill>
                  <a:schemeClr val="bg1"/>
                </a:solidFill>
              </a:rPr>
              <a:t>Dept: CSE </a:t>
            </a:r>
          </a:p>
          <a:p>
            <a:r>
              <a:rPr lang="en-US" sz="1912">
                <a:solidFill>
                  <a:schemeClr val="bg1"/>
                </a:solidFill>
              </a:rPr>
              <a:t>Batch: 30</a:t>
            </a:r>
            <a:r>
              <a:rPr lang="en-US" sz="1912" baseline="30000">
                <a:solidFill>
                  <a:schemeClr val="bg1"/>
                </a:solidFill>
              </a:rPr>
              <a:t>th</a:t>
            </a:r>
            <a:r>
              <a:rPr lang="en-US" sz="1912">
                <a:solidFill>
                  <a:schemeClr val="bg1"/>
                </a:solidFill>
              </a:rPr>
              <a:t> </a:t>
            </a:r>
          </a:p>
          <a:p>
            <a:r>
              <a:rPr lang="en-US" sz="1912">
                <a:solidFill>
                  <a:schemeClr val="bg1"/>
                </a:solidFill>
              </a:rPr>
              <a:t>8th Semester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8918AB-F3BD-FA3E-3316-ED18BE7CB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CF83DA7-944F-C2D5-17B4-2D6D8FF76243}"/>
              </a:ext>
            </a:extLst>
          </p:cNvPr>
          <p:cNvGrpSpPr/>
          <p:nvPr/>
        </p:nvGrpSpPr>
        <p:grpSpPr>
          <a:xfrm>
            <a:off x="188068" y="315878"/>
            <a:ext cx="3696178" cy="1450473"/>
            <a:chOff x="3048000" y="836579"/>
            <a:chExt cx="3696178" cy="14504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758283-7767-6ABB-0913-5B1C66D1245E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172.17.0.1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687ACA-FB85-48B7-992F-213178D4150C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624165-CB9F-35D0-3969-700B17C25BAD}"/>
              </a:ext>
            </a:extLst>
          </p:cNvPr>
          <p:cNvGrpSpPr/>
          <p:nvPr/>
        </p:nvGrpSpPr>
        <p:grpSpPr>
          <a:xfrm>
            <a:off x="188067" y="1815617"/>
            <a:ext cx="3696180" cy="1347881"/>
            <a:chOff x="3047999" y="836579"/>
            <a:chExt cx="2836986" cy="134788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EDF562-EC02-DBA4-54BB-B9EA00B74B35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172.17.2.6 255.255.255.252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clock rate 64000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</a:rPr>
                <a:t>exit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2E6226-D9AF-918B-BAA8-B733A204A1D6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se2/0)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079EA3-C7FD-0C89-EC23-9498C821095D}"/>
              </a:ext>
            </a:extLst>
          </p:cNvPr>
          <p:cNvSpPr/>
          <p:nvPr/>
        </p:nvSpPr>
        <p:spPr>
          <a:xfrm>
            <a:off x="2433383" y="2556098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47B93E-F9D8-0642-CFD8-E25FE5EA5475}"/>
              </a:ext>
            </a:extLst>
          </p:cNvPr>
          <p:cNvGrpSpPr/>
          <p:nvPr/>
        </p:nvGrpSpPr>
        <p:grpSpPr>
          <a:xfrm>
            <a:off x="188066" y="4236233"/>
            <a:ext cx="3696179" cy="763105"/>
            <a:chOff x="3048000" y="836579"/>
            <a:chExt cx="2836985" cy="7631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A835E55-39A6-9CE9-F8AC-E021FCE51873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172.17.1.0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255.255.255.128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se2/0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172.17.1.128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255.255.255.128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se3/0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9B3F1D-B88A-2B2D-CE58-EFDEC74183A9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1DB050-46EA-68FF-79E2-673AB06FD509}"/>
              </a:ext>
            </a:extLst>
          </p:cNvPr>
          <p:cNvSpPr txBox="1"/>
          <p:nvPr/>
        </p:nvSpPr>
        <p:spPr>
          <a:xfrm>
            <a:off x="1049923" y="-34897"/>
            <a:ext cx="197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Router-PT R0 (EEE)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DA55A2E-355F-12E3-AB3B-640242F3483A}"/>
              </a:ext>
            </a:extLst>
          </p:cNvPr>
          <p:cNvGrpSpPr/>
          <p:nvPr/>
        </p:nvGrpSpPr>
        <p:grpSpPr>
          <a:xfrm>
            <a:off x="188066" y="3208775"/>
            <a:ext cx="3696180" cy="978549"/>
            <a:chOff x="3047999" y="836579"/>
            <a:chExt cx="2836986" cy="97854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CACDD49-0155-1C12-A2D0-C39C71E81EA4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se3/0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172.17.2.9 255.255.255.252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03335E-7DF6-FEA4-082A-31F4F048BFFC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se3/0)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1518A57-3BB1-24C0-8629-821A79712F61}"/>
              </a:ext>
            </a:extLst>
          </p:cNvPr>
          <p:cNvGrpSpPr/>
          <p:nvPr/>
        </p:nvGrpSpPr>
        <p:grpSpPr>
          <a:xfrm>
            <a:off x="4193555" y="315878"/>
            <a:ext cx="3696178" cy="1450473"/>
            <a:chOff x="3048000" y="836579"/>
            <a:chExt cx="3696178" cy="1450473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28C8EFF-3791-5EA3-5963-FC96310F8037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172.17.1.1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4E948B6-F885-3AB5-8B28-E394A316C410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A0B1CC3-383A-A0EE-265B-FB16824E7971}"/>
              </a:ext>
            </a:extLst>
          </p:cNvPr>
          <p:cNvGrpSpPr/>
          <p:nvPr/>
        </p:nvGrpSpPr>
        <p:grpSpPr>
          <a:xfrm>
            <a:off x="4193554" y="1815617"/>
            <a:ext cx="3696180" cy="1347881"/>
            <a:chOff x="3047999" y="836579"/>
            <a:chExt cx="2836986" cy="1347881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69E9A83-B608-395C-2F7D-32E956E6B78C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172.17.2.1 255.255.255.252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clock rate 64000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</a:rPr>
                <a:t>exit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1480CB6-7D06-BFEC-4772-6686917C71D3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se2/0)</a:t>
              </a:r>
            </a:p>
          </p:txBody>
        </p: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BA2829A-AC83-68C3-3477-9F6F19A9AE2C}"/>
              </a:ext>
            </a:extLst>
          </p:cNvPr>
          <p:cNvSpPr/>
          <p:nvPr/>
        </p:nvSpPr>
        <p:spPr>
          <a:xfrm>
            <a:off x="6438870" y="2556098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C7B43FC-5833-171F-974C-9596B0849573}"/>
              </a:ext>
            </a:extLst>
          </p:cNvPr>
          <p:cNvGrpSpPr/>
          <p:nvPr/>
        </p:nvGrpSpPr>
        <p:grpSpPr>
          <a:xfrm>
            <a:off x="4193553" y="4236233"/>
            <a:ext cx="3696179" cy="763105"/>
            <a:chOff x="3048000" y="836579"/>
            <a:chExt cx="2836985" cy="763105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734F5F7-636F-70EC-21D6-976401976412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172.17.0.0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255.255.255.0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se2/0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172.17.1.128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255.255.255.128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se3/0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31DA3BA-69AE-0B58-BDA5-B61710788899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E46CB2BB-A207-435B-B27F-08654F5FA004}"/>
              </a:ext>
            </a:extLst>
          </p:cNvPr>
          <p:cNvSpPr txBox="1"/>
          <p:nvPr/>
        </p:nvSpPr>
        <p:spPr>
          <a:xfrm>
            <a:off x="5106562" y="-44155"/>
            <a:ext cx="1978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Router-PT R2 (CSE)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0292132-AE09-7B50-F9A7-3B86CAC071EF}"/>
              </a:ext>
            </a:extLst>
          </p:cNvPr>
          <p:cNvGrpSpPr/>
          <p:nvPr/>
        </p:nvGrpSpPr>
        <p:grpSpPr>
          <a:xfrm>
            <a:off x="4193553" y="3208775"/>
            <a:ext cx="3696180" cy="978549"/>
            <a:chOff x="3047999" y="836579"/>
            <a:chExt cx="2836986" cy="978549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7487F2A-7086-B201-8F46-1B0E7BD18ABD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se3/0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172.17.2.5 255.255.255.252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28CD25B-3567-FF29-13F8-01A947F2E30D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se3/0)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04D441B-F9D5-DB37-049E-BD25FFE065F5}"/>
              </a:ext>
            </a:extLst>
          </p:cNvPr>
          <p:cNvGrpSpPr/>
          <p:nvPr/>
        </p:nvGrpSpPr>
        <p:grpSpPr>
          <a:xfrm>
            <a:off x="8199049" y="315878"/>
            <a:ext cx="3804882" cy="1450473"/>
            <a:chOff x="3048000" y="836579"/>
            <a:chExt cx="3696178" cy="1450473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A4D8345-56D3-2316-39F6-B5CE3329AF48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172.17.1.129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EC63FE8-119B-4D63-5D0C-3610F18AE201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3144894-D671-304B-AD07-97D863EA909D}"/>
              </a:ext>
            </a:extLst>
          </p:cNvPr>
          <p:cNvGrpSpPr/>
          <p:nvPr/>
        </p:nvGrpSpPr>
        <p:grpSpPr>
          <a:xfrm>
            <a:off x="8199048" y="1815617"/>
            <a:ext cx="3804884" cy="1347881"/>
            <a:chOff x="3047999" y="836579"/>
            <a:chExt cx="2836986" cy="1347881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69C2080-3913-112C-83C6-113D6E90DC38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172.17.2.10 255.255.255.252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clock rate 64000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</a:rPr>
                <a:t>exit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01C3252-2407-0FCA-3FA5-0E12BC67C6FD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se2/0)</a:t>
              </a:r>
            </a:p>
          </p:txBody>
        </p:sp>
      </p:grp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C4932E5-2E56-8297-64A1-5B9A338CEBAE}"/>
              </a:ext>
            </a:extLst>
          </p:cNvPr>
          <p:cNvSpPr/>
          <p:nvPr/>
        </p:nvSpPr>
        <p:spPr>
          <a:xfrm>
            <a:off x="10444364" y="2556098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68BF71F-F83F-E2B6-C771-13459F31CA19}"/>
              </a:ext>
            </a:extLst>
          </p:cNvPr>
          <p:cNvGrpSpPr/>
          <p:nvPr/>
        </p:nvGrpSpPr>
        <p:grpSpPr>
          <a:xfrm>
            <a:off x="8199040" y="4236233"/>
            <a:ext cx="3804881" cy="763105"/>
            <a:chOff x="3048000" y="836579"/>
            <a:chExt cx="2836985" cy="76310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8CF6B90-B630-E8C4-B836-8E14BDA184E2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172.17.0.0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255.255.255.0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se2/0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ip route </a:t>
              </a:r>
              <a:r>
                <a:rPr lang="en-US" sz="1100">
                  <a:effectLst/>
                </a:rPr>
                <a:t>172.17.1.0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255.255.255.128</a:t>
              </a:r>
              <a:r>
                <a:rPr lang="en-US" sz="1100"/>
                <a:t>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se3/0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53929BE-D23C-723D-E63E-103195D80747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CD428B0-02E3-F478-F762-ED6746D728ED}"/>
              </a:ext>
            </a:extLst>
          </p:cNvPr>
          <p:cNvGrpSpPr/>
          <p:nvPr/>
        </p:nvGrpSpPr>
        <p:grpSpPr>
          <a:xfrm>
            <a:off x="8199048" y="3208775"/>
            <a:ext cx="3804882" cy="978549"/>
            <a:chOff x="3047999" y="836579"/>
            <a:chExt cx="2836986" cy="978549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2CBB550-2014-FBF7-DA2F-4D21AC75A4D1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se3/0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172.17.2.2 255.255.255.252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39D0417-5DEA-7C56-EF6B-4C0C86B0398B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 se3/0)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878C851-CE13-DD32-A51B-ED05D48B4D0D}"/>
              </a:ext>
            </a:extLst>
          </p:cNvPr>
          <p:cNvSpPr txBox="1"/>
          <p:nvPr/>
        </p:nvSpPr>
        <p:spPr>
          <a:xfrm>
            <a:off x="9301355" y="-46114"/>
            <a:ext cx="19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Router-PT R1 (ETE)</a:t>
            </a:r>
          </a:p>
        </p:txBody>
      </p:sp>
    </p:spTree>
    <p:extLst>
      <p:ext uri="{BB962C8B-B14F-4D97-AF65-F5344CB8AC3E}">
        <p14:creationId xmlns:p14="http://schemas.microsoft.com/office/powerpoint/2010/main" val="357698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40E770-6FA7-43E2-7EA8-06130BAB5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5F16E5-ACBB-05FF-03A7-1A8A7A527C74}"/>
              </a:ext>
            </a:extLst>
          </p:cNvPr>
          <p:cNvSpPr/>
          <p:nvPr/>
        </p:nvSpPr>
        <p:spPr>
          <a:xfrm>
            <a:off x="4435483" y="0"/>
            <a:ext cx="3321033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5  -  </a:t>
            </a:r>
            <a:r>
              <a:rPr lang="en-US" b="1" i="0">
                <a:effectLst/>
                <a:latin typeface="Roboto" panose="02000000000000000000" pitchFamily="2" charset="0"/>
              </a:rPr>
              <a:t>Wireless LAN (WLAN)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4F2D70-9DCC-43D4-6EFB-B97A3854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331"/>
            <a:ext cx="12192000" cy="64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19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E5130E-751C-21EE-E981-1BCAF7030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37ADF6-0E22-4F76-A655-6D7CB0B28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3" y="137260"/>
            <a:ext cx="5563479" cy="453201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941380-ABE0-CEC2-F994-B9477B34A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872" y="215081"/>
            <a:ext cx="6127594" cy="281093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93EBB1-D6C2-BA0D-72F2-DBEE095DD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3873" y="3331722"/>
            <a:ext cx="6127594" cy="243691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21253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579C79-37D9-6996-3F3F-E85B53B86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88058C-0910-F6EF-41AA-5B16E0D1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29883" cy="287995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BE02A447-7600-E282-31FF-5D99833CDF1C}"/>
              </a:ext>
            </a:extLst>
          </p:cNvPr>
          <p:cNvGrpSpPr/>
          <p:nvPr/>
        </p:nvGrpSpPr>
        <p:grpSpPr>
          <a:xfrm>
            <a:off x="3092181" y="1747"/>
            <a:ext cx="9034024" cy="6586518"/>
            <a:chOff x="3092181" y="0"/>
            <a:chExt cx="8611851" cy="627872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F0F9ED-74AA-7D41-595E-F3C24E364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2181" y="0"/>
              <a:ext cx="2800843" cy="208843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9EFD821-3524-2275-BE18-58AB2DE02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92181" y="2088434"/>
              <a:ext cx="2800842" cy="210185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E0A7914-9471-3803-87F6-BE561075F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93740" y="4190288"/>
              <a:ext cx="2799284" cy="208843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5C70BF7-CF20-D2CD-5E3B-60B2CB4EA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55322" y="0"/>
              <a:ext cx="2812488" cy="208843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8A1C383-8523-86C5-EDBA-2B1723396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55319" y="2098789"/>
              <a:ext cx="2812488" cy="208114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699128D-FC21-80F4-D7C0-8A4E6872D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2410" y="4179932"/>
              <a:ext cx="2812487" cy="209879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63CE81B-B912-F446-36C2-8B209A687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830104" y="1825"/>
              <a:ext cx="2852056" cy="212408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F569302-526E-87B0-452D-C5A467D81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830985" y="2125909"/>
              <a:ext cx="2863140" cy="2089834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BC67EAC-6F58-55C5-8791-35E5FB478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851976" y="4215743"/>
              <a:ext cx="2852056" cy="2058633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186A1332-81F5-CD2A-E944-526DF55D92DD}"/>
              </a:ext>
            </a:extLst>
          </p:cNvPr>
          <p:cNvSpPr/>
          <p:nvPr/>
        </p:nvSpPr>
        <p:spPr>
          <a:xfrm>
            <a:off x="6030325" y="0"/>
            <a:ext cx="79724" cy="65882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F520D19-EE2E-4BE9-F41F-4A029B4AC9ED}"/>
              </a:ext>
            </a:extLst>
          </p:cNvPr>
          <p:cNvSpPr/>
          <p:nvPr/>
        </p:nvSpPr>
        <p:spPr>
          <a:xfrm>
            <a:off x="9046038" y="-4558"/>
            <a:ext cx="79724" cy="65882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5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6C4D98-50D1-68A2-196E-523F2E8FB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25D762-2F17-154F-0C48-82C034E644FB}"/>
              </a:ext>
            </a:extLst>
          </p:cNvPr>
          <p:cNvSpPr/>
          <p:nvPr/>
        </p:nvSpPr>
        <p:spPr>
          <a:xfrm>
            <a:off x="5255754" y="0"/>
            <a:ext cx="1680491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6  -  </a:t>
            </a:r>
            <a:r>
              <a:rPr lang="en-US" b="1" i="0">
                <a:effectLst/>
                <a:latin typeface="Roboto" panose="02000000000000000000" pitchFamily="2" charset="0"/>
              </a:rPr>
              <a:t>DHCP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9D457B-ABDF-E6E6-FAC4-A4FB0389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978"/>
            <a:ext cx="12192000" cy="64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9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96D04A-276A-6CD1-CBE2-E8BAECDC6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34B5F95-C1B4-F4F0-DA8A-5A481259F82E}"/>
              </a:ext>
            </a:extLst>
          </p:cNvPr>
          <p:cNvGrpSpPr/>
          <p:nvPr/>
        </p:nvGrpSpPr>
        <p:grpSpPr>
          <a:xfrm>
            <a:off x="188068" y="539456"/>
            <a:ext cx="3696178" cy="1450473"/>
            <a:chOff x="3048000" y="836579"/>
            <a:chExt cx="3696178" cy="14504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0635383-AFC1-D983-1563-648328F47011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192.168.10.1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524CC7-528E-B07B-9523-EF279F34368E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C45FE8-A93A-90B4-BB23-2EA51A4FDF17}"/>
              </a:ext>
            </a:extLst>
          </p:cNvPr>
          <p:cNvGrpSpPr/>
          <p:nvPr/>
        </p:nvGrpSpPr>
        <p:grpSpPr>
          <a:xfrm>
            <a:off x="188068" y="2176815"/>
            <a:ext cx="4504578" cy="1901878"/>
            <a:chOff x="3048000" y="836579"/>
            <a:chExt cx="2836985" cy="190187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E0F6B98-91C5-08FF-4F3D-F9469FA0BD90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15696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dhcp excluded-address 192.168.10.1 192.168.10.10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dhcp excluded-address 192.168.10.254</a:t>
              </a:r>
            </a:p>
            <a:p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</a:rPr>
                <a:t>ip dhcp pool LAN-POOL-1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Router(dhcp-config)#</a:t>
              </a:r>
              <a:r>
                <a:rPr lang="en-US" sz="1200">
                  <a:solidFill>
                    <a:schemeClr val="tx1"/>
                  </a:solidFill>
                </a:rPr>
                <a:t>network 192.168.10.0 255.255.255.0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Router(dhcp-config)#</a:t>
              </a:r>
              <a:r>
                <a:rPr lang="en-US" sz="1200">
                  <a:solidFill>
                    <a:schemeClr val="tx1"/>
                  </a:solidFill>
                </a:rPr>
                <a:t>default-router 192.168.10.1</a:t>
              </a:r>
            </a:p>
            <a:p>
              <a:endParaRPr lang="en-US" sz="1200">
                <a:solidFill>
                  <a:schemeClr val="tx1"/>
                </a:solidFill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Router#</a:t>
              </a:r>
              <a:r>
                <a:rPr lang="en-US" sz="1200">
                  <a:solidFill>
                    <a:schemeClr val="tx1"/>
                  </a:solidFill>
                </a:rPr>
                <a:t>copy running-config startup-config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CB8E77-34E0-C306-5FD7-4DA8225BF295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(DHCP)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64BF631-71F8-D6C3-7386-382DAAAEF4D2}"/>
              </a:ext>
            </a:extLst>
          </p:cNvPr>
          <p:cNvSpPr txBox="1"/>
          <p:nvPr/>
        </p:nvSpPr>
        <p:spPr>
          <a:xfrm>
            <a:off x="1561732" y="98322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Router0</a:t>
            </a:r>
          </a:p>
        </p:txBody>
      </p:sp>
    </p:spTree>
    <p:extLst>
      <p:ext uri="{BB962C8B-B14F-4D97-AF65-F5344CB8AC3E}">
        <p14:creationId xmlns:p14="http://schemas.microsoft.com/office/powerpoint/2010/main" val="1096698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66C5E-71E7-CF3A-D6CF-BE68EE1B1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92ACD8-4046-B53B-BC00-672746107687}"/>
              </a:ext>
            </a:extLst>
          </p:cNvPr>
          <p:cNvSpPr/>
          <p:nvPr/>
        </p:nvSpPr>
        <p:spPr>
          <a:xfrm>
            <a:off x="5255754" y="0"/>
            <a:ext cx="1680491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7  -  </a:t>
            </a:r>
            <a:r>
              <a:rPr lang="en-US" b="1" i="0">
                <a:effectLst/>
                <a:latin typeface="Roboto" panose="02000000000000000000" pitchFamily="2" charset="0"/>
              </a:rPr>
              <a:t>VLAN</a:t>
            </a:r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68F8DD-3DA1-FD54-18E5-ADEEA05D1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03038"/>
            <a:ext cx="12192000" cy="645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5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05181B-3D38-8A3C-C490-C104B5C3C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E247FAF-EB48-3C8B-58C5-63200411E8CA}"/>
              </a:ext>
            </a:extLst>
          </p:cNvPr>
          <p:cNvGrpSpPr/>
          <p:nvPr/>
        </p:nvGrpSpPr>
        <p:grpSpPr>
          <a:xfrm>
            <a:off x="101599" y="83170"/>
            <a:ext cx="11996616" cy="3811099"/>
            <a:chOff x="101599" y="114432"/>
            <a:chExt cx="11660556" cy="370433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838140E-250B-1C04-9E34-8753AEECA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599" y="117231"/>
              <a:ext cx="5924063" cy="370154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5086950-BA45-5588-B1CD-0A7F794C4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14432"/>
              <a:ext cx="5666155" cy="369874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283F7D1-7F58-BEDA-933D-0D7A29DF1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99" y="3985846"/>
            <a:ext cx="2898692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2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635D60-106B-7A8E-7A2D-FD17FB0E5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3FD5E47-2C0C-A43D-9ACC-3DAC5D93C87D}"/>
              </a:ext>
            </a:extLst>
          </p:cNvPr>
          <p:cNvSpPr txBox="1"/>
          <p:nvPr/>
        </p:nvSpPr>
        <p:spPr>
          <a:xfrm>
            <a:off x="1444753" y="0"/>
            <a:ext cx="9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Switch1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DB96E8-1614-CF82-A447-79CF38A3FEE5}"/>
              </a:ext>
            </a:extLst>
          </p:cNvPr>
          <p:cNvGrpSpPr/>
          <p:nvPr/>
        </p:nvGrpSpPr>
        <p:grpSpPr>
          <a:xfrm>
            <a:off x="4978951" y="6506323"/>
            <a:ext cx="1866389" cy="359698"/>
            <a:chOff x="3048000" y="836579"/>
            <a:chExt cx="2836985" cy="45818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4C2E0E0-3D8E-A3D7-756B-5DF089A0B14C}"/>
                </a:ext>
              </a:extLst>
            </p:cNvPr>
            <p:cNvSpPr txBox="1"/>
            <p:nvPr/>
          </p:nvSpPr>
          <p:spPr>
            <a:xfrm>
              <a:off x="3048000" y="1000728"/>
              <a:ext cx="2836985" cy="29403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9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Switch#</a:t>
              </a:r>
              <a:r>
                <a:rPr lang="en-US" sz="900">
                  <a:effectLst/>
                </a:rPr>
                <a:t>show vlan brief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29769F-FD4A-860B-9A9F-4ADB9FC29D60}"/>
                </a:ext>
              </a:extLst>
            </p:cNvPr>
            <p:cNvSpPr/>
            <p:nvPr/>
          </p:nvSpPr>
          <p:spPr>
            <a:xfrm>
              <a:off x="3048000" y="836579"/>
              <a:ext cx="2836985" cy="16414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More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5D56EC1-E4FE-A12E-D04D-2E5B7ECC1C9D}"/>
              </a:ext>
            </a:extLst>
          </p:cNvPr>
          <p:cNvGrpSpPr/>
          <p:nvPr/>
        </p:nvGrpSpPr>
        <p:grpSpPr>
          <a:xfrm>
            <a:off x="180117" y="369332"/>
            <a:ext cx="3469668" cy="6095287"/>
            <a:chOff x="180117" y="369332"/>
            <a:chExt cx="3704128" cy="60952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DE6F127-4D1B-1AD6-1DA0-DB9F96E5A34D}"/>
                </a:ext>
              </a:extLst>
            </p:cNvPr>
            <p:cNvGrpSpPr/>
            <p:nvPr/>
          </p:nvGrpSpPr>
          <p:grpSpPr>
            <a:xfrm>
              <a:off x="188067" y="369332"/>
              <a:ext cx="3696178" cy="1094396"/>
              <a:chOff x="3048000" y="836579"/>
              <a:chExt cx="3696178" cy="1094396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5A383F-3853-60D2-15A3-CC5E6E6BBE36}"/>
                  </a:ext>
                </a:extLst>
              </p:cNvPr>
              <p:cNvSpPr txBox="1"/>
              <p:nvPr/>
            </p:nvSpPr>
            <p:spPr>
              <a:xfrm>
                <a:off x="3048000" y="1043553"/>
                <a:ext cx="3696178" cy="8874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Router&gt;</a:t>
                </a:r>
                <a:r>
                  <a:rPr lang="en-US" sz="900">
                    <a:effectLst/>
                  </a:rPr>
                  <a:t>enable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Router#</a:t>
                </a:r>
                <a:r>
                  <a:rPr lang="en-US" sz="900">
                    <a:effectLst/>
                  </a:rPr>
                  <a:t>configure terminal 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it-IT" sz="900">
                    <a:effectLst/>
                  </a:rPr>
                  <a:t>interface range fa1/1, fa2/1, fa3/1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</a:rPr>
                  <a:t>switchport mode access </a:t>
                </a:r>
                <a:endParaRPr lang="en-US" sz="900">
                  <a:effectLst/>
                </a:endParaRP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</a:rPr>
                  <a:t>Switch</a:t>
                </a: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(config-if)#</a:t>
                </a:r>
                <a:r>
                  <a:rPr lang="en-US" sz="900">
                    <a:effectLst/>
                  </a:rPr>
                  <a:t>no shutdown 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3FE3919-A2F4-70F2-5EAD-29BDD78E3511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2336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User ports of S1 and S2 are enabled as access ports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87B82D4-78AE-D0FE-1C8C-18FE030EA689}"/>
                </a:ext>
              </a:extLst>
            </p:cNvPr>
            <p:cNvGrpSpPr/>
            <p:nvPr/>
          </p:nvGrpSpPr>
          <p:grpSpPr>
            <a:xfrm>
              <a:off x="188067" y="1691446"/>
              <a:ext cx="3696178" cy="1562196"/>
              <a:chOff x="3048000" y="836579"/>
              <a:chExt cx="3696178" cy="1562196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E33C4A-6104-FC69-7BAF-68F19BC4C0C3}"/>
                  </a:ext>
                </a:extLst>
              </p:cNvPr>
              <p:cNvSpPr txBox="1"/>
              <p:nvPr/>
            </p:nvSpPr>
            <p:spPr>
              <a:xfrm>
                <a:off x="3048000" y="1059947"/>
                <a:ext cx="3696178" cy="13388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ts val="800"/>
                  </a:spcBef>
                </a:pP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10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faculty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20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students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30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guest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management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end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F6A6A86-37D5-66F8-00CF-50B3F6E4C874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1449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Create VLANs on S0, S1, and S2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3B5D7D8-E54E-652E-952B-7BD64C4FAB79}"/>
                </a:ext>
              </a:extLst>
            </p:cNvPr>
            <p:cNvGrpSpPr/>
            <p:nvPr/>
          </p:nvGrpSpPr>
          <p:grpSpPr>
            <a:xfrm>
              <a:off x="180117" y="3254701"/>
              <a:ext cx="3696178" cy="1574592"/>
              <a:chOff x="3048000" y="836579"/>
              <a:chExt cx="3696178" cy="1574592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E17A47-E81F-3C5C-A115-093EDE85EE4E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13388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fa1/1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access vlan 10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fa2/1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access vlan 20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fa3/1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access vlan 30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45E51F5-EEC7-965F-F1B2-28D39B17C49E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Assign switch ports to VLANs on S1 and S2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E52A55A-F33F-BB3C-80BF-6B3D5EF0F81A}"/>
                </a:ext>
              </a:extLst>
            </p:cNvPr>
            <p:cNvGrpSpPr/>
            <p:nvPr/>
          </p:nvGrpSpPr>
          <p:grpSpPr>
            <a:xfrm>
              <a:off x="180117" y="5582524"/>
              <a:ext cx="3696178" cy="882095"/>
              <a:chOff x="3048000" y="836579"/>
              <a:chExt cx="3696178" cy="88209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80EAA7A-8A85-9A54-3507-69790D3B0C9A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fa0/1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mode trunk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trunk native 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F2C784A-8F63-F3FA-F235-CC0544E0B19F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Configure trunking and native VLAN between the switches</a:t>
                </a:r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7234A27-79A6-CCA6-C849-2E18D19AA4DF}"/>
                </a:ext>
              </a:extLst>
            </p:cNvPr>
            <p:cNvSpPr/>
            <p:nvPr/>
          </p:nvSpPr>
          <p:spPr>
            <a:xfrm>
              <a:off x="188067" y="1465903"/>
              <a:ext cx="3696178" cy="22336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/>
                <a:t>Configure the PCs with appropriate IP addresses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3162654-584E-C187-8034-B3EDFFE720C2}"/>
                </a:ext>
              </a:extLst>
            </p:cNvPr>
            <p:cNvGrpSpPr/>
            <p:nvPr/>
          </p:nvGrpSpPr>
          <p:grpSpPr>
            <a:xfrm>
              <a:off x="180252" y="4826489"/>
              <a:ext cx="3696178" cy="743595"/>
              <a:chOff x="3048000" y="836579"/>
              <a:chExt cx="3696178" cy="743595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20ED076-DABD-D81A-4D45-0CCCDF139007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5078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ip address 117.17.99.12 255.255.255.0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7A9AF33-183B-3FD4-78F0-32F178656401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Assign the management VLAN on all switches</a:t>
                </a: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C08AC48-8706-128F-AE20-9E32AFDED44E}"/>
              </a:ext>
            </a:extLst>
          </p:cNvPr>
          <p:cNvSpPr txBox="1"/>
          <p:nvPr/>
        </p:nvSpPr>
        <p:spPr>
          <a:xfrm>
            <a:off x="5438240" y="0"/>
            <a:ext cx="9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Switch2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4783CEB-60BB-3CE0-D833-28B82B474FA7}"/>
              </a:ext>
            </a:extLst>
          </p:cNvPr>
          <p:cNvGrpSpPr/>
          <p:nvPr/>
        </p:nvGrpSpPr>
        <p:grpSpPr>
          <a:xfrm>
            <a:off x="4177320" y="369332"/>
            <a:ext cx="3462221" cy="6095287"/>
            <a:chOff x="4239961" y="369332"/>
            <a:chExt cx="3704128" cy="609528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18D6088-6D3D-5C3B-A0E8-5EF038AB17B3}"/>
                </a:ext>
              </a:extLst>
            </p:cNvPr>
            <p:cNvGrpSpPr/>
            <p:nvPr/>
          </p:nvGrpSpPr>
          <p:grpSpPr>
            <a:xfrm>
              <a:off x="4247911" y="369332"/>
              <a:ext cx="3696178" cy="1094396"/>
              <a:chOff x="3048000" y="836579"/>
              <a:chExt cx="3696178" cy="1094396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62A33FB-9BFB-316B-6689-7D9D7238EC34}"/>
                  </a:ext>
                </a:extLst>
              </p:cNvPr>
              <p:cNvSpPr txBox="1"/>
              <p:nvPr/>
            </p:nvSpPr>
            <p:spPr>
              <a:xfrm>
                <a:off x="3048000" y="1043553"/>
                <a:ext cx="3696178" cy="88742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Router&gt;</a:t>
                </a:r>
                <a:r>
                  <a:rPr lang="en-US" sz="900">
                    <a:effectLst/>
                  </a:rPr>
                  <a:t>enable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Router#</a:t>
                </a:r>
                <a:r>
                  <a:rPr lang="en-US" sz="900">
                    <a:effectLst/>
                  </a:rPr>
                  <a:t>configure terminal 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it-IT" sz="900">
                    <a:effectLst/>
                  </a:rPr>
                  <a:t>interface range fa1/1, fa2/1, fa3/1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</a:rPr>
                  <a:t>switchport mode access </a:t>
                </a:r>
                <a:endParaRPr lang="en-US" sz="900">
                  <a:effectLst/>
                </a:endParaRP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</a:rPr>
                  <a:t>Switch</a:t>
                </a: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(config-if)#</a:t>
                </a:r>
                <a:r>
                  <a:rPr lang="en-US" sz="900">
                    <a:effectLst/>
                  </a:rPr>
                  <a:t>no shutdown 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D71D2C8-C036-5EB7-8058-02097CEC3E76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2336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User ports of S1 and S2 are enabled as access ports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5943A2F-5A5D-B3D9-551D-EB04D5735311}"/>
                </a:ext>
              </a:extLst>
            </p:cNvPr>
            <p:cNvGrpSpPr/>
            <p:nvPr/>
          </p:nvGrpSpPr>
          <p:grpSpPr>
            <a:xfrm>
              <a:off x="4247911" y="1691446"/>
              <a:ext cx="3696178" cy="1562196"/>
              <a:chOff x="3048000" y="836579"/>
              <a:chExt cx="3696178" cy="1562196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36A467-6894-E8F8-F2FB-678EB74759E9}"/>
                  </a:ext>
                </a:extLst>
              </p:cNvPr>
              <p:cNvSpPr txBox="1"/>
              <p:nvPr/>
            </p:nvSpPr>
            <p:spPr>
              <a:xfrm>
                <a:off x="3048000" y="1059947"/>
                <a:ext cx="3696178" cy="13388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ts val="800"/>
                  </a:spcBef>
                </a:pP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10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faculty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20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students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30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guest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management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end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4EEA66A-5FE3-CF89-7578-19BB3BB0F036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1449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Create VLANs on S0, S1, and S2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E48C2A0-BB41-B193-05D0-4F5D5DFF0728}"/>
                </a:ext>
              </a:extLst>
            </p:cNvPr>
            <p:cNvGrpSpPr/>
            <p:nvPr/>
          </p:nvGrpSpPr>
          <p:grpSpPr>
            <a:xfrm>
              <a:off x="4239961" y="3254701"/>
              <a:ext cx="3696178" cy="1574592"/>
              <a:chOff x="3048000" y="836579"/>
              <a:chExt cx="3696178" cy="157459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F25C80-058B-805D-D285-1C1900523122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13388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fa1/1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access vlan 10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fa2/1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access vlan 20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fa3/1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access vlan 30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82BBB3-6FE9-1E8A-C4E4-CEE307209C68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Assign switch ports to VLANs on S1 and S2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E0B8899-426D-968A-F569-C153F14DCB30}"/>
                </a:ext>
              </a:extLst>
            </p:cNvPr>
            <p:cNvGrpSpPr/>
            <p:nvPr/>
          </p:nvGrpSpPr>
          <p:grpSpPr>
            <a:xfrm>
              <a:off x="4239961" y="5582524"/>
              <a:ext cx="3696178" cy="882095"/>
              <a:chOff x="3048000" y="836579"/>
              <a:chExt cx="3696178" cy="882095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F485E9B-EAAB-EB35-7634-7EA3853E1B59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fa0/1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mode trunk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trunk native 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C5C0C95-1645-8137-7FE7-53F42C69F9D0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Configure trunking and native VLAN between the switches</a:t>
                </a:r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812B73F-4F2D-25EF-0401-CC5B0B66C306}"/>
                </a:ext>
              </a:extLst>
            </p:cNvPr>
            <p:cNvSpPr/>
            <p:nvPr/>
          </p:nvSpPr>
          <p:spPr>
            <a:xfrm>
              <a:off x="4247911" y="1465903"/>
              <a:ext cx="3696178" cy="22336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/>
                <a:t>Configure the PCs with appropriate IP addresses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02C2AEB-7ADB-8ABC-903E-6254430F0E59}"/>
                </a:ext>
              </a:extLst>
            </p:cNvPr>
            <p:cNvGrpSpPr/>
            <p:nvPr/>
          </p:nvGrpSpPr>
          <p:grpSpPr>
            <a:xfrm>
              <a:off x="4240096" y="4826489"/>
              <a:ext cx="3696178" cy="743595"/>
              <a:chOff x="3048000" y="836579"/>
              <a:chExt cx="3696178" cy="74359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62C4C8D-3FE8-91C7-24A3-65AD81908521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5078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ip address 117.17.99.13 255.255.255.0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7DED716-A36A-6364-4025-50B0F12BC2CF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Assign the management VLAN on all switches</a:t>
                </a: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1BAC9F0-3859-8ADE-7BDE-375629AE1EDD}"/>
              </a:ext>
            </a:extLst>
          </p:cNvPr>
          <p:cNvSpPr txBox="1"/>
          <p:nvPr/>
        </p:nvSpPr>
        <p:spPr>
          <a:xfrm>
            <a:off x="9685974" y="-9990"/>
            <a:ext cx="9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Switch0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47CE5AB-A388-8073-EC36-24A38A13D79F}"/>
              </a:ext>
            </a:extLst>
          </p:cNvPr>
          <p:cNvGrpSpPr/>
          <p:nvPr/>
        </p:nvGrpSpPr>
        <p:grpSpPr>
          <a:xfrm>
            <a:off x="8421346" y="369332"/>
            <a:ext cx="3454790" cy="6095287"/>
            <a:chOff x="8299805" y="358513"/>
            <a:chExt cx="3704128" cy="609528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07ADED0-F5A7-1DA9-18D7-77A278D396DB}"/>
                </a:ext>
              </a:extLst>
            </p:cNvPr>
            <p:cNvGrpSpPr/>
            <p:nvPr/>
          </p:nvGrpSpPr>
          <p:grpSpPr>
            <a:xfrm>
              <a:off x="8307755" y="358513"/>
              <a:ext cx="3696178" cy="576306"/>
              <a:chOff x="3048000" y="836579"/>
              <a:chExt cx="3696178" cy="576306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2FFBE1A-9443-493E-5AB4-366346F4F868}"/>
                  </a:ext>
                </a:extLst>
              </p:cNvPr>
              <p:cNvSpPr txBox="1"/>
              <p:nvPr/>
            </p:nvSpPr>
            <p:spPr>
              <a:xfrm>
                <a:off x="3048000" y="1043553"/>
                <a:ext cx="3696178" cy="3693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Router&gt;</a:t>
                </a:r>
                <a:r>
                  <a:rPr lang="en-US" sz="900">
                    <a:effectLst/>
                  </a:rPr>
                  <a:t>enable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Router#</a:t>
                </a:r>
                <a:r>
                  <a:rPr lang="en-US" sz="900">
                    <a:effectLst/>
                  </a:rPr>
                  <a:t>configure terminal 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2ACF41C-CDFF-B6EE-0A66-337CD049E9D0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23368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User ports of S1 and S2 are enabled as access ports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781BDE0-D2CD-D220-E1A0-30E57623459A}"/>
                </a:ext>
              </a:extLst>
            </p:cNvPr>
            <p:cNvGrpSpPr/>
            <p:nvPr/>
          </p:nvGrpSpPr>
          <p:grpSpPr>
            <a:xfrm>
              <a:off x="8307755" y="1680627"/>
              <a:ext cx="3696178" cy="1562196"/>
              <a:chOff x="3048000" y="836579"/>
              <a:chExt cx="3696178" cy="1562196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2428976-10B3-35AF-79B1-F68FF4AC61B6}"/>
                  </a:ext>
                </a:extLst>
              </p:cNvPr>
              <p:cNvSpPr txBox="1"/>
              <p:nvPr/>
            </p:nvSpPr>
            <p:spPr>
              <a:xfrm>
                <a:off x="3048000" y="1059947"/>
                <a:ext cx="3696178" cy="133882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spcBef>
                    <a:spcPts val="800"/>
                  </a:spcBef>
                </a:pPr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10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faculty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20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students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30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guest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effectLst/>
                  </a:rPr>
                  <a:t>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name management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Switch(config-vlan)#</a:t>
                </a:r>
                <a:r>
                  <a:rPr lang="en-US" sz="900">
                    <a:effectLst/>
                  </a:rPr>
                  <a:t>end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C984D6A-2211-8257-B99A-D831FA3E23E0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14491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Create VLANs on S0, S1, and S2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4089CE7-3102-75E6-FF2B-6EBC8C0A0EEE}"/>
                </a:ext>
              </a:extLst>
            </p:cNvPr>
            <p:cNvGrpSpPr/>
            <p:nvPr/>
          </p:nvGrpSpPr>
          <p:grpSpPr>
            <a:xfrm>
              <a:off x="8299805" y="3243882"/>
              <a:ext cx="3696178" cy="466596"/>
              <a:chOff x="3048000" y="836579"/>
              <a:chExt cx="3696178" cy="466596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22C3D70-252B-7F6E-9009-438C7E72CA26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23083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endParaRPr lang="en-US" sz="90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D8AB014-79F2-6BCE-729D-135ABA274C41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Assign switch ports to VLANs on S1 and S2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FB95370-64CD-95EE-8BC3-3E346822CD5C}"/>
                </a:ext>
              </a:extLst>
            </p:cNvPr>
            <p:cNvGrpSpPr/>
            <p:nvPr/>
          </p:nvGrpSpPr>
          <p:grpSpPr>
            <a:xfrm>
              <a:off x="8299805" y="5571705"/>
              <a:ext cx="3696178" cy="882095"/>
              <a:chOff x="3048000" y="836579"/>
              <a:chExt cx="3696178" cy="882095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24C81CF-AFE1-089A-D9EE-33809A3E0F87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range fa0/1, fa1/1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mode trunk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switchport trunk native 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DA24E97-CC30-5A6A-4DC2-9750818DEA2A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Configure trunking and native VLAN between the switches</a:t>
                </a: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7CA5A8A-444B-AF6B-AC68-30024B468C72}"/>
                </a:ext>
              </a:extLst>
            </p:cNvPr>
            <p:cNvSpPr/>
            <p:nvPr/>
          </p:nvSpPr>
          <p:spPr>
            <a:xfrm>
              <a:off x="8307755" y="1455084"/>
              <a:ext cx="3696178" cy="22336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/>
                <a:t>Configure the PCs with appropriate IP addresses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5C6BB546-E2D3-6446-B819-CA3DBFFE309B}"/>
                </a:ext>
              </a:extLst>
            </p:cNvPr>
            <p:cNvGrpSpPr/>
            <p:nvPr/>
          </p:nvGrpSpPr>
          <p:grpSpPr>
            <a:xfrm>
              <a:off x="8299940" y="4815670"/>
              <a:ext cx="3696178" cy="743595"/>
              <a:chOff x="3048000" y="836579"/>
              <a:chExt cx="3696178" cy="743595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84C53A5-EE4A-5276-E7B5-C9BD6A82498F}"/>
                  </a:ext>
                </a:extLst>
              </p:cNvPr>
              <p:cNvSpPr txBox="1"/>
              <p:nvPr/>
            </p:nvSpPr>
            <p:spPr>
              <a:xfrm>
                <a:off x="3048000" y="1072343"/>
                <a:ext cx="3696178" cy="5078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interface vlan 99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ip address 117.17.99.11 255.255.255.0</a:t>
                </a:r>
              </a:p>
              <a:p>
                <a:r>
                  <a:rPr lang="en-US" sz="900">
                    <a:solidFill>
                      <a:schemeClr val="bg1">
                        <a:lumMod val="65000"/>
                      </a:schemeClr>
                    </a:solidFill>
                    <a:effectLst/>
                  </a:rPr>
                  <a:t>Switch(config-if)#</a:t>
                </a:r>
                <a:r>
                  <a:rPr lang="en-US" sz="900">
                    <a:solidFill>
                      <a:schemeClr val="tx1"/>
                    </a:solidFill>
                    <a:effectLst/>
                  </a:rPr>
                  <a:t>no shutdown 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8A42FE2-DCD0-DA8E-482E-2C2B2FE46984}"/>
                  </a:ext>
                </a:extLst>
              </p:cNvPr>
              <p:cNvSpPr/>
              <p:nvPr/>
            </p:nvSpPr>
            <p:spPr>
              <a:xfrm>
                <a:off x="3048000" y="836579"/>
                <a:ext cx="3696178" cy="235764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b="1"/>
                  <a:t>Assign the management VLAN on all switches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1079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30607E-9F8C-9306-6F65-1BE771EE1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5C27E1-0B0A-36B4-0ED2-17CDBA3A6E33}"/>
              </a:ext>
            </a:extLst>
          </p:cNvPr>
          <p:cNvSpPr/>
          <p:nvPr/>
        </p:nvSpPr>
        <p:spPr>
          <a:xfrm>
            <a:off x="4892683" y="0"/>
            <a:ext cx="2406633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8  -  </a:t>
            </a:r>
            <a:r>
              <a:rPr lang="en-US" b="1" i="0">
                <a:effectLst/>
                <a:latin typeface="Roboto" panose="02000000000000000000" pitchFamily="2" charset="0"/>
              </a:rPr>
              <a:t>Inter-VLAN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85A5CA-AB60-DB63-251A-0888ABF0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625"/>
            <a:ext cx="12192000" cy="648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2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3190E6-508E-35E8-6E0A-7B1AB7062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FD0263-02E9-1C08-C9A0-5079BF93F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390525"/>
            <a:ext cx="85534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50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CE41A2-1CF1-C7E1-6643-557425E78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4C3B34A-29A2-1B13-4311-BBB971A48000}"/>
              </a:ext>
            </a:extLst>
          </p:cNvPr>
          <p:cNvGrpSpPr/>
          <p:nvPr/>
        </p:nvGrpSpPr>
        <p:grpSpPr>
          <a:xfrm>
            <a:off x="188067" y="539456"/>
            <a:ext cx="3696179" cy="1206472"/>
            <a:chOff x="3047999" y="836579"/>
            <a:chExt cx="3696179" cy="120647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B588327-78CF-BF40-62C1-CCD2D7DD47C6}"/>
                </a:ext>
              </a:extLst>
            </p:cNvPr>
            <p:cNvSpPr txBox="1"/>
            <p:nvPr/>
          </p:nvSpPr>
          <p:spPr>
            <a:xfrm>
              <a:off x="3047999" y="1171017"/>
              <a:ext cx="3696178" cy="8720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100">
                  <a:effectLst/>
                </a:rPr>
                <a:t>enable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1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effectLst/>
                </a:rPr>
                <a:t>interface fa0/0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D251D11-0BBE-5998-6BE1-4879F3850A0D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C50428B-F17B-BFCC-4536-A8E099252F1B}"/>
              </a:ext>
            </a:extLst>
          </p:cNvPr>
          <p:cNvGrpSpPr/>
          <p:nvPr/>
        </p:nvGrpSpPr>
        <p:grpSpPr>
          <a:xfrm>
            <a:off x="188067" y="1864200"/>
            <a:ext cx="4504578" cy="3640816"/>
            <a:chOff x="3048000" y="836579"/>
            <a:chExt cx="2836985" cy="364081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0FFC70-9FF1-1878-B487-918EC5E8406C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33085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interface fa0/0.10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encapsulation dot1Q 10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</a:rPr>
                <a:t>i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p address 172.17.10.1 255.255.255.0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</a:rPr>
                <a:t>no shutdown</a:t>
              </a:r>
            </a:p>
            <a:p>
              <a:endParaRPr lang="en-US" sz="1100">
                <a:solidFill>
                  <a:schemeClr val="tx1"/>
                </a:solidFill>
              </a:endParaRP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interface fa0/0.20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encapsulation dot1Q 20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</a:rPr>
                <a:t>i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p address 172.17.20.1 255.255.255.0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</a:rPr>
                <a:t>no shutdown</a:t>
              </a:r>
            </a:p>
            <a:p>
              <a:endParaRPr lang="en-US" sz="1100">
                <a:solidFill>
                  <a:schemeClr val="tx1"/>
                </a:solidFill>
              </a:endParaRP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interface fa0/0.30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encapsulation dot1Q 30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</a:rPr>
                <a:t>i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p address 172.17.30.1 255.255.255.0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</a:rPr>
                <a:t>no shutdown</a:t>
              </a:r>
            </a:p>
            <a:p>
              <a:endParaRPr lang="en-US" sz="1100">
                <a:solidFill>
                  <a:schemeClr val="tx1"/>
                </a:solidFill>
              </a:endParaRP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interface fa0/0.99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encapsulation dot1Q 99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</a:rPr>
                <a:t>i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p address 172.17.99.1 255.255.255.0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</a:rPr>
                <a:t>Router(config-subif)#</a:t>
              </a:r>
              <a:r>
                <a:rPr lang="en-US" sz="1100">
                  <a:solidFill>
                    <a:schemeClr val="tx1"/>
                  </a:solidFill>
                </a:rPr>
                <a:t>no shutdown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B72950-F83D-4907-E1F6-67FDECFFF7E4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(Inter-VLAN)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4BAB1FC-DB85-037D-DC67-D6D43EE21AB9}"/>
              </a:ext>
            </a:extLst>
          </p:cNvPr>
          <p:cNvSpPr txBox="1"/>
          <p:nvPr/>
        </p:nvSpPr>
        <p:spPr>
          <a:xfrm>
            <a:off x="1561732" y="98322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C2EC5E-D3D6-3E15-C1E6-552094CD2471}"/>
              </a:ext>
            </a:extLst>
          </p:cNvPr>
          <p:cNvGrpSpPr/>
          <p:nvPr/>
        </p:nvGrpSpPr>
        <p:grpSpPr>
          <a:xfrm>
            <a:off x="7499354" y="539456"/>
            <a:ext cx="4504578" cy="1101659"/>
            <a:chOff x="3048000" y="836579"/>
            <a:chExt cx="2836985" cy="110165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58C0E27-55C6-784B-2AB3-77BBE3D83FB3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7694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interface fa2/1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switchport mode trunk 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switchport trunk native vlan 99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B2EC0A-5917-53B9-9C1A-0956BE11661A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Switch Configuration (Inter-VLAN)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73414E6-AB5D-0C99-31B5-9DF4AD91C203}"/>
              </a:ext>
            </a:extLst>
          </p:cNvPr>
          <p:cNvSpPr txBox="1"/>
          <p:nvPr/>
        </p:nvSpPr>
        <p:spPr>
          <a:xfrm>
            <a:off x="9277218" y="98322"/>
            <a:ext cx="9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Switch0</a:t>
            </a:r>
          </a:p>
        </p:txBody>
      </p:sp>
    </p:spTree>
    <p:extLst>
      <p:ext uri="{BB962C8B-B14F-4D97-AF65-F5344CB8AC3E}">
        <p14:creationId xmlns:p14="http://schemas.microsoft.com/office/powerpoint/2010/main" val="2562483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BE1C85-7D15-D8F0-ADA3-958033938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3B60D11-819D-F0A0-966E-81EA7EEEB7A5}"/>
              </a:ext>
            </a:extLst>
          </p:cNvPr>
          <p:cNvSpPr/>
          <p:nvPr/>
        </p:nvSpPr>
        <p:spPr>
          <a:xfrm>
            <a:off x="4516166" y="0"/>
            <a:ext cx="3159668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9  -  </a:t>
            </a:r>
            <a:r>
              <a:rPr lang="en-US" b="1" i="0">
                <a:effectLst/>
                <a:latin typeface="Roboto" panose="02000000000000000000" pitchFamily="2" charset="0"/>
              </a:rPr>
              <a:t>Switch Port Security</a:t>
            </a:r>
            <a:endParaRPr lang="en-US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AE98B3-9249-3485-68B2-126AC83C3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271"/>
            <a:ext cx="12192000" cy="648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878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C4E164-F462-3051-AC09-AC500B1FC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F5741B8-7019-F047-FB93-A8063C09CF38}"/>
              </a:ext>
            </a:extLst>
          </p:cNvPr>
          <p:cNvGrpSpPr/>
          <p:nvPr/>
        </p:nvGrpSpPr>
        <p:grpSpPr>
          <a:xfrm>
            <a:off x="188067" y="539456"/>
            <a:ext cx="3696179" cy="1206472"/>
            <a:chOff x="3047999" y="836579"/>
            <a:chExt cx="3696179" cy="120647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6C3026-752A-6C8E-60EE-11A38FD5A1BF}"/>
                </a:ext>
              </a:extLst>
            </p:cNvPr>
            <p:cNvSpPr txBox="1"/>
            <p:nvPr/>
          </p:nvSpPr>
          <p:spPr>
            <a:xfrm>
              <a:off x="3047999" y="1171017"/>
              <a:ext cx="3696178" cy="87203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Switch&gt;</a:t>
              </a:r>
              <a:r>
                <a:rPr lang="en-US" sz="1100">
                  <a:effectLst/>
                </a:rPr>
                <a:t>enable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Switch#</a:t>
              </a:r>
              <a:r>
                <a:rPr lang="en-US" sz="11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Switch(config)#</a:t>
              </a:r>
              <a:r>
                <a:rPr lang="en-US" sz="1100">
                  <a:effectLst/>
                </a:rPr>
                <a:t>interface range Fa</a:t>
              </a:r>
              <a:r>
                <a:rPr lang="en-US" sz="1100"/>
                <a:t>3</a:t>
              </a:r>
              <a:r>
                <a:rPr lang="en-US" sz="1100">
                  <a:effectLst/>
                </a:rPr>
                <a:t>/1-Fa5/1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shutdown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33ADD5-9AFB-E556-FB03-8C65F4F9E310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Switch Configuration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7E28827-5220-F2F1-ED7F-6A8F23917BA5}"/>
              </a:ext>
            </a:extLst>
          </p:cNvPr>
          <p:cNvGrpSpPr/>
          <p:nvPr/>
        </p:nvGrpSpPr>
        <p:grpSpPr>
          <a:xfrm>
            <a:off x="188067" y="1921481"/>
            <a:ext cx="4258887" cy="1440214"/>
            <a:chOff x="3048000" y="836579"/>
            <a:chExt cx="2836985" cy="14402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D1455F-F0D9-8997-BBAD-496E7BE20643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110799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Switch(config)#</a:t>
              </a:r>
              <a:r>
                <a:rPr lang="it-IT" sz="1100">
                  <a:solidFill>
                    <a:schemeClr val="tx1"/>
                  </a:solidFill>
                  <a:effectLst/>
                </a:rPr>
                <a:t>interface range Fa0/1, Fa1/1, Fa2/1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switchport mode access 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switchport port-security 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switchport port-security mac-address sticky   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switchport port-security violation shutdown  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no shutdown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1BB932-696F-CBE6-5AF2-520F07A08371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Switch Configuration (Port Security)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84E8AE9-0CCC-D36F-4EEE-9DD8A5EBADF7}"/>
              </a:ext>
            </a:extLst>
          </p:cNvPr>
          <p:cNvSpPr txBox="1"/>
          <p:nvPr/>
        </p:nvSpPr>
        <p:spPr>
          <a:xfrm>
            <a:off x="1561732" y="98322"/>
            <a:ext cx="9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Switch0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CF66C2-C468-FB40-3F7A-B2BEF1AADB4D}"/>
              </a:ext>
            </a:extLst>
          </p:cNvPr>
          <p:cNvSpPr txBox="1"/>
          <p:nvPr/>
        </p:nvSpPr>
        <p:spPr>
          <a:xfrm>
            <a:off x="188066" y="3496306"/>
            <a:ext cx="4258887" cy="646331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protect</a:t>
            </a:r>
            <a:r>
              <a:rPr lang="en-US" sz="1200">
                <a:solidFill>
                  <a:schemeClr val="bg1"/>
                </a:solidFill>
              </a:rPr>
              <a:t>: drop the packet</a:t>
            </a:r>
          </a:p>
          <a:p>
            <a:r>
              <a:rPr lang="en-US" sz="1200" b="1">
                <a:solidFill>
                  <a:schemeClr val="bg1"/>
                </a:solidFill>
              </a:rPr>
              <a:t>restrict</a:t>
            </a:r>
            <a:r>
              <a:rPr lang="en-US" sz="1200">
                <a:solidFill>
                  <a:schemeClr val="bg1"/>
                </a:solidFill>
              </a:rPr>
              <a:t>: drop the packet and count the number of violations</a:t>
            </a:r>
          </a:p>
          <a:p>
            <a:r>
              <a:rPr lang="en-US" sz="1200" b="1">
                <a:solidFill>
                  <a:schemeClr val="bg1"/>
                </a:solidFill>
              </a:rPr>
              <a:t>shutdown</a:t>
            </a:r>
            <a:r>
              <a:rPr lang="en-US" sz="1200">
                <a:solidFill>
                  <a:schemeClr val="bg1"/>
                </a:solidFill>
              </a:rPr>
              <a:t>: drop the packet and shutdown the corresponding link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0E8315-A93F-2765-C2A0-6D3D2B373778}"/>
              </a:ext>
            </a:extLst>
          </p:cNvPr>
          <p:cNvGrpSpPr/>
          <p:nvPr/>
        </p:nvGrpSpPr>
        <p:grpSpPr>
          <a:xfrm>
            <a:off x="4663584" y="5210402"/>
            <a:ext cx="2864832" cy="1532547"/>
            <a:chOff x="3048000" y="836579"/>
            <a:chExt cx="2836985" cy="153254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D4BE65-5446-AA98-5FC2-22F6A9C1AB63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12003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show port-security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 #</a:t>
              </a:r>
              <a:r>
                <a:rPr lang="en-US" sz="1200">
                  <a:effectLst/>
                </a:rPr>
                <a:t>copy running-config startup-config</a:t>
              </a:r>
            </a:p>
            <a:p>
              <a:endParaRPr lang="en-US" sz="1200">
                <a:solidFill>
                  <a:schemeClr val="tx1"/>
                </a:solidFill>
              </a:endParaRPr>
            </a:p>
            <a:p>
              <a:r>
                <a:rPr lang="en-US" sz="1200">
                  <a:solidFill>
                    <a:schemeClr val="tx1"/>
                  </a:solidFill>
                  <a:effectLst/>
                </a:rPr>
                <a:t>Or</a:t>
              </a:r>
            </a:p>
            <a:p>
              <a:endParaRPr lang="en-US" sz="1200">
                <a:solidFill>
                  <a:schemeClr val="tx1"/>
                </a:solidFill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 #</a:t>
              </a:r>
              <a:r>
                <a:rPr lang="en-US" sz="1200">
                  <a:effectLst/>
                </a:rPr>
                <a:t>write memory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AE99292-CC52-9F6F-BEAE-4C97366B0C95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239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799187-6E80-260D-FDAC-3B6B323F9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DD9C98C-B951-FEAD-647F-21827BF530EE}"/>
              </a:ext>
            </a:extLst>
          </p:cNvPr>
          <p:cNvSpPr/>
          <p:nvPr/>
        </p:nvSpPr>
        <p:spPr>
          <a:xfrm>
            <a:off x="3766624" y="0"/>
            <a:ext cx="4658751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10  -  </a:t>
            </a:r>
            <a:r>
              <a:rPr lang="en-US" b="1" i="0">
                <a:effectLst/>
                <a:latin typeface="Roboto" panose="02000000000000000000" pitchFamily="2" charset="0"/>
              </a:rPr>
              <a:t>OSPF (Open Shortest Path First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5A089-2073-A9A4-53D5-33749FCE0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978"/>
            <a:ext cx="12192000" cy="64740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6D2269-575A-AE40-31CF-E89400152E1C}"/>
              </a:ext>
            </a:extLst>
          </p:cNvPr>
          <p:cNvSpPr txBox="1"/>
          <p:nvPr/>
        </p:nvSpPr>
        <p:spPr>
          <a:xfrm>
            <a:off x="1852246" y="-18412"/>
            <a:ext cx="1848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Dynamic routing&gt;</a:t>
            </a:r>
          </a:p>
        </p:txBody>
      </p:sp>
    </p:spTree>
    <p:extLst>
      <p:ext uri="{BB962C8B-B14F-4D97-AF65-F5344CB8AC3E}">
        <p14:creationId xmlns:p14="http://schemas.microsoft.com/office/powerpoint/2010/main" val="2037708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6DEE75-6B19-4590-AA6C-5F19F4C8D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C9FD7C-5A42-26B6-C182-ADCAEA378809}"/>
              </a:ext>
            </a:extLst>
          </p:cNvPr>
          <p:cNvGrpSpPr/>
          <p:nvPr/>
        </p:nvGrpSpPr>
        <p:grpSpPr>
          <a:xfrm>
            <a:off x="188068" y="315878"/>
            <a:ext cx="3696178" cy="1450473"/>
            <a:chOff x="3048000" y="836579"/>
            <a:chExt cx="3696178" cy="14504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04B69D3-F775-FB89-923E-0F4C814B0264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172.17.10.1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51CDAB-20BF-0D6A-0807-846673FD74FE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E29F88B-D594-29EE-7F8A-61C59399B61F}"/>
              </a:ext>
            </a:extLst>
          </p:cNvPr>
          <p:cNvGrpSpPr/>
          <p:nvPr/>
        </p:nvGrpSpPr>
        <p:grpSpPr>
          <a:xfrm>
            <a:off x="188067" y="1848247"/>
            <a:ext cx="3696180" cy="978549"/>
            <a:chOff x="3047999" y="836579"/>
            <a:chExt cx="2836986" cy="97854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3C88D2-7C3C-B6EB-A15F-AF5036741D0B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10.10.10.1 255.255.255.0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4EB5657-5CA1-4684-103A-7F2D997338F4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(se2/0)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145B4CC-6D7B-77C5-90E7-3BA04B56FC63}"/>
              </a:ext>
            </a:extLst>
          </p:cNvPr>
          <p:cNvSpPr txBox="1"/>
          <p:nvPr/>
        </p:nvSpPr>
        <p:spPr>
          <a:xfrm>
            <a:off x="1535280" y="-34897"/>
            <a:ext cx="100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Router1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794C05-1117-DBD4-5CD9-4CF7C6619489}"/>
              </a:ext>
            </a:extLst>
          </p:cNvPr>
          <p:cNvSpPr txBox="1"/>
          <p:nvPr/>
        </p:nvSpPr>
        <p:spPr>
          <a:xfrm>
            <a:off x="5618102" y="-34897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DB5DC5C-EB84-9B66-4F3E-81C25250BE62}"/>
              </a:ext>
            </a:extLst>
          </p:cNvPr>
          <p:cNvSpPr txBox="1"/>
          <p:nvPr/>
        </p:nvSpPr>
        <p:spPr>
          <a:xfrm>
            <a:off x="9627055" y="-34897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2899524-500B-1554-67A3-85AFD3195217}"/>
              </a:ext>
            </a:extLst>
          </p:cNvPr>
          <p:cNvGrpSpPr/>
          <p:nvPr/>
        </p:nvGrpSpPr>
        <p:grpSpPr>
          <a:xfrm>
            <a:off x="188067" y="2908693"/>
            <a:ext cx="3696180" cy="932382"/>
            <a:chOff x="3047999" y="836579"/>
            <a:chExt cx="2836986" cy="93238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278C06-67C8-1DE1-F057-937581CD86EC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001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router ospf 1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Router(config-router)#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network 172.17.10.0 0.0.0.255 area 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Router(config-router)#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network 10.10.10.0 0.0.0.255 area 0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04E6FA-917B-5A3F-6CAA-133844B041D4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OSPF Configuration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955386-6D50-05BC-9774-FFDC49CBF5A6}"/>
              </a:ext>
            </a:extLst>
          </p:cNvPr>
          <p:cNvGrpSpPr/>
          <p:nvPr/>
        </p:nvGrpSpPr>
        <p:grpSpPr>
          <a:xfrm>
            <a:off x="4244441" y="315878"/>
            <a:ext cx="3696178" cy="1450473"/>
            <a:chOff x="3048000" y="836579"/>
            <a:chExt cx="3696178" cy="14504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4C0EE-242A-64B5-895D-6241E5BED12A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172.17.20.1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A67C29-0E18-7101-6776-16B487808BA0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C12D90-99BD-3E8E-AF4A-28FB1151A977}"/>
              </a:ext>
            </a:extLst>
          </p:cNvPr>
          <p:cNvGrpSpPr/>
          <p:nvPr/>
        </p:nvGrpSpPr>
        <p:grpSpPr>
          <a:xfrm>
            <a:off x="4244440" y="1848247"/>
            <a:ext cx="3696180" cy="1163215"/>
            <a:chOff x="3047999" y="836579"/>
            <a:chExt cx="2836986" cy="116321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30236B-8DAF-85D6-C250-4A441C9D4C78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8309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10.10.10.2 255.255.255.0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</a:rPr>
                <a:t>clock rate 64000</a:t>
              </a:r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E0A246-FF3A-7BD0-2198-0782B818DABC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(se2/0)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DD8F940-F0E4-EC54-19A7-671577B07357}"/>
              </a:ext>
            </a:extLst>
          </p:cNvPr>
          <p:cNvGrpSpPr/>
          <p:nvPr/>
        </p:nvGrpSpPr>
        <p:grpSpPr>
          <a:xfrm>
            <a:off x="4244439" y="4317703"/>
            <a:ext cx="3696179" cy="1101659"/>
            <a:chOff x="3047999" y="836579"/>
            <a:chExt cx="2836985" cy="110165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02313A-18E6-2A2B-733A-25B463C9DD8D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7694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router ospf 1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Router(config-router)#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network 172.17.20.0 0.0.0.255 area 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Router(config-router)#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network 10.10.10.0 0.0.0.255 area 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Router(config-router)#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network 20.20.20.0 0.0.0.255 area 0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FCF1156-31E1-54F4-CE06-D87CA562A88F}"/>
                </a:ext>
              </a:extLst>
            </p:cNvPr>
            <p:cNvSpPr/>
            <p:nvPr/>
          </p:nvSpPr>
          <p:spPr>
            <a:xfrm>
              <a:off x="3047999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OSPF Configuration</a:t>
              </a:r>
            </a:p>
          </p:txBody>
        </p:sp>
      </p:grp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603F61D-A627-75D8-FB3C-EF134C7A5177}"/>
              </a:ext>
            </a:extLst>
          </p:cNvPr>
          <p:cNvSpPr/>
          <p:nvPr/>
        </p:nvSpPr>
        <p:spPr>
          <a:xfrm>
            <a:off x="6508534" y="2599832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9A2C0EB-F052-74AE-9EE0-73E2CDC7CA42}"/>
              </a:ext>
            </a:extLst>
          </p:cNvPr>
          <p:cNvGrpSpPr/>
          <p:nvPr/>
        </p:nvGrpSpPr>
        <p:grpSpPr>
          <a:xfrm>
            <a:off x="4244439" y="3074802"/>
            <a:ext cx="3696180" cy="1163215"/>
            <a:chOff x="3047999" y="836579"/>
            <a:chExt cx="2836986" cy="116321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F54488-50AE-6080-5174-4AF8EABC30DD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8309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se3/0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20.20.20.2 255.255.255.0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</a:rPr>
                <a:t>clock rate 64000</a:t>
              </a:r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8AA046F-4517-E4A6-BDB5-CAFEEA5257C8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(se3/0)</a:t>
              </a:r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E999A67-6B33-79A1-EF48-37AD884D1605}"/>
              </a:ext>
            </a:extLst>
          </p:cNvPr>
          <p:cNvSpPr/>
          <p:nvPr/>
        </p:nvSpPr>
        <p:spPr>
          <a:xfrm>
            <a:off x="6508534" y="3827810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38390E9-0EB3-30FB-4F62-580899757291}"/>
              </a:ext>
            </a:extLst>
          </p:cNvPr>
          <p:cNvGrpSpPr/>
          <p:nvPr/>
        </p:nvGrpSpPr>
        <p:grpSpPr>
          <a:xfrm>
            <a:off x="8277836" y="315878"/>
            <a:ext cx="3696178" cy="1450473"/>
            <a:chOff x="3048000" y="836579"/>
            <a:chExt cx="3696178" cy="145047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7D6B601-DCF1-8F7D-9334-2A9D5064C792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172.17.</a:t>
              </a:r>
              <a:r>
                <a:rPr lang="en-US" sz="1200"/>
                <a:t>3</a:t>
              </a:r>
              <a:r>
                <a:rPr lang="en-US" sz="1200">
                  <a:effectLst/>
                </a:rPr>
                <a:t>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3DC11C-02DB-18A0-502F-783A6F90300E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DF2FD7C-8DD8-38AD-69E6-BBA40A8CA07C}"/>
              </a:ext>
            </a:extLst>
          </p:cNvPr>
          <p:cNvGrpSpPr/>
          <p:nvPr/>
        </p:nvGrpSpPr>
        <p:grpSpPr>
          <a:xfrm>
            <a:off x="8277835" y="1848247"/>
            <a:ext cx="3696180" cy="978549"/>
            <a:chOff x="3047999" y="836579"/>
            <a:chExt cx="2836986" cy="978549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DC2B2BA-47AD-4F34-E1BA-AA6728852165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4633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20.20.20.1 255.255.255.0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E646C24-42CB-0CF6-046C-31E4E3828B1D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(se2/0)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C4539E7-4A79-37D2-906B-CF10DC800ABB}"/>
              </a:ext>
            </a:extLst>
          </p:cNvPr>
          <p:cNvGrpSpPr/>
          <p:nvPr/>
        </p:nvGrpSpPr>
        <p:grpSpPr>
          <a:xfrm>
            <a:off x="8277835" y="2908693"/>
            <a:ext cx="3696180" cy="932382"/>
            <a:chOff x="3047999" y="836579"/>
            <a:chExt cx="2836986" cy="93238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84C5EA-626D-FB19-3DD6-E52ECEC49FC2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001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router ospf 1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Router(config-router)#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network 172.17.30.0 0.0.0.255 area 0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Router(config-router)#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network 20.20.20.0 0.0.0.255 area 0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B9DA743-92C9-7923-F735-E827B9E77CBA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OSPF Configuration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F836876-58C8-BC88-B80B-ACF5F06C1635}"/>
              </a:ext>
            </a:extLst>
          </p:cNvPr>
          <p:cNvGrpSpPr/>
          <p:nvPr/>
        </p:nvGrpSpPr>
        <p:grpSpPr>
          <a:xfrm>
            <a:off x="5097479" y="6019709"/>
            <a:ext cx="1990093" cy="763105"/>
            <a:chOff x="3047999" y="836579"/>
            <a:chExt cx="2836985" cy="7631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2D0FFAE-AC89-BD09-7E93-115350429937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show ip ospf neighbor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show ip route ospf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D6EA193-1EAF-2A6D-3E10-CA6F06B0F37A}"/>
                </a:ext>
              </a:extLst>
            </p:cNvPr>
            <p:cNvSpPr/>
            <p:nvPr/>
          </p:nvSpPr>
          <p:spPr>
            <a:xfrm>
              <a:off x="3047999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787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4EED63-CB95-02F3-BEDF-669CF4D83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12C40B-D738-6751-CE44-CA1D6960EE68}"/>
              </a:ext>
            </a:extLst>
          </p:cNvPr>
          <p:cNvSpPr/>
          <p:nvPr/>
        </p:nvSpPr>
        <p:spPr>
          <a:xfrm>
            <a:off x="4265154" y="0"/>
            <a:ext cx="3661691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11  -  </a:t>
            </a:r>
            <a:r>
              <a:rPr lang="en-US" b="1" i="0">
                <a:effectLst/>
                <a:latin typeface="Roboto" panose="02000000000000000000" pitchFamily="2" charset="0"/>
              </a:rPr>
              <a:t>Static and default route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715E17-CFE7-9771-0D6E-429CEB305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746"/>
            <a:ext cx="12192000" cy="64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79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643FD1-912B-8A8F-8F51-A036CFF0D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3F4E0FD-DDB5-7FD6-FA46-6AA8DD26D608}"/>
              </a:ext>
            </a:extLst>
          </p:cNvPr>
          <p:cNvGrpSpPr/>
          <p:nvPr/>
        </p:nvGrpSpPr>
        <p:grpSpPr>
          <a:xfrm>
            <a:off x="188068" y="315878"/>
            <a:ext cx="3696178" cy="2455876"/>
            <a:chOff x="3048000" y="836579"/>
            <a:chExt cx="3696178" cy="245587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7B3382B-A349-C0DA-1826-95434E7FB44B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212365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Router(config)#interface fa0/0</a:t>
              </a:r>
            </a:p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Router(config-if)#ip address 172.17.5.1 255.255.255.0h</a:t>
              </a:r>
            </a:p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Router(config-if)#no shutdown </a:t>
              </a:r>
            </a:p>
            <a:p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Router(config)#interface fa1/0</a:t>
              </a:r>
            </a:p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Router(config-if)#ip address 172.17.10.1 255.255.255.0</a:t>
              </a:r>
            </a:p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Router(config-if)#no shutdown </a:t>
              </a:r>
            </a:p>
            <a:p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Router(config)#interface se2/0</a:t>
              </a:r>
            </a:p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Router(config-if)#ip address 10.10.10.1 255.255.255.252</a:t>
              </a:r>
            </a:p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Router(config-if)#no shutdown 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3CE9333-1B05-5EEB-F6EC-0B610891F5C6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9790FB2-23DD-BA25-A8C5-28C7CE6D8C41}"/>
              </a:ext>
            </a:extLst>
          </p:cNvPr>
          <p:cNvSpPr txBox="1"/>
          <p:nvPr/>
        </p:nvSpPr>
        <p:spPr>
          <a:xfrm>
            <a:off x="1535280" y="-34897"/>
            <a:ext cx="100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Router0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0C5BA4-DCFF-FD72-DE6A-1AD41286654F}"/>
              </a:ext>
            </a:extLst>
          </p:cNvPr>
          <p:cNvSpPr txBox="1"/>
          <p:nvPr/>
        </p:nvSpPr>
        <p:spPr>
          <a:xfrm>
            <a:off x="5618102" y="-34897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Router1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4759BF-F769-4F77-F096-187B38B60605}"/>
              </a:ext>
            </a:extLst>
          </p:cNvPr>
          <p:cNvSpPr txBox="1"/>
          <p:nvPr/>
        </p:nvSpPr>
        <p:spPr>
          <a:xfrm>
            <a:off x="9406239" y="-34897"/>
            <a:ext cx="1439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Router2 (ISP)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B7B623E-AAF6-696B-C6D3-6E7011D4431A}"/>
              </a:ext>
            </a:extLst>
          </p:cNvPr>
          <p:cNvGrpSpPr/>
          <p:nvPr/>
        </p:nvGrpSpPr>
        <p:grpSpPr>
          <a:xfrm>
            <a:off x="8277836" y="315878"/>
            <a:ext cx="3696178" cy="2825208"/>
            <a:chOff x="3048000" y="836579"/>
            <a:chExt cx="3696178" cy="282520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D3DE54-0733-D6D8-2BE3-CA2A6674A58B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249299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172.17.30.1 255.255.255.0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</a:p>
            <a:p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10.10.10.2 255.255.255.252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clock rate 64000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</a:p>
            <a:p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se3/0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20.20.20.2 255.255.255.252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clock rate 64000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F125EED-61FE-9DDD-36F5-19A9D4EC6B34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09D815-6101-628A-4EDE-F8CF5C626BA6}"/>
              </a:ext>
            </a:extLst>
          </p:cNvPr>
          <p:cNvGrpSpPr/>
          <p:nvPr/>
        </p:nvGrpSpPr>
        <p:grpSpPr>
          <a:xfrm>
            <a:off x="5097479" y="6019709"/>
            <a:ext cx="1990093" cy="593828"/>
            <a:chOff x="3047999" y="836579"/>
            <a:chExt cx="2836985" cy="59382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3843F97-E30C-6960-CACB-85A1486709BC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show ip route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3496DD7-2F25-AB24-10B1-7B0E11ABFFA7}"/>
                </a:ext>
              </a:extLst>
            </p:cNvPr>
            <p:cNvSpPr/>
            <p:nvPr/>
          </p:nvSpPr>
          <p:spPr>
            <a:xfrm>
              <a:off x="3047999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More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E38D0B-7F42-EA33-B869-533A6453239B}"/>
              </a:ext>
            </a:extLst>
          </p:cNvPr>
          <p:cNvGrpSpPr/>
          <p:nvPr/>
        </p:nvGrpSpPr>
        <p:grpSpPr>
          <a:xfrm>
            <a:off x="188064" y="3254796"/>
            <a:ext cx="3696179" cy="609217"/>
            <a:chOff x="3047999" y="836579"/>
            <a:chExt cx="2836985" cy="60921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F64132-C5EF-0163-B943-3936563C8564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fr-FR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fr-FR" sz="1200">
                  <a:solidFill>
                    <a:schemeClr val="tx1"/>
                  </a:solidFill>
                  <a:effectLst/>
                </a:rPr>
                <a:t>ip route 0.0.0.0 0.0.0.0 se2/0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20743E-F7A6-6A5C-84A1-7DC9157339C8}"/>
                </a:ext>
              </a:extLst>
            </p:cNvPr>
            <p:cNvSpPr/>
            <p:nvPr/>
          </p:nvSpPr>
          <p:spPr>
            <a:xfrm>
              <a:off x="3047999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Default Route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DDEF5B-6F59-D9A9-2DE7-F764278D8A2F}"/>
              </a:ext>
            </a:extLst>
          </p:cNvPr>
          <p:cNvGrpSpPr/>
          <p:nvPr/>
        </p:nvGrpSpPr>
        <p:grpSpPr>
          <a:xfrm>
            <a:off x="4232946" y="315878"/>
            <a:ext cx="3696178" cy="2086544"/>
            <a:chOff x="3048000" y="836579"/>
            <a:chExt cx="3696178" cy="208654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8F9911-CEBB-8129-F8D1-022638FD821A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75432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172.17.20.1 255.255.255.0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</a:p>
            <a:p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20.20.20.1 255.255.255.252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</a:p>
            <a:p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route 0.0.0.0 0.0.0.0 se2/0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77AF81-912F-4745-296C-9AD8244AEF82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87CBB13-2EDD-1313-8D78-1DDB105ECCC7}"/>
              </a:ext>
            </a:extLst>
          </p:cNvPr>
          <p:cNvGrpSpPr/>
          <p:nvPr/>
        </p:nvGrpSpPr>
        <p:grpSpPr>
          <a:xfrm>
            <a:off x="4232942" y="3250051"/>
            <a:ext cx="3696179" cy="609217"/>
            <a:chOff x="3047999" y="836579"/>
            <a:chExt cx="2836985" cy="60921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11A4769-1A10-D3C9-F0E1-DDFB1C12C5AB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fr-FR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fr-FR" sz="1200">
                  <a:solidFill>
                    <a:schemeClr val="tx1"/>
                  </a:solidFill>
                  <a:effectLst/>
                </a:rPr>
                <a:t>ip route 0.0.0.0 0.0.0.0 se2/0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439BF3-946C-F99F-43D4-D89B8995C6B9}"/>
                </a:ext>
              </a:extLst>
            </p:cNvPr>
            <p:cNvSpPr/>
            <p:nvPr/>
          </p:nvSpPr>
          <p:spPr>
            <a:xfrm>
              <a:off x="3047999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Default Route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CBD4727-15CF-CD67-96F7-1A50034C5043}"/>
              </a:ext>
            </a:extLst>
          </p:cNvPr>
          <p:cNvGrpSpPr/>
          <p:nvPr/>
        </p:nvGrpSpPr>
        <p:grpSpPr>
          <a:xfrm>
            <a:off x="8277820" y="3250051"/>
            <a:ext cx="3696179" cy="932382"/>
            <a:chOff x="3047999" y="836579"/>
            <a:chExt cx="2836985" cy="93238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8944775-91AF-1CB2-6C3B-23D0EA77F630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001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fr-FR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fr-FR" sz="1100">
                  <a:solidFill>
                    <a:schemeClr val="tx1"/>
                  </a:solidFill>
                  <a:effectLst/>
                </a:rPr>
                <a:t>ip route 172.17.5.0 255.255.255.0 se2/0</a:t>
              </a:r>
            </a:p>
            <a:p>
              <a:r>
                <a:rPr lang="fr-FR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fr-FR" sz="1100">
                  <a:solidFill>
                    <a:schemeClr val="tx1"/>
                  </a:solidFill>
                  <a:effectLst/>
                </a:rPr>
                <a:t>ip route 172.17.10.0 255.255.255.0 se2/0</a:t>
              </a:r>
            </a:p>
            <a:p>
              <a:r>
                <a:rPr lang="fr-FR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fr-FR" sz="1100">
                  <a:solidFill>
                    <a:schemeClr val="tx1"/>
                  </a:solidFill>
                  <a:effectLst/>
                </a:rPr>
                <a:t>ip route 172.17.20.0 255.255.255.0 se3/0</a:t>
              </a:r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437799-7B76-0617-9773-7DB5FF467023}"/>
                </a:ext>
              </a:extLst>
            </p:cNvPr>
            <p:cNvSpPr/>
            <p:nvPr/>
          </p:nvSpPr>
          <p:spPr>
            <a:xfrm>
              <a:off x="3047999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Spacific Route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6129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4F104A-D16D-1E52-3B6F-0C38789B4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8F5843-4222-29E7-DD81-F0891C27A3F6}"/>
              </a:ext>
            </a:extLst>
          </p:cNvPr>
          <p:cNvSpPr/>
          <p:nvPr/>
        </p:nvSpPr>
        <p:spPr>
          <a:xfrm>
            <a:off x="3265693" y="0"/>
            <a:ext cx="5660614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12  -  </a:t>
            </a:r>
            <a:r>
              <a:rPr lang="en-US" b="1" i="0">
                <a:effectLst/>
                <a:latin typeface="Roboto" panose="02000000000000000000" pitchFamily="2" charset="0"/>
              </a:rPr>
              <a:t>NAT (Static) – Network Address Translation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544C3F-C24C-BB08-0659-0EED8C2DA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978"/>
            <a:ext cx="12192000" cy="64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2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F20B38-707A-F4AC-D4BE-C2783C738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743DB8D-18A0-D76B-39E1-49215A8C8A03}"/>
              </a:ext>
            </a:extLst>
          </p:cNvPr>
          <p:cNvGrpSpPr/>
          <p:nvPr/>
        </p:nvGrpSpPr>
        <p:grpSpPr>
          <a:xfrm>
            <a:off x="188068" y="315878"/>
            <a:ext cx="3974858" cy="609217"/>
            <a:chOff x="3048000" y="836579"/>
            <a:chExt cx="3696178" cy="60921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6605155-1C76-8FB4-3937-7852C713796A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Router(config)#ip route 0.0.0.0 0.0.0.0 se2/0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1271F9-E46D-E484-67C6-A79F96717AD4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25990D5-545F-3490-A1E3-2558B50E6081}"/>
              </a:ext>
            </a:extLst>
          </p:cNvPr>
          <p:cNvSpPr txBox="1"/>
          <p:nvPr/>
        </p:nvSpPr>
        <p:spPr>
          <a:xfrm>
            <a:off x="1674622" y="-29689"/>
            <a:ext cx="100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Router0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FA1EB80-8FDA-4F61-303A-59CE93E7E480}"/>
              </a:ext>
            </a:extLst>
          </p:cNvPr>
          <p:cNvSpPr txBox="1"/>
          <p:nvPr/>
        </p:nvSpPr>
        <p:spPr>
          <a:xfrm>
            <a:off x="6143990" y="-34897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Router1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D75DFAD-ED76-DD74-6B43-AD716E76F4A3}"/>
              </a:ext>
            </a:extLst>
          </p:cNvPr>
          <p:cNvGrpSpPr/>
          <p:nvPr/>
        </p:nvGrpSpPr>
        <p:grpSpPr>
          <a:xfrm>
            <a:off x="4939836" y="5916257"/>
            <a:ext cx="2312328" cy="763105"/>
            <a:chOff x="3047999" y="836579"/>
            <a:chExt cx="2836985" cy="7631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C94145D-BF30-8842-BB12-AF75AA4B97DB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show ip nat statistics 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</a:rPr>
                <a:t>Router#</a:t>
              </a:r>
              <a:r>
                <a:rPr lang="en-US" sz="1100">
                  <a:solidFill>
                    <a:schemeClr val="tx1"/>
                  </a:solidFill>
                </a:rPr>
                <a:t>show ip nat translations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4E0BCE61-37EB-62DD-F900-171540485868}"/>
                </a:ext>
              </a:extLst>
            </p:cNvPr>
            <p:cNvSpPr/>
            <p:nvPr/>
          </p:nvSpPr>
          <p:spPr>
            <a:xfrm>
              <a:off x="3047999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More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D6D9D04-3FE0-8479-D591-8BC491B9A3AF}"/>
              </a:ext>
            </a:extLst>
          </p:cNvPr>
          <p:cNvGrpSpPr/>
          <p:nvPr/>
        </p:nvGrpSpPr>
        <p:grpSpPr>
          <a:xfrm>
            <a:off x="188068" y="1139303"/>
            <a:ext cx="3974858" cy="1809546"/>
            <a:chOff x="3048000" y="836579"/>
            <a:chExt cx="3696178" cy="18095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5D85A0-5DDD-BAF2-6410-CD1B052F12AD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ip nat inside source static 192.168. 10. 2 172.17.200.227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ip nat inside source static 192.168. 10. 2 172.17.200.226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interface fa0/0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ip nat inside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no shutdown</a:t>
              </a:r>
            </a:p>
            <a:p>
              <a:endParaRPr lang="en-US" sz="1000">
                <a:solidFill>
                  <a:schemeClr val="bg1">
                    <a:lumMod val="65000"/>
                  </a:schemeClr>
                </a:solidFill>
                <a:effectLst/>
              </a:endParaRP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interface se2/0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ip nat outside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no shutdown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091516-E2D2-30C8-9C68-492B2AE2D9F9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(NAT – Static)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8CD94D3-A25B-4924-F550-DE74C2DD50E6}"/>
              </a:ext>
            </a:extLst>
          </p:cNvPr>
          <p:cNvGrpSpPr/>
          <p:nvPr/>
        </p:nvGrpSpPr>
        <p:grpSpPr>
          <a:xfrm>
            <a:off x="4595978" y="302206"/>
            <a:ext cx="4044874" cy="609217"/>
            <a:chOff x="3048000" y="836579"/>
            <a:chExt cx="3696178" cy="6092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C9E2B2-166D-B5D1-B35F-1146D6373AC0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Router(config)#ip route 192.168.10.0 255.255.255.0 se2/0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8B8ABC-544A-1C46-3C18-C5A0F575EAA2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670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E5CEB3-B61B-E369-42D1-3080DBACD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4436C6F-8201-831A-3188-F4503A2953BF}"/>
              </a:ext>
            </a:extLst>
          </p:cNvPr>
          <p:cNvSpPr/>
          <p:nvPr/>
        </p:nvSpPr>
        <p:spPr>
          <a:xfrm>
            <a:off x="4742330" y="0"/>
            <a:ext cx="2707340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13  -  </a:t>
            </a:r>
            <a:r>
              <a:rPr lang="en-US" b="1" i="0">
                <a:effectLst/>
                <a:latin typeface="Roboto" panose="02000000000000000000" pitchFamily="2" charset="0"/>
              </a:rPr>
              <a:t>NAT (Dynamic)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69EC81-96DC-658D-18A7-67FA62075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685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9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4ADDBC-19D5-735D-DA15-19DCB10EBDC4}"/>
              </a:ext>
            </a:extLst>
          </p:cNvPr>
          <p:cNvSpPr/>
          <p:nvPr/>
        </p:nvSpPr>
        <p:spPr>
          <a:xfrm>
            <a:off x="4869873" y="33750"/>
            <a:ext cx="2452254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  -  LAN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02AD84-9A26-A88C-1C4B-404CB7A4F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685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41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459B07-C771-4FEF-6501-A6C51FBB4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1D96F07-21E5-35F9-0DF7-08CD83079F02}"/>
              </a:ext>
            </a:extLst>
          </p:cNvPr>
          <p:cNvGrpSpPr/>
          <p:nvPr/>
        </p:nvGrpSpPr>
        <p:grpSpPr>
          <a:xfrm>
            <a:off x="188068" y="315878"/>
            <a:ext cx="5274886" cy="609217"/>
            <a:chOff x="3048000" y="836579"/>
            <a:chExt cx="3696178" cy="60921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92AC4E8-A4B5-5AB6-4967-6E649AA6B322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Router(config)#ip route 0.0.0.0 0.0.0.0 se2/0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8EA214A-5AE1-38A7-5CB0-F56C59748322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EFAC597-0B19-E7B9-E1B5-5D7F0C9EA5A1}"/>
              </a:ext>
            </a:extLst>
          </p:cNvPr>
          <p:cNvSpPr txBox="1"/>
          <p:nvPr/>
        </p:nvSpPr>
        <p:spPr>
          <a:xfrm>
            <a:off x="2324636" y="-13006"/>
            <a:ext cx="1001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Router0 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F899604-56A6-21F5-1282-E20789F215A3}"/>
              </a:ext>
            </a:extLst>
          </p:cNvPr>
          <p:cNvSpPr txBox="1"/>
          <p:nvPr/>
        </p:nvSpPr>
        <p:spPr>
          <a:xfrm>
            <a:off x="8582390" y="-20821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Router1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942B925-C1A8-E6AE-D074-B295B3BA4ECD}"/>
              </a:ext>
            </a:extLst>
          </p:cNvPr>
          <p:cNvGrpSpPr/>
          <p:nvPr/>
        </p:nvGrpSpPr>
        <p:grpSpPr>
          <a:xfrm>
            <a:off x="5065293" y="5779017"/>
            <a:ext cx="2061413" cy="763105"/>
            <a:chOff x="3047999" y="836579"/>
            <a:chExt cx="2836985" cy="763105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390BA36-719E-677F-B44F-5D315325F978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show ip nat statistics 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</a:rPr>
                <a:t>Router#</a:t>
              </a:r>
              <a:r>
                <a:rPr lang="en-US" sz="1100">
                  <a:solidFill>
                    <a:schemeClr val="tx1"/>
                  </a:solidFill>
                </a:rPr>
                <a:t>show ip nat translations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4113DAC-B58C-04EE-19C8-250956B0DEAC}"/>
                </a:ext>
              </a:extLst>
            </p:cNvPr>
            <p:cNvSpPr/>
            <p:nvPr/>
          </p:nvSpPr>
          <p:spPr>
            <a:xfrm>
              <a:off x="3047999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More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A7A686F-C3D8-5965-A001-16240C329A6A}"/>
              </a:ext>
            </a:extLst>
          </p:cNvPr>
          <p:cNvGrpSpPr/>
          <p:nvPr/>
        </p:nvGrpSpPr>
        <p:grpSpPr>
          <a:xfrm>
            <a:off x="188068" y="1139303"/>
            <a:ext cx="5274886" cy="2271210"/>
            <a:chOff x="3048000" y="836579"/>
            <a:chExt cx="3696178" cy="22712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9D46AE-B0BC-4A34-1934-8CA9A8939AA3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93899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ip nat pool NAT_POOL1 172.17.200.227 172.17.200.235 netmask 255.255.255.224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ip access-list standard ACL1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Router(config-std-nacl)#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Permit 192.168.10.0 0.0.0.255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Router(config-std-nacl)#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ip nat inside source list ACL1 pool NAT_POOL1 overload</a:t>
              </a:r>
            </a:p>
            <a:p>
              <a:endParaRPr lang="en-US" sz="1000">
                <a:solidFill>
                  <a:schemeClr val="tx1"/>
                </a:solidFill>
                <a:effectLst/>
              </a:endParaRP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interface fa0/0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ip nat inside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no shutdown </a:t>
              </a:r>
            </a:p>
            <a:p>
              <a:endParaRPr lang="en-US" sz="1000">
                <a:solidFill>
                  <a:schemeClr val="tx1"/>
                </a:solidFill>
                <a:effectLst/>
              </a:endParaRP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interface ser2/0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ip nat outside 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no shutdown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8770227-D9DC-3663-7371-0366F488E6A9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(NAT – Dynamic)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F1A052-03C5-8776-C15C-3CE93BFDE191}"/>
              </a:ext>
            </a:extLst>
          </p:cNvPr>
          <p:cNvGrpSpPr/>
          <p:nvPr/>
        </p:nvGrpSpPr>
        <p:grpSpPr>
          <a:xfrm>
            <a:off x="7034378" y="315878"/>
            <a:ext cx="4044874" cy="609217"/>
            <a:chOff x="3048000" y="836579"/>
            <a:chExt cx="3696178" cy="6092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619E01D-17AB-542B-1BEE-9F868475A966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27699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tx1"/>
                  </a:solidFill>
                  <a:effectLst/>
                </a:rPr>
                <a:t>Router(config)#ip route 192.168.10.0 255.255.255.0 se2/0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FD0ECA-DE92-E67B-29F5-BD8D26F9DCAB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090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730596-F108-C5E2-BED1-B50200072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AB84BF-439D-D725-FA59-027FEA8046D7}"/>
              </a:ext>
            </a:extLst>
          </p:cNvPr>
          <p:cNvSpPr/>
          <p:nvPr/>
        </p:nvSpPr>
        <p:spPr>
          <a:xfrm>
            <a:off x="4558553" y="0"/>
            <a:ext cx="3074893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14  -  </a:t>
            </a:r>
            <a:r>
              <a:rPr lang="en-US" b="1" i="0">
                <a:effectLst/>
                <a:latin typeface="Roboto" panose="02000000000000000000" pitchFamily="2" charset="0"/>
              </a:rPr>
              <a:t>Link Aggregation</a:t>
            </a:r>
            <a:endParaRPr lang="en-US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47B8B-BD77-5146-108B-AF5AE1391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331"/>
            <a:ext cx="12192000" cy="64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89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824A0-CD37-48E2-FFB9-CAC69553C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6DDE8E-0D53-0501-2E41-F0631AE72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81785" cy="53578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D6C8D6-548E-B8B5-FBE5-C63AE50F2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053" y="5006415"/>
            <a:ext cx="6246855" cy="1851585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EFF9DD4-153A-483C-5E23-585CC823C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144" y="1"/>
            <a:ext cx="6246855" cy="383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146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D04C7F-5867-5161-AA76-04F24F10C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6C31F70-C2FF-9FEE-E6EC-8624E6BE0207}"/>
              </a:ext>
            </a:extLst>
          </p:cNvPr>
          <p:cNvGrpSpPr/>
          <p:nvPr/>
        </p:nvGrpSpPr>
        <p:grpSpPr>
          <a:xfrm>
            <a:off x="188068" y="519080"/>
            <a:ext cx="3696178" cy="1347881"/>
            <a:chOff x="3048000" y="836579"/>
            <a:chExt cx="3696178" cy="134788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C52B4B6-9048-DE7B-7481-B35770E9C3B6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interface range g0/1-2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Switch(config-if-range)#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switchport mode trunk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Switch(config-if-range)#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no shutdown 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interface range f0/21-22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Switch(config-if-range)#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switchport mode trunk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Switch(config-if-range)#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no shutdown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96B580-5AE9-34BC-3450-8A0FC98C2019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S1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423D923-776A-D5FF-D701-665E60BBBFB0}"/>
              </a:ext>
            </a:extLst>
          </p:cNvPr>
          <p:cNvGrpSpPr/>
          <p:nvPr/>
        </p:nvGrpSpPr>
        <p:grpSpPr>
          <a:xfrm>
            <a:off x="8277836" y="519080"/>
            <a:ext cx="3696178" cy="886216"/>
            <a:chOff x="3048000" y="836579"/>
            <a:chExt cx="3696178" cy="88621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A470393-F251-ABC7-B429-9F60303F6FF7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5539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interface range f0/21-24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Switch(config-if-range)#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switchport mode trunk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Switch(config-if-range)#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no shutdown 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D30A74E-5453-1524-5F88-DF3A3F741BC4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S3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EEB90C5-2D24-AAA2-A215-44EEAE882047}"/>
              </a:ext>
            </a:extLst>
          </p:cNvPr>
          <p:cNvGrpSpPr/>
          <p:nvPr/>
        </p:nvGrpSpPr>
        <p:grpSpPr>
          <a:xfrm>
            <a:off x="4741830" y="5659074"/>
            <a:ext cx="2290703" cy="1101659"/>
            <a:chOff x="3047999" y="836579"/>
            <a:chExt cx="2836985" cy="110165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5E2804C-36DD-5FB4-494B-16481AFD6A55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76944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Switch#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show interfaces trunk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</a:rPr>
                <a:t>Switch#</a:t>
              </a:r>
              <a:r>
                <a:rPr lang="en-US" sz="1100">
                  <a:solidFill>
                    <a:schemeClr val="tx1"/>
                  </a:solidFill>
                </a:rPr>
                <a:t>show etherchannel summary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</a:rPr>
                <a:t>Switch#</a:t>
              </a:r>
              <a:r>
                <a:rPr lang="en-US" sz="1100">
                  <a:solidFill>
                    <a:schemeClr val="tx1"/>
                  </a:solidFill>
                </a:rPr>
                <a:t>show spanning-tree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</a:rPr>
                <a:t>Switch#</a:t>
              </a:r>
              <a:r>
                <a:rPr lang="en-US" sz="1100">
                  <a:solidFill>
                    <a:schemeClr val="tx1"/>
                  </a:solidFill>
                </a:rPr>
                <a:t>write memory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398E576-FE71-C5D9-0CE1-8D93873D23D2}"/>
                </a:ext>
              </a:extLst>
            </p:cNvPr>
            <p:cNvSpPr/>
            <p:nvPr/>
          </p:nvSpPr>
          <p:spPr>
            <a:xfrm>
              <a:off x="3047999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More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52A5A1C-DA7E-A716-2706-9E1913F635BD}"/>
              </a:ext>
            </a:extLst>
          </p:cNvPr>
          <p:cNvGrpSpPr/>
          <p:nvPr/>
        </p:nvGrpSpPr>
        <p:grpSpPr>
          <a:xfrm>
            <a:off x="188055" y="2429521"/>
            <a:ext cx="3696179" cy="1193992"/>
            <a:chOff x="3047999" y="836579"/>
            <a:chExt cx="2836985" cy="119399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97E8A4-7319-5233-F216-4251F3A46B51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8617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interface range f0/21 - 22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Switch(config-if-range)#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shutdown </a:t>
              </a:r>
            </a:p>
            <a:p>
              <a:endParaRPr lang="en-US" sz="1000">
                <a:solidFill>
                  <a:schemeClr val="tx1"/>
                </a:solidFill>
                <a:effectLst/>
              </a:endParaRP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Switch(config-if-range)#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channel-group 1 mode desirable 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Switch(config-if-range)#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no shutdown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B0CD11-3EE2-B04E-3D5D-DDF3C5C33604}"/>
                </a:ext>
              </a:extLst>
            </p:cNvPr>
            <p:cNvSpPr/>
            <p:nvPr/>
          </p:nvSpPr>
          <p:spPr>
            <a:xfrm>
              <a:off x="3047999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S1 &amp; S3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C09765-2A6C-FDA8-9505-0D6B4AD37FD9}"/>
              </a:ext>
            </a:extLst>
          </p:cNvPr>
          <p:cNvGrpSpPr/>
          <p:nvPr/>
        </p:nvGrpSpPr>
        <p:grpSpPr>
          <a:xfrm>
            <a:off x="4232946" y="519080"/>
            <a:ext cx="3696178" cy="1347881"/>
            <a:chOff x="3048000" y="836579"/>
            <a:chExt cx="3696178" cy="134788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4393E7-806A-1F80-D006-35C03FF01A67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interface range g0/1-2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Switch(config-if-range)#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switchport mode trunk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Switch(config-if-range)#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no shutdown 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interface range f0/23-24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Switch(config-if-range)#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switchport mode trunk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Switch(config-if-range)#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548FB8E-6397-D4E4-ED10-908ACFC20518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S2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7E41062-2BB0-6EC0-DCA3-EE0D55A2972B}"/>
              </a:ext>
            </a:extLst>
          </p:cNvPr>
          <p:cNvGrpSpPr/>
          <p:nvPr/>
        </p:nvGrpSpPr>
        <p:grpSpPr>
          <a:xfrm>
            <a:off x="8277834" y="2402706"/>
            <a:ext cx="3696179" cy="1193992"/>
            <a:chOff x="3047999" y="836579"/>
            <a:chExt cx="2836985" cy="1193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3D6E597-39A5-A68A-A68B-B6C203E1E713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8617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interface range f0/23 - 24 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Switch(config-if-range)#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shutdown </a:t>
              </a:r>
            </a:p>
            <a:p>
              <a:endParaRPr lang="en-US" sz="1000">
                <a:solidFill>
                  <a:schemeClr val="tx1"/>
                </a:solidFill>
                <a:effectLst/>
              </a:endParaRP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Switch(config-if-range)#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channel-group 3 mode passive 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Switch(config-if-range)#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no shutdown 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97CE98-BA79-F533-EE79-CA25DA939451}"/>
                </a:ext>
              </a:extLst>
            </p:cNvPr>
            <p:cNvSpPr/>
            <p:nvPr/>
          </p:nvSpPr>
          <p:spPr>
            <a:xfrm>
              <a:off x="3047999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S2 &amp; S3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5DEFCD6-4F17-1F70-61BD-9EABDE027832}"/>
              </a:ext>
            </a:extLst>
          </p:cNvPr>
          <p:cNvGrpSpPr/>
          <p:nvPr/>
        </p:nvGrpSpPr>
        <p:grpSpPr>
          <a:xfrm>
            <a:off x="4232945" y="2412668"/>
            <a:ext cx="3696179" cy="1193992"/>
            <a:chOff x="3047999" y="836579"/>
            <a:chExt cx="2836985" cy="11939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600800-5507-1EF3-07CD-C55567BE5C39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86177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interface range g0/1 - 2 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Switch(config-if-range)#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shutdown </a:t>
              </a:r>
            </a:p>
            <a:p>
              <a:endParaRPr lang="en-US" sz="1000">
                <a:solidFill>
                  <a:schemeClr val="tx1"/>
                </a:solidFill>
                <a:effectLst/>
              </a:endParaRP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Switch(config-if-range)#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channel-group 2 mode active 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Switch(config-if-range)#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no shutdown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14C67A-A5CB-AF7B-D959-3730DC607096}"/>
                </a:ext>
              </a:extLst>
            </p:cNvPr>
            <p:cNvSpPr/>
            <p:nvPr/>
          </p:nvSpPr>
          <p:spPr>
            <a:xfrm>
              <a:off x="3047999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S1 &amp; S2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40ABC25-2A11-3B36-682D-E684EBFFB953}"/>
              </a:ext>
            </a:extLst>
          </p:cNvPr>
          <p:cNvGrpSpPr/>
          <p:nvPr/>
        </p:nvGrpSpPr>
        <p:grpSpPr>
          <a:xfrm>
            <a:off x="188054" y="4316283"/>
            <a:ext cx="3696179" cy="886216"/>
            <a:chOff x="3047999" y="836579"/>
            <a:chExt cx="2836985" cy="88621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446B6D8-04C3-B6EE-41B4-C3A76AD89DC6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5539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interface port-channel 1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switchport mode trunk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6F982C-BC8B-C56F-3AEB-BF3869707B60}"/>
                </a:ext>
              </a:extLst>
            </p:cNvPr>
            <p:cNvSpPr/>
            <p:nvPr/>
          </p:nvSpPr>
          <p:spPr>
            <a:xfrm>
              <a:off x="3047999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S1 &amp; S3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A8C5B0-D928-4B60-AF50-DCE85F208527}"/>
              </a:ext>
            </a:extLst>
          </p:cNvPr>
          <p:cNvGrpSpPr/>
          <p:nvPr/>
        </p:nvGrpSpPr>
        <p:grpSpPr>
          <a:xfrm>
            <a:off x="4232944" y="4316283"/>
            <a:ext cx="3696179" cy="886216"/>
            <a:chOff x="3047999" y="836579"/>
            <a:chExt cx="2836985" cy="88621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5B5069-466F-CA28-B477-32476E60438D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5539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Switch(config-if-range)#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interface port-channel 2 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switchport mode trunk 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B5634A2-A1FA-92EF-8DB3-B5A4D7373951}"/>
                </a:ext>
              </a:extLst>
            </p:cNvPr>
            <p:cNvSpPr/>
            <p:nvPr/>
          </p:nvSpPr>
          <p:spPr>
            <a:xfrm>
              <a:off x="3047999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S1 &amp; S2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3ADAF4-722E-9C8D-E4B6-690D2673A4BA}"/>
              </a:ext>
            </a:extLst>
          </p:cNvPr>
          <p:cNvGrpSpPr/>
          <p:nvPr/>
        </p:nvGrpSpPr>
        <p:grpSpPr>
          <a:xfrm>
            <a:off x="8277833" y="4316283"/>
            <a:ext cx="3696179" cy="886216"/>
            <a:chOff x="3047999" y="836579"/>
            <a:chExt cx="2836985" cy="88621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5BC6793-7D54-EE86-441B-9131B35DBE8C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55399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Switch(config-if-range)#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interface port-channel 3 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switchport mode trunk </a:t>
              </a:r>
            </a:p>
            <a:p>
              <a:r>
                <a:rPr lang="en-US" sz="1000">
                  <a:solidFill>
                    <a:schemeClr val="bg1">
                      <a:lumMod val="65000"/>
                    </a:schemeClr>
                  </a:solidFill>
                  <a:effectLst/>
                </a:rPr>
                <a:t>Switch(config-if)#</a:t>
              </a:r>
              <a:r>
                <a:rPr lang="en-US" sz="10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C17A37-3B8B-936B-988F-CD37A6C1C5AC}"/>
                </a:ext>
              </a:extLst>
            </p:cNvPr>
            <p:cNvSpPr/>
            <p:nvPr/>
          </p:nvSpPr>
          <p:spPr>
            <a:xfrm>
              <a:off x="3047999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S2 &amp; S3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E124A72-9F32-30E1-58A3-41C1219A5D93}"/>
              </a:ext>
            </a:extLst>
          </p:cNvPr>
          <p:cNvSpPr txBox="1"/>
          <p:nvPr/>
        </p:nvSpPr>
        <p:spPr>
          <a:xfrm>
            <a:off x="2381546" y="-11408"/>
            <a:ext cx="73989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(1) Convert physical port to trank port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035C54-3330-4BAD-742D-58CD9BB0640C}"/>
              </a:ext>
            </a:extLst>
          </p:cNvPr>
          <p:cNvSpPr txBox="1"/>
          <p:nvPr/>
        </p:nvSpPr>
        <p:spPr>
          <a:xfrm>
            <a:off x="2381545" y="1946233"/>
            <a:ext cx="73989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(2) Convert the physical port to one logical port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2B74D9-D0CE-9004-48B7-38BAD9E47174}"/>
              </a:ext>
            </a:extLst>
          </p:cNvPr>
          <p:cNvSpPr txBox="1"/>
          <p:nvPr/>
        </p:nvSpPr>
        <p:spPr>
          <a:xfrm>
            <a:off x="2381544" y="3774604"/>
            <a:ext cx="7398973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(3) Convert logical port to trunk port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477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D23AD1-9303-03B0-DEC1-70E317C7D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DCBA49-C2CF-9771-2A9B-45DCC963FB52}"/>
              </a:ext>
            </a:extLst>
          </p:cNvPr>
          <p:cNvSpPr/>
          <p:nvPr/>
        </p:nvSpPr>
        <p:spPr>
          <a:xfrm>
            <a:off x="3496235" y="0"/>
            <a:ext cx="5199529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15  -  </a:t>
            </a:r>
            <a:r>
              <a:rPr lang="en-US" b="1" i="0">
                <a:effectLst/>
                <a:latin typeface="Roboto" panose="02000000000000000000" pitchFamily="2" charset="0"/>
              </a:rPr>
              <a:t>Console, Telnet and SSH Configuration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E05688-8391-0487-CDB7-A28CAF042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331"/>
            <a:ext cx="12192000" cy="64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94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E687AE-FAC8-C3B9-05E8-15D361237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6C6096D-9AE7-F111-ED57-4BD07B0CCBD4}"/>
              </a:ext>
            </a:extLst>
          </p:cNvPr>
          <p:cNvGrpSpPr/>
          <p:nvPr/>
        </p:nvGrpSpPr>
        <p:grpSpPr>
          <a:xfrm>
            <a:off x="188056" y="422031"/>
            <a:ext cx="3696178" cy="1717213"/>
            <a:chOff x="3048000" y="836579"/>
            <a:chExt cx="3696178" cy="171721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0C152E2-5E09-75EA-942A-A0AD875F96B2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3849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enable password antor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</a:rPr>
                <a:t>service password-encryption</a:t>
              </a:r>
            </a:p>
            <a:p>
              <a:r>
                <a:rPr lang="en-US" sz="1200">
                  <a:solidFill>
                    <a:schemeClr val="accent4"/>
                  </a:solidFill>
                </a:rPr>
                <a:t>Or&gt;&gt;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</a:rPr>
                <a:t>enable secret antor123</a:t>
              </a:r>
            </a:p>
            <a:p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accent4"/>
                  </a:solidFill>
                  <a:effectLst/>
                </a:rPr>
                <a:t>To Remove Password &gt;&gt;</a:t>
              </a:r>
              <a:br>
                <a:rPr lang="en-US" sz="1200">
                  <a:solidFill>
                    <a:schemeClr val="tx1"/>
                  </a:solidFill>
                  <a:effectLst/>
                </a:rPr>
              </a:b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enable password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9AC7D-34BD-4B95-1F20-8109D4C0DE50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Local Passoword Setup (Router0)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0D534F-B0CD-41E6-D6D0-2E63E34F7062}"/>
              </a:ext>
            </a:extLst>
          </p:cNvPr>
          <p:cNvGrpSpPr/>
          <p:nvPr/>
        </p:nvGrpSpPr>
        <p:grpSpPr>
          <a:xfrm>
            <a:off x="8277836" y="422031"/>
            <a:ext cx="3696178" cy="2640542"/>
            <a:chOff x="3048000" y="836579"/>
            <a:chExt cx="3696178" cy="264054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DDC57CF-C02D-542D-87AB-FEE41827C107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23083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C:\&gt;telnet router_any_active_interface</a:t>
              </a:r>
            </a:p>
            <a:p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C:\&gt;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telnet 192.168.10.1</a:t>
              </a:r>
            </a:p>
            <a:p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Trying 192.168.10.1 ...Open</a:t>
              </a:r>
            </a:p>
            <a:p>
              <a:endParaRPr lang="en-US" sz="1200">
                <a:solidFill>
                  <a:schemeClr val="bg1">
                    <a:lumMod val="65000"/>
                  </a:schemeClr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User Access Verification</a:t>
              </a:r>
            </a:p>
            <a:p>
              <a:endParaRPr lang="en-US" sz="1200">
                <a:solidFill>
                  <a:schemeClr val="bg1">
                    <a:lumMod val="65000"/>
                  </a:schemeClr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Password: </a:t>
              </a:r>
              <a:r>
                <a:rPr lang="en-US" sz="1200" b="1">
                  <a:solidFill>
                    <a:schemeClr val="bg1">
                      <a:lumMod val="65000"/>
                    </a:schemeClr>
                  </a:solidFill>
                  <a:effectLst/>
                </a:rPr>
                <a:t>antorT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Router&gt;en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Password: </a:t>
              </a:r>
              <a:r>
                <a:rPr lang="en-US" sz="1200" b="1">
                  <a:solidFill>
                    <a:schemeClr val="bg1">
                      <a:lumMod val="65000"/>
                    </a:schemeClr>
                  </a:solidFill>
                  <a:effectLst/>
                </a:rPr>
                <a:t>antor123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04F303B-A4D7-277C-A922-BB7C925FC3AE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For test the telnet activity (From PC2)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7070726-71F8-DAE2-C4F2-165040CAD132}"/>
              </a:ext>
            </a:extLst>
          </p:cNvPr>
          <p:cNvGrpSpPr/>
          <p:nvPr/>
        </p:nvGrpSpPr>
        <p:grpSpPr>
          <a:xfrm>
            <a:off x="4741830" y="5659074"/>
            <a:ext cx="2290703" cy="932382"/>
            <a:chOff x="3047999" y="836579"/>
            <a:chExt cx="2836985" cy="93238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FF37DA3-FCDC-013B-2FDD-4BF29D96B166}"/>
                </a:ext>
              </a:extLst>
            </p:cNvPr>
            <p:cNvSpPr txBox="1"/>
            <p:nvPr/>
          </p:nvSpPr>
          <p:spPr>
            <a:xfrm>
              <a:off x="3047999" y="1168797"/>
              <a:ext cx="2836985" cy="6001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</a:rPr>
                <a:t>Max &gt;&gt; </a:t>
              </a:r>
              <a:r>
                <a:rPr lang="en-US" sz="1100">
                  <a:solidFill>
                    <a:schemeClr val="tx1"/>
                  </a:solidFill>
                  <a:effectLst/>
                </a:rPr>
                <a:t>line vty 0 15  </a:t>
              </a:r>
              <a:r>
                <a:rPr lang="en-US" sz="1100">
                  <a:solidFill>
                    <a:schemeClr val="bg1">
                      <a:lumMod val="65000"/>
                    </a:schemeClr>
                  </a:solidFill>
                  <a:effectLst/>
                </a:rPr>
                <a:t> (max 15 users)</a:t>
              </a:r>
            </a:p>
            <a:p>
              <a:r>
                <a:rPr lang="en-US" sz="1100">
                  <a:solidFill>
                    <a:schemeClr val="bg1">
                      <a:lumMod val="65000"/>
                    </a:schemeClr>
                  </a:solidFill>
                </a:rPr>
                <a:t>vty &gt;&gt; </a:t>
              </a:r>
              <a:r>
                <a:rPr lang="en-US" sz="1100">
                  <a:solidFill>
                    <a:schemeClr val="tx1"/>
                  </a:solidFill>
                </a:rPr>
                <a:t>Virtual Terminal</a:t>
              </a:r>
              <a:endParaRPr lang="en-US" sz="1100">
                <a:solidFill>
                  <a:schemeClr val="bg1">
                    <a:lumMod val="65000"/>
                  </a:schemeClr>
                </a:solidFill>
              </a:endParaRPr>
            </a:p>
            <a:p>
              <a:endParaRPr lang="en-US" sz="1100">
                <a:solidFill>
                  <a:schemeClr val="bg1">
                    <a:lumMod val="65000"/>
                  </a:schemeClr>
                </a:solidFill>
                <a:effectLst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0E08755-DEC0-19CA-9C0A-6C61938F3CF1}"/>
                </a:ext>
              </a:extLst>
            </p:cNvPr>
            <p:cNvSpPr/>
            <p:nvPr/>
          </p:nvSpPr>
          <p:spPr>
            <a:xfrm>
              <a:off x="3047999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More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B7C136-73C8-2C85-A68A-3D85E5110808}"/>
              </a:ext>
            </a:extLst>
          </p:cNvPr>
          <p:cNvGrpSpPr/>
          <p:nvPr/>
        </p:nvGrpSpPr>
        <p:grpSpPr>
          <a:xfrm>
            <a:off x="4232946" y="422031"/>
            <a:ext cx="3696178" cy="1260264"/>
            <a:chOff x="3048000" y="739530"/>
            <a:chExt cx="3696178" cy="12602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222D2F-0069-9C1D-2FF5-02E29C4F3A8D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8309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line vty 0 5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Router(config-line)#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password antorT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Router(config-line)#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login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Router(config-line)#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end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A232D12-F631-55AC-948D-68B04E124DA5}"/>
                </a:ext>
              </a:extLst>
            </p:cNvPr>
            <p:cNvSpPr/>
            <p:nvPr/>
          </p:nvSpPr>
          <p:spPr>
            <a:xfrm>
              <a:off x="3048000" y="739530"/>
              <a:ext cx="3696178" cy="42926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/>
                <a:t>To configure Telnet access: (It’s provide no security)</a:t>
              </a:r>
            </a:p>
            <a:p>
              <a:pPr algn="ctr"/>
              <a:r>
                <a:rPr lang="en-US" sz="1200" b="1"/>
                <a:t>(Router0)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004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FE85CC-0882-1F97-9A75-E0C922242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AA6C46-FD69-03CD-02FF-B980554D7C0A}"/>
              </a:ext>
            </a:extLst>
          </p:cNvPr>
          <p:cNvSpPr/>
          <p:nvPr/>
        </p:nvSpPr>
        <p:spPr>
          <a:xfrm>
            <a:off x="4869873" y="33358"/>
            <a:ext cx="2452254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2  -  </a:t>
            </a:r>
            <a:r>
              <a:rPr lang="en-US" b="1" i="0">
                <a:effectLst/>
                <a:latin typeface="Roboto" panose="02000000000000000000" pitchFamily="2" charset="0"/>
              </a:rPr>
              <a:t>WAN</a:t>
            </a:r>
            <a:endParaRPr lang="en-US" b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8AF2A-54C1-5BAC-54B8-DBF607BD0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6685"/>
            <a:ext cx="12192000" cy="646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1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7568C4-9D93-094D-E957-D40104E38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4597280-30CD-BD22-F846-C1D77EBA516A}"/>
              </a:ext>
            </a:extLst>
          </p:cNvPr>
          <p:cNvGrpSpPr/>
          <p:nvPr/>
        </p:nvGrpSpPr>
        <p:grpSpPr>
          <a:xfrm>
            <a:off x="188068" y="539456"/>
            <a:ext cx="3696178" cy="1450473"/>
            <a:chOff x="3048000" y="836579"/>
            <a:chExt cx="3696178" cy="145047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EE10DD0-EBE8-EB46-608A-367BCE0089AF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192.168.10.1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B95BD2-6D6A-4B5A-16F8-63793F183EA0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4E44659-EB91-76CE-3BB3-2E92C8C289AE}"/>
              </a:ext>
            </a:extLst>
          </p:cNvPr>
          <p:cNvGrpSpPr/>
          <p:nvPr/>
        </p:nvGrpSpPr>
        <p:grpSpPr>
          <a:xfrm>
            <a:off x="188068" y="2176815"/>
            <a:ext cx="3696178" cy="1609491"/>
            <a:chOff x="3048000" y="836579"/>
            <a:chExt cx="2836985" cy="16094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0A6A00F-25CD-11DE-3852-3E9790A0ADF2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127727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enable </a:t>
              </a:r>
            </a:p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se2/0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10.10.10.1 255.255.255.0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clock rate 64000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ED1A10F-1977-33C6-69FB-C43E31D0630F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(Serial)</a:t>
              </a: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DDE6063-4522-1A53-5757-2C9F3AC50875}"/>
              </a:ext>
            </a:extLst>
          </p:cNvPr>
          <p:cNvSpPr/>
          <p:nvPr/>
        </p:nvSpPr>
        <p:spPr>
          <a:xfrm>
            <a:off x="2470484" y="3376860"/>
            <a:ext cx="826169" cy="16042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Serial DCE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16CC3E5-ADCE-A80B-92B3-07EBB7DA37A2}"/>
              </a:ext>
            </a:extLst>
          </p:cNvPr>
          <p:cNvGrpSpPr/>
          <p:nvPr/>
        </p:nvGrpSpPr>
        <p:grpSpPr>
          <a:xfrm>
            <a:off x="4692646" y="5346129"/>
            <a:ext cx="2806708" cy="1347881"/>
            <a:chOff x="3048000" y="836579"/>
            <a:chExt cx="2836985" cy="134788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6A84C9-AD5B-23E6-F486-D7FD49BC8D9A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10156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enable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show ip route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show running-config </a:t>
              </a:r>
              <a:endParaRPr lang="en-US" sz="1200">
                <a:solidFill>
                  <a:schemeClr val="tx1"/>
                </a:solidFill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show startup-config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copy running-config startup-config</a:t>
              </a:r>
              <a:endParaRPr lang="en-US" sz="1200"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25A475A-3B80-CD5C-9280-2FAF1AF6DB57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More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0B848F-B478-5C51-CA64-D2A016AA7357}"/>
              </a:ext>
            </a:extLst>
          </p:cNvPr>
          <p:cNvGrpSpPr/>
          <p:nvPr/>
        </p:nvGrpSpPr>
        <p:grpSpPr>
          <a:xfrm>
            <a:off x="188068" y="3940012"/>
            <a:ext cx="3806417" cy="1081141"/>
            <a:chOff x="3048000" y="836579"/>
            <a:chExt cx="2836985" cy="10811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819191-C5C1-E350-55F0-4FA2541988BE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7489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pPr>
                <a:spcAft>
                  <a:spcPts val="800"/>
                </a:spcAft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route 192.168.20.0 255.255.255.0 se2/0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B0F8EB0-5832-7328-0DEA-4CB923A8B4F1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 (Router0)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96DF77-BFCA-4A73-8D03-1E0503E02DF5}"/>
              </a:ext>
            </a:extLst>
          </p:cNvPr>
          <p:cNvGrpSpPr/>
          <p:nvPr/>
        </p:nvGrpSpPr>
        <p:grpSpPr>
          <a:xfrm>
            <a:off x="8197515" y="3808397"/>
            <a:ext cx="3806417" cy="1081141"/>
            <a:chOff x="3048000" y="836579"/>
            <a:chExt cx="2836985" cy="10811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466FE2-3FDC-D974-4963-A64701E4D9C3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7489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pPr>
                <a:spcAft>
                  <a:spcPts val="800"/>
                </a:spcAft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route 192.168.10.0 255.255.255.0 se3/0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9E3AD23-2FBD-5B51-15D9-097005E6985C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IP Route Configuration (Router1)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3DC8C03-6DC0-EB41-6694-3EA217957E85}"/>
              </a:ext>
            </a:extLst>
          </p:cNvPr>
          <p:cNvSpPr txBox="1"/>
          <p:nvPr/>
        </p:nvSpPr>
        <p:spPr>
          <a:xfrm>
            <a:off x="1561732" y="98322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113AD8-2693-796B-AFDB-BB079EE4A279}"/>
              </a:ext>
            </a:extLst>
          </p:cNvPr>
          <p:cNvSpPr txBox="1"/>
          <p:nvPr/>
        </p:nvSpPr>
        <p:spPr>
          <a:xfrm>
            <a:off x="9641321" y="98322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Router1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3E4804-4034-1C97-CE5E-E905D9125080}"/>
              </a:ext>
            </a:extLst>
          </p:cNvPr>
          <p:cNvGrpSpPr/>
          <p:nvPr/>
        </p:nvGrpSpPr>
        <p:grpSpPr>
          <a:xfrm>
            <a:off x="8307754" y="539456"/>
            <a:ext cx="3696178" cy="1450473"/>
            <a:chOff x="3048000" y="836579"/>
            <a:chExt cx="3696178" cy="14504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A448A9-B83B-7670-3543-DCB55C62C292}"/>
                </a:ext>
              </a:extLst>
            </p:cNvPr>
            <p:cNvSpPr txBox="1"/>
            <p:nvPr/>
          </p:nvSpPr>
          <p:spPr>
            <a:xfrm>
              <a:off x="3048000" y="1168797"/>
              <a:ext cx="3696178" cy="111825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effectLst/>
                </a:rPr>
                <a:t>enable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pPr>
                <a:spcBef>
                  <a:spcPts val="800"/>
                </a:spcBef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effectLst/>
                </a:rPr>
                <a:t>interface fa0/0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ip address 192.168.20.1 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255.255.255.0</a:t>
              </a:r>
              <a:endParaRPr lang="en-US" sz="1200">
                <a:effectLst/>
              </a:endParaRP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effectLst/>
                </a:rPr>
                <a:t>no shutdown </a:t>
              </a:r>
              <a:endParaRPr lang="en-US" sz="12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BE49E4-89F5-ACBC-1404-1B86F00FF995}"/>
                </a:ext>
              </a:extLst>
            </p:cNvPr>
            <p:cNvSpPr/>
            <p:nvPr/>
          </p:nvSpPr>
          <p:spPr>
            <a:xfrm>
              <a:off x="3048000" y="836579"/>
              <a:ext cx="3696178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2A093A-7B98-F5C7-556B-3E7B76B5B43F}"/>
              </a:ext>
            </a:extLst>
          </p:cNvPr>
          <p:cNvGrpSpPr/>
          <p:nvPr/>
        </p:nvGrpSpPr>
        <p:grpSpPr>
          <a:xfrm>
            <a:off x="8307754" y="2176815"/>
            <a:ext cx="3696178" cy="1424825"/>
            <a:chOff x="3048000" y="836579"/>
            <a:chExt cx="2836985" cy="142482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EEBEE4-33A7-22A7-5491-A9F1CE0FA1D5}"/>
                </a:ext>
              </a:extLst>
            </p:cNvPr>
            <p:cNvSpPr txBox="1"/>
            <p:nvPr/>
          </p:nvSpPr>
          <p:spPr>
            <a:xfrm>
              <a:off x="3048000" y="1168797"/>
              <a:ext cx="2836985" cy="109260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Router&gt;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enable </a:t>
              </a:r>
            </a:p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Router#</a:t>
              </a:r>
              <a:r>
                <a:rPr lang="en-US" sz="1200">
                  <a:effectLst/>
                </a:rPr>
                <a:t>configure terminal 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interface se3/0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ip address 10.10.10.2 255.255.255.0</a:t>
              </a:r>
            </a:p>
            <a:p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effectLst/>
                </a:rPr>
                <a:t>Router(config-if)#</a:t>
              </a:r>
              <a:r>
                <a:rPr lang="en-US" sz="1200">
                  <a:solidFill>
                    <a:schemeClr val="tx1"/>
                  </a:solidFill>
                  <a:effectLst/>
                </a:rPr>
                <a:t>no shutdown </a:t>
              </a:r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FBA8E2-0B9F-BC7B-7C8D-650BE6A9404F}"/>
                </a:ext>
              </a:extLst>
            </p:cNvPr>
            <p:cNvSpPr/>
            <p:nvPr/>
          </p:nvSpPr>
          <p:spPr>
            <a:xfrm>
              <a:off x="3048000" y="836579"/>
              <a:ext cx="2836985" cy="33221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/>
                <a:t>Router Configuration (Serial)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32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B84AE9-BADA-1313-3141-0F86102DD3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5"/>
          <a:stretch/>
        </p:blipFill>
        <p:spPr>
          <a:xfrm>
            <a:off x="0" y="502023"/>
            <a:ext cx="7152052" cy="4041321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BB21998-00C8-A639-ED14-DB2D26B3E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68059"/>
              </p:ext>
            </p:extLst>
          </p:nvPr>
        </p:nvGraphicFramePr>
        <p:xfrm>
          <a:off x="9072282" y="49093"/>
          <a:ext cx="3049400" cy="6742461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84502994"/>
                    </a:ext>
                  </a:extLst>
                </a:gridCol>
                <a:gridCol w="1352612">
                  <a:extLst>
                    <a:ext uri="{9D8B030D-6E8A-4147-A177-3AD203B41FA5}">
                      <a16:colId xmlns:a16="http://schemas.microsoft.com/office/drawing/2014/main" val="570390458"/>
                    </a:ext>
                  </a:extLst>
                </a:gridCol>
                <a:gridCol w="1239588">
                  <a:extLst>
                    <a:ext uri="{9D8B030D-6E8A-4147-A177-3AD203B41FA5}">
                      <a16:colId xmlns:a16="http://schemas.microsoft.com/office/drawing/2014/main" val="1715737463"/>
                    </a:ext>
                  </a:extLst>
                </a:gridCol>
              </a:tblGrid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CIDR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Subnet Mask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Hosts (Usable)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434087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128.0.0.0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2,147,483,646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143928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192.0.0.0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1,073,741,822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388403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/3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224.0.0.0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536,870,910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746805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240.0.0.0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268,435,454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928036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/5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248.0.0.0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134,217,726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830751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252.0.0.0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67,108,862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441085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/7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254.0.0.0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33,554,430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280723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/8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16,777,214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653109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/9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255.128.0.0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8,388,606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569452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255.192.0.0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4,194,302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567849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/11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255.224.0.0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2,097,150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650076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255.240.0.0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1,048,574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354110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/13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255.248.0.0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524,286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2302731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255.252.0.0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262,142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1272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/15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255.254.0.0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131,070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14661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65,534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066220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/17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255.255.128.0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32,766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4454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/18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255.255.192.0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16,382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129963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/19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255.255.224.0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8,190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134451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255.255.240.0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4,094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65716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/21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255.255.248.0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2,046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120800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255.255.252.0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1,022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10390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/23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255.255.254.0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510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660172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505046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/25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255.255.255.128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126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648120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255.255.255.192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802148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/27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255.255.255.224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30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264556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/28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255.255.255.240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14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507415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/29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255.255.255.248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6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572703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/30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255.255.255.252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976897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/31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255.255.255.254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0*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746628"/>
                  </a:ext>
                </a:extLst>
              </a:tr>
              <a:tr h="204317">
                <a:tc>
                  <a:txBody>
                    <a:bodyPr/>
                    <a:lstStyle/>
                    <a:p>
                      <a:r>
                        <a:rPr lang="en-US" sz="900"/>
                        <a:t>/32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255.255.255.255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/>
                        <a:t>0</a:t>
                      </a:r>
                    </a:p>
                  </a:txBody>
                  <a:tcPr marL="51080" marR="51080" marT="25539" marB="25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907680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5838E3-29BD-2244-8131-B2D00A19EB3A}"/>
              </a:ext>
            </a:extLst>
          </p:cNvPr>
          <p:cNvSpPr/>
          <p:nvPr/>
        </p:nvSpPr>
        <p:spPr>
          <a:xfrm>
            <a:off x="4151442" y="24063"/>
            <a:ext cx="3889116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3  -  </a:t>
            </a:r>
            <a:r>
              <a:rPr lang="en-US" b="1" i="0">
                <a:effectLst/>
                <a:latin typeface="Roboto" panose="02000000000000000000" pitchFamily="2" charset="0"/>
              </a:rPr>
              <a:t>Subnetting hand calculation</a:t>
            </a:r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8232D3-F8B5-55B3-9792-6D23A748B117}"/>
              </a:ext>
            </a:extLst>
          </p:cNvPr>
          <p:cNvSpPr txBox="1"/>
          <p:nvPr/>
        </p:nvSpPr>
        <p:spPr>
          <a:xfrm>
            <a:off x="270442" y="0"/>
            <a:ext cx="6000750" cy="1279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4" b="1"/>
              <a:t>Solution of the problem: </a:t>
            </a:r>
            <a:r>
              <a:rPr lang="en-US" sz="964">
                <a:highlight>
                  <a:srgbClr val="00FF00"/>
                </a:highlight>
              </a:rPr>
              <a:t>172.17.0.0</a:t>
            </a:r>
            <a:r>
              <a:rPr lang="en-US" sz="964" b="1">
                <a:highlight>
                  <a:srgbClr val="00FF00"/>
                </a:highlight>
              </a:rPr>
              <a:t> / </a:t>
            </a:r>
            <a:r>
              <a:rPr lang="en-US" sz="964">
                <a:highlight>
                  <a:srgbClr val="00FF00"/>
                </a:highlight>
              </a:rPr>
              <a:t>20</a:t>
            </a:r>
          </a:p>
          <a:p>
            <a:r>
              <a:rPr lang="en-US" sz="964" b="1"/>
              <a:t>Step 1: </a:t>
            </a:r>
            <a:r>
              <a:rPr lang="en-US" sz="964"/>
              <a:t>Sort (Descending order) the number of subnets according to their requirement</a:t>
            </a:r>
          </a:p>
          <a:p>
            <a:endParaRPr lang="en-US" sz="964"/>
          </a:p>
          <a:p>
            <a:r>
              <a:rPr lang="en-US" sz="964" b="1"/>
              <a:t>1</a:t>
            </a:r>
            <a:r>
              <a:rPr lang="en-US" sz="964" b="1" baseline="30000"/>
              <a:t>st </a:t>
            </a:r>
            <a:r>
              <a:rPr lang="en-US" sz="964" b="1"/>
              <a:t> </a:t>
            </a:r>
            <a:r>
              <a:rPr lang="en-US" sz="964"/>
              <a:t>-- subnet, EEE Department LAN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210 + 2 = </a:t>
            </a:r>
            <a:r>
              <a:rPr lang="en-US" sz="964" u="sng"/>
              <a:t>212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8</a:t>
            </a:r>
            <a:r>
              <a:rPr lang="en-US" sz="964">
                <a:highlight>
                  <a:srgbClr val="00FF00"/>
                </a:highlight>
              </a:rPr>
              <a:t>)  /24</a:t>
            </a:r>
          </a:p>
          <a:p>
            <a:r>
              <a:rPr lang="en-US" sz="964" b="1"/>
              <a:t>2</a:t>
            </a:r>
            <a:r>
              <a:rPr lang="en-US" sz="964" b="1" baseline="30000"/>
              <a:t>nd</a:t>
            </a:r>
            <a:r>
              <a:rPr lang="en-US" sz="964" baseline="30000"/>
              <a:t> </a:t>
            </a:r>
            <a:r>
              <a:rPr lang="en-US" sz="964"/>
              <a:t>-- subnet, CSE Department LAN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112 + 2 = </a:t>
            </a:r>
            <a:r>
              <a:rPr lang="en-US" sz="964" u="sng"/>
              <a:t>114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7</a:t>
            </a:r>
            <a:r>
              <a:rPr lang="en-US" sz="964">
                <a:highlight>
                  <a:srgbClr val="00FF00"/>
                </a:highlight>
              </a:rPr>
              <a:t>)  /25</a:t>
            </a:r>
          </a:p>
          <a:p>
            <a:r>
              <a:rPr lang="en-US" sz="964" b="1"/>
              <a:t>3</a:t>
            </a:r>
            <a:r>
              <a:rPr lang="en-US" sz="964" b="1" baseline="30000"/>
              <a:t>rd</a:t>
            </a:r>
            <a:r>
              <a:rPr lang="en-US" sz="964"/>
              <a:t> -- subnet, ETE Department LAN 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  64 + 2 =   </a:t>
            </a:r>
            <a:r>
              <a:rPr lang="en-US" sz="964" u="sng"/>
              <a:t>66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7</a:t>
            </a:r>
            <a:r>
              <a:rPr lang="en-US" sz="964">
                <a:highlight>
                  <a:srgbClr val="00FF00"/>
                </a:highlight>
              </a:rPr>
              <a:t>)  /25</a:t>
            </a:r>
          </a:p>
          <a:p>
            <a:endParaRPr lang="en-US" sz="964"/>
          </a:p>
          <a:p>
            <a:r>
              <a:rPr lang="en-US" sz="964" b="1"/>
              <a:t>Step 2: Step 3: 212 &lt;= 2</a:t>
            </a:r>
            <a:r>
              <a:rPr lang="en-US" sz="964" b="1" baseline="30000"/>
              <a:t>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E0417A-F172-61E1-E9B0-5A1E40B0A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89569"/>
              </p:ext>
            </p:extLst>
          </p:nvPr>
        </p:nvGraphicFramePr>
        <p:xfrm>
          <a:off x="270436" y="1236603"/>
          <a:ext cx="11651128" cy="562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88">
                  <a:extLst>
                    <a:ext uri="{9D8B030D-6E8A-4147-A177-3AD203B41FA5}">
                      <a16:colId xmlns:a16="http://schemas.microsoft.com/office/drawing/2014/main" val="355051327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31045094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3565163726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280976678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3923233234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96502775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535665109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727701348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496380540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3142461850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664815360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50896554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325785049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48168156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3649748380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866678745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4246322062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528992848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347191497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4053102899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59946364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42241778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424354773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972854518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112544372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14373769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946665078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025664871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64115456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110091073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169153853"/>
                    </a:ext>
                  </a:extLst>
                </a:gridCol>
                <a:gridCol w="286788">
                  <a:extLst>
                    <a:ext uri="{9D8B030D-6E8A-4147-A177-3AD203B41FA5}">
                      <a16:colId xmlns:a16="http://schemas.microsoft.com/office/drawing/2014/main" val="2670501356"/>
                    </a:ext>
                  </a:extLst>
                </a:gridCol>
                <a:gridCol w="1279614">
                  <a:extLst>
                    <a:ext uri="{9D8B030D-6E8A-4147-A177-3AD203B41FA5}">
                      <a16:colId xmlns:a16="http://schemas.microsoft.com/office/drawing/2014/main" val="384832532"/>
                    </a:ext>
                  </a:extLst>
                </a:gridCol>
                <a:gridCol w="1194298">
                  <a:extLst>
                    <a:ext uri="{9D8B030D-6E8A-4147-A177-3AD203B41FA5}">
                      <a16:colId xmlns:a16="http://schemas.microsoft.com/office/drawing/2014/main" val="2899413660"/>
                    </a:ext>
                  </a:extLst>
                </a:gridCol>
              </a:tblGrid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6817" marR="16817" marT="8408" marB="8408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853823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172.17.0.0 / 24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51809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172.17.0.1 / 24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190741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172.17.0.254 / 24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007335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172.17.0.255 / 24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6968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CSE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172.17.1.0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073271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CSE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873326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CSE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172.17.1.126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803907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CSE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172.17.1.127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10845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172.17.1.128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141320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172.17.1.129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623013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172.17.1.254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119856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172.17.1.255 / 25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351857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CSE-ETE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172.17.2.0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097459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CSE-ETE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519052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CSE-ETE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172.17.2.2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695826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CSE-ETE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172.17.2.3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93386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CSE-EEE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172.17.2.4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975699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CSE-EEE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172.17.2.5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467954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CSE-EEE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172.17.2.6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086008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CSE-EEE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172.17.2.7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921772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Network EEE-ETE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172.17.2.8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66865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r>
                        <a:rPr lang="en-US" sz="1100" baseline="300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</a:t>
                      </a: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Host of EEE-ETE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172.17.2.9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815693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Last Host of EEE-ETE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172.17.2.10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756893"/>
                  </a:ext>
                </a:extLst>
              </a:tr>
              <a:tr h="224856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64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Broadcast EEE-ETE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172.17.2.11 / 30</a:t>
                      </a:r>
                    </a:p>
                  </a:txBody>
                  <a:tcPr marL="9009" marR="9009" marT="4504" marB="4504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574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3A12192-4EAA-A880-AD4E-CC843494884A}"/>
              </a:ext>
            </a:extLst>
          </p:cNvPr>
          <p:cNvSpPr txBox="1"/>
          <p:nvPr/>
        </p:nvSpPr>
        <p:spPr>
          <a:xfrm>
            <a:off x="3810000" y="449036"/>
            <a:ext cx="4245429" cy="537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536"/>
              </a:spcBef>
            </a:pPr>
            <a:r>
              <a:rPr lang="en-US" sz="964" b="1"/>
              <a:t>4</a:t>
            </a:r>
            <a:r>
              <a:rPr lang="en-US" sz="964" b="1" baseline="30000"/>
              <a:t>th</a:t>
            </a:r>
            <a:r>
              <a:rPr lang="en-US" sz="964"/>
              <a:t> -- Point to point link between CSE and ETE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2 + 2 = </a:t>
            </a:r>
            <a:r>
              <a:rPr lang="en-US" sz="964" u="sng"/>
              <a:t>4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2</a:t>
            </a:r>
            <a:r>
              <a:rPr lang="en-US" sz="964">
                <a:highlight>
                  <a:srgbClr val="00FF00"/>
                </a:highlight>
              </a:rPr>
              <a:t>)   /30</a:t>
            </a:r>
          </a:p>
          <a:p>
            <a:r>
              <a:rPr lang="en-US" sz="964" b="1"/>
              <a:t>5</a:t>
            </a:r>
            <a:r>
              <a:rPr lang="en-US" sz="964" b="1" baseline="30000"/>
              <a:t>th</a:t>
            </a:r>
            <a:r>
              <a:rPr lang="en-US" sz="964"/>
              <a:t> -- Point to point link between CSE and EEE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2 + 2 = </a:t>
            </a:r>
            <a:r>
              <a:rPr lang="en-US" sz="964" u="sng"/>
              <a:t>4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2</a:t>
            </a:r>
            <a:r>
              <a:rPr lang="en-US" sz="964">
                <a:highlight>
                  <a:srgbClr val="00FF00"/>
                </a:highlight>
              </a:rPr>
              <a:t>)   /30</a:t>
            </a:r>
          </a:p>
          <a:p>
            <a:r>
              <a:rPr lang="en-US" sz="964" b="1"/>
              <a:t>6</a:t>
            </a:r>
            <a:r>
              <a:rPr lang="en-US" sz="964" b="1" baseline="30000"/>
              <a:t>th</a:t>
            </a:r>
            <a:r>
              <a:rPr lang="en-US" sz="964"/>
              <a:t> -- Point to point link between EEE and ETE </a:t>
            </a:r>
            <a:r>
              <a:rPr lang="en-US" sz="964">
                <a:highlight>
                  <a:srgbClr val="FFFF00"/>
                </a:highlight>
              </a:rPr>
              <a:t>=&gt;</a:t>
            </a:r>
            <a:r>
              <a:rPr lang="en-US" sz="964"/>
              <a:t> 2 + 2 = </a:t>
            </a:r>
            <a:r>
              <a:rPr lang="en-US" sz="964" u="sng"/>
              <a:t>4</a:t>
            </a:r>
            <a:r>
              <a:rPr lang="en-US" sz="964"/>
              <a:t> - </a:t>
            </a:r>
            <a:r>
              <a:rPr lang="en-US" sz="964">
                <a:highlight>
                  <a:srgbClr val="00FF00"/>
                </a:highlight>
              </a:rPr>
              <a:t>(2</a:t>
            </a:r>
            <a:r>
              <a:rPr lang="en-US" sz="964" baseline="30000">
                <a:highlight>
                  <a:srgbClr val="00FF00"/>
                </a:highlight>
              </a:rPr>
              <a:t>2</a:t>
            </a:r>
            <a:r>
              <a:rPr lang="en-US" sz="964">
                <a:highlight>
                  <a:srgbClr val="00FF00"/>
                </a:highlight>
              </a:rPr>
              <a:t>)   /30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9D357-2FF5-5222-358D-A0B20F5F3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0ADE4E-A12C-3233-3757-B7DA26D03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07429"/>
              </p:ext>
            </p:extLst>
          </p:nvPr>
        </p:nvGraphicFramePr>
        <p:xfrm>
          <a:off x="645584" y="1143000"/>
          <a:ext cx="10900834" cy="2857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083">
                  <a:extLst>
                    <a:ext uri="{9D8B030D-6E8A-4147-A177-3AD203B41FA5}">
                      <a16:colId xmlns:a16="http://schemas.microsoft.com/office/drawing/2014/main" val="355051327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1310450941"/>
                    </a:ext>
                  </a:extLst>
                </a:gridCol>
                <a:gridCol w="1355237">
                  <a:extLst>
                    <a:ext uri="{9D8B030D-6E8A-4147-A177-3AD203B41FA5}">
                      <a16:colId xmlns:a16="http://schemas.microsoft.com/office/drawing/2014/main" val="3565163726"/>
                    </a:ext>
                  </a:extLst>
                </a:gridCol>
                <a:gridCol w="1343513">
                  <a:extLst>
                    <a:ext uri="{9D8B030D-6E8A-4147-A177-3AD203B41FA5}">
                      <a16:colId xmlns:a16="http://schemas.microsoft.com/office/drawing/2014/main" val="1280976678"/>
                    </a:ext>
                  </a:extLst>
                </a:gridCol>
                <a:gridCol w="1534584">
                  <a:extLst>
                    <a:ext uri="{9D8B030D-6E8A-4147-A177-3AD203B41FA5}">
                      <a16:colId xmlns:a16="http://schemas.microsoft.com/office/drawing/2014/main" val="1535665109"/>
                    </a:ext>
                  </a:extLst>
                </a:gridCol>
                <a:gridCol w="2910417">
                  <a:extLst>
                    <a:ext uri="{9D8B030D-6E8A-4147-A177-3AD203B41FA5}">
                      <a16:colId xmlns:a16="http://schemas.microsoft.com/office/drawing/2014/main" val="1727701348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496380540"/>
                    </a:ext>
                  </a:extLst>
                </a:gridCol>
              </a:tblGrid>
              <a:tr h="77152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Subnet </a:t>
                      </a:r>
                      <a:r>
                        <a:rPr lang="en-US" sz="1200" b="1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Needed </a:t>
                      </a:r>
                      <a:r>
                        <a:rPr lang="en-US" sz="1200" b="1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Size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Allocated Size</a:t>
                      </a: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Network Address</a:t>
                      </a: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-2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Mask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Assignable Range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spc="-1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/>
                          <a:cs typeface="Times New Roman"/>
                        </a:rPr>
                        <a:t>Broadcast Address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algn="ctr"/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467954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EEE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210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254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172.17.0.0 / 24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172.17.0.1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172.17.0.254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172.17.0.255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086008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CSE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112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126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172.17.1.0 / 25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255.255.255.128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172.17.1.126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172.17.1.127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921772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ETE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64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126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172.17.1.128 / 25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255.255.255.128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172.17.1.129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172.17.1.254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172.17.1.255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766865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CSE-ETE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172.17.2.0 / 30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255.255.255.252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172.17.2.3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815693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CSE-EEE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172.17.2.4 / 30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255.255.255.252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172.17.2.5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172.17.2.6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172.17.2.7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756893"/>
                  </a:ext>
                </a:extLst>
              </a:tr>
              <a:tr h="34766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EEE-ETE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172.17.2.8 / 30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255.255.255.252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172.17.2.9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172.17.2.10</a:t>
                      </a: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172.17.2.11</a:t>
                      </a:r>
                      <a:endParaRPr lang="en-US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69850" marR="69850" marT="34925" marB="34925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57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23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C7C512-BF1A-B33C-1896-D8A8D7CF2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9EDFDD-AD5A-7922-6C1F-50BA85688609}"/>
              </a:ext>
            </a:extLst>
          </p:cNvPr>
          <p:cNvSpPr/>
          <p:nvPr/>
        </p:nvSpPr>
        <p:spPr>
          <a:xfrm>
            <a:off x="3913485" y="32058"/>
            <a:ext cx="4365029" cy="33250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Lab 4  -  </a:t>
            </a:r>
            <a:r>
              <a:rPr lang="en-US" b="1" i="0">
                <a:effectLst/>
                <a:latin typeface="Roboto" panose="02000000000000000000" pitchFamily="2" charset="0"/>
              </a:rPr>
              <a:t>Subnetting packet tracer activity</a:t>
            </a:r>
            <a:endParaRPr lang="en-US" b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F7E468-38AC-0318-F00A-371B586E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9391"/>
            <a:ext cx="12192000" cy="644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37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4309</Words>
  <Application>Microsoft Office PowerPoint</Application>
  <PresentationFormat>Widescreen</PresentationFormat>
  <Paragraphs>1547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Antor Hawlader</dc:creator>
  <cp:lastModifiedBy>Antor Hawlader</cp:lastModifiedBy>
  <cp:revision>227</cp:revision>
  <dcterms:created xsi:type="dcterms:W3CDTF">2025-07-11T17:30:23Z</dcterms:created>
  <dcterms:modified xsi:type="dcterms:W3CDTF">2025-07-21T11:30:38Z</dcterms:modified>
</cp:coreProperties>
</file>