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8" r:id="rId2"/>
    <p:sldId id="261" r:id="rId3"/>
    <p:sldId id="256" r:id="rId4"/>
    <p:sldId id="266" r:id="rId5"/>
    <p:sldId id="262" r:id="rId6"/>
    <p:sldId id="269" r:id="rId7"/>
    <p:sldId id="257" r:id="rId8"/>
    <p:sldId id="270" r:id="rId9"/>
    <p:sldId id="272" r:id="rId10"/>
    <p:sldId id="273" r:id="rId11"/>
    <p:sldId id="274" r:id="rId12"/>
    <p:sldId id="287" r:id="rId13"/>
    <p:sldId id="286" r:id="rId14"/>
    <p:sldId id="275" r:id="rId15"/>
    <p:sldId id="288" r:id="rId16"/>
    <p:sldId id="285" r:id="rId17"/>
    <p:sldId id="289" r:id="rId18"/>
    <p:sldId id="290" r:id="rId19"/>
    <p:sldId id="277" r:id="rId20"/>
    <p:sldId id="291" r:id="rId21"/>
    <p:sldId id="278" r:id="rId22"/>
    <p:sldId id="293" r:id="rId23"/>
    <p:sldId id="279" r:id="rId24"/>
    <p:sldId id="296" r:id="rId25"/>
    <p:sldId id="280" r:id="rId26"/>
    <p:sldId id="281" r:id="rId27"/>
    <p:sldId id="282" r:id="rId28"/>
    <p:sldId id="283" r:id="rId29"/>
    <p:sldId id="284" r:id="rId30"/>
    <p:sldId id="263" r:id="rId31"/>
    <p:sldId id="26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EB1C-EC7A-4704-A6A5-D458125545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1E1E-D9A8-438C-854D-A1911843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1E1E-D9A8-438C-854D-A19118438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40F7-62E4-ED56-B18F-9828FCAE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E158-3436-8563-0E06-2B495DC0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DAA9-2739-E083-24FC-CC6DFE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7775-7893-8174-FDD2-9BAE619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3D76-8C65-A508-397F-134677A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EA-EF33-0FB3-15EB-6A47C7A5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7F1B-B8F8-AB06-54E5-C134F094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0A4-7201-BBFE-3558-2608176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222C-C262-CFB1-CCB9-87D59FB8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1DE-7805-4B05-E787-8F47BC3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9B78-F5C1-677B-1725-A4259EA85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7ACCD-3092-47AA-A056-66614758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DBD3-E3D7-E5E1-7A6D-D51C954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97C2-D4DB-2FF7-0CDD-61C4069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CA3A-C455-562D-FB88-DA7C810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EAB-56AB-C21E-FE03-E49C93C5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0E19-D47B-7DF0-BC1B-A4AAACE8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7E1-C8D4-ADA6-C0EB-CCEE5BE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29F3-66B9-0891-23AB-D8E40A9C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F7D9-EDD2-8AB4-F354-0CB51DD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21-D810-A5DB-99D4-9F70788B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3BB0-25D0-980F-F7B8-213965B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03D7-3885-D5C2-A0FF-1FDEC91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A464-0B75-70BA-5EF1-DED65BEF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2697-4F55-4473-EC89-F8F1179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8B9A-67B2-E2AE-1B2D-187E6EFF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006C-0313-9A17-BC45-E18690E9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18E4-16FE-2A6E-F86E-ED79C990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BD89-461E-3D98-B73E-92C04586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3DEE-A629-D16A-55D9-CD1AB84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D2BE-9A4E-FCEC-3820-FF2CA96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195-9C8B-7D8C-C616-21E96AC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0AAF-E603-EB3C-A25F-51838F40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1D47-5B9D-9E72-4370-08D98E3A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4F08-9D5F-E385-C36F-9DFB0F11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22AD-8D95-6A03-1D90-D339F8F7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0B2B7-90F9-DEF6-6975-8D6E45D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767A1-3680-48EF-ED8B-B2A638B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B6179-4C99-A44A-4A52-B5CCE259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BDDC-B25D-1C73-2225-4741ABA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735-44F7-0637-DAB2-0A1B973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2E73-D704-CE6E-028C-5101CE39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CB3-C526-DFEA-BE62-F83F44D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E8C5-D6E0-CC2C-568C-555EB9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56F75-3FB8-7248-DA9C-11F05DA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BF7B-B65F-4BB1-57D4-CAA754D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30C-B025-018A-5438-441E55CF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F53-04FD-52BB-5A36-A6018AD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F9D-9FAA-BAEB-A644-0F563D9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B74-1270-FFFE-F07A-EBFA832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ADCE-97CD-23A2-3441-186449D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0745-9C71-2248-BDB5-4757D5A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CE5D-6752-99B6-1E0A-48E4D5D5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3F1E5-7853-3062-86CA-0657B104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4C2E-A1D8-693A-9D20-9AC7B78C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CDDD-6AE1-BE23-FB8E-1E04DB2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BEF9-CCCB-A807-DCA6-F8308013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9C0-22C2-3130-79E1-7C45B70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3AC61-543A-C2D8-611D-B4EE4706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807A-496B-D6F9-63F6-02E76CD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8CA5-D8A6-F672-C4FD-E1387E3B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B60-772B-4830-B70A-62A0AB13D7A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5553-1570-EF4C-2B91-C158FA43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3A6-C7F9-EFF4-983C-008510F5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767414" y="1846274"/>
            <a:ext cx="4691447" cy="100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Networking Lab (Final)</a:t>
            </a:r>
          </a:p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Assignment</a:t>
            </a:r>
            <a:endParaRPr 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0" y="6412622"/>
            <a:ext cx="5831360" cy="4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Shanto Mariam University of Creative Technology</a:t>
            </a:r>
          </a:p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Department: CSE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21" y="317214"/>
            <a:ext cx="1470035" cy="10275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934008" y="6589144"/>
            <a:ext cx="2257992" cy="268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47">
                <a:solidFill>
                  <a:schemeClr val="bg1">
                    <a:lumMod val="50000"/>
                  </a:schemeClr>
                </a:solidFill>
              </a:rPr>
              <a:t>CSE-3286: Networking Lab [A]</a:t>
            </a:r>
            <a:endParaRPr lang="en-US" sz="114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74320" y="3356162"/>
            <a:ext cx="3569082" cy="2531572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912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Dr. Md. Rabiul Islam,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Professor,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Department of CSE &amp; CSIT 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SMUCT</a:t>
            </a:r>
            <a:endParaRPr lang="en-US" sz="1912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381240" y="3356162"/>
            <a:ext cx="3132053" cy="2549345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12" dirty="0"/>
              <a:t>Prepared by:</a:t>
            </a:r>
          </a:p>
          <a:p>
            <a:r>
              <a:rPr lang="en-US" sz="1912"/>
              <a:t>Antor </a:t>
            </a:r>
            <a:r>
              <a:rPr lang="en-US" sz="1912" dirty="0"/>
              <a:t>Hawlader</a:t>
            </a:r>
          </a:p>
          <a:p>
            <a:r>
              <a:rPr lang="en-US" sz="1912" dirty="0"/>
              <a:t>ID</a:t>
            </a:r>
            <a:r>
              <a:rPr lang="en-US" sz="1912"/>
              <a:t>: </a:t>
            </a:r>
            <a:r>
              <a:rPr lang="en-US" sz="1912" b="1"/>
              <a:t>222071024</a:t>
            </a:r>
            <a:endParaRPr lang="en-US" sz="1912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912">
                <a:solidFill>
                  <a:schemeClr val="bg1"/>
                </a:solidFill>
              </a:rPr>
              <a:t>Dept: CSE </a:t>
            </a:r>
          </a:p>
          <a:p>
            <a:r>
              <a:rPr lang="en-US" sz="1912">
                <a:solidFill>
                  <a:schemeClr val="bg1"/>
                </a:solidFill>
              </a:rPr>
              <a:t>Batch: 30</a:t>
            </a:r>
            <a:r>
              <a:rPr lang="en-US" sz="1912" baseline="30000">
                <a:solidFill>
                  <a:schemeClr val="bg1"/>
                </a:solidFill>
              </a:rPr>
              <a:t>th</a:t>
            </a:r>
            <a:r>
              <a:rPr lang="en-US" sz="1912">
                <a:solidFill>
                  <a:schemeClr val="bg1"/>
                </a:solidFill>
              </a:rPr>
              <a:t> </a:t>
            </a:r>
          </a:p>
          <a:p>
            <a:r>
              <a:rPr lang="en-US" sz="1912">
                <a:solidFill>
                  <a:schemeClr val="bg1"/>
                </a:solidFill>
              </a:rPr>
              <a:t>8th Semester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918AB-F3BD-FA3E-3316-ED18BE7C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F83DA7-944F-C2D5-17B4-2D6D8FF76243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758283-7767-6ABB-0913-5B1C66D1245E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87ACA-FB85-48B7-992F-213178D4150C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624165-CB9F-35D0-3969-700B17C25BAD}"/>
              </a:ext>
            </a:extLst>
          </p:cNvPr>
          <p:cNvGrpSpPr/>
          <p:nvPr/>
        </p:nvGrpSpPr>
        <p:grpSpPr>
          <a:xfrm>
            <a:off x="188067" y="1815617"/>
            <a:ext cx="3696180" cy="1347881"/>
            <a:chOff x="3047999" y="836579"/>
            <a:chExt cx="2836986" cy="13478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DF562-EC02-DBA4-54BB-B9EA00B74B3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172.17.2.6 255.255.255.252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E6226-D9AF-918B-BAA8-B733A204A1D6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79EA3-C7FD-0C89-EC23-9498C821095D}"/>
              </a:ext>
            </a:extLst>
          </p:cNvPr>
          <p:cNvSpPr/>
          <p:nvPr/>
        </p:nvSpPr>
        <p:spPr>
          <a:xfrm>
            <a:off x="2433383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7B93E-F9D8-0642-CFD8-E25FE5EA5475}"/>
              </a:ext>
            </a:extLst>
          </p:cNvPr>
          <p:cNvGrpSpPr/>
          <p:nvPr/>
        </p:nvGrpSpPr>
        <p:grpSpPr>
          <a:xfrm>
            <a:off x="188066" y="4236233"/>
            <a:ext cx="3696179" cy="763105"/>
            <a:chOff x="3048000" y="836579"/>
            <a:chExt cx="2836985" cy="763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35E55-39A6-9CE9-F8AC-E021FCE5187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B3F1D-B88A-2B2D-CE58-EFDEC74183A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1DB050-46EA-68FF-79E2-673AB06FD509}"/>
              </a:ext>
            </a:extLst>
          </p:cNvPr>
          <p:cNvSpPr txBox="1"/>
          <p:nvPr/>
        </p:nvSpPr>
        <p:spPr>
          <a:xfrm>
            <a:off x="1049923" y="-34897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R0 (EEE)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A55A2E-355F-12E3-AB3B-640242F3483A}"/>
              </a:ext>
            </a:extLst>
          </p:cNvPr>
          <p:cNvGrpSpPr/>
          <p:nvPr/>
        </p:nvGrpSpPr>
        <p:grpSpPr>
          <a:xfrm>
            <a:off x="188066" y="3208775"/>
            <a:ext cx="3696180" cy="978549"/>
            <a:chOff x="3047999" y="836579"/>
            <a:chExt cx="2836986" cy="9785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ACDD49-0155-1C12-A2D0-C39C71E81EA4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172.17.2.9 255.255.255.252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03335E-7DF6-FEA4-082A-31F4F048BFF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518A57-3BB1-24C0-8629-821A79712F61}"/>
              </a:ext>
            </a:extLst>
          </p:cNvPr>
          <p:cNvGrpSpPr/>
          <p:nvPr/>
        </p:nvGrpSpPr>
        <p:grpSpPr>
          <a:xfrm>
            <a:off x="4193555" y="315878"/>
            <a:ext cx="3696178" cy="1450473"/>
            <a:chOff x="3048000" y="836579"/>
            <a:chExt cx="3696178" cy="145047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8C8EFF-3791-5EA3-5963-FC96310F803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E948B6-F885-3AB5-8B28-E394A316C4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B1CC3-383A-A0EE-265B-FB16824E7971}"/>
              </a:ext>
            </a:extLst>
          </p:cNvPr>
          <p:cNvGrpSpPr/>
          <p:nvPr/>
        </p:nvGrpSpPr>
        <p:grpSpPr>
          <a:xfrm>
            <a:off x="4193554" y="1815617"/>
            <a:ext cx="3696180" cy="1347881"/>
            <a:chOff x="3047999" y="836579"/>
            <a:chExt cx="2836986" cy="13478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E9A83-B608-395C-2F7D-32E956E6B78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480CB6-7D06-BFEC-4772-6686917C71D3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BA2829A-AC83-68C3-3477-9F6F19A9AE2C}"/>
              </a:ext>
            </a:extLst>
          </p:cNvPr>
          <p:cNvSpPr/>
          <p:nvPr/>
        </p:nvSpPr>
        <p:spPr>
          <a:xfrm>
            <a:off x="6438870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7B43FC-5833-171F-974C-9596B0849573}"/>
              </a:ext>
            </a:extLst>
          </p:cNvPr>
          <p:cNvGrpSpPr/>
          <p:nvPr/>
        </p:nvGrpSpPr>
        <p:grpSpPr>
          <a:xfrm>
            <a:off x="4193553" y="4236233"/>
            <a:ext cx="3696179" cy="763105"/>
            <a:chOff x="3048000" y="836579"/>
            <a:chExt cx="2836985" cy="7631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34F5F7-636F-70EC-21D6-97640197641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31DA3BA-69AE-0B58-BDA5-B6171078889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6CB2BB-A207-435B-B27F-08654F5FA004}"/>
              </a:ext>
            </a:extLst>
          </p:cNvPr>
          <p:cNvSpPr txBox="1"/>
          <p:nvPr/>
        </p:nvSpPr>
        <p:spPr>
          <a:xfrm>
            <a:off x="5106562" y="-44155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R2 (CSE)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292132-AE09-7B50-F9A7-3B86CAC071EF}"/>
              </a:ext>
            </a:extLst>
          </p:cNvPr>
          <p:cNvGrpSpPr/>
          <p:nvPr/>
        </p:nvGrpSpPr>
        <p:grpSpPr>
          <a:xfrm>
            <a:off x="4193553" y="3208775"/>
            <a:ext cx="3696180" cy="978549"/>
            <a:chOff x="3047999" y="836579"/>
            <a:chExt cx="2836986" cy="9785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487F2A-7086-B201-8F46-1B0E7BD18AB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172.17.2.5 255.255.255.252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28CD25B-3567-FF29-13F8-01A947F2E30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4D441B-F9D5-DB37-049E-BD25FFE065F5}"/>
              </a:ext>
            </a:extLst>
          </p:cNvPr>
          <p:cNvGrpSpPr/>
          <p:nvPr/>
        </p:nvGrpSpPr>
        <p:grpSpPr>
          <a:xfrm>
            <a:off x="8199049" y="315878"/>
            <a:ext cx="3804882" cy="1450473"/>
            <a:chOff x="3048000" y="836579"/>
            <a:chExt cx="3696178" cy="145047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4D8345-56D3-2316-39F6-B5CE3329AF48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172.17.1.129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C63FE8-119B-4D63-5D0C-3610F18AE201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144894-D671-304B-AD07-97D863EA909D}"/>
              </a:ext>
            </a:extLst>
          </p:cNvPr>
          <p:cNvGrpSpPr/>
          <p:nvPr/>
        </p:nvGrpSpPr>
        <p:grpSpPr>
          <a:xfrm>
            <a:off x="8199048" y="1815617"/>
            <a:ext cx="3804884" cy="1347881"/>
            <a:chOff x="3047999" y="836579"/>
            <a:chExt cx="2836986" cy="134788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9C2080-3913-112C-83C6-113D6E90DC3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172.17.2.10 255.255.255.252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1C3252-2407-0FCA-3FA5-0E12BC67C6F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4932E5-2E56-8297-64A1-5B9A338CEBAE}"/>
              </a:ext>
            </a:extLst>
          </p:cNvPr>
          <p:cNvSpPr/>
          <p:nvPr/>
        </p:nvSpPr>
        <p:spPr>
          <a:xfrm>
            <a:off x="10444364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8BF71F-F83F-E2B6-C771-13459F31CA19}"/>
              </a:ext>
            </a:extLst>
          </p:cNvPr>
          <p:cNvGrpSpPr/>
          <p:nvPr/>
        </p:nvGrpSpPr>
        <p:grpSpPr>
          <a:xfrm>
            <a:off x="8199040" y="4236233"/>
            <a:ext cx="3804881" cy="763105"/>
            <a:chOff x="3048000" y="836579"/>
            <a:chExt cx="2836985" cy="76310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CF6B90-B630-E8C4-B836-8E14BDA184E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3929BE-D23C-723D-E63E-103195D8074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D428B0-02E3-F478-F762-ED6746D728ED}"/>
              </a:ext>
            </a:extLst>
          </p:cNvPr>
          <p:cNvGrpSpPr/>
          <p:nvPr/>
        </p:nvGrpSpPr>
        <p:grpSpPr>
          <a:xfrm>
            <a:off x="8199048" y="3208775"/>
            <a:ext cx="3804882" cy="978549"/>
            <a:chOff x="3047999" y="836579"/>
            <a:chExt cx="2836986" cy="97854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2CBB550-2014-FBF7-DA2F-4D21AC75A4D1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39D0417-5DEA-7C56-EF6B-4C0C86B0398B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878C851-CE13-DD32-A51B-ED05D48B4D0D}"/>
              </a:ext>
            </a:extLst>
          </p:cNvPr>
          <p:cNvSpPr txBox="1"/>
          <p:nvPr/>
        </p:nvSpPr>
        <p:spPr>
          <a:xfrm>
            <a:off x="9301355" y="-46114"/>
            <a:ext cx="19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R1 (ETE)</a:t>
            </a:r>
          </a:p>
        </p:txBody>
      </p:sp>
    </p:spTree>
    <p:extLst>
      <p:ext uri="{BB962C8B-B14F-4D97-AF65-F5344CB8AC3E}">
        <p14:creationId xmlns:p14="http://schemas.microsoft.com/office/powerpoint/2010/main" val="357698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0E770-6FA7-43E2-7EA8-06130BAB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F16E5-ACBB-05FF-03A7-1A8A7A527C74}"/>
              </a:ext>
            </a:extLst>
          </p:cNvPr>
          <p:cNvSpPr/>
          <p:nvPr/>
        </p:nvSpPr>
        <p:spPr>
          <a:xfrm>
            <a:off x="4435483" y="0"/>
            <a:ext cx="33210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5  -  </a:t>
            </a:r>
            <a:r>
              <a:rPr lang="en-US" b="1" i="0">
                <a:effectLst/>
                <a:latin typeface="Roboto" panose="02000000000000000000" pitchFamily="2" charset="0"/>
              </a:rPr>
              <a:t>Wireless LAN (WLAN)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F2D70-9DCC-43D4-6EFB-B97A3854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31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5130E-751C-21EE-E981-1BCAF703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7ADF6-0E22-4F76-A655-6D7CB0B2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" y="137260"/>
            <a:ext cx="5563479" cy="45320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41380-ABE0-CEC2-F994-B9477B34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72" y="215081"/>
            <a:ext cx="6127594" cy="28109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3EBB1-D6C2-BA0D-72F2-DBEE095DD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3" y="3331722"/>
            <a:ext cx="6127594" cy="24369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125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79C79-37D9-6996-3F3F-E85B53B8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88058C-0910-F6EF-41AA-5B16E0D1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9883" cy="2879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2A447-7600-E282-31FF-5D99833CDF1C}"/>
              </a:ext>
            </a:extLst>
          </p:cNvPr>
          <p:cNvGrpSpPr/>
          <p:nvPr/>
        </p:nvGrpSpPr>
        <p:grpSpPr>
          <a:xfrm>
            <a:off x="3092181" y="1747"/>
            <a:ext cx="9034024" cy="6586518"/>
            <a:chOff x="3092181" y="0"/>
            <a:chExt cx="8611851" cy="6278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F0F9ED-74AA-7D41-595E-F3C24E36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181" y="0"/>
              <a:ext cx="2800843" cy="20884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EFD821-3524-2275-BE18-58AB2DE0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2181" y="2088434"/>
              <a:ext cx="2800842" cy="21018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0A7914-9471-3803-87F6-BE561075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3740" y="4190288"/>
              <a:ext cx="2799284" cy="20884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C70BF7-CF20-D2CD-5E3B-60B2CB4E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322" y="0"/>
              <a:ext cx="2812488" cy="208843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A1C383-8523-86C5-EDBA-2B172339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5319" y="2098789"/>
              <a:ext cx="2812488" cy="20811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99128D-FC21-80F4-D7C0-8A4E6872D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2410" y="4179932"/>
              <a:ext cx="2812487" cy="20987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3CE81B-B912-F446-36C2-8B209A68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30104" y="1825"/>
              <a:ext cx="2852056" cy="21240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569302-526E-87B0-452D-C5A467D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0985" y="2125909"/>
              <a:ext cx="2863140" cy="20898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67EAC-6F58-55C5-8791-35E5FB47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51976" y="4215743"/>
              <a:ext cx="2852056" cy="2058633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A1332-81F5-CD2A-E944-526DF55D92DD}"/>
              </a:ext>
            </a:extLst>
          </p:cNvPr>
          <p:cNvSpPr/>
          <p:nvPr/>
        </p:nvSpPr>
        <p:spPr>
          <a:xfrm>
            <a:off x="6030325" y="0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520D19-EE2E-4BE9-F41F-4A029B4AC9ED}"/>
              </a:ext>
            </a:extLst>
          </p:cNvPr>
          <p:cNvSpPr/>
          <p:nvPr/>
        </p:nvSpPr>
        <p:spPr>
          <a:xfrm>
            <a:off x="9046038" y="-4558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4D98-50D1-68A2-196E-523F2E8F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25D762-2F17-154F-0C48-82C034E644FB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6  -  </a:t>
            </a:r>
            <a:r>
              <a:rPr lang="en-US" b="1" i="0">
                <a:effectLst/>
                <a:latin typeface="Roboto" panose="02000000000000000000" pitchFamily="2" charset="0"/>
              </a:rPr>
              <a:t>DHCP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D457B-ABDF-E6E6-FAC4-A4FB0389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6D04A-276A-6CD1-CBE2-E8BAECDC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4B5F95-C1B4-F4F0-DA8A-5A481259F82E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635383-AFC1-D983-1563-648328F47011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524CC7-528E-B07B-9523-EF279F34368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C45FE8-A93A-90B4-BB23-2EA51A4FDF17}"/>
              </a:ext>
            </a:extLst>
          </p:cNvPr>
          <p:cNvGrpSpPr/>
          <p:nvPr/>
        </p:nvGrpSpPr>
        <p:grpSpPr>
          <a:xfrm>
            <a:off x="188068" y="2176815"/>
            <a:ext cx="4504578" cy="1901878"/>
            <a:chOff x="3048000" y="836579"/>
            <a:chExt cx="2836985" cy="19018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0F6B98-91C5-08FF-4F3D-F9469FA0BD90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192.168.10.1 192.168.10.10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192.168.10.254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</a:rPr>
                <a:t>ip dhcp pool LAN-POOL-1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network 192.168.10.0 255.255.255.0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default-router 192.168.10.1</a:t>
              </a:r>
            </a:p>
            <a:p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Router#</a:t>
              </a:r>
              <a:r>
                <a:rPr lang="en-US" sz="1200">
                  <a:solidFill>
                    <a:schemeClr val="tx1"/>
                  </a:solidFill>
                </a:rPr>
                <a:t>copy running-config startup-config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CB8E77-34E0-C306-5FD7-4DA8225BF295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(DHCP)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4BF631-71F8-D6C3-7386-382DAAAEF4D2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</p:spTree>
    <p:extLst>
      <p:ext uri="{BB962C8B-B14F-4D97-AF65-F5344CB8AC3E}">
        <p14:creationId xmlns:p14="http://schemas.microsoft.com/office/powerpoint/2010/main" val="10966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66C5E-71E7-CF3A-D6CF-BE68EE1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2ACD8-4046-B53B-BC00-672746107687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7  -  </a:t>
            </a:r>
            <a:r>
              <a:rPr lang="en-US" b="1" i="0">
                <a:effectLst/>
                <a:latin typeface="Roboto" panose="02000000000000000000" pitchFamily="2" charset="0"/>
              </a:rPr>
              <a:t>VLAN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8F8DD-3DA1-FD54-18E5-ADEEA05D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3038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5181B-3D38-8A3C-C490-C104B5C3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247FAF-EB48-3C8B-58C5-63200411E8CA}"/>
              </a:ext>
            </a:extLst>
          </p:cNvPr>
          <p:cNvGrpSpPr/>
          <p:nvPr/>
        </p:nvGrpSpPr>
        <p:grpSpPr>
          <a:xfrm>
            <a:off x="101599" y="83170"/>
            <a:ext cx="11996616" cy="3811099"/>
            <a:chOff x="101599" y="114432"/>
            <a:chExt cx="11660556" cy="37043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38140E-250B-1C04-9E34-8753AEEC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" y="117231"/>
              <a:ext cx="5924063" cy="37015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086950-BA45-5588-B1CD-0A7F794C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14432"/>
              <a:ext cx="5666155" cy="369874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283F7D1-7F58-BEDA-933D-0D7A29DF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3985846"/>
            <a:ext cx="2898692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35D60-106B-7A8E-7A2D-FD17FB0E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FD5E47-2C0C-A43D-9ACC-3DAC5D93C87D}"/>
              </a:ext>
            </a:extLst>
          </p:cNvPr>
          <p:cNvSpPr txBox="1"/>
          <p:nvPr/>
        </p:nvSpPr>
        <p:spPr>
          <a:xfrm>
            <a:off x="1444753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DB96E8-1614-CF82-A447-79CF38A3FEE5}"/>
              </a:ext>
            </a:extLst>
          </p:cNvPr>
          <p:cNvGrpSpPr/>
          <p:nvPr/>
        </p:nvGrpSpPr>
        <p:grpSpPr>
          <a:xfrm>
            <a:off x="4978951" y="6506323"/>
            <a:ext cx="1866389" cy="359698"/>
            <a:chOff x="3048000" y="836579"/>
            <a:chExt cx="2836985" cy="4581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2E0E0-3D8E-A3D7-756B-5DF089A0B14C}"/>
                </a:ext>
              </a:extLst>
            </p:cNvPr>
            <p:cNvSpPr txBox="1"/>
            <p:nvPr/>
          </p:nvSpPr>
          <p:spPr>
            <a:xfrm>
              <a:off x="3048000" y="1000728"/>
              <a:ext cx="2836985" cy="294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900">
                  <a:effectLst/>
                </a:rPr>
                <a:t>show vlan brief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29769F-FD4A-860B-9A9F-4ADB9FC29D60}"/>
                </a:ext>
              </a:extLst>
            </p:cNvPr>
            <p:cNvSpPr/>
            <p:nvPr/>
          </p:nvSpPr>
          <p:spPr>
            <a:xfrm>
              <a:off x="3048000" y="836579"/>
              <a:ext cx="2836985" cy="1641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More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D56EC1-E4FE-A12E-D04D-2E5B7ECC1C9D}"/>
              </a:ext>
            </a:extLst>
          </p:cNvPr>
          <p:cNvGrpSpPr/>
          <p:nvPr/>
        </p:nvGrpSpPr>
        <p:grpSpPr>
          <a:xfrm>
            <a:off x="180117" y="369332"/>
            <a:ext cx="3469668" cy="6095287"/>
            <a:chOff x="180117" y="369332"/>
            <a:chExt cx="3704128" cy="60952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E6F127-4D1B-1AD6-1DA0-DB9F96E5A34D}"/>
                </a:ext>
              </a:extLst>
            </p:cNvPr>
            <p:cNvGrpSpPr/>
            <p:nvPr/>
          </p:nvGrpSpPr>
          <p:grpSpPr>
            <a:xfrm>
              <a:off x="188067" y="369332"/>
              <a:ext cx="3696178" cy="1094396"/>
              <a:chOff x="3048000" y="836579"/>
              <a:chExt cx="3696178" cy="109439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5A383F-3853-60D2-15A3-CC5E6E6BBE36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FE3919-A2F4-70F2-5EAD-29BDD78E351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7B82D4-78AE-D0FE-1C8C-18FE030EA689}"/>
                </a:ext>
              </a:extLst>
            </p:cNvPr>
            <p:cNvGrpSpPr/>
            <p:nvPr/>
          </p:nvGrpSpPr>
          <p:grpSpPr>
            <a:xfrm>
              <a:off x="188067" y="1691446"/>
              <a:ext cx="3696178" cy="1562196"/>
              <a:chOff x="3048000" y="836579"/>
              <a:chExt cx="3696178" cy="156219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33C4A-6104-FC69-7BAF-68F19BC4C0C3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6A6A86-37D5-66F8-00CF-50B3F6E4C87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B5D7D8-E54E-652E-952B-7BD64C4FAB79}"/>
                </a:ext>
              </a:extLst>
            </p:cNvPr>
            <p:cNvGrpSpPr/>
            <p:nvPr/>
          </p:nvGrpSpPr>
          <p:grpSpPr>
            <a:xfrm>
              <a:off x="180117" y="3254701"/>
              <a:ext cx="3696178" cy="1574592"/>
              <a:chOff x="3048000" y="836579"/>
              <a:chExt cx="3696178" cy="157459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E17A47-E81F-3C5C-A115-093EDE85EE4E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5E51F5-EEC7-965F-F1B2-28D39B17C49E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52A55A-F33F-BB3C-80BF-6B3D5EF0F81A}"/>
                </a:ext>
              </a:extLst>
            </p:cNvPr>
            <p:cNvGrpSpPr/>
            <p:nvPr/>
          </p:nvGrpSpPr>
          <p:grpSpPr>
            <a:xfrm>
              <a:off x="180117" y="5582524"/>
              <a:ext cx="3696178" cy="882095"/>
              <a:chOff x="3048000" y="836579"/>
              <a:chExt cx="3696178" cy="88209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0EAA7A-8A85-9A54-3507-69790D3B0C9A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2C784A-8F63-F3FA-F235-CC0544E0B19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234A27-79A6-CCA6-C849-2E18D19AA4DF}"/>
                </a:ext>
              </a:extLst>
            </p:cNvPr>
            <p:cNvSpPr/>
            <p:nvPr/>
          </p:nvSpPr>
          <p:spPr>
            <a:xfrm>
              <a:off x="188067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162654-584E-C187-8034-B3EDFFE720C2}"/>
                </a:ext>
              </a:extLst>
            </p:cNvPr>
            <p:cNvGrpSpPr/>
            <p:nvPr/>
          </p:nvGrpSpPr>
          <p:grpSpPr>
            <a:xfrm>
              <a:off x="180252" y="4826489"/>
              <a:ext cx="3696178" cy="743595"/>
              <a:chOff x="3048000" y="836579"/>
              <a:chExt cx="3696178" cy="7435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0ED076-DABD-D81A-4D45-0CCCDF13900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117.17.99.12 255.255.255.0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A9AF33-183B-3FD4-78F0-32F17865640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C08AC48-8706-128F-AE20-9E32AFDED44E}"/>
              </a:ext>
            </a:extLst>
          </p:cNvPr>
          <p:cNvSpPr txBox="1"/>
          <p:nvPr/>
        </p:nvSpPr>
        <p:spPr>
          <a:xfrm>
            <a:off x="5438240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783CEB-60BB-3CE0-D833-28B82B474FA7}"/>
              </a:ext>
            </a:extLst>
          </p:cNvPr>
          <p:cNvGrpSpPr/>
          <p:nvPr/>
        </p:nvGrpSpPr>
        <p:grpSpPr>
          <a:xfrm>
            <a:off x="4177320" y="369332"/>
            <a:ext cx="3462221" cy="6095287"/>
            <a:chOff x="4239961" y="369332"/>
            <a:chExt cx="3704128" cy="60952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18D6088-6D3D-5C3B-A0E8-5EF038AB17B3}"/>
                </a:ext>
              </a:extLst>
            </p:cNvPr>
            <p:cNvGrpSpPr/>
            <p:nvPr/>
          </p:nvGrpSpPr>
          <p:grpSpPr>
            <a:xfrm>
              <a:off x="4247911" y="369332"/>
              <a:ext cx="3696178" cy="1094396"/>
              <a:chOff x="3048000" y="836579"/>
              <a:chExt cx="3696178" cy="109439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2A33FB-9BFB-316B-6689-7D9D7238EC34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71D2C8-C036-5EB7-8058-02097CEC3E7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943A2F-5A5D-B3D9-551D-EB04D5735311}"/>
                </a:ext>
              </a:extLst>
            </p:cNvPr>
            <p:cNvGrpSpPr/>
            <p:nvPr/>
          </p:nvGrpSpPr>
          <p:grpSpPr>
            <a:xfrm>
              <a:off x="4247911" y="1691446"/>
              <a:ext cx="3696178" cy="1562196"/>
              <a:chOff x="3048000" y="836579"/>
              <a:chExt cx="3696178" cy="156219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36A467-6894-E8F8-F2FB-678EB74759E9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EEA66A-5FE3-CF89-7578-19BB3BB0F03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48C2A0-BB41-B193-05D0-4F5D5DFF0728}"/>
                </a:ext>
              </a:extLst>
            </p:cNvPr>
            <p:cNvGrpSpPr/>
            <p:nvPr/>
          </p:nvGrpSpPr>
          <p:grpSpPr>
            <a:xfrm>
              <a:off x="4239961" y="3254701"/>
              <a:ext cx="3696178" cy="1574592"/>
              <a:chOff x="3048000" y="836579"/>
              <a:chExt cx="3696178" cy="15745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25C80-058B-805D-D285-1C1900523122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82BBB3-6FE9-1E8A-C4E4-CEE307209C68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0B8899-426D-968A-F569-C153F14DCB30}"/>
                </a:ext>
              </a:extLst>
            </p:cNvPr>
            <p:cNvGrpSpPr/>
            <p:nvPr/>
          </p:nvGrpSpPr>
          <p:grpSpPr>
            <a:xfrm>
              <a:off x="4239961" y="5582524"/>
              <a:ext cx="3696178" cy="882095"/>
              <a:chOff x="3048000" y="836579"/>
              <a:chExt cx="3696178" cy="88209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485E9B-EAAB-EB35-7634-7EA3853E1B59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5C0C95-1645-8137-7FE7-53F42C69F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12B73F-4F2D-25EF-0401-CC5B0B66C306}"/>
                </a:ext>
              </a:extLst>
            </p:cNvPr>
            <p:cNvSpPr/>
            <p:nvPr/>
          </p:nvSpPr>
          <p:spPr>
            <a:xfrm>
              <a:off x="4247911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2C2AEB-7ADB-8ABC-903E-6254430F0E59}"/>
                </a:ext>
              </a:extLst>
            </p:cNvPr>
            <p:cNvGrpSpPr/>
            <p:nvPr/>
          </p:nvGrpSpPr>
          <p:grpSpPr>
            <a:xfrm>
              <a:off x="4240096" y="4826489"/>
              <a:ext cx="3696178" cy="743595"/>
              <a:chOff x="3048000" y="836579"/>
              <a:chExt cx="3696178" cy="74359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C4C8D-3FE8-91C7-24A3-65AD81908521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117.17.99.13 255.255.255.0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DED716-A36A-6364-4025-50B0F12BC2C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1BAC9F0-3859-8ADE-7BDE-375629AE1EDD}"/>
              </a:ext>
            </a:extLst>
          </p:cNvPr>
          <p:cNvSpPr txBox="1"/>
          <p:nvPr/>
        </p:nvSpPr>
        <p:spPr>
          <a:xfrm>
            <a:off x="9685974" y="-999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47CE5AB-A388-8073-EC36-24A38A13D79F}"/>
              </a:ext>
            </a:extLst>
          </p:cNvPr>
          <p:cNvGrpSpPr/>
          <p:nvPr/>
        </p:nvGrpSpPr>
        <p:grpSpPr>
          <a:xfrm>
            <a:off x="8421346" y="369332"/>
            <a:ext cx="3454790" cy="6095287"/>
            <a:chOff x="8299805" y="358513"/>
            <a:chExt cx="3704128" cy="60952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07ADED0-F5A7-1DA9-18D7-77A278D396DB}"/>
                </a:ext>
              </a:extLst>
            </p:cNvPr>
            <p:cNvGrpSpPr/>
            <p:nvPr/>
          </p:nvGrpSpPr>
          <p:grpSpPr>
            <a:xfrm>
              <a:off x="8307755" y="358513"/>
              <a:ext cx="3696178" cy="576306"/>
              <a:chOff x="3048000" y="836579"/>
              <a:chExt cx="3696178" cy="57630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FFBE1A-9443-493E-5AB4-366346F4F868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ACF41C-CDFF-B6EE-0A66-337CD049E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81BDE0-D2CD-D220-E1A0-30E57623459A}"/>
                </a:ext>
              </a:extLst>
            </p:cNvPr>
            <p:cNvGrpSpPr/>
            <p:nvPr/>
          </p:nvGrpSpPr>
          <p:grpSpPr>
            <a:xfrm>
              <a:off x="8307755" y="1680627"/>
              <a:ext cx="3696178" cy="1562196"/>
              <a:chOff x="3048000" y="836579"/>
              <a:chExt cx="3696178" cy="156219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28976-10B3-35AF-79B1-F68FF4AC61B6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984D6A-2211-8257-B99A-D831FA3E23E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089CE7-3102-75E6-FF2B-6EBC8C0A0EEE}"/>
                </a:ext>
              </a:extLst>
            </p:cNvPr>
            <p:cNvGrpSpPr/>
            <p:nvPr/>
          </p:nvGrpSpPr>
          <p:grpSpPr>
            <a:xfrm>
              <a:off x="8299805" y="3243882"/>
              <a:ext cx="3696178" cy="466596"/>
              <a:chOff x="3048000" y="836579"/>
              <a:chExt cx="3696178" cy="46659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2C3D70-252B-7F6E-9009-438C7E72CA26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2308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endParaRPr lang="en-US" sz="90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D8AB014-79F2-6BCE-729D-135ABA274C4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B95370-64CD-95EE-8BC3-3E346822CD5C}"/>
                </a:ext>
              </a:extLst>
            </p:cNvPr>
            <p:cNvGrpSpPr/>
            <p:nvPr/>
          </p:nvGrpSpPr>
          <p:grpSpPr>
            <a:xfrm>
              <a:off x="8299805" y="5571705"/>
              <a:ext cx="3696178" cy="882095"/>
              <a:chOff x="3048000" y="836579"/>
              <a:chExt cx="3696178" cy="88209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4C81CF-AFE1-089A-D9EE-33809A3E0F8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range fa0/1,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DA24E97-CC30-5A6A-4DC2-9750818DEA2A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CA5A8A-444B-AF6B-AC68-30024B468C72}"/>
                </a:ext>
              </a:extLst>
            </p:cNvPr>
            <p:cNvSpPr/>
            <p:nvPr/>
          </p:nvSpPr>
          <p:spPr>
            <a:xfrm>
              <a:off x="8307755" y="1455084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6BB546-E2D3-6446-B819-CA3DBFFE309B}"/>
                </a:ext>
              </a:extLst>
            </p:cNvPr>
            <p:cNvGrpSpPr/>
            <p:nvPr/>
          </p:nvGrpSpPr>
          <p:grpSpPr>
            <a:xfrm>
              <a:off x="8299940" y="4815670"/>
              <a:ext cx="3696178" cy="743595"/>
              <a:chOff x="3048000" y="836579"/>
              <a:chExt cx="3696178" cy="74359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84C53A5-EE4A-5276-E7B5-C9BD6A82498F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117.17.99.11 255.255.255.0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A42FE2-DCD0-DA8E-482E-2C2B2FE4698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07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0607E-9F8C-9306-6F65-1BE771EE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C27E1-0B0A-36B4-0ED2-17CDBA3A6E33}"/>
              </a:ext>
            </a:extLst>
          </p:cNvPr>
          <p:cNvSpPr/>
          <p:nvPr/>
        </p:nvSpPr>
        <p:spPr>
          <a:xfrm>
            <a:off x="4892683" y="0"/>
            <a:ext cx="24066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8  -  </a:t>
            </a:r>
            <a:r>
              <a:rPr lang="en-US" b="1" i="0">
                <a:effectLst/>
                <a:latin typeface="Roboto" panose="02000000000000000000" pitchFamily="2" charset="0"/>
              </a:rPr>
              <a:t>Inter-VLAN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5A5CA-AB60-DB63-251A-0888ABF0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625"/>
            <a:ext cx="12192000" cy="64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190E6-508E-35E8-6E0A-7B1AB706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D0263-02E9-1C08-C9A0-5079BF93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90525"/>
            <a:ext cx="85534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E41A2-1CF1-C7E1-6643-557425E7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C3B34A-29A2-1B13-4311-BBB971A48000}"/>
              </a:ext>
            </a:extLst>
          </p:cNvPr>
          <p:cNvGrpSpPr/>
          <p:nvPr/>
        </p:nvGrpSpPr>
        <p:grpSpPr>
          <a:xfrm>
            <a:off x="188067" y="539456"/>
            <a:ext cx="3696179" cy="1206472"/>
            <a:chOff x="3047999" y="836579"/>
            <a:chExt cx="3696179" cy="12064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588327-78CF-BF40-62C1-CCD2D7DD47C6}"/>
                </a:ext>
              </a:extLst>
            </p:cNvPr>
            <p:cNvSpPr txBox="1"/>
            <p:nvPr/>
          </p:nvSpPr>
          <p:spPr>
            <a:xfrm>
              <a:off x="3047999" y="1171017"/>
              <a:ext cx="3696178" cy="872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100">
                  <a:effectLst/>
                </a:rPr>
                <a:t>enable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effectLst/>
                </a:rPr>
                <a:t>interface fa0/0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251D11-0BBE-5998-6BE1-4879F3850A0D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50428B-F17B-BFCC-4536-A8E099252F1B}"/>
              </a:ext>
            </a:extLst>
          </p:cNvPr>
          <p:cNvGrpSpPr/>
          <p:nvPr/>
        </p:nvGrpSpPr>
        <p:grpSpPr>
          <a:xfrm>
            <a:off x="188067" y="1864200"/>
            <a:ext cx="4504578" cy="3640816"/>
            <a:chOff x="3048000" y="836579"/>
            <a:chExt cx="2836985" cy="36408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0FFC70-9FF1-1878-B487-918EC5E8406C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33085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fa0/0.10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10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172.17.10.1 255.255.255.0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fa0/0.20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20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172.17.20.1 255.255.255.0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fa0/0.30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30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172.17.30.1 255.255.255.0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172.17.99.1 255.255.255.0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B72950-F83D-4907-E1F6-67FDECFFF7E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(Inter-VLAN)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BAB1FC-DB85-037D-DC67-D6D43EE21AB9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C2EC5E-D3D6-3E15-C1E6-552094CD2471}"/>
              </a:ext>
            </a:extLst>
          </p:cNvPr>
          <p:cNvGrpSpPr/>
          <p:nvPr/>
        </p:nvGrpSpPr>
        <p:grpSpPr>
          <a:xfrm>
            <a:off x="7499354" y="539456"/>
            <a:ext cx="4504578" cy="1101659"/>
            <a:chOff x="3048000" y="836579"/>
            <a:chExt cx="2836985" cy="11016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8C0E27-55C6-784B-2AB3-77BBE3D83FB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fa2/1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mode trunk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trunk native vlan 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B2EC0A-5917-53B9-9C1A-0956BE11661A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 (Inter-VLAN)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3414E6-AB5D-0C99-31B5-9DF4AD91C203}"/>
              </a:ext>
            </a:extLst>
          </p:cNvPr>
          <p:cNvSpPr txBox="1"/>
          <p:nvPr/>
        </p:nvSpPr>
        <p:spPr>
          <a:xfrm>
            <a:off x="9277218" y="98322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</p:spTree>
    <p:extLst>
      <p:ext uri="{BB962C8B-B14F-4D97-AF65-F5344CB8AC3E}">
        <p14:creationId xmlns:p14="http://schemas.microsoft.com/office/powerpoint/2010/main" val="256248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E1C85-7D15-D8F0-ADA3-95803393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60D11-819D-F0A0-966E-81EA7EEEB7A5}"/>
              </a:ext>
            </a:extLst>
          </p:cNvPr>
          <p:cNvSpPr/>
          <p:nvPr/>
        </p:nvSpPr>
        <p:spPr>
          <a:xfrm>
            <a:off x="4516166" y="0"/>
            <a:ext cx="3159668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9  -  </a:t>
            </a:r>
            <a:r>
              <a:rPr lang="en-US" b="1" i="0">
                <a:effectLst/>
                <a:latin typeface="Roboto" panose="02000000000000000000" pitchFamily="2" charset="0"/>
              </a:rPr>
              <a:t>Switch Port Security</a:t>
            </a: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98B3-9249-3485-68B2-126AC83C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271"/>
            <a:ext cx="12192000" cy="64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4E164-F462-3051-AC09-AC500B1F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5741B8-7019-F047-FB93-A8063C09CF38}"/>
              </a:ext>
            </a:extLst>
          </p:cNvPr>
          <p:cNvGrpSpPr/>
          <p:nvPr/>
        </p:nvGrpSpPr>
        <p:grpSpPr>
          <a:xfrm>
            <a:off x="188067" y="539456"/>
            <a:ext cx="3696179" cy="1206472"/>
            <a:chOff x="3047999" y="836579"/>
            <a:chExt cx="3696179" cy="12064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C3026-752A-6C8E-60EE-11A38FD5A1BF}"/>
                </a:ext>
              </a:extLst>
            </p:cNvPr>
            <p:cNvSpPr txBox="1"/>
            <p:nvPr/>
          </p:nvSpPr>
          <p:spPr>
            <a:xfrm>
              <a:off x="3047999" y="1171017"/>
              <a:ext cx="3696178" cy="872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Switch&gt;</a:t>
              </a:r>
              <a:r>
                <a:rPr lang="en-US" sz="1100">
                  <a:effectLst/>
                </a:rPr>
                <a:t>enable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11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100">
                  <a:effectLst/>
                </a:rPr>
                <a:t>interface range Fa</a:t>
              </a:r>
              <a:r>
                <a:rPr lang="en-US" sz="1100"/>
                <a:t>3</a:t>
              </a:r>
              <a:r>
                <a:rPr lang="en-US" sz="1100">
                  <a:effectLst/>
                </a:rPr>
                <a:t>/1-Fa5/1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shutdown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33ADD5-9AFB-E556-FB03-8C65F4F9E3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28827-5220-F2F1-ED7F-6A8F23917BA5}"/>
              </a:ext>
            </a:extLst>
          </p:cNvPr>
          <p:cNvGrpSpPr/>
          <p:nvPr/>
        </p:nvGrpSpPr>
        <p:grpSpPr>
          <a:xfrm>
            <a:off x="188067" y="1921481"/>
            <a:ext cx="4258887" cy="1440214"/>
            <a:chOff x="3048000" y="836579"/>
            <a:chExt cx="2836985" cy="14402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1455F-F0D9-8997-BBAD-496E7BE2064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1079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it-IT" sz="1100">
                  <a:solidFill>
                    <a:schemeClr val="tx1"/>
                  </a:solidFill>
                  <a:effectLst/>
                </a:rPr>
                <a:t>interface range Fa0/1, Fa1/1, Fa2/1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mode access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mac-address sticky  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violation shutdown 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BB932-696F-CBE6-5AF2-520F07A0837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 (Port Security)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4E8AE9-0CCC-D36F-4EEE-9DD8A5EBADF7}"/>
              </a:ext>
            </a:extLst>
          </p:cNvPr>
          <p:cNvSpPr txBox="1"/>
          <p:nvPr/>
        </p:nvSpPr>
        <p:spPr>
          <a:xfrm>
            <a:off x="1561732" y="98322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F66C2-C468-FB40-3F7A-B2BEF1AADB4D}"/>
              </a:ext>
            </a:extLst>
          </p:cNvPr>
          <p:cNvSpPr txBox="1"/>
          <p:nvPr/>
        </p:nvSpPr>
        <p:spPr>
          <a:xfrm>
            <a:off x="188066" y="3496306"/>
            <a:ext cx="4258887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protect</a:t>
            </a:r>
            <a:r>
              <a:rPr lang="en-US" sz="1200">
                <a:solidFill>
                  <a:schemeClr val="bg1"/>
                </a:solidFill>
              </a:rPr>
              <a:t>: drop the packet</a:t>
            </a:r>
          </a:p>
          <a:p>
            <a:r>
              <a:rPr lang="en-US" sz="1200" b="1">
                <a:solidFill>
                  <a:schemeClr val="bg1"/>
                </a:solidFill>
              </a:rPr>
              <a:t>restrict</a:t>
            </a:r>
            <a:r>
              <a:rPr lang="en-US" sz="1200">
                <a:solidFill>
                  <a:schemeClr val="bg1"/>
                </a:solidFill>
              </a:rPr>
              <a:t>: drop the packet and count the number of violations</a:t>
            </a:r>
          </a:p>
          <a:p>
            <a:r>
              <a:rPr lang="en-US" sz="1200" b="1">
                <a:solidFill>
                  <a:schemeClr val="bg1"/>
                </a:solidFill>
              </a:rPr>
              <a:t>shutdown</a:t>
            </a:r>
            <a:r>
              <a:rPr lang="en-US" sz="1200">
                <a:solidFill>
                  <a:schemeClr val="bg1"/>
                </a:solidFill>
              </a:rPr>
              <a:t>: drop the packet and shutdown the corresponding link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E8315-A93F-2765-C2A0-6D3D2B373778}"/>
              </a:ext>
            </a:extLst>
          </p:cNvPr>
          <p:cNvGrpSpPr/>
          <p:nvPr/>
        </p:nvGrpSpPr>
        <p:grpSpPr>
          <a:xfrm>
            <a:off x="4663584" y="5210402"/>
            <a:ext cx="2864832" cy="793883"/>
            <a:chOff x="3048000" y="836579"/>
            <a:chExt cx="2836985" cy="7938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D4BE65-5446-AA98-5FC2-22F6A9C1AB6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port-security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 #</a:t>
              </a:r>
              <a:r>
                <a:rPr lang="en-US" sz="1200">
                  <a:effectLst/>
                </a:rPr>
                <a:t>copy running-config startup-config</a:t>
              </a:r>
              <a:endParaRPr lang="en-US" sz="12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E99292-CC52-9F6F-BEAE-4C97366B0C95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3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99187-6E80-260D-FDAC-3B6B323F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D9C98C-B951-FEAD-647F-21827BF530EE}"/>
              </a:ext>
            </a:extLst>
          </p:cNvPr>
          <p:cNvSpPr/>
          <p:nvPr/>
        </p:nvSpPr>
        <p:spPr>
          <a:xfrm>
            <a:off x="3766624" y="0"/>
            <a:ext cx="465875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10  -  </a:t>
            </a:r>
            <a:r>
              <a:rPr lang="en-US" b="1" i="0">
                <a:effectLst/>
                <a:latin typeface="Roboto" panose="02000000000000000000" pitchFamily="2" charset="0"/>
              </a:rPr>
              <a:t>OSPF (Open Shortest Path First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5A089-2073-A9A4-53D5-33749FCE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D2269-575A-AE40-31CF-E89400152E1C}"/>
              </a:ext>
            </a:extLst>
          </p:cNvPr>
          <p:cNvSpPr txBox="1"/>
          <p:nvPr/>
        </p:nvSpPr>
        <p:spPr>
          <a:xfrm>
            <a:off x="1852246" y="-18412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Dynamic routing&gt;</a:t>
            </a:r>
          </a:p>
        </p:txBody>
      </p:sp>
    </p:spTree>
    <p:extLst>
      <p:ext uri="{BB962C8B-B14F-4D97-AF65-F5344CB8AC3E}">
        <p14:creationId xmlns:p14="http://schemas.microsoft.com/office/powerpoint/2010/main" val="203770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DEE75-6B19-4590-AA6C-5F19F4C8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C9FD7C-5A42-26B6-C182-ADCAEA378809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4B69D3-F775-FB89-923E-0F4C814B0264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1CDAB-20BF-0D6A-0807-846673FD74F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29F88B-D594-29EE-7F8A-61C59399B61F}"/>
              </a:ext>
            </a:extLst>
          </p:cNvPr>
          <p:cNvGrpSpPr/>
          <p:nvPr/>
        </p:nvGrpSpPr>
        <p:grpSpPr>
          <a:xfrm>
            <a:off x="188067" y="1848247"/>
            <a:ext cx="3696180" cy="978549"/>
            <a:chOff x="3047999" y="836579"/>
            <a:chExt cx="2836986" cy="9785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C88D2-7C3C-B6EB-A15F-AF5036741D0B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EB5657-5CA1-4684-103A-7F2D997338F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145B4CC-6D7B-77C5-90E7-3BA04B56FC63}"/>
              </a:ext>
            </a:extLst>
          </p:cNvPr>
          <p:cNvSpPr txBox="1"/>
          <p:nvPr/>
        </p:nvSpPr>
        <p:spPr>
          <a:xfrm>
            <a:off x="1535280" y="-34897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94C05-1117-DBD4-5CD9-4CF7C6619489}"/>
              </a:ext>
            </a:extLst>
          </p:cNvPr>
          <p:cNvSpPr txBox="1"/>
          <p:nvPr/>
        </p:nvSpPr>
        <p:spPr>
          <a:xfrm>
            <a:off x="5618102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B5DC5C-EB84-9B66-4F3E-81C25250BE62}"/>
              </a:ext>
            </a:extLst>
          </p:cNvPr>
          <p:cNvSpPr txBox="1"/>
          <p:nvPr/>
        </p:nvSpPr>
        <p:spPr>
          <a:xfrm>
            <a:off x="9627055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899524-500B-1554-67A3-85AFD3195217}"/>
              </a:ext>
            </a:extLst>
          </p:cNvPr>
          <p:cNvGrpSpPr/>
          <p:nvPr/>
        </p:nvGrpSpPr>
        <p:grpSpPr>
          <a:xfrm>
            <a:off x="188067" y="2908693"/>
            <a:ext cx="3696180" cy="932382"/>
            <a:chOff x="3047999" y="836579"/>
            <a:chExt cx="2836986" cy="932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78C06-67C8-1DE1-F057-937581CD86E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172.17.10.0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10.10.10.0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4E6FA-917B-5A3F-6CAA-133844B041D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955386-6D50-05BC-9774-FFDC49CBF5A6}"/>
              </a:ext>
            </a:extLst>
          </p:cNvPr>
          <p:cNvGrpSpPr/>
          <p:nvPr/>
        </p:nvGrpSpPr>
        <p:grpSpPr>
          <a:xfrm>
            <a:off x="4244441" y="315878"/>
            <a:ext cx="3696178" cy="1450473"/>
            <a:chOff x="3048000" y="836579"/>
            <a:chExt cx="3696178" cy="14504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C0EE-242A-64B5-895D-6241E5BED12A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A67C29-0E18-7101-6776-16B487808B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C12D90-99BD-3E8E-AF4A-28FB1151A977}"/>
              </a:ext>
            </a:extLst>
          </p:cNvPr>
          <p:cNvGrpSpPr/>
          <p:nvPr/>
        </p:nvGrpSpPr>
        <p:grpSpPr>
          <a:xfrm>
            <a:off x="4244440" y="1848247"/>
            <a:ext cx="3696180" cy="1163215"/>
            <a:chOff x="3047999" y="836579"/>
            <a:chExt cx="2836986" cy="11632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30236B-8DAF-85D6-C250-4A441C9D4C7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clock rate 64000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0A246-FF3A-7BD0-2198-0782B818DAB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D8F940-F0E4-EC54-19A7-671577B07357}"/>
              </a:ext>
            </a:extLst>
          </p:cNvPr>
          <p:cNvGrpSpPr/>
          <p:nvPr/>
        </p:nvGrpSpPr>
        <p:grpSpPr>
          <a:xfrm>
            <a:off x="4244439" y="4317703"/>
            <a:ext cx="3696179" cy="1101659"/>
            <a:chOff x="3047999" y="836579"/>
            <a:chExt cx="2836985" cy="11016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2313A-18E6-2A2B-733A-25B463C9DD8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172.17.20.0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10.10.10.0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20.20.20.0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F1156-31E1-54F4-CE06-D87CA562A88F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603F61D-A627-75D8-FB3C-EF134C7A5177}"/>
              </a:ext>
            </a:extLst>
          </p:cNvPr>
          <p:cNvSpPr/>
          <p:nvPr/>
        </p:nvSpPr>
        <p:spPr>
          <a:xfrm>
            <a:off x="6508534" y="2599832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A2C0EB-F052-74AE-9EE0-73E2CDC7CA42}"/>
              </a:ext>
            </a:extLst>
          </p:cNvPr>
          <p:cNvGrpSpPr/>
          <p:nvPr/>
        </p:nvGrpSpPr>
        <p:grpSpPr>
          <a:xfrm>
            <a:off x="4244439" y="3074802"/>
            <a:ext cx="3696180" cy="1163215"/>
            <a:chOff x="3047999" y="836579"/>
            <a:chExt cx="2836986" cy="11632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F54488-50AE-6080-5174-4AF8EABC30D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clock rate 64000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AA046F-4517-E4A6-BDB5-CAFEEA5257C8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(se3/0)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999A67-6B33-79A1-EF48-37AD884D1605}"/>
              </a:ext>
            </a:extLst>
          </p:cNvPr>
          <p:cNvSpPr/>
          <p:nvPr/>
        </p:nvSpPr>
        <p:spPr>
          <a:xfrm>
            <a:off x="6508534" y="382781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390E9-0EB3-30FB-4F62-580899757291}"/>
              </a:ext>
            </a:extLst>
          </p:cNvPr>
          <p:cNvGrpSpPr/>
          <p:nvPr/>
        </p:nvGrpSpPr>
        <p:grpSpPr>
          <a:xfrm>
            <a:off x="8277836" y="315878"/>
            <a:ext cx="3696178" cy="1450473"/>
            <a:chOff x="3048000" y="836579"/>
            <a:chExt cx="3696178" cy="14504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D6B601-DCF1-8F7D-9334-2A9D5064C7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</a:t>
              </a:r>
              <a:r>
                <a:rPr lang="en-US" sz="1200"/>
                <a:t>3</a:t>
              </a:r>
              <a:r>
                <a:rPr lang="en-US" sz="1200">
                  <a:effectLst/>
                </a:rPr>
                <a:t>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3DC11C-02DB-18A0-502F-783A6F90300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F2FD7C-8DD8-38AD-69E6-BBA40A8CA07C}"/>
              </a:ext>
            </a:extLst>
          </p:cNvPr>
          <p:cNvGrpSpPr/>
          <p:nvPr/>
        </p:nvGrpSpPr>
        <p:grpSpPr>
          <a:xfrm>
            <a:off x="8277835" y="1848247"/>
            <a:ext cx="3696180" cy="978549"/>
            <a:chOff x="3047999" y="836579"/>
            <a:chExt cx="2836986" cy="97854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C2B2BA-47AD-4F34-E1BA-AA672885216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646C24-42CB-0CF6-046C-31E4E3828B1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4539E7-4A79-37D2-906B-CF10DC800ABB}"/>
              </a:ext>
            </a:extLst>
          </p:cNvPr>
          <p:cNvGrpSpPr/>
          <p:nvPr/>
        </p:nvGrpSpPr>
        <p:grpSpPr>
          <a:xfrm>
            <a:off x="8277835" y="2908693"/>
            <a:ext cx="3696180" cy="932382"/>
            <a:chOff x="3047999" y="836579"/>
            <a:chExt cx="2836986" cy="93238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84C5EA-626D-FB19-3DD6-E52ECEC49FC2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172.17.30.0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20.20.20.0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9DA743-92C9-7923-F735-E827B9E77CBA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836876-58C8-BC88-B80B-ACF5F06C1635}"/>
              </a:ext>
            </a:extLst>
          </p:cNvPr>
          <p:cNvGrpSpPr/>
          <p:nvPr/>
        </p:nvGrpSpPr>
        <p:grpSpPr>
          <a:xfrm>
            <a:off x="5097479" y="6019709"/>
            <a:ext cx="1990093" cy="763105"/>
            <a:chOff x="3047999" y="836579"/>
            <a:chExt cx="2836985" cy="7631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D0FFAE-AC89-BD09-7E93-115350429937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ospf neighbor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route ospf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6EA193-1EAF-2A6D-3E10-CA6F06B0F37A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78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EED63-CB95-02F3-BEDF-669CF4D8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2C40B-D738-6751-CE44-CA1D6960EE68}"/>
              </a:ext>
            </a:extLst>
          </p:cNvPr>
          <p:cNvSpPr/>
          <p:nvPr/>
        </p:nvSpPr>
        <p:spPr>
          <a:xfrm>
            <a:off x="4265154" y="0"/>
            <a:ext cx="36616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11  -  </a:t>
            </a:r>
            <a:r>
              <a:rPr lang="en-US" b="1" i="0">
                <a:effectLst/>
                <a:latin typeface="Roboto" panose="02000000000000000000" pitchFamily="2" charset="0"/>
              </a:rPr>
              <a:t>Static and default route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2137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F104A-D16D-1E52-3B6F-0C38789B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F5843-4222-29E7-DD81-F0891C27A3F6}"/>
              </a:ext>
            </a:extLst>
          </p:cNvPr>
          <p:cNvSpPr/>
          <p:nvPr/>
        </p:nvSpPr>
        <p:spPr>
          <a:xfrm>
            <a:off x="4812001" y="0"/>
            <a:ext cx="2567997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12  -  </a:t>
            </a:r>
            <a:r>
              <a:rPr lang="en-US" b="1" i="0">
                <a:effectLst/>
                <a:latin typeface="Roboto" panose="02000000000000000000" pitchFamily="2" charset="0"/>
              </a:rPr>
              <a:t>NAT (Static)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199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5CEB3-B61B-E369-42D1-3080DBAC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36C6F-8201-831A-3188-F4503A2953BF}"/>
              </a:ext>
            </a:extLst>
          </p:cNvPr>
          <p:cNvSpPr/>
          <p:nvPr/>
        </p:nvSpPr>
        <p:spPr>
          <a:xfrm>
            <a:off x="4742330" y="0"/>
            <a:ext cx="2707340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13  -  </a:t>
            </a:r>
            <a:r>
              <a:rPr lang="en-US" b="1" i="0">
                <a:effectLst/>
                <a:latin typeface="Roboto" panose="02000000000000000000" pitchFamily="2" charset="0"/>
              </a:rPr>
              <a:t>NAT (Dynamic)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0819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824A0-CD37-48E2-FFB9-CAC69553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DF4ABC-B798-1C4B-EACF-0F462DB3D9EE}"/>
              </a:ext>
            </a:extLst>
          </p:cNvPr>
          <p:cNvSpPr/>
          <p:nvPr/>
        </p:nvSpPr>
        <p:spPr>
          <a:xfrm>
            <a:off x="4558553" y="0"/>
            <a:ext cx="307489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14  -  </a:t>
            </a:r>
            <a:r>
              <a:rPr lang="en-US" b="1" i="0">
                <a:effectLst/>
                <a:latin typeface="Roboto" panose="02000000000000000000" pitchFamily="2" charset="0"/>
              </a:rPr>
              <a:t>Link Aggregation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39146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23AD1-9303-03B0-DEC1-70E317C7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CBA49-C2CF-9771-2A9B-45DCC963FB52}"/>
              </a:ext>
            </a:extLst>
          </p:cNvPr>
          <p:cNvSpPr/>
          <p:nvPr/>
        </p:nvSpPr>
        <p:spPr>
          <a:xfrm>
            <a:off x="3496235" y="0"/>
            <a:ext cx="51995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15  -  </a:t>
            </a:r>
            <a:r>
              <a:rPr lang="en-US" b="1" i="0">
                <a:effectLst/>
                <a:latin typeface="Roboto" panose="02000000000000000000" pitchFamily="2" charset="0"/>
              </a:rPr>
              <a:t>Console, Telnet and SSH Configuration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243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ADDBC-19D5-735D-DA15-19DCB10EBDC4}"/>
              </a:ext>
            </a:extLst>
          </p:cNvPr>
          <p:cNvSpPr/>
          <p:nvPr/>
        </p:nvSpPr>
        <p:spPr>
          <a:xfrm>
            <a:off x="4869873" y="33750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  -  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AD84-9A26-A88C-1C4B-404CB7A4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1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E4FF7-7812-C77E-B9A9-1E1AA997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464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8CBD8-5116-58E2-5F36-DB907C0E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06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6950C-B817-BA99-84DF-DBF1CBD3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85CC-0882-1F97-9A75-E0C92224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A6C46-FD69-03CD-02FF-B980554D7C0A}"/>
              </a:ext>
            </a:extLst>
          </p:cNvPr>
          <p:cNvSpPr/>
          <p:nvPr/>
        </p:nvSpPr>
        <p:spPr>
          <a:xfrm>
            <a:off x="4869873" y="33358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2  -  </a:t>
            </a:r>
            <a:r>
              <a:rPr lang="en-US" b="1" i="0">
                <a:effectLst/>
                <a:latin typeface="Roboto" panose="02000000000000000000" pitchFamily="2" charset="0"/>
              </a:rPr>
              <a:t>WAN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AF2A-54C1-5BAC-54B8-DBF607B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568C4-9D93-094D-E957-D40104E3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597280-30CD-BD22-F846-C1D77EBA516A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E10DD0-EBE8-EB46-608A-367BCE0089AF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B95BD2-6D6A-4B5A-16F8-63793F183E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E44659-EB91-76CE-3BB3-2E92C8C289AE}"/>
              </a:ext>
            </a:extLst>
          </p:cNvPr>
          <p:cNvGrpSpPr/>
          <p:nvPr/>
        </p:nvGrpSpPr>
        <p:grpSpPr>
          <a:xfrm>
            <a:off x="188068" y="2176815"/>
            <a:ext cx="3696178" cy="1609491"/>
            <a:chOff x="3048000" y="836579"/>
            <a:chExt cx="2836985" cy="1609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6A00F-25CD-11DE-3852-3E9790A0ADF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2772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1A10F-1977-33C6-69FB-C43E31D0630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DE6063-4522-1A53-5757-2C9F3AC50875}"/>
              </a:ext>
            </a:extLst>
          </p:cNvPr>
          <p:cNvSpPr/>
          <p:nvPr/>
        </p:nvSpPr>
        <p:spPr>
          <a:xfrm>
            <a:off x="2470484" y="337686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6CC3E5-ADCE-A80B-92B3-07EBB7DA37A2}"/>
              </a:ext>
            </a:extLst>
          </p:cNvPr>
          <p:cNvGrpSpPr/>
          <p:nvPr/>
        </p:nvGrpSpPr>
        <p:grpSpPr>
          <a:xfrm>
            <a:off x="4692646" y="5346129"/>
            <a:ext cx="2806708" cy="1347881"/>
            <a:chOff x="3048000" y="836579"/>
            <a:chExt cx="2836985" cy="13478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6A84C9-AD5B-23E6-F486-D7FD49BC8D9A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ip route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running-config 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startup-config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copy running-config startup-config</a:t>
              </a:r>
              <a:endParaRPr lang="en-US" sz="12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5A475A-3B80-CD5C-9280-2FAF1AF6DB5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B848F-B478-5C51-CA64-D2A016AA7357}"/>
              </a:ext>
            </a:extLst>
          </p:cNvPr>
          <p:cNvGrpSpPr/>
          <p:nvPr/>
        </p:nvGrpSpPr>
        <p:grpSpPr>
          <a:xfrm>
            <a:off x="188068" y="3940012"/>
            <a:ext cx="3806417" cy="1081141"/>
            <a:chOff x="3048000" y="836579"/>
            <a:chExt cx="2836985" cy="10811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19191-C5C1-E350-55F0-4FA2541988BE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192.168.20.0 255.255.255.0 se2/0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0F8EB0-5832-7328-0DEA-4CB923A8B4F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(Router0)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6DF77-BFCA-4A73-8D03-1E0503E02DF5}"/>
              </a:ext>
            </a:extLst>
          </p:cNvPr>
          <p:cNvGrpSpPr/>
          <p:nvPr/>
        </p:nvGrpSpPr>
        <p:grpSpPr>
          <a:xfrm>
            <a:off x="8197515" y="3808397"/>
            <a:ext cx="3806417" cy="1081141"/>
            <a:chOff x="3048000" y="836579"/>
            <a:chExt cx="2836985" cy="10811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66FE2-3FDC-D974-4963-A64701E4D9C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192.168.10.0 255.255.255.0 se3/0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3AD23-2FBD-5B51-15D9-097005E6985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(Router1)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DC8C03-6DC0-EB41-6694-3EA217957E85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13AD8-2693-796B-AFDB-BB079EE4A279}"/>
              </a:ext>
            </a:extLst>
          </p:cNvPr>
          <p:cNvSpPr txBox="1"/>
          <p:nvPr/>
        </p:nvSpPr>
        <p:spPr>
          <a:xfrm>
            <a:off x="9641321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E4804-4034-1C97-CE5E-E905D9125080}"/>
              </a:ext>
            </a:extLst>
          </p:cNvPr>
          <p:cNvGrpSpPr/>
          <p:nvPr/>
        </p:nvGrpSpPr>
        <p:grpSpPr>
          <a:xfrm>
            <a:off x="8307754" y="539456"/>
            <a:ext cx="3696178" cy="1450473"/>
            <a:chOff x="3048000" y="836579"/>
            <a:chExt cx="3696178" cy="14504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A448A9-B83B-7670-3543-DCB55C62C2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E49E4-89F5-ACBC-1404-1B86F00FF995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2A093A-7B98-F5C7-556B-3E7B76B5B43F}"/>
              </a:ext>
            </a:extLst>
          </p:cNvPr>
          <p:cNvGrpSpPr/>
          <p:nvPr/>
        </p:nvGrpSpPr>
        <p:grpSpPr>
          <a:xfrm>
            <a:off x="8307754" y="2176815"/>
            <a:ext cx="3696178" cy="1424825"/>
            <a:chOff x="3048000" y="836579"/>
            <a:chExt cx="2836985" cy="14248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EBEE4-33A7-22A7-5491-A9F1CE0FA1D5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926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FBA8E2-0B9F-BC7B-7C8D-650BE6A9404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84AE9-BADA-1313-3141-0F86102D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"/>
          <a:stretch/>
        </p:blipFill>
        <p:spPr>
          <a:xfrm>
            <a:off x="0" y="502023"/>
            <a:ext cx="7152052" cy="404132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B21998-00C8-A639-ED14-DB2D26B3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8059"/>
              </p:ext>
            </p:extLst>
          </p:nvPr>
        </p:nvGraphicFramePr>
        <p:xfrm>
          <a:off x="9072282" y="49093"/>
          <a:ext cx="3049400" cy="674246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84502994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570390458"/>
                    </a:ext>
                  </a:extLst>
                </a:gridCol>
                <a:gridCol w="1239588">
                  <a:extLst>
                    <a:ext uri="{9D8B030D-6E8A-4147-A177-3AD203B41FA5}">
                      <a16:colId xmlns:a16="http://schemas.microsoft.com/office/drawing/2014/main" val="1715737463"/>
                    </a:ext>
                  </a:extLst>
                </a:gridCol>
              </a:tblGrid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CIDR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Subnet Mask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Hosts (Usable)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3408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2,147,483,646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439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192.0.0.0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1,073,741,822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884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224.0.0.0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536,870,910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74680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240.0.0.0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268,435,454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803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134,217,726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07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67,108,862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44108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33,554,430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8072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16,777,214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5310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255.128.0.0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8,388,606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6945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255.192.0.0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4,194,302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6784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255.224.0.0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2,097,150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5007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1,048,574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5411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524,286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0273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262,142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12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131,070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1466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65,534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662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255.255.128.0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32,766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4454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255.255.192.0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16,382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996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255.255.224.0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8,190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344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4,094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6571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12080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1039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01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504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81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255.255.255.192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0214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6455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0741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27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7689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0*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66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0768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838E3-29BD-2244-8131-B2D00A19EB3A}"/>
              </a:ext>
            </a:extLst>
          </p:cNvPr>
          <p:cNvSpPr/>
          <p:nvPr/>
        </p:nvSpPr>
        <p:spPr>
          <a:xfrm>
            <a:off x="4151442" y="24063"/>
            <a:ext cx="3889116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3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hand calculation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232D3-F8B5-55B3-9792-6D23A748B117}"/>
              </a:ext>
            </a:extLst>
          </p:cNvPr>
          <p:cNvSpPr txBox="1"/>
          <p:nvPr/>
        </p:nvSpPr>
        <p:spPr>
          <a:xfrm>
            <a:off x="270442" y="0"/>
            <a:ext cx="6000750" cy="127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4" b="1"/>
              <a:t>Solution of the problem: </a:t>
            </a:r>
            <a:r>
              <a:rPr lang="en-US" sz="964">
                <a:highlight>
                  <a:srgbClr val="00FF00"/>
                </a:highlight>
              </a:rPr>
              <a:t>172.17.0.0</a:t>
            </a:r>
            <a:r>
              <a:rPr lang="en-US" sz="964" b="1">
                <a:highlight>
                  <a:srgbClr val="00FF00"/>
                </a:highlight>
              </a:rPr>
              <a:t> / </a:t>
            </a:r>
            <a:r>
              <a:rPr lang="en-US" sz="964">
                <a:highlight>
                  <a:srgbClr val="00FF00"/>
                </a:highlight>
              </a:rPr>
              <a:t>20</a:t>
            </a:r>
          </a:p>
          <a:p>
            <a:r>
              <a:rPr lang="en-US" sz="964" b="1"/>
              <a:t>Step 1: </a:t>
            </a:r>
            <a:r>
              <a:rPr lang="en-US" sz="964"/>
              <a:t>Sort (Descending order) the number of subnets according to their requirement</a:t>
            </a:r>
          </a:p>
          <a:p>
            <a:endParaRPr lang="en-US" sz="964"/>
          </a:p>
          <a:p>
            <a:r>
              <a:rPr lang="en-US" sz="964" b="1"/>
              <a:t>1</a:t>
            </a:r>
            <a:r>
              <a:rPr lang="en-US" sz="964" b="1" baseline="30000"/>
              <a:t>st </a:t>
            </a:r>
            <a:r>
              <a:rPr lang="en-US" sz="964" b="1"/>
              <a:t> </a:t>
            </a:r>
            <a:r>
              <a:rPr lang="en-US" sz="964"/>
              <a:t>-- subnet, EEE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210 + 2 = </a:t>
            </a:r>
            <a:r>
              <a:rPr lang="en-US" sz="964" u="sng"/>
              <a:t>212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8</a:t>
            </a:r>
            <a:r>
              <a:rPr lang="en-US" sz="964">
                <a:highlight>
                  <a:srgbClr val="00FF00"/>
                </a:highlight>
              </a:rPr>
              <a:t>)  /24</a:t>
            </a:r>
          </a:p>
          <a:p>
            <a:r>
              <a:rPr lang="en-US" sz="964" b="1"/>
              <a:t>2</a:t>
            </a:r>
            <a:r>
              <a:rPr lang="en-US" sz="964" b="1" baseline="30000"/>
              <a:t>nd</a:t>
            </a:r>
            <a:r>
              <a:rPr lang="en-US" sz="964" baseline="30000"/>
              <a:t> </a:t>
            </a:r>
            <a:r>
              <a:rPr lang="en-US" sz="964"/>
              <a:t>-- subnet, CSE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112 + 2 = </a:t>
            </a:r>
            <a:r>
              <a:rPr lang="en-US" sz="964" u="sng"/>
              <a:t>114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r>
              <a:rPr lang="en-US" sz="964" b="1"/>
              <a:t>3</a:t>
            </a:r>
            <a:r>
              <a:rPr lang="en-US" sz="964" b="1" baseline="30000"/>
              <a:t>rd</a:t>
            </a:r>
            <a:r>
              <a:rPr lang="en-US" sz="964"/>
              <a:t> -- subnet, ETE Department LAN 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  64 + 2 =   </a:t>
            </a:r>
            <a:r>
              <a:rPr lang="en-US" sz="964" u="sng"/>
              <a:t>66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endParaRPr lang="en-US" sz="964"/>
          </a:p>
          <a:p>
            <a:r>
              <a:rPr lang="en-US" sz="964" b="1"/>
              <a:t>Step 2: Step 3: 212 &lt;= 2</a:t>
            </a:r>
            <a:r>
              <a:rPr lang="en-US" sz="964" b="1" baseline="30000"/>
              <a:t>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E0417A-F172-61E1-E9B0-5A1E40B0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9569"/>
              </p:ext>
            </p:extLst>
          </p:nvPr>
        </p:nvGraphicFramePr>
        <p:xfrm>
          <a:off x="270436" y="1236603"/>
          <a:ext cx="11651128" cy="56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88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923233234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9650277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14246185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6481536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5089655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2578504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48168156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64974838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86667874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632206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289928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4719149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05310289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994636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2241778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3547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97285451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254437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14373769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9466650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02566487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411545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00910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915385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70501356"/>
                    </a:ext>
                  </a:extLst>
                </a:gridCol>
                <a:gridCol w="1279614">
                  <a:extLst>
                    <a:ext uri="{9D8B030D-6E8A-4147-A177-3AD203B41FA5}">
                      <a16:colId xmlns:a16="http://schemas.microsoft.com/office/drawing/2014/main" val="384832532"/>
                    </a:ext>
                  </a:extLst>
                </a:gridCol>
                <a:gridCol w="1194298">
                  <a:extLst>
                    <a:ext uri="{9D8B030D-6E8A-4147-A177-3AD203B41FA5}">
                      <a16:colId xmlns:a16="http://schemas.microsoft.com/office/drawing/2014/main" val="2899413660"/>
                    </a:ext>
                  </a:extLst>
                </a:gridCol>
              </a:tblGrid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17" marR="16817" marT="8408" marB="84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382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180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9074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00733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696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7327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733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0390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1084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1320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2301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1985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5185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745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1905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958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338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7569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A12192-4EAA-A880-AD4E-CC843494884A}"/>
              </a:ext>
            </a:extLst>
          </p:cNvPr>
          <p:cNvSpPr txBox="1"/>
          <p:nvPr/>
        </p:nvSpPr>
        <p:spPr>
          <a:xfrm>
            <a:off x="3810000" y="449036"/>
            <a:ext cx="4245429" cy="5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</a:pPr>
            <a:r>
              <a:rPr lang="en-US" sz="964" b="1"/>
              <a:t>4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5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EEE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6</a:t>
            </a:r>
            <a:r>
              <a:rPr lang="en-US" sz="964" b="1" baseline="30000"/>
              <a:t>th</a:t>
            </a:r>
            <a:r>
              <a:rPr lang="en-US" sz="964"/>
              <a:t> -- Point to point link between EEE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9D357-2FF5-5222-358D-A0B20F5F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0ADE4E-A12C-3233-3757-B7DA26D0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07429"/>
              </p:ext>
            </p:extLst>
          </p:nvPr>
        </p:nvGraphicFramePr>
        <p:xfrm>
          <a:off x="645584" y="1143000"/>
          <a:ext cx="10900834" cy="28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1355237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1343513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1534584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910417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Subnet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Needed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Allocated Size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Network Address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Assignable Range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Broadcast Address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3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7C512-BF1A-B33C-1896-D8A8D7CF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EDFDD-AD5A-7922-6C1F-50BA85688609}"/>
              </a:ext>
            </a:extLst>
          </p:cNvPr>
          <p:cNvSpPr/>
          <p:nvPr/>
        </p:nvSpPr>
        <p:spPr>
          <a:xfrm>
            <a:off x="3913485" y="32058"/>
            <a:ext cx="43650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4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packet tracer activity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7E468-38AC-0318-F00A-371B586E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391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3361</Words>
  <Application>Microsoft Office PowerPoint</Application>
  <PresentationFormat>Widescreen</PresentationFormat>
  <Paragraphs>1368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Hawlader</dc:creator>
  <cp:lastModifiedBy>Antor Hawlader</cp:lastModifiedBy>
  <cp:revision>152</cp:revision>
  <dcterms:created xsi:type="dcterms:W3CDTF">2025-07-11T17:30:23Z</dcterms:created>
  <dcterms:modified xsi:type="dcterms:W3CDTF">2025-07-19T16:46:38Z</dcterms:modified>
</cp:coreProperties>
</file>