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Black"/>
      <p:bold r:id="rId18"/>
      <p:boldItalic r:id="rId19"/>
    </p:embeddedFont>
    <p:embeddedFont>
      <p:font typeface="Roboto Light"/>
      <p:regular r:id="rId20"/>
      <p:bold r:id="rId21"/>
      <p:italic r:id="rId22"/>
      <p:boldItalic r:id="rId23"/>
    </p:embeddedFont>
    <p:embeddedFont>
      <p:font typeface="Bree Serif"/>
      <p:regular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7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hoTPdxFqVoxaVYrzqRgty/ucRY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71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regular.fntdata"/><Relationship Id="rId22" Type="http://schemas.openxmlformats.org/officeDocument/2006/relationships/font" Target="fonts/RobotoLight-italic.fntdata"/><Relationship Id="rId21" Type="http://schemas.openxmlformats.org/officeDocument/2006/relationships/font" Target="fonts/RobotoLight-bold.fntdata"/><Relationship Id="rId24" Type="http://schemas.openxmlformats.org/officeDocument/2006/relationships/font" Target="fonts/BreeSerif-regular.fntdata"/><Relationship Id="rId23" Type="http://schemas.openxmlformats.org/officeDocument/2006/relationships/font" Target="fonts/Roboto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Black-boldItalic.fntdata"/><Relationship Id="rId18" Type="http://schemas.openxmlformats.org/officeDocument/2006/relationships/font" Target="fonts/RobotoBlac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68df2a8cd_0_2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a68df2a8cd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68df2a8cd_0_2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a68df2a8cd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68df2a8cd_0_3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a68df2a8cd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68df2a8cd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a68df2a8c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68df2a8cd_0_3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a68df2a8cd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68df2a8cd_0_2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a68df2a8cd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68df2a8cd_0_2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a68df2a8cd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68df2a8cd_0_1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a68df2a8c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68df2a8cd_0_1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a68df2a8c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3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33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36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" name="Google Shape;14;p36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" name="Google Shape;15;p36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6" name="Google Shape;16;p36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" name="Google Shape;17;p36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" name="Google Shape;18;p36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" name="Google Shape;19;p36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0" name="Google Shape;20;p36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1" name="Google Shape;21;p36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36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3" name="Google Shape;23;p36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36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5" name="Google Shape;25;p36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6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36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6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36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6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7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4" name="Google Shape;44;p39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5" name="Google Shape;45;p39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6" name="Google Shape;46;p39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0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40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0" name="Google Shape;50;p40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1" name="Google Shape;51;p40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1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Google Shape;54;p41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5" name="Google Shape;55;p41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6" name="Google Shape;56;p41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7" name="Google Shape;57;p41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8" name="Google Shape;58;p41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9" name="Google Shape;59;p4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2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2" name="Google Shape;62;p42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3" name="Google Shape;63;p42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4" name="Google Shape;64;p42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5" name="Google Shape;65;p42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6" name="Google Shape;66;p42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7" name="Google Shape;67;p42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ctrTitle"/>
          </p:nvPr>
        </p:nvSpPr>
        <p:spPr>
          <a:xfrm>
            <a:off x="3460532" y="3137338"/>
            <a:ext cx="4906444" cy="11392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-RU">
                <a:solidFill>
                  <a:schemeClr val="lt1"/>
                </a:solidFill>
              </a:rPr>
              <a:t>Плывём в сети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" name="Google Shape;75;p3"/>
          <p:cNvSpPr txBox="1"/>
          <p:nvPr>
            <p:ph idx="1" type="subTitle"/>
          </p:nvPr>
        </p:nvSpPr>
        <p:spPr>
          <a:xfrm>
            <a:off x="5213728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400"/>
              <a:t>Легкий старт</a:t>
            </a:r>
            <a:endParaRPr/>
          </a:p>
        </p:txBody>
      </p:sp>
      <p:pic>
        <p:nvPicPr>
          <p:cNvPr id="76" name="Google Shape;7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35977" y="-422957"/>
            <a:ext cx="2416066" cy="2416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0094" y="516454"/>
            <a:ext cx="1553483" cy="537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68df2a8cd_0_29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-RU"/>
              <a:t>Макет пользовательского интерфейса</a:t>
            </a:r>
            <a:endParaRPr/>
          </a:p>
        </p:txBody>
      </p:sp>
      <p:cxnSp>
        <p:nvCxnSpPr>
          <p:cNvPr id="216" name="Google Shape;216;ga68df2a8cd_0_29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AC1B3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7" name="Google Shape;217;ga68df2a8cd_0_2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225" y="1361725"/>
            <a:ext cx="6355550" cy="35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68df2a8cd_0_215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-RU"/>
              <a:t>Пример работы алгоритма</a:t>
            </a:r>
            <a:endParaRPr/>
          </a:p>
        </p:txBody>
      </p:sp>
      <p:cxnSp>
        <p:nvCxnSpPr>
          <p:cNvPr id="223" name="Google Shape;223;ga68df2a8cd_0_21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AC1B3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4" name="Google Shape;224;ga68df2a8cd_0_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0738" y="1435425"/>
            <a:ext cx="5862523" cy="32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68df2a8cd_0_35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-RU"/>
              <a:t>Спасибо за внимание</a:t>
            </a:r>
            <a:endParaRPr/>
          </a:p>
        </p:txBody>
      </p:sp>
      <p:cxnSp>
        <p:nvCxnSpPr>
          <p:cNvPr id="230" name="Google Shape;230;ga68df2a8cd_0_35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AC1B3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1" name="Google Shape;231;ga68df2a8cd_0_352"/>
          <p:cNvGrpSpPr/>
          <p:nvPr/>
        </p:nvGrpSpPr>
        <p:grpSpPr>
          <a:xfrm>
            <a:off x="3523842" y="1974962"/>
            <a:ext cx="2096317" cy="2331294"/>
            <a:chOff x="6226275" y="3911538"/>
            <a:chExt cx="900325" cy="894450"/>
          </a:xfrm>
        </p:grpSpPr>
        <p:sp>
          <p:nvSpPr>
            <p:cNvPr id="232" name="Google Shape;232;ga68df2a8cd_0_352"/>
            <p:cNvSpPr/>
            <p:nvPr/>
          </p:nvSpPr>
          <p:spPr>
            <a:xfrm>
              <a:off x="6355100" y="4405488"/>
              <a:ext cx="87300" cy="116625"/>
            </a:xfrm>
            <a:custGeom>
              <a:rect b="b" l="l" r="r" t="t"/>
              <a:pathLst>
                <a:path extrusionOk="0" h="4665" w="3492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rgbClr val="CD23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28142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a68df2a8cd_0_352"/>
            <p:cNvSpPr/>
            <p:nvPr/>
          </p:nvSpPr>
          <p:spPr>
            <a:xfrm>
              <a:off x="6514125" y="4593038"/>
              <a:ext cx="119900" cy="87550"/>
            </a:xfrm>
            <a:custGeom>
              <a:rect b="b" l="l" r="r" t="t"/>
              <a:pathLst>
                <a:path extrusionOk="0" h="3502" w="4796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rgbClr val="CD23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28142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ga68df2a8cd_0_352"/>
            <p:cNvSpPr/>
            <p:nvPr/>
          </p:nvSpPr>
          <p:spPr>
            <a:xfrm>
              <a:off x="6330650" y="4455438"/>
              <a:ext cx="258525" cy="246400"/>
            </a:xfrm>
            <a:custGeom>
              <a:rect b="b" l="l" r="r" t="t"/>
              <a:pathLst>
                <a:path extrusionOk="0" h="9856" w="10341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rgbClr val="CD23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28142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ga68df2a8cd_0_352"/>
            <p:cNvSpPr/>
            <p:nvPr/>
          </p:nvSpPr>
          <p:spPr>
            <a:xfrm>
              <a:off x="6226275" y="4198463"/>
              <a:ext cx="243025" cy="181575"/>
            </a:xfrm>
            <a:custGeom>
              <a:rect b="b" l="l" r="r" t="t"/>
              <a:pathLst>
                <a:path extrusionOk="0" h="7263" w="9721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rgbClr val="CD23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28142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ga68df2a8cd_0_352"/>
            <p:cNvSpPr/>
            <p:nvPr/>
          </p:nvSpPr>
          <p:spPr>
            <a:xfrm>
              <a:off x="6656850" y="4568588"/>
              <a:ext cx="188400" cy="237400"/>
            </a:xfrm>
            <a:custGeom>
              <a:rect b="b" l="l" r="r" t="t"/>
              <a:pathLst>
                <a:path extrusionOk="0" h="9496" w="7536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rgbClr val="CD23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28142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ga68df2a8cd_0_352"/>
            <p:cNvSpPr/>
            <p:nvPr/>
          </p:nvSpPr>
          <p:spPr>
            <a:xfrm>
              <a:off x="6718825" y="4152263"/>
              <a:ext cx="172100" cy="156800"/>
            </a:xfrm>
            <a:custGeom>
              <a:rect b="b" l="l" r="r" t="t"/>
              <a:pathLst>
                <a:path extrusionOk="0" h="6272" w="6884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rgbClr val="CD23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28142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ga68df2a8cd_0_352"/>
            <p:cNvSpPr/>
            <p:nvPr/>
          </p:nvSpPr>
          <p:spPr>
            <a:xfrm>
              <a:off x="6906375" y="3911538"/>
              <a:ext cx="220225" cy="216700"/>
            </a:xfrm>
            <a:custGeom>
              <a:rect b="b" l="l" r="r" t="t"/>
              <a:pathLst>
                <a:path extrusionOk="0" h="8668" w="8809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rgbClr val="CD23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28142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a68df2a8cd_0_352"/>
            <p:cNvSpPr/>
            <p:nvPr/>
          </p:nvSpPr>
          <p:spPr>
            <a:xfrm>
              <a:off x="6429325" y="3953688"/>
              <a:ext cx="655675" cy="654050"/>
            </a:xfrm>
            <a:custGeom>
              <a:rect b="b" l="l" r="r" t="t"/>
              <a:pathLst>
                <a:path extrusionOk="0" h="26162" w="26227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rgbClr val="CD23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28142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7600" y="1415913"/>
            <a:ext cx="1557600" cy="1557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3" name="Google Shape;83;p4"/>
          <p:cNvSpPr txBox="1"/>
          <p:nvPr>
            <p:ph type="ctrTitle"/>
          </p:nvPr>
        </p:nvSpPr>
        <p:spPr>
          <a:xfrm>
            <a:off x="2118787" y="3042491"/>
            <a:ext cx="49065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-RU">
                <a:solidFill>
                  <a:schemeClr val="lt1"/>
                </a:solidFill>
              </a:rPr>
              <a:t>Плывем в сети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4" name="Google Shape;8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35977" y="-422957"/>
            <a:ext cx="2416066" cy="241606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4"/>
          <p:cNvSpPr/>
          <p:nvPr/>
        </p:nvSpPr>
        <p:spPr>
          <a:xfrm>
            <a:off x="1517600" y="1415925"/>
            <a:ext cx="1557600" cy="1557600"/>
          </a:xfrm>
          <a:prstGeom prst="ellipse">
            <a:avLst/>
          </a:prstGeom>
          <a:noFill/>
          <a:ln cap="flat" cmpd="sng" w="25400">
            <a:solidFill>
              <a:srgbClr val="932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1708687" y="3042500"/>
            <a:ext cx="11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-RU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Сотников Антон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-RU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+7 903 201 42 17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-RU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@s_antosha1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3931138" y="1680687"/>
            <a:ext cx="1106905" cy="1082842"/>
          </a:xfrm>
          <a:prstGeom prst="ellipse">
            <a:avLst/>
          </a:prstGeom>
          <a:noFill/>
          <a:ln cap="flat" cmpd="sng" w="25400">
            <a:solidFill>
              <a:srgbClr val="932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4239204" y="2086988"/>
            <a:ext cx="48603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-RU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80094" y="516454"/>
            <a:ext cx="1553483" cy="537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96438" y="1418025"/>
            <a:ext cx="1553400" cy="15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1" name="Google Shape;91;p4"/>
          <p:cNvSpPr/>
          <p:nvPr/>
        </p:nvSpPr>
        <p:spPr>
          <a:xfrm>
            <a:off x="3793200" y="1397675"/>
            <a:ext cx="1557600" cy="1557600"/>
          </a:xfrm>
          <a:prstGeom prst="ellipse">
            <a:avLst/>
          </a:prstGeom>
          <a:noFill/>
          <a:ln cap="flat" cmpd="sng" w="25400">
            <a:solidFill>
              <a:srgbClr val="932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3984312" y="3042500"/>
            <a:ext cx="11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-RU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Якушев Алексей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-RU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+7 919 725 18 03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-RU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@yakulex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6120012" y="3042500"/>
            <a:ext cx="11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ru-RU" sz="800">
                <a:solidFill>
                  <a:schemeClr val="lt1"/>
                </a:solidFill>
              </a:rPr>
              <a:t>Ефремов Сергей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-RU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+7 </a:t>
            </a:r>
            <a:r>
              <a:rPr lang="ru-RU" sz="800">
                <a:solidFill>
                  <a:schemeClr val="lt1"/>
                </a:solidFill>
              </a:rPr>
              <a:t>985 589 00 06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-RU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ru-RU" sz="800">
                <a:solidFill>
                  <a:schemeClr val="lt1"/>
                </a:solidFill>
              </a:rPr>
              <a:t>Selfishme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63407" y="1399778"/>
            <a:ext cx="1488600" cy="15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5" name="Google Shape;95;p4"/>
          <p:cNvSpPr/>
          <p:nvPr/>
        </p:nvSpPr>
        <p:spPr>
          <a:xfrm>
            <a:off x="5931000" y="1397675"/>
            <a:ext cx="1553400" cy="1557600"/>
          </a:xfrm>
          <a:prstGeom prst="ellipse">
            <a:avLst/>
          </a:prstGeom>
          <a:noFill/>
          <a:ln cap="flat" cmpd="sng" w="25400">
            <a:solidFill>
              <a:srgbClr val="932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-RU"/>
              <a:t>Постановка задачи</a:t>
            </a:r>
            <a:endParaRPr/>
          </a:p>
        </p:txBody>
      </p:sp>
      <p:cxnSp>
        <p:nvCxnSpPr>
          <p:cNvPr id="101" name="Google Shape;101;p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AC1B3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8"/>
          <p:cNvSpPr/>
          <p:nvPr/>
        </p:nvSpPr>
        <p:spPr>
          <a:xfrm>
            <a:off x="2869300" y="1477150"/>
            <a:ext cx="3868200" cy="403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8"/>
          <p:cNvSpPr/>
          <p:nvPr/>
        </p:nvSpPr>
        <p:spPr>
          <a:xfrm rot="10800000">
            <a:off x="2793100" y="4372750"/>
            <a:ext cx="3868200" cy="403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" name="Google Shape;104;p8"/>
          <p:cNvGrpSpPr/>
          <p:nvPr/>
        </p:nvGrpSpPr>
        <p:grpSpPr>
          <a:xfrm>
            <a:off x="4425304" y="2867878"/>
            <a:ext cx="517934" cy="517933"/>
            <a:chOff x="3736598" y="2170606"/>
            <a:chExt cx="404889" cy="404888"/>
          </a:xfrm>
        </p:grpSpPr>
        <p:sp>
          <p:nvSpPr>
            <p:cNvPr id="105" name="Google Shape;105;p8"/>
            <p:cNvSpPr/>
            <p:nvPr/>
          </p:nvSpPr>
          <p:spPr>
            <a:xfrm>
              <a:off x="3950281" y="2170846"/>
              <a:ext cx="191206" cy="231947"/>
            </a:xfrm>
            <a:custGeom>
              <a:rect b="b" l="l" r="r" t="t"/>
              <a:pathLst>
                <a:path extrusionOk="0" h="10652" w="8781">
                  <a:moveTo>
                    <a:pt x="23" y="1"/>
                  </a:moveTo>
                  <a:lnTo>
                    <a:pt x="1435" y="2583"/>
                  </a:lnTo>
                  <a:lnTo>
                    <a:pt x="0" y="5246"/>
                  </a:lnTo>
                  <a:cubicBezTo>
                    <a:pt x="1997" y="5498"/>
                    <a:pt x="3512" y="7186"/>
                    <a:pt x="3547" y="9217"/>
                  </a:cubicBezTo>
                  <a:lnTo>
                    <a:pt x="6187" y="10652"/>
                  </a:lnTo>
                  <a:lnTo>
                    <a:pt x="8780" y="9217"/>
                  </a:lnTo>
                  <a:cubicBezTo>
                    <a:pt x="8746" y="4305"/>
                    <a:pt x="4913" y="276"/>
                    <a:pt x="23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3737099" y="2170606"/>
              <a:ext cx="231947" cy="191446"/>
            </a:xfrm>
            <a:custGeom>
              <a:rect b="b" l="l" r="r" t="t"/>
              <a:pathLst>
                <a:path extrusionOk="0" h="8792" w="10652">
                  <a:moveTo>
                    <a:pt x="9216" y="0"/>
                  </a:moveTo>
                  <a:cubicBezTo>
                    <a:pt x="4304" y="35"/>
                    <a:pt x="276" y="3868"/>
                    <a:pt x="0" y="8769"/>
                  </a:cubicBezTo>
                  <a:lnTo>
                    <a:pt x="2583" y="7346"/>
                  </a:lnTo>
                  <a:lnTo>
                    <a:pt x="5245" y="8792"/>
                  </a:lnTo>
                  <a:cubicBezTo>
                    <a:pt x="5498" y="6783"/>
                    <a:pt x="7185" y="5268"/>
                    <a:pt x="9216" y="5234"/>
                  </a:cubicBezTo>
                  <a:lnTo>
                    <a:pt x="10651" y="2594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3909539" y="2384027"/>
              <a:ext cx="231686" cy="191468"/>
            </a:xfrm>
            <a:custGeom>
              <a:rect b="b" l="l" r="r" t="t"/>
              <a:pathLst>
                <a:path extrusionOk="0" h="8793" w="10640">
                  <a:moveTo>
                    <a:pt x="5395" y="1"/>
                  </a:moveTo>
                  <a:cubicBezTo>
                    <a:pt x="5142" y="1998"/>
                    <a:pt x="3455" y="3513"/>
                    <a:pt x="1435" y="3559"/>
                  </a:cubicBezTo>
                  <a:lnTo>
                    <a:pt x="0" y="6187"/>
                  </a:lnTo>
                  <a:lnTo>
                    <a:pt x="1424" y="8792"/>
                  </a:lnTo>
                  <a:cubicBezTo>
                    <a:pt x="6324" y="8758"/>
                    <a:pt x="10364" y="4913"/>
                    <a:pt x="10640" y="24"/>
                  </a:cubicBezTo>
                  <a:lnTo>
                    <a:pt x="10640" y="24"/>
                  </a:lnTo>
                  <a:lnTo>
                    <a:pt x="8058" y="1436"/>
                  </a:lnTo>
                  <a:lnTo>
                    <a:pt x="5395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3736598" y="2343307"/>
              <a:ext cx="191707" cy="231686"/>
            </a:xfrm>
            <a:custGeom>
              <a:rect b="b" l="l" r="r" t="t"/>
              <a:pathLst>
                <a:path extrusionOk="0" h="10640" w="8804">
                  <a:moveTo>
                    <a:pt x="2606" y="0"/>
                  </a:moveTo>
                  <a:lnTo>
                    <a:pt x="0" y="1435"/>
                  </a:lnTo>
                  <a:cubicBezTo>
                    <a:pt x="46" y="6335"/>
                    <a:pt x="3880" y="10364"/>
                    <a:pt x="8769" y="10639"/>
                  </a:cubicBezTo>
                  <a:lnTo>
                    <a:pt x="7357" y="8057"/>
                  </a:lnTo>
                  <a:lnTo>
                    <a:pt x="8803" y="5394"/>
                  </a:lnTo>
                  <a:cubicBezTo>
                    <a:pt x="6795" y="5142"/>
                    <a:pt x="5280" y="3455"/>
                    <a:pt x="5245" y="1435"/>
                  </a:cubicBezTo>
                  <a:lnTo>
                    <a:pt x="260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8"/>
          <p:cNvSpPr txBox="1"/>
          <p:nvPr>
            <p:ph idx="8" type="title"/>
          </p:nvPr>
        </p:nvSpPr>
        <p:spPr>
          <a:xfrm>
            <a:off x="4138759" y="1569867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>
                <a:solidFill>
                  <a:srgbClr val="FF0000"/>
                </a:solidFill>
              </a:rPr>
              <a:t>01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0" name="Google Shape;110;p8"/>
          <p:cNvSpPr txBox="1"/>
          <p:nvPr>
            <p:ph idx="8" type="title"/>
          </p:nvPr>
        </p:nvSpPr>
        <p:spPr>
          <a:xfrm>
            <a:off x="4138759" y="3964592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>
                <a:solidFill>
                  <a:srgbClr val="FF0000"/>
                </a:solidFill>
              </a:rPr>
              <a:t>02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1" name="Google Shape;111;p8"/>
          <p:cNvSpPr/>
          <p:nvPr/>
        </p:nvSpPr>
        <p:spPr>
          <a:xfrm>
            <a:off x="1658600" y="2076250"/>
            <a:ext cx="2297400" cy="2101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AC1B3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ru-RU" sz="1700">
                <a:solidFill>
                  <a:schemeClr val="lt1"/>
                </a:solidFill>
              </a:rPr>
              <a:t>Категория бизнеса</a:t>
            </a:r>
            <a:endParaRPr b="1" i="0" sz="1700" u="none" cap="none" strike="noStrike">
              <a:solidFill>
                <a:schemeClr val="lt1"/>
              </a:solidFill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5498400" y="2076250"/>
            <a:ext cx="2297400" cy="2101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AC1B3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ru-RU" sz="1700">
                <a:solidFill>
                  <a:schemeClr val="lt1"/>
                </a:solidFill>
              </a:rPr>
              <a:t>Геолокация</a:t>
            </a:r>
            <a:endParaRPr b="1" i="0" sz="1700" u="none" cap="none" strike="noStrike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68df2a8cd_0_57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-RU"/>
              <a:t>Показатель успешности бизнеса</a:t>
            </a:r>
            <a:endParaRPr/>
          </a:p>
        </p:txBody>
      </p:sp>
      <p:cxnSp>
        <p:nvCxnSpPr>
          <p:cNvPr id="118" name="Google Shape;118;ga68df2a8cd_0_5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AC1B3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ga68df2a8cd_0_57"/>
          <p:cNvSpPr/>
          <p:nvPr/>
        </p:nvSpPr>
        <p:spPr>
          <a:xfrm>
            <a:off x="3753000" y="2668750"/>
            <a:ext cx="1854900" cy="870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AC1B3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>
                <a:solidFill>
                  <a:schemeClr val="lt1"/>
                </a:solidFill>
              </a:rPr>
              <a:t>Показатель</a:t>
            </a:r>
            <a:endParaRPr b="0" i="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a68df2a8cd_0_57"/>
          <p:cNvSpPr/>
          <p:nvPr/>
        </p:nvSpPr>
        <p:spPr>
          <a:xfrm>
            <a:off x="2042025" y="2126125"/>
            <a:ext cx="1643700" cy="870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AC1B3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1100">
                <a:solidFill>
                  <a:schemeClr val="lt1"/>
                </a:solidFill>
              </a:rPr>
              <a:t>Оборот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a68df2a8cd_0_57"/>
          <p:cNvSpPr/>
          <p:nvPr/>
        </p:nvSpPr>
        <p:spPr>
          <a:xfrm>
            <a:off x="2042025" y="3252625"/>
            <a:ext cx="1643700" cy="870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AC1B3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1100">
                <a:solidFill>
                  <a:schemeClr val="lt1"/>
                </a:solidFill>
              </a:rPr>
              <a:t>Площадь помещения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a68df2a8cd_0_57"/>
          <p:cNvSpPr/>
          <p:nvPr/>
        </p:nvSpPr>
        <p:spPr>
          <a:xfrm>
            <a:off x="5675175" y="2050075"/>
            <a:ext cx="1643700" cy="8697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AC1B3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1100">
                <a:solidFill>
                  <a:schemeClr val="lt1"/>
                </a:solidFill>
              </a:rPr>
              <a:t>Объем продаж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a68df2a8cd_0_57"/>
          <p:cNvSpPr/>
          <p:nvPr/>
        </p:nvSpPr>
        <p:spPr>
          <a:xfrm>
            <a:off x="5675175" y="3252775"/>
            <a:ext cx="1643700" cy="8697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AC1B3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1100">
                <a:solidFill>
                  <a:schemeClr val="lt1"/>
                </a:solidFill>
              </a:rPr>
              <a:t>Человеческий капитал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ga68df2a8cd_0_57"/>
          <p:cNvCxnSpPr/>
          <p:nvPr/>
        </p:nvCxnSpPr>
        <p:spPr>
          <a:xfrm>
            <a:off x="3584750" y="2749313"/>
            <a:ext cx="276300" cy="148800"/>
          </a:xfrm>
          <a:prstGeom prst="straightConnector1">
            <a:avLst/>
          </a:prstGeom>
          <a:noFill/>
          <a:ln cap="flat" cmpd="sng" w="28575">
            <a:solidFill>
              <a:srgbClr val="FBFBFB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5" name="Google Shape;125;ga68df2a8cd_0_57"/>
          <p:cNvCxnSpPr/>
          <p:nvPr/>
        </p:nvCxnSpPr>
        <p:spPr>
          <a:xfrm flipH="1" rot="10800000">
            <a:off x="3579500" y="3352550"/>
            <a:ext cx="286800" cy="127500"/>
          </a:xfrm>
          <a:prstGeom prst="straightConnector1">
            <a:avLst/>
          </a:prstGeom>
          <a:noFill/>
          <a:ln cap="flat" cmpd="sng" w="28575">
            <a:solidFill>
              <a:srgbClr val="FBFBFB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6" name="Google Shape;126;ga68df2a8cd_0_57"/>
          <p:cNvCxnSpPr/>
          <p:nvPr/>
        </p:nvCxnSpPr>
        <p:spPr>
          <a:xfrm>
            <a:off x="5480175" y="3341838"/>
            <a:ext cx="276300" cy="148800"/>
          </a:xfrm>
          <a:prstGeom prst="straightConnector1">
            <a:avLst/>
          </a:prstGeom>
          <a:noFill/>
          <a:ln cap="flat" cmpd="sng" w="28575">
            <a:solidFill>
              <a:srgbClr val="FBFBFB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7" name="Google Shape;127;ga68df2a8cd_0_57"/>
          <p:cNvCxnSpPr/>
          <p:nvPr/>
        </p:nvCxnSpPr>
        <p:spPr>
          <a:xfrm flipH="1" rot="10800000">
            <a:off x="5474925" y="2728200"/>
            <a:ext cx="286800" cy="127500"/>
          </a:xfrm>
          <a:prstGeom prst="straightConnector1">
            <a:avLst/>
          </a:prstGeom>
          <a:noFill/>
          <a:ln cap="flat" cmpd="sng" w="28575">
            <a:solidFill>
              <a:srgbClr val="FBFBFB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28" name="Google Shape;128;ga68df2a8cd_0_57"/>
          <p:cNvSpPr/>
          <p:nvPr/>
        </p:nvSpPr>
        <p:spPr>
          <a:xfrm>
            <a:off x="3694500" y="3836500"/>
            <a:ext cx="1920300" cy="870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AC1B3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1100">
                <a:solidFill>
                  <a:schemeClr val="lt1"/>
                </a:solidFill>
              </a:rPr>
              <a:t>Устойчивость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ga68df2a8cd_0_57"/>
          <p:cNvCxnSpPr/>
          <p:nvPr/>
        </p:nvCxnSpPr>
        <p:spPr>
          <a:xfrm rot="10800000">
            <a:off x="4680450" y="3560125"/>
            <a:ext cx="0" cy="255000"/>
          </a:xfrm>
          <a:prstGeom prst="straightConnector1">
            <a:avLst/>
          </a:prstGeom>
          <a:noFill/>
          <a:ln cap="flat" cmpd="sng" w="28575">
            <a:solidFill>
              <a:srgbClr val="FBFBFB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0" name="Google Shape;130;ga68df2a8cd_0_57"/>
          <p:cNvSpPr/>
          <p:nvPr/>
        </p:nvSpPr>
        <p:spPr>
          <a:xfrm>
            <a:off x="3701400" y="1525088"/>
            <a:ext cx="1906500" cy="8697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AC1B3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1100">
                <a:solidFill>
                  <a:schemeClr val="lt1"/>
                </a:solidFill>
              </a:rPr>
              <a:t>Пользовательская оценка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ga68df2a8cd_0_57"/>
          <p:cNvCxnSpPr/>
          <p:nvPr/>
        </p:nvCxnSpPr>
        <p:spPr>
          <a:xfrm rot="10800000">
            <a:off x="4680450" y="2386600"/>
            <a:ext cx="0" cy="255000"/>
          </a:xfrm>
          <a:prstGeom prst="straightConnector1">
            <a:avLst/>
          </a:prstGeom>
          <a:noFill/>
          <a:ln cap="flat" cmpd="sng" w="28575">
            <a:solidFill>
              <a:srgbClr val="FBFBFB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68df2a8cd_0_324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-RU"/>
              <a:t>Показатель успешности бизнеса</a:t>
            </a:r>
            <a:endParaRPr/>
          </a:p>
        </p:txBody>
      </p:sp>
      <p:cxnSp>
        <p:nvCxnSpPr>
          <p:cNvPr id="137" name="Google Shape;137;ga68df2a8cd_0_32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AC1B3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ga68df2a8cd_0_324"/>
          <p:cNvSpPr/>
          <p:nvPr/>
        </p:nvSpPr>
        <p:spPr>
          <a:xfrm>
            <a:off x="3753000" y="2668750"/>
            <a:ext cx="1854900" cy="870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AC1B3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>
                <a:solidFill>
                  <a:schemeClr val="lt1"/>
                </a:solidFill>
              </a:rPr>
              <a:t>Источники</a:t>
            </a:r>
            <a:endParaRPr b="0" i="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a68df2a8cd_0_324"/>
          <p:cNvSpPr/>
          <p:nvPr/>
        </p:nvSpPr>
        <p:spPr>
          <a:xfrm>
            <a:off x="2042025" y="2126125"/>
            <a:ext cx="1643700" cy="870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AC1B3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1100">
                <a:solidFill>
                  <a:schemeClr val="lt1"/>
                </a:solidFill>
              </a:rPr>
              <a:t>ФНС / </a:t>
            </a:r>
            <a:br>
              <a:rPr lang="ru-RU" sz="1100">
                <a:solidFill>
                  <a:schemeClr val="lt1"/>
                </a:solidFill>
              </a:rPr>
            </a:br>
            <a:r>
              <a:rPr lang="ru-RU" sz="1100">
                <a:solidFill>
                  <a:schemeClr val="lt1"/>
                </a:solidFill>
              </a:rPr>
              <a:t>ЕГРЮЛ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a68df2a8cd_0_324"/>
          <p:cNvSpPr/>
          <p:nvPr/>
        </p:nvSpPr>
        <p:spPr>
          <a:xfrm>
            <a:off x="2042025" y="3252625"/>
            <a:ext cx="1643700" cy="870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AC1B3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1100">
                <a:solidFill>
                  <a:schemeClr val="lt1"/>
                </a:solidFill>
              </a:rPr>
              <a:t>Отзовики / </a:t>
            </a:r>
            <a:br>
              <a:rPr lang="ru-RU" sz="1100">
                <a:solidFill>
                  <a:schemeClr val="lt1"/>
                </a:solidFill>
              </a:rPr>
            </a:br>
            <a:r>
              <a:rPr lang="ru-RU" sz="1100">
                <a:solidFill>
                  <a:schemeClr val="lt1"/>
                </a:solidFill>
              </a:rPr>
              <a:t>Площадки аренды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a68df2a8cd_0_324"/>
          <p:cNvSpPr/>
          <p:nvPr/>
        </p:nvSpPr>
        <p:spPr>
          <a:xfrm>
            <a:off x="5675175" y="2050075"/>
            <a:ext cx="1643700" cy="8697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AC1B3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ru-RU" sz="1100">
                <a:solidFill>
                  <a:schemeClr val="lt1"/>
                </a:solidFill>
              </a:rPr>
              <a:t>ЕГРН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42" name="Google Shape;142;ga68df2a8cd_0_324"/>
          <p:cNvSpPr/>
          <p:nvPr/>
        </p:nvSpPr>
        <p:spPr>
          <a:xfrm>
            <a:off x="5675175" y="3252775"/>
            <a:ext cx="1643700" cy="8697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AC1B3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1100">
                <a:solidFill>
                  <a:schemeClr val="lt1"/>
                </a:solidFill>
              </a:rPr>
              <a:t>Пенсионный фонд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ga68df2a8cd_0_324"/>
          <p:cNvCxnSpPr/>
          <p:nvPr/>
        </p:nvCxnSpPr>
        <p:spPr>
          <a:xfrm>
            <a:off x="3584750" y="2749313"/>
            <a:ext cx="276300" cy="148800"/>
          </a:xfrm>
          <a:prstGeom prst="straightConnector1">
            <a:avLst/>
          </a:prstGeom>
          <a:noFill/>
          <a:ln cap="flat" cmpd="sng" w="28575">
            <a:solidFill>
              <a:srgbClr val="FBFBFB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4" name="Google Shape;144;ga68df2a8cd_0_324"/>
          <p:cNvCxnSpPr/>
          <p:nvPr/>
        </p:nvCxnSpPr>
        <p:spPr>
          <a:xfrm flipH="1" rot="10800000">
            <a:off x="3579500" y="3352550"/>
            <a:ext cx="286800" cy="127500"/>
          </a:xfrm>
          <a:prstGeom prst="straightConnector1">
            <a:avLst/>
          </a:prstGeom>
          <a:noFill/>
          <a:ln cap="flat" cmpd="sng" w="28575">
            <a:solidFill>
              <a:srgbClr val="FBFBFB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5" name="Google Shape;145;ga68df2a8cd_0_324"/>
          <p:cNvCxnSpPr/>
          <p:nvPr/>
        </p:nvCxnSpPr>
        <p:spPr>
          <a:xfrm>
            <a:off x="5480175" y="3341838"/>
            <a:ext cx="276300" cy="148800"/>
          </a:xfrm>
          <a:prstGeom prst="straightConnector1">
            <a:avLst/>
          </a:prstGeom>
          <a:noFill/>
          <a:ln cap="flat" cmpd="sng" w="28575">
            <a:solidFill>
              <a:srgbClr val="FBFBFB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46" name="Google Shape;146;ga68df2a8cd_0_324"/>
          <p:cNvCxnSpPr/>
          <p:nvPr/>
        </p:nvCxnSpPr>
        <p:spPr>
          <a:xfrm flipH="1" rot="10800000">
            <a:off x="5474925" y="2728200"/>
            <a:ext cx="286800" cy="127500"/>
          </a:xfrm>
          <a:prstGeom prst="straightConnector1">
            <a:avLst/>
          </a:prstGeom>
          <a:noFill/>
          <a:ln cap="flat" cmpd="sng" w="28575">
            <a:solidFill>
              <a:srgbClr val="FBFBFB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47" name="Google Shape;147;ga68df2a8cd_0_324"/>
          <p:cNvSpPr/>
          <p:nvPr/>
        </p:nvSpPr>
        <p:spPr>
          <a:xfrm>
            <a:off x="3694500" y="3836500"/>
            <a:ext cx="1920300" cy="870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AC1B3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1100">
                <a:solidFill>
                  <a:schemeClr val="lt1"/>
                </a:solidFill>
              </a:rPr>
              <a:t>MOS.RU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ga68df2a8cd_0_324"/>
          <p:cNvCxnSpPr/>
          <p:nvPr/>
        </p:nvCxnSpPr>
        <p:spPr>
          <a:xfrm rot="10800000">
            <a:off x="4680450" y="3560125"/>
            <a:ext cx="0" cy="255000"/>
          </a:xfrm>
          <a:prstGeom prst="straightConnector1">
            <a:avLst/>
          </a:prstGeom>
          <a:noFill/>
          <a:ln cap="flat" cmpd="sng" w="28575">
            <a:solidFill>
              <a:srgbClr val="FBFBFB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9" name="Google Shape;149;ga68df2a8cd_0_324"/>
          <p:cNvSpPr/>
          <p:nvPr/>
        </p:nvSpPr>
        <p:spPr>
          <a:xfrm>
            <a:off x="3701400" y="1525088"/>
            <a:ext cx="1906500" cy="8697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AC1B3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1100">
                <a:solidFill>
                  <a:schemeClr val="lt1"/>
                </a:solidFill>
              </a:rPr>
              <a:t>Яндекс Карты / 2ГИС 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ga68df2a8cd_0_324"/>
          <p:cNvCxnSpPr/>
          <p:nvPr/>
        </p:nvCxnSpPr>
        <p:spPr>
          <a:xfrm rot="10800000">
            <a:off x="4680450" y="2386600"/>
            <a:ext cx="0" cy="255000"/>
          </a:xfrm>
          <a:prstGeom prst="straightConnector1">
            <a:avLst/>
          </a:prstGeom>
          <a:noFill/>
          <a:ln cap="flat" cmpd="sng" w="28575">
            <a:solidFill>
              <a:srgbClr val="FBFBFB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68df2a8cd_0_26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-RU">
                <a:solidFill>
                  <a:schemeClr val="lt1"/>
                </a:solidFill>
              </a:rPr>
              <a:t>От категории бизнеса к геопризнакам</a:t>
            </a:r>
            <a:endParaRPr/>
          </a:p>
        </p:txBody>
      </p:sp>
      <p:cxnSp>
        <p:nvCxnSpPr>
          <p:cNvPr id="156" name="Google Shape;156;ga68df2a8cd_0_26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AC1B3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ga68df2a8cd_0_263"/>
          <p:cNvSpPr txBox="1"/>
          <p:nvPr>
            <p:ph idx="8" type="title"/>
          </p:nvPr>
        </p:nvSpPr>
        <p:spPr>
          <a:xfrm>
            <a:off x="7809784" y="189942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>
                <a:solidFill>
                  <a:srgbClr val="FF0000"/>
                </a:solidFill>
              </a:rPr>
              <a:t>01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8" name="Google Shape;158;ga68df2a8cd_0_263"/>
          <p:cNvSpPr/>
          <p:nvPr/>
        </p:nvSpPr>
        <p:spPr>
          <a:xfrm>
            <a:off x="3751649" y="2363150"/>
            <a:ext cx="1945500" cy="10455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AC1B3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>
                <a:solidFill>
                  <a:schemeClr val="lt1"/>
                </a:solidFill>
              </a:rPr>
              <a:t>Топ N наиболее успешных бизнесов в этой категории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ga68df2a8cd_0_263"/>
          <p:cNvSpPr/>
          <p:nvPr/>
        </p:nvSpPr>
        <p:spPr>
          <a:xfrm>
            <a:off x="6491874" y="2363150"/>
            <a:ext cx="1945500" cy="10455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AC1B3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lt1"/>
                </a:solidFill>
              </a:rPr>
              <a:t>Т</a:t>
            </a:r>
            <a:r>
              <a:rPr lang="ru-RU">
                <a:solidFill>
                  <a:schemeClr val="lt1"/>
                </a:solidFill>
              </a:rPr>
              <a:t>оп K признаков, определяющих лидеров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ga68df2a8cd_0_263"/>
          <p:cNvSpPr/>
          <p:nvPr/>
        </p:nvSpPr>
        <p:spPr>
          <a:xfrm>
            <a:off x="1016724" y="2363150"/>
            <a:ext cx="1945500" cy="10455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AC1B3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>
                <a:solidFill>
                  <a:schemeClr val="lt1"/>
                </a:solidFill>
              </a:rPr>
              <a:t>Категория бизнеса</a:t>
            </a:r>
            <a:endParaRPr b="0" i="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ga68df2a8cd_0_263"/>
          <p:cNvCxnSpPr>
            <a:stCxn id="160" idx="0"/>
            <a:endCxn id="158" idx="2"/>
          </p:cNvCxnSpPr>
          <p:nvPr/>
        </p:nvCxnSpPr>
        <p:spPr>
          <a:xfrm>
            <a:off x="2962224" y="2885900"/>
            <a:ext cx="789300" cy="0"/>
          </a:xfrm>
          <a:prstGeom prst="straightConnector1">
            <a:avLst/>
          </a:prstGeom>
          <a:noFill/>
          <a:ln cap="flat" cmpd="sng" w="28575">
            <a:solidFill>
              <a:srgbClr val="FBFBFB"/>
            </a:solidFill>
            <a:prstDash val="solid"/>
            <a:round/>
            <a:headEnd len="med" w="med" type="oval"/>
            <a:tailEnd len="med" w="med" type="stealth"/>
          </a:ln>
        </p:spPr>
      </p:cxnSp>
      <p:cxnSp>
        <p:nvCxnSpPr>
          <p:cNvPr id="162" name="Google Shape;162;ga68df2a8cd_0_263"/>
          <p:cNvCxnSpPr/>
          <p:nvPr/>
        </p:nvCxnSpPr>
        <p:spPr>
          <a:xfrm>
            <a:off x="5697149" y="2885900"/>
            <a:ext cx="789300" cy="0"/>
          </a:xfrm>
          <a:prstGeom prst="straightConnector1">
            <a:avLst/>
          </a:prstGeom>
          <a:noFill/>
          <a:ln cap="flat" cmpd="sng" w="28575">
            <a:solidFill>
              <a:srgbClr val="FBFBFB"/>
            </a:solidFill>
            <a:prstDash val="solid"/>
            <a:round/>
            <a:headEnd len="med" w="med" type="oval"/>
            <a:tailEnd len="med" w="med" type="stealth"/>
          </a:ln>
        </p:spPr>
      </p:cxnSp>
      <p:cxnSp>
        <p:nvCxnSpPr>
          <p:cNvPr id="163" name="Google Shape;163;ga68df2a8cd_0_263"/>
          <p:cNvCxnSpPr/>
          <p:nvPr/>
        </p:nvCxnSpPr>
        <p:spPr>
          <a:xfrm>
            <a:off x="3336900" y="2901200"/>
            <a:ext cx="0" cy="1105200"/>
          </a:xfrm>
          <a:prstGeom prst="straightConnector1">
            <a:avLst/>
          </a:prstGeom>
          <a:noFill/>
          <a:ln cap="flat" cmpd="sng" w="28575">
            <a:solidFill>
              <a:srgbClr val="FBFBFB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64" name="Google Shape;164;ga68df2a8cd_0_263"/>
          <p:cNvSpPr txBox="1"/>
          <p:nvPr/>
        </p:nvSpPr>
        <p:spPr>
          <a:xfrm>
            <a:off x="2768425" y="4021700"/>
            <a:ext cx="11769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FBFBFB"/>
                </a:solidFill>
                <a:latin typeface="Roboto Light"/>
                <a:ea typeface="Roboto Light"/>
                <a:cs typeface="Roboto Light"/>
                <a:sym typeface="Roboto Light"/>
              </a:rPr>
              <a:t>Показатель успешности бизнеса</a:t>
            </a:r>
            <a:endParaRPr>
              <a:solidFill>
                <a:srgbClr val="FBFBFB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65" name="Google Shape;165;ga68df2a8cd_0_263"/>
          <p:cNvCxnSpPr/>
          <p:nvPr/>
        </p:nvCxnSpPr>
        <p:spPr>
          <a:xfrm>
            <a:off x="6080100" y="2901200"/>
            <a:ext cx="0" cy="1105200"/>
          </a:xfrm>
          <a:prstGeom prst="straightConnector1">
            <a:avLst/>
          </a:prstGeom>
          <a:noFill/>
          <a:ln cap="flat" cmpd="sng" w="28575">
            <a:solidFill>
              <a:srgbClr val="FBFBFB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66" name="Google Shape;166;ga68df2a8cd_0_263"/>
          <p:cNvSpPr txBox="1"/>
          <p:nvPr/>
        </p:nvSpPr>
        <p:spPr>
          <a:xfrm>
            <a:off x="5491650" y="4021700"/>
            <a:ext cx="11769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FBFBFB"/>
                </a:solidFill>
                <a:latin typeface="Roboto Light"/>
                <a:ea typeface="Roboto Light"/>
                <a:cs typeface="Roboto Light"/>
                <a:sym typeface="Roboto Light"/>
              </a:rPr>
              <a:t>Линейная регрессия</a:t>
            </a:r>
            <a:endParaRPr>
              <a:solidFill>
                <a:srgbClr val="FBFBFB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68df2a8cd_0_229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-RU"/>
              <a:t>От признаков к месту</a:t>
            </a:r>
            <a:endParaRPr/>
          </a:p>
        </p:txBody>
      </p:sp>
      <p:cxnSp>
        <p:nvCxnSpPr>
          <p:cNvPr id="172" name="Google Shape;172;ga68df2a8cd_0_22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AC1B3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ga68df2a8cd_0_229"/>
          <p:cNvSpPr txBox="1"/>
          <p:nvPr>
            <p:ph idx="8" type="title"/>
          </p:nvPr>
        </p:nvSpPr>
        <p:spPr>
          <a:xfrm>
            <a:off x="7809784" y="189942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>
                <a:solidFill>
                  <a:srgbClr val="FF0000"/>
                </a:solidFill>
              </a:rPr>
              <a:t>01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4" name="Google Shape;174;ga68df2a8cd_0_229"/>
          <p:cNvSpPr/>
          <p:nvPr/>
        </p:nvSpPr>
        <p:spPr>
          <a:xfrm>
            <a:off x="3599249" y="1653725"/>
            <a:ext cx="1945500" cy="10455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AC1B3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>
                <a:solidFill>
                  <a:schemeClr val="lt1"/>
                </a:solidFill>
              </a:rPr>
              <a:t>Признаки удачного расположения</a:t>
            </a:r>
            <a:endParaRPr b="0" i="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a68df2a8cd_0_229"/>
          <p:cNvSpPr/>
          <p:nvPr/>
        </p:nvSpPr>
        <p:spPr>
          <a:xfrm>
            <a:off x="3599249" y="3377375"/>
            <a:ext cx="1945500" cy="10455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AC1B3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>
                <a:solidFill>
                  <a:schemeClr val="lt1"/>
                </a:solidFill>
              </a:rPr>
              <a:t>Пул потенциальных мест</a:t>
            </a:r>
            <a:endParaRPr b="0" i="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a68df2a8cd_0_229"/>
          <p:cNvSpPr/>
          <p:nvPr/>
        </p:nvSpPr>
        <p:spPr>
          <a:xfrm>
            <a:off x="6037599" y="2515550"/>
            <a:ext cx="1945500" cy="10455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AC1B3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>
                <a:solidFill>
                  <a:schemeClr val="lt1"/>
                </a:solidFill>
              </a:rPr>
              <a:t>Наиболее</a:t>
            </a:r>
            <a:r>
              <a:rPr lang="ru-RU">
                <a:solidFill>
                  <a:schemeClr val="lt1"/>
                </a:solidFill>
              </a:rPr>
              <a:t> удачное расположение</a:t>
            </a:r>
            <a:endParaRPr b="0" i="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a68df2a8cd_0_229"/>
          <p:cNvSpPr/>
          <p:nvPr/>
        </p:nvSpPr>
        <p:spPr>
          <a:xfrm>
            <a:off x="1160899" y="2515550"/>
            <a:ext cx="1945500" cy="1045500"/>
          </a:xfrm>
          <a:prstGeom prst="snip1Rect">
            <a:avLst>
              <a:gd fmla="val 16667" name="adj"/>
            </a:avLst>
          </a:prstGeom>
          <a:solidFill>
            <a:srgbClr val="AC1B3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>
                <a:solidFill>
                  <a:schemeClr val="lt1"/>
                </a:solidFill>
              </a:rPr>
              <a:t>Близлежащие</a:t>
            </a:r>
            <a:r>
              <a:rPr lang="ru-RU">
                <a:solidFill>
                  <a:schemeClr val="lt1"/>
                </a:solidFill>
              </a:rPr>
              <a:t> конкуренты</a:t>
            </a:r>
            <a:endParaRPr b="0" i="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ga68df2a8cd_0_229"/>
          <p:cNvCxnSpPr>
            <a:stCxn id="174" idx="1"/>
            <a:endCxn id="175" idx="3"/>
          </p:cNvCxnSpPr>
          <p:nvPr/>
        </p:nvCxnSpPr>
        <p:spPr>
          <a:xfrm>
            <a:off x="4571999" y="2699225"/>
            <a:ext cx="0" cy="678300"/>
          </a:xfrm>
          <a:prstGeom prst="straightConnector1">
            <a:avLst/>
          </a:prstGeom>
          <a:noFill/>
          <a:ln cap="flat" cmpd="sng" w="28575">
            <a:solidFill>
              <a:srgbClr val="FBFBFB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79" name="Google Shape;179;ga68df2a8cd_0_229"/>
          <p:cNvCxnSpPr>
            <a:endCxn id="176" idx="2"/>
          </p:cNvCxnSpPr>
          <p:nvPr/>
        </p:nvCxnSpPr>
        <p:spPr>
          <a:xfrm flipH="1" rot="10800000">
            <a:off x="4516299" y="3038300"/>
            <a:ext cx="1521300" cy="11700"/>
          </a:xfrm>
          <a:prstGeom prst="straightConnector1">
            <a:avLst/>
          </a:prstGeom>
          <a:noFill/>
          <a:ln cap="flat" cmpd="sng" w="28575">
            <a:solidFill>
              <a:srgbClr val="FBFBFB"/>
            </a:solidFill>
            <a:prstDash val="solid"/>
            <a:round/>
            <a:headEnd len="med" w="med" type="oval"/>
            <a:tailEnd len="med" w="med" type="stealth"/>
          </a:ln>
        </p:spPr>
      </p:cxnSp>
      <p:cxnSp>
        <p:nvCxnSpPr>
          <p:cNvPr id="180" name="Google Shape;180;ga68df2a8cd_0_229"/>
          <p:cNvCxnSpPr/>
          <p:nvPr/>
        </p:nvCxnSpPr>
        <p:spPr>
          <a:xfrm>
            <a:off x="2136050" y="3581325"/>
            <a:ext cx="1020300" cy="1020300"/>
          </a:xfrm>
          <a:prstGeom prst="straightConnector1">
            <a:avLst/>
          </a:prstGeom>
          <a:noFill/>
          <a:ln cap="flat" cmpd="sng" w="28575">
            <a:solidFill>
              <a:srgbClr val="FBFBFB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81" name="Google Shape;181;ga68df2a8cd_0_229"/>
          <p:cNvCxnSpPr/>
          <p:nvPr/>
        </p:nvCxnSpPr>
        <p:spPr>
          <a:xfrm flipH="1" rot="10800000">
            <a:off x="3106400" y="4622500"/>
            <a:ext cx="3099900" cy="5700"/>
          </a:xfrm>
          <a:prstGeom prst="straightConnector1">
            <a:avLst/>
          </a:prstGeom>
          <a:noFill/>
          <a:ln cap="flat" cmpd="sng" w="28575">
            <a:solidFill>
              <a:srgbClr val="FBFBFB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82" name="Google Shape;182;ga68df2a8cd_0_229"/>
          <p:cNvCxnSpPr/>
          <p:nvPr/>
        </p:nvCxnSpPr>
        <p:spPr>
          <a:xfrm flipH="1">
            <a:off x="6163650" y="3561050"/>
            <a:ext cx="867900" cy="1114800"/>
          </a:xfrm>
          <a:prstGeom prst="straightConnector1">
            <a:avLst/>
          </a:prstGeom>
          <a:noFill/>
          <a:ln cap="flat" cmpd="sng" w="28575">
            <a:solidFill>
              <a:srgbClr val="FBFBFB"/>
            </a:solidFill>
            <a:prstDash val="solid"/>
            <a:round/>
            <a:headEnd len="med" w="med" type="stealth"/>
            <a:tailEnd len="med" w="med" type="oval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68df2a8cd_0_159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-RU"/>
              <a:t>Ищем похожие места</a:t>
            </a:r>
            <a:endParaRPr/>
          </a:p>
        </p:txBody>
      </p:sp>
      <p:cxnSp>
        <p:nvCxnSpPr>
          <p:cNvPr id="188" name="Google Shape;188;ga68df2a8cd_0_15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AC1B3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" name="Google Shape;189;ga68df2a8cd_0_159"/>
          <p:cNvSpPr txBox="1"/>
          <p:nvPr>
            <p:ph idx="8" type="title"/>
          </p:nvPr>
        </p:nvSpPr>
        <p:spPr>
          <a:xfrm>
            <a:off x="7809784" y="189942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>
                <a:solidFill>
                  <a:srgbClr val="FF0000"/>
                </a:solidFill>
              </a:rPr>
              <a:t>02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0" name="Google Shape;190;ga68df2a8cd_0_159"/>
          <p:cNvSpPr/>
          <p:nvPr/>
        </p:nvSpPr>
        <p:spPr>
          <a:xfrm>
            <a:off x="864324" y="1653725"/>
            <a:ext cx="1945500" cy="10455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AC1B3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>
                <a:solidFill>
                  <a:schemeClr val="lt1"/>
                </a:solidFill>
              </a:rPr>
              <a:t>Признаки интересующего нас расположения</a:t>
            </a:r>
            <a:endParaRPr b="0" i="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a68df2a8cd_0_159"/>
          <p:cNvSpPr/>
          <p:nvPr/>
        </p:nvSpPr>
        <p:spPr>
          <a:xfrm>
            <a:off x="864324" y="3377375"/>
            <a:ext cx="1945500" cy="10455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AC1B3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>
                <a:solidFill>
                  <a:schemeClr val="lt1"/>
                </a:solidFill>
              </a:rPr>
              <a:t>Пул потенциальных мест</a:t>
            </a:r>
            <a:endParaRPr b="0" i="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a68df2a8cd_0_159"/>
          <p:cNvSpPr/>
          <p:nvPr/>
        </p:nvSpPr>
        <p:spPr>
          <a:xfrm>
            <a:off x="3599249" y="2515625"/>
            <a:ext cx="1945500" cy="10455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AC1B3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>
                <a:solidFill>
                  <a:schemeClr val="lt1"/>
                </a:solidFill>
              </a:rPr>
              <a:t>Пул похожих по местоположению локаций</a:t>
            </a:r>
            <a:endParaRPr b="0" i="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ga68df2a8cd_0_159"/>
          <p:cNvCxnSpPr>
            <a:endCxn id="191" idx="3"/>
          </p:cNvCxnSpPr>
          <p:nvPr/>
        </p:nvCxnSpPr>
        <p:spPr>
          <a:xfrm flipH="1">
            <a:off x="1837074" y="2699375"/>
            <a:ext cx="1500" cy="678000"/>
          </a:xfrm>
          <a:prstGeom prst="straightConnector1">
            <a:avLst/>
          </a:prstGeom>
          <a:noFill/>
          <a:ln cap="flat" cmpd="sng" w="28575">
            <a:solidFill>
              <a:srgbClr val="FBFBFB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94" name="Google Shape;194;ga68df2a8cd_0_159"/>
          <p:cNvCxnSpPr>
            <a:endCxn id="192" idx="2"/>
          </p:cNvCxnSpPr>
          <p:nvPr/>
        </p:nvCxnSpPr>
        <p:spPr>
          <a:xfrm>
            <a:off x="1774949" y="3028775"/>
            <a:ext cx="1824300" cy="9600"/>
          </a:xfrm>
          <a:prstGeom prst="straightConnector1">
            <a:avLst/>
          </a:prstGeom>
          <a:noFill/>
          <a:ln cap="flat" cmpd="sng" w="28575">
            <a:solidFill>
              <a:srgbClr val="FBFBFB"/>
            </a:solidFill>
            <a:prstDash val="solid"/>
            <a:round/>
            <a:headEnd len="med" w="med" type="oval"/>
            <a:tailEnd len="med" w="med" type="stealth"/>
          </a:ln>
        </p:spPr>
      </p:cxnSp>
      <p:pic>
        <p:nvPicPr>
          <p:cNvPr id="195" name="Google Shape;195;ga68df2a8cd_0_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3175" y="1653725"/>
            <a:ext cx="2160300" cy="27693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rgbClr val="FBFBFB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96" name="Google Shape;196;ga68df2a8cd_0_159"/>
          <p:cNvCxnSpPr>
            <a:endCxn id="195" idx="2"/>
          </p:cNvCxnSpPr>
          <p:nvPr/>
        </p:nvCxnSpPr>
        <p:spPr>
          <a:xfrm flipH="1" rot="10800000">
            <a:off x="5544775" y="3038375"/>
            <a:ext cx="1118400" cy="600"/>
          </a:xfrm>
          <a:prstGeom prst="straightConnector1">
            <a:avLst/>
          </a:prstGeom>
          <a:noFill/>
          <a:ln cap="flat" cmpd="sng" w="28575">
            <a:solidFill>
              <a:srgbClr val="FBFBFB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68df2a8cd_0_17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-RU"/>
              <a:t>Ищем успешные категории</a:t>
            </a:r>
            <a:endParaRPr/>
          </a:p>
        </p:txBody>
      </p:sp>
      <p:cxnSp>
        <p:nvCxnSpPr>
          <p:cNvPr id="202" name="Google Shape;202;ga68df2a8cd_0_17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AC1B3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ga68df2a8cd_0_172"/>
          <p:cNvSpPr txBox="1"/>
          <p:nvPr>
            <p:ph idx="8" type="title"/>
          </p:nvPr>
        </p:nvSpPr>
        <p:spPr>
          <a:xfrm>
            <a:off x="7809784" y="189942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>
                <a:solidFill>
                  <a:srgbClr val="FF0000"/>
                </a:solidFill>
              </a:rPr>
              <a:t>02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4" name="Google Shape;204;ga68df2a8cd_0_172"/>
          <p:cNvSpPr/>
          <p:nvPr/>
        </p:nvSpPr>
        <p:spPr>
          <a:xfrm>
            <a:off x="3599249" y="1365775"/>
            <a:ext cx="1945500" cy="10455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AC1B3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>
                <a:solidFill>
                  <a:schemeClr val="lt1"/>
                </a:solidFill>
              </a:rPr>
              <a:t>Топ наиболее успешных категорий бизнеса для этих локаций</a:t>
            </a:r>
            <a:endParaRPr b="0" i="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a68df2a8cd_0_172"/>
          <p:cNvSpPr/>
          <p:nvPr/>
        </p:nvSpPr>
        <p:spPr>
          <a:xfrm>
            <a:off x="6263274" y="2334550"/>
            <a:ext cx="1945500" cy="10455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AC1B3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ru-RU">
                <a:solidFill>
                  <a:schemeClr val="lt1"/>
                </a:solidFill>
              </a:rPr>
              <a:t>Самая успешная категория</a:t>
            </a:r>
            <a:endParaRPr b="0" i="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a68df2a8cd_0_172"/>
          <p:cNvSpPr/>
          <p:nvPr/>
        </p:nvSpPr>
        <p:spPr>
          <a:xfrm>
            <a:off x="935224" y="2334550"/>
            <a:ext cx="1945500" cy="10455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AC1B3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>
                <a:solidFill>
                  <a:schemeClr val="lt1"/>
                </a:solidFill>
              </a:rPr>
              <a:t>Пул похожих по местоположению локаций</a:t>
            </a:r>
            <a:endParaRPr b="0" i="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a68df2a8cd_0_172"/>
          <p:cNvSpPr/>
          <p:nvPr/>
        </p:nvSpPr>
        <p:spPr>
          <a:xfrm>
            <a:off x="3599249" y="3605400"/>
            <a:ext cx="1945500" cy="1045500"/>
          </a:xfrm>
          <a:prstGeom prst="snip1Rect">
            <a:avLst>
              <a:gd fmla="val 16667" name="adj"/>
            </a:avLst>
          </a:prstGeom>
          <a:solidFill>
            <a:srgbClr val="AC1B3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ru-RU">
                <a:solidFill>
                  <a:schemeClr val="lt1"/>
                </a:solidFill>
              </a:rPr>
              <a:t>Близлежащие конкуренты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08" name="Google Shape;208;ga68df2a8cd_0_172"/>
          <p:cNvCxnSpPr>
            <a:endCxn id="204" idx="2"/>
          </p:cNvCxnSpPr>
          <p:nvPr/>
        </p:nvCxnSpPr>
        <p:spPr>
          <a:xfrm flipH="1" rot="10800000">
            <a:off x="2858549" y="1888525"/>
            <a:ext cx="740700" cy="980700"/>
          </a:xfrm>
          <a:prstGeom prst="straightConnector1">
            <a:avLst/>
          </a:prstGeom>
          <a:noFill/>
          <a:ln cap="flat" cmpd="sng" w="28575">
            <a:solidFill>
              <a:srgbClr val="FBFBFB"/>
            </a:solidFill>
            <a:prstDash val="solid"/>
            <a:round/>
            <a:headEnd len="med" w="med" type="oval"/>
            <a:tailEnd len="med" w="med" type="stealth"/>
          </a:ln>
        </p:spPr>
      </p:cxnSp>
      <p:cxnSp>
        <p:nvCxnSpPr>
          <p:cNvPr id="209" name="Google Shape;209;ga68df2a8cd_0_172"/>
          <p:cNvCxnSpPr>
            <a:endCxn id="205" idx="2"/>
          </p:cNvCxnSpPr>
          <p:nvPr/>
        </p:nvCxnSpPr>
        <p:spPr>
          <a:xfrm>
            <a:off x="5557974" y="1923400"/>
            <a:ext cx="705300" cy="933900"/>
          </a:xfrm>
          <a:prstGeom prst="straightConnector1">
            <a:avLst/>
          </a:prstGeom>
          <a:noFill/>
          <a:ln cap="flat" cmpd="sng" w="28575">
            <a:solidFill>
              <a:srgbClr val="FBFBFB"/>
            </a:solidFill>
            <a:prstDash val="solid"/>
            <a:round/>
            <a:headEnd len="med" w="med" type="oval"/>
            <a:tailEnd len="med" w="med" type="stealth"/>
          </a:ln>
        </p:spPr>
      </p:cxnSp>
      <p:cxnSp>
        <p:nvCxnSpPr>
          <p:cNvPr id="210" name="Google Shape;210;ga68df2a8cd_0_172"/>
          <p:cNvCxnSpPr>
            <a:endCxn id="205" idx="2"/>
          </p:cNvCxnSpPr>
          <p:nvPr/>
        </p:nvCxnSpPr>
        <p:spPr>
          <a:xfrm flipH="1" rot="10800000">
            <a:off x="5568474" y="2857300"/>
            <a:ext cx="694800" cy="1287300"/>
          </a:xfrm>
          <a:prstGeom prst="straightConnector1">
            <a:avLst/>
          </a:prstGeom>
          <a:noFill/>
          <a:ln cap="flat" cmpd="sng" w="28575">
            <a:solidFill>
              <a:srgbClr val="FBFBFB"/>
            </a:solidFill>
            <a:prstDash val="solid"/>
            <a:round/>
            <a:headEnd len="med" w="med" type="oval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