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5585990-3662-42B0-A9A9-487D751E9D8E}" type="datetimeFigureOut">
              <a:rPr lang="ru-RU" smtClean="0"/>
              <a:t>22.10.2020</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A85C64A-9E7C-4808-A4DA-02A947BBB86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5150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585990-3662-42B0-A9A9-487D751E9D8E}" type="datetimeFigureOut">
              <a:rPr lang="ru-RU" smtClean="0"/>
              <a:t>22.10.2020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31222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585990-3662-42B0-A9A9-487D751E9D8E}" type="datetimeFigureOut">
              <a:rPr lang="ru-RU" smtClean="0"/>
              <a:t>22.10.2020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295247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5585990-3662-42B0-A9A9-487D751E9D8E}" type="datetimeFigureOut">
              <a:rPr lang="ru-RU" smtClean="0"/>
              <a:t>22.10.2020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112326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smtClean="0"/>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585990-3662-42B0-A9A9-487D751E9D8E}" type="datetimeFigureOut">
              <a:rPr lang="ru-RU" smtClean="0"/>
              <a:t>22.10.2020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A85C64A-9E7C-4808-A4DA-02A947BBB86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937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5585990-3662-42B0-A9A9-487D751E9D8E}" type="datetimeFigureOut">
              <a:rPr lang="ru-RU" smtClean="0"/>
              <a:t>22.10.2020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27153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smtClean="0"/>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5585990-3662-42B0-A9A9-487D751E9D8E}" type="datetimeFigureOut">
              <a:rPr lang="ru-RU" smtClean="0"/>
              <a:t>22.10.2020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424221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5585990-3662-42B0-A9A9-487D751E9D8E}" type="datetimeFigureOut">
              <a:rPr lang="ru-RU" smtClean="0"/>
              <a:t>22.10.2020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206365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85990-3662-42B0-A9A9-487D751E9D8E}" type="datetimeFigureOut">
              <a:rPr lang="ru-RU" smtClean="0"/>
              <a:t>22.10.2020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261558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5585990-3662-42B0-A9A9-487D751E9D8E}" type="datetimeFigureOut">
              <a:rPr lang="ru-RU" smtClean="0"/>
              <a:t>22.10.2020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55519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5585990-3662-42B0-A9A9-487D751E9D8E}" type="datetimeFigureOut">
              <a:rPr lang="ru-RU" smtClean="0"/>
              <a:t>22.10.2020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A85C64A-9E7C-4808-A4DA-02A947BBB866}" type="slidenum">
              <a:rPr lang="ru-RU" smtClean="0"/>
              <a:t>‹#›</a:t>
            </a:fld>
            <a:endParaRPr lang="ru-RU"/>
          </a:p>
        </p:txBody>
      </p:sp>
    </p:spTree>
    <p:extLst>
      <p:ext uri="{BB962C8B-B14F-4D97-AF65-F5344CB8AC3E}">
        <p14:creationId xmlns:p14="http://schemas.microsoft.com/office/powerpoint/2010/main" val="419741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5585990-3662-42B0-A9A9-487D751E9D8E}" type="datetimeFigureOut">
              <a:rPr lang="ru-RU" smtClean="0"/>
              <a:t>22.10.2020</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A85C64A-9E7C-4808-A4DA-02A947BBB866}" type="slidenum">
              <a:rPr lang="ru-RU" smtClean="0"/>
              <a:t>‹#›</a:t>
            </a:fld>
            <a:endParaRPr lang="ru-RU"/>
          </a:p>
        </p:txBody>
      </p:sp>
    </p:spTree>
    <p:extLst>
      <p:ext uri="{BB962C8B-B14F-4D97-AF65-F5344CB8AC3E}">
        <p14:creationId xmlns:p14="http://schemas.microsoft.com/office/powerpoint/2010/main" val="3551996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23990" y="723326"/>
            <a:ext cx="9418320" cy="2103001"/>
          </a:xfrm>
        </p:spPr>
        <p:txBody>
          <a:bodyPr/>
          <a:lstStyle/>
          <a:p>
            <a:r>
              <a:rPr lang="ru-RU" dirty="0" smtClean="0"/>
              <a:t>Типовые ошибки бизнес-плана</a:t>
            </a:r>
            <a:endParaRPr lang="ru-RU" dirty="0"/>
          </a:p>
        </p:txBody>
      </p:sp>
      <p:sp>
        <p:nvSpPr>
          <p:cNvPr id="3" name="Подзаголовок 2"/>
          <p:cNvSpPr>
            <a:spLocks noGrp="1"/>
          </p:cNvSpPr>
          <p:nvPr>
            <p:ph type="subTitle" idx="1"/>
          </p:nvPr>
        </p:nvSpPr>
        <p:spPr>
          <a:xfrm>
            <a:off x="1261872" y="3063834"/>
            <a:ext cx="9418320" cy="3428406"/>
          </a:xfrm>
        </p:spPr>
        <p:txBody>
          <a:bodyPr>
            <a:normAutofit lnSpcReduction="10000"/>
          </a:bodyPr>
          <a:lstStyle/>
          <a:p>
            <a:r>
              <a:rPr lang="ru-RU" dirty="0" smtClean="0"/>
              <a:t>  </a:t>
            </a:r>
          </a:p>
          <a:p>
            <a:endParaRPr lang="ru-RU" dirty="0"/>
          </a:p>
          <a:p>
            <a:endParaRPr lang="ru-RU" dirty="0" smtClean="0"/>
          </a:p>
          <a:p>
            <a:endParaRPr lang="ru-RU" dirty="0"/>
          </a:p>
          <a:p>
            <a:endParaRPr lang="ru-RU" dirty="0" smtClean="0"/>
          </a:p>
          <a:p>
            <a:r>
              <a:rPr lang="ru-RU" dirty="0"/>
              <a:t> </a:t>
            </a:r>
            <a:r>
              <a:rPr lang="ru-RU" dirty="0" smtClean="0"/>
              <a:t>                                                           Выполнил: Носков А.С.</a:t>
            </a:r>
          </a:p>
          <a:p>
            <a:r>
              <a:rPr lang="ru-RU" dirty="0"/>
              <a:t> </a:t>
            </a:r>
            <a:r>
              <a:rPr lang="ru-RU" dirty="0" smtClean="0"/>
              <a:t>                                                           Проверила: Богданова О.В.</a:t>
            </a:r>
            <a:endParaRPr lang="ru-RU" dirty="0"/>
          </a:p>
        </p:txBody>
      </p:sp>
    </p:spTree>
    <p:extLst>
      <p:ext uri="{BB962C8B-B14F-4D97-AF65-F5344CB8AC3E}">
        <p14:creationId xmlns:p14="http://schemas.microsoft.com/office/powerpoint/2010/main" val="66664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Подведение итогов </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3563553"/>
              </p:ext>
            </p:extLst>
          </p:nvPr>
        </p:nvGraphicFramePr>
        <p:xfrm>
          <a:off x="689810" y="2021306"/>
          <a:ext cx="10264701" cy="3505200"/>
        </p:xfrm>
        <a:graphic>
          <a:graphicData uri="http://schemas.openxmlformats.org/drawingml/2006/table">
            <a:tbl>
              <a:tblPr/>
              <a:tblGrid>
                <a:gridCol w="10264701"/>
              </a:tblGrid>
              <a:tr h="3384884">
                <a:tc>
                  <a:txBody>
                    <a:bodyPr/>
                    <a:lstStyle/>
                    <a:p>
                      <a:r>
                        <a:rPr lang="ru-RU" sz="2800" dirty="0"/>
                        <a:t>Пожалуй, это </a:t>
                      </a:r>
                      <a:r>
                        <a:rPr lang="ru-RU" sz="2800" dirty="0" smtClean="0"/>
                        <a:t>5 </a:t>
                      </a:r>
                      <a:r>
                        <a:rPr lang="ru-RU" sz="2800" dirty="0"/>
                        <a:t>основных ошибок при написании бизнес-плана. Кому-то они могут показаться банальными, а кому-то очень полезными. Что же, возможно, банальность в них и присутствует, но и очевидная польза тоже. Важно не просто уяснить эти моменты, но и придерживаться их при написании бизнес-плана. А это уже намного сложнее, чем просто знать о них.</a:t>
                      </a:r>
                      <a:br>
                        <a:rPr lang="ru-RU" sz="2800" dirty="0"/>
                      </a:br>
                      <a:r>
                        <a:rPr lang="ru-RU" sz="2800" dirty="0"/>
                        <a:t> </a:t>
                      </a:r>
                    </a:p>
                  </a:txBody>
                  <a:tcP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3856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773229"/>
          </a:xfrm>
        </p:spPr>
        <p:txBody>
          <a:bodyPr/>
          <a:lstStyle/>
          <a:p>
            <a:r>
              <a:rPr lang="ru-RU" dirty="0" smtClean="0"/>
              <a:t>Основы бизнес планирования</a:t>
            </a:r>
            <a:endParaRPr lang="ru-RU" dirty="0"/>
          </a:p>
        </p:txBody>
      </p:sp>
      <p:sp>
        <p:nvSpPr>
          <p:cNvPr id="3" name="Объект 2"/>
          <p:cNvSpPr>
            <a:spLocks noGrp="1"/>
          </p:cNvSpPr>
          <p:nvPr>
            <p:ph idx="1"/>
          </p:nvPr>
        </p:nvSpPr>
        <p:spPr>
          <a:xfrm>
            <a:off x="0" y="1251284"/>
            <a:ext cx="10170695" cy="5486400"/>
          </a:xfrm>
        </p:spPr>
        <p:txBody>
          <a:bodyPr>
            <a:normAutofit fontScale="92500" lnSpcReduction="10000"/>
          </a:bodyPr>
          <a:lstStyle/>
          <a:p>
            <a:r>
              <a:rPr lang="ru-RU" sz="2800" dirty="0">
                <a:solidFill>
                  <a:srgbClr val="002060"/>
                </a:solidFill>
              </a:rPr>
              <a:t>Бизнес-план</a:t>
            </a:r>
            <a:r>
              <a:rPr lang="ru-RU" sz="2800" dirty="0"/>
              <a:t> разрабатывается для внешних и для внутренних целей. Под внешними целями понимают привлечение дополнительных средств или новых инвестиций, которые должны быть достаточно обоснованными. Чтобы достичь этой цели, необходимо грамотно презентовать своё предприятие на рынке, привлечь внимание инвесторов и банков, убедить всех в рентабельности и прибыльности поставленных стратегических целей</a:t>
            </a:r>
            <a:r>
              <a:rPr lang="ru-RU" sz="2800" dirty="0" smtClean="0"/>
              <a:t>.</a:t>
            </a:r>
          </a:p>
          <a:p>
            <a:r>
              <a:rPr lang="ru-RU" sz="2800" dirty="0"/>
              <a:t>Бизнес-планирование может быть </a:t>
            </a:r>
            <a:r>
              <a:rPr lang="ru-RU" sz="2800" b="1" dirty="0"/>
              <a:t>краткосрочным </a:t>
            </a:r>
            <a:r>
              <a:rPr lang="ru-RU" sz="2800" dirty="0"/>
              <a:t>(охватывающим период в 1 год), </a:t>
            </a:r>
            <a:r>
              <a:rPr lang="ru-RU" sz="2800" b="1" dirty="0"/>
              <a:t>среднесрочным</a:t>
            </a:r>
            <a:r>
              <a:rPr lang="ru-RU" sz="2800" dirty="0"/>
              <a:t> (на 3–5 лет) и </a:t>
            </a:r>
            <a:r>
              <a:rPr lang="ru-RU" sz="2800" b="1" dirty="0"/>
              <a:t>долгосрочным</a:t>
            </a:r>
            <a:r>
              <a:rPr lang="ru-RU" sz="2800" dirty="0"/>
              <a:t>, или стратегическим (составляющимся на длительный период: на 5 лет и больше).</a:t>
            </a:r>
            <a:br>
              <a:rPr lang="ru-RU" sz="2800" dirty="0"/>
            </a:br>
            <a:endParaRPr lang="ru-RU" sz="2800" dirty="0"/>
          </a:p>
        </p:txBody>
      </p:sp>
    </p:spTree>
    <p:extLst>
      <p:ext uri="{BB962C8B-B14F-4D97-AF65-F5344CB8AC3E}">
        <p14:creationId xmlns:p14="http://schemas.microsoft.com/office/powerpoint/2010/main" val="184741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8716317" cy="1325562"/>
          </a:xfrm>
        </p:spPr>
        <p:txBody>
          <a:bodyPr>
            <a:normAutofit/>
          </a:bodyPr>
          <a:lstStyle/>
          <a:p>
            <a:r>
              <a:rPr lang="ru-RU" sz="4000" dirty="0"/>
              <a:t>Основные преимущества, которые дает </a:t>
            </a:r>
            <a:r>
              <a:rPr lang="ru-RU" sz="4000" dirty="0" smtClean="0"/>
              <a:t>предпринимателю БП.</a:t>
            </a:r>
            <a:endParaRPr lang="ru-RU" sz="4000" dirty="0"/>
          </a:p>
        </p:txBody>
      </p:sp>
      <p:sp>
        <p:nvSpPr>
          <p:cNvPr id="3" name="Объект 2"/>
          <p:cNvSpPr>
            <a:spLocks noGrp="1"/>
          </p:cNvSpPr>
          <p:nvPr>
            <p:ph idx="1"/>
          </p:nvPr>
        </p:nvSpPr>
        <p:spPr/>
        <p:txBody>
          <a:bodyPr>
            <a:normAutofit fontScale="92500" lnSpcReduction="10000"/>
          </a:bodyPr>
          <a:lstStyle/>
          <a:p>
            <a:r>
              <a:rPr lang="ru-RU" sz="2800" dirty="0" smtClean="0">
                <a:solidFill>
                  <a:srgbClr val="002060"/>
                </a:solidFill>
              </a:rPr>
              <a:t>Бизнес-планирование</a:t>
            </a:r>
            <a:r>
              <a:rPr lang="ru-RU" sz="2800" dirty="0">
                <a:solidFill>
                  <a:srgbClr val="002060"/>
                </a:solidFill>
              </a:rPr>
              <a:t>:</a:t>
            </a:r>
            <a:r>
              <a:rPr lang="ru-RU" sz="2800" dirty="0"/>
              <a:t> </a:t>
            </a:r>
            <a:r>
              <a:rPr lang="ru-RU" sz="2800" b="1" dirty="0">
                <a:solidFill>
                  <a:schemeClr val="tx1">
                    <a:lumMod val="75000"/>
                    <a:lumOff val="25000"/>
                  </a:schemeClr>
                </a:solidFill>
              </a:rPr>
              <a:t>дает</a:t>
            </a:r>
            <a:r>
              <a:rPr lang="ru-RU" sz="2800" dirty="0"/>
              <a:t> возможность четко обдумать и оформить свои идеи, проверить их жизнеспособность на бумаге расчетным путем; такой бумажный (виртуальный) вариант проверки идеи в конечном счете убережет</a:t>
            </a:r>
            <a:r>
              <a:rPr lang="ru-RU" sz="2800" dirty="0">
                <a:solidFill>
                  <a:srgbClr val="002060"/>
                </a:solidFill>
              </a:rPr>
              <a:t> </a:t>
            </a:r>
            <a:r>
              <a:rPr lang="ru-RU" sz="2800" b="1" dirty="0">
                <a:solidFill>
                  <a:srgbClr val="002060"/>
                </a:solidFill>
              </a:rPr>
              <a:t>предпринимателя</a:t>
            </a:r>
            <a:r>
              <a:rPr lang="ru-RU" sz="2800" dirty="0"/>
              <a:t> от множества ошибок и ненужных затрат, сэкономит деньги, время и нервы</a:t>
            </a:r>
            <a:r>
              <a:rPr lang="ru-RU" sz="2800" dirty="0" smtClean="0"/>
              <a:t>;</a:t>
            </a:r>
          </a:p>
          <a:p>
            <a:r>
              <a:rPr lang="ru-RU" sz="2800" dirty="0"/>
              <a:t>По завершении </a:t>
            </a:r>
            <a:r>
              <a:rPr lang="ru-RU" sz="2800" dirty="0">
                <a:solidFill>
                  <a:srgbClr val="002060"/>
                </a:solidFill>
              </a:rPr>
              <a:t>БП</a:t>
            </a:r>
            <a:r>
              <a:rPr lang="ru-RU" sz="2800" dirty="0"/>
              <a:t> будет служить как схема или карта, точное следование которой позволит с большей вероятностью достигнуть намеченной цели.</a:t>
            </a:r>
            <a:endParaRPr lang="ru-RU" sz="2800" dirty="0"/>
          </a:p>
        </p:txBody>
      </p:sp>
    </p:spTree>
    <p:extLst>
      <p:ext uri="{BB962C8B-B14F-4D97-AF65-F5344CB8AC3E}">
        <p14:creationId xmlns:p14="http://schemas.microsoft.com/office/powerpoint/2010/main" val="58033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Требования к бизнес-плану</a:t>
            </a:r>
            <a:endParaRPr lang="ru-RU" dirty="0"/>
          </a:p>
        </p:txBody>
      </p:sp>
      <p:sp>
        <p:nvSpPr>
          <p:cNvPr id="3" name="Объект 2"/>
          <p:cNvSpPr>
            <a:spLocks noGrp="1"/>
          </p:cNvSpPr>
          <p:nvPr>
            <p:ph idx="1"/>
          </p:nvPr>
        </p:nvSpPr>
        <p:spPr/>
        <p:txBody>
          <a:bodyPr>
            <a:normAutofit/>
          </a:bodyPr>
          <a:lstStyle/>
          <a:p>
            <a:r>
              <a:rPr lang="ru-RU" sz="2400" dirty="0">
                <a:solidFill>
                  <a:srgbClr val="002060"/>
                </a:solidFill>
              </a:rPr>
              <a:t>П</a:t>
            </a:r>
            <a:r>
              <a:rPr lang="ru-RU" sz="2400" dirty="0" smtClean="0">
                <a:solidFill>
                  <a:srgbClr val="002060"/>
                </a:solidFill>
              </a:rPr>
              <a:t>онятность</a:t>
            </a:r>
            <a:r>
              <a:rPr lang="ru-RU" sz="2400" dirty="0"/>
              <a:t>, -без сложной профессиональной терминологии, простыми словами, без элементов украшательства</a:t>
            </a:r>
            <a:r>
              <a:rPr lang="ru-RU" sz="2400" dirty="0" smtClean="0"/>
              <a:t>.</a:t>
            </a:r>
          </a:p>
          <a:p>
            <a:r>
              <a:rPr lang="ru-RU" sz="2400" dirty="0">
                <a:solidFill>
                  <a:srgbClr val="002060"/>
                </a:solidFill>
              </a:rPr>
              <a:t>Ж</a:t>
            </a:r>
            <a:r>
              <a:rPr lang="ru-RU" sz="2400" dirty="0" smtClean="0">
                <a:solidFill>
                  <a:srgbClr val="002060"/>
                </a:solidFill>
              </a:rPr>
              <a:t>елательны </a:t>
            </a:r>
            <a:r>
              <a:rPr lang="ru-RU" sz="2400" dirty="0">
                <a:solidFill>
                  <a:srgbClr val="002060"/>
                </a:solidFill>
              </a:rPr>
              <a:t>приложения</a:t>
            </a:r>
            <a:r>
              <a:rPr lang="ru-RU" sz="2400" dirty="0"/>
              <a:t> -графики и диаграмм, для наглядности. Объем - 20-30 листов текста, но иногда выдвигаются особые требования к содержанию и тогда - 50 листов и более</a:t>
            </a:r>
            <a:r>
              <a:rPr lang="ru-RU" sz="2400" dirty="0" smtClean="0"/>
              <a:t>.</a:t>
            </a:r>
          </a:p>
          <a:p>
            <a:r>
              <a:rPr lang="ru-RU" sz="2400" dirty="0">
                <a:solidFill>
                  <a:srgbClr val="002060"/>
                </a:solidFill>
              </a:rPr>
              <a:t>БП должен содержать</a:t>
            </a:r>
            <a:r>
              <a:rPr lang="ru-RU" sz="2400" dirty="0"/>
              <a:t> только основную информацию, но любая дополнительная - также должна быть подготовлена.</a:t>
            </a:r>
            <a:endParaRPr lang="ru-RU" sz="2400" dirty="0"/>
          </a:p>
        </p:txBody>
      </p:sp>
    </p:spTree>
    <p:extLst>
      <p:ext uri="{BB962C8B-B14F-4D97-AF65-F5344CB8AC3E}">
        <p14:creationId xmlns:p14="http://schemas.microsoft.com/office/powerpoint/2010/main" val="17478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ошибки бизнес-плана</a:t>
            </a:r>
            <a:endParaRPr lang="ru-RU" dirty="0"/>
          </a:p>
        </p:txBody>
      </p:sp>
      <p:sp>
        <p:nvSpPr>
          <p:cNvPr id="3" name="Объект 2"/>
          <p:cNvSpPr>
            <a:spLocks noGrp="1"/>
          </p:cNvSpPr>
          <p:nvPr>
            <p:ph idx="1"/>
          </p:nvPr>
        </p:nvSpPr>
        <p:spPr>
          <a:xfrm>
            <a:off x="1261872" y="1828800"/>
            <a:ext cx="8347349" cy="4351337"/>
          </a:xfrm>
        </p:spPr>
        <p:txBody>
          <a:bodyPr>
            <a:normAutofit lnSpcReduction="10000"/>
          </a:bodyPr>
          <a:lstStyle/>
          <a:p>
            <a:r>
              <a:rPr lang="ru-RU" sz="3200" dirty="0" smtClean="0"/>
              <a:t>1. </a:t>
            </a:r>
            <a:r>
              <a:rPr lang="ru-RU" sz="3200" dirty="0">
                <a:solidFill>
                  <a:srgbClr val="002060"/>
                </a:solidFill>
              </a:rPr>
              <a:t>План плохо </a:t>
            </a:r>
            <a:r>
              <a:rPr lang="ru-RU" sz="3200" dirty="0" smtClean="0">
                <a:solidFill>
                  <a:srgbClr val="002060"/>
                </a:solidFill>
              </a:rPr>
              <a:t>написан! </a:t>
            </a:r>
          </a:p>
          <a:p>
            <a:r>
              <a:rPr lang="ru-RU" sz="3200" dirty="0" smtClean="0"/>
              <a:t>Орфография</a:t>
            </a:r>
            <a:r>
              <a:rPr lang="ru-RU" sz="3200" dirty="0"/>
              <a:t>, пунктуация, хороший стиль речи – все это важные составляющие бизнес-плана</a:t>
            </a:r>
            <a:r>
              <a:rPr lang="ru-RU" sz="3200" dirty="0" smtClean="0"/>
              <a:t>.</a:t>
            </a:r>
            <a:r>
              <a:rPr lang="ru-RU" sz="3200" dirty="0"/>
              <a:t> </a:t>
            </a:r>
            <a:r>
              <a:rPr lang="ru-RU" sz="3200" dirty="0" smtClean="0"/>
              <a:t>Плохой </a:t>
            </a:r>
            <a:r>
              <a:rPr lang="ru-RU" sz="3200" dirty="0"/>
              <a:t>стиль изложения и обилие ошибок могут привести к тому, что инвестор усомниться в ваших возможностях вести серьезный бизнес. И обратиться к следующему бизнес-плану.</a:t>
            </a:r>
            <a:endParaRPr lang="ru-RU" sz="3200" dirty="0"/>
          </a:p>
        </p:txBody>
      </p:sp>
    </p:spTree>
    <p:extLst>
      <p:ext uri="{BB962C8B-B14F-4D97-AF65-F5344CB8AC3E}">
        <p14:creationId xmlns:p14="http://schemas.microsoft.com/office/powerpoint/2010/main" val="143267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ошибки бизнес-плана</a:t>
            </a:r>
            <a:endParaRPr lang="ru-RU" dirty="0"/>
          </a:p>
        </p:txBody>
      </p:sp>
      <p:sp>
        <p:nvSpPr>
          <p:cNvPr id="3" name="Объект 2"/>
          <p:cNvSpPr>
            <a:spLocks noGrp="1"/>
          </p:cNvSpPr>
          <p:nvPr>
            <p:ph idx="1"/>
          </p:nvPr>
        </p:nvSpPr>
        <p:spPr/>
        <p:txBody>
          <a:bodyPr>
            <a:normAutofit lnSpcReduction="10000"/>
          </a:bodyPr>
          <a:lstStyle/>
          <a:p>
            <a:r>
              <a:rPr lang="ru-RU" sz="2400" dirty="0" smtClean="0"/>
              <a:t>2. </a:t>
            </a:r>
            <a:r>
              <a:rPr lang="ru-RU" sz="2400" dirty="0">
                <a:solidFill>
                  <a:srgbClr val="002060"/>
                </a:solidFill>
              </a:rPr>
              <a:t>Неполный план </a:t>
            </a:r>
            <a:endParaRPr lang="ru-RU" sz="2400" dirty="0" smtClean="0">
              <a:solidFill>
                <a:srgbClr val="002060"/>
              </a:solidFill>
            </a:endParaRPr>
          </a:p>
          <a:p>
            <a:r>
              <a:rPr lang="ru-RU" sz="2400" dirty="0" smtClean="0"/>
              <a:t>Бизнес-план </a:t>
            </a:r>
            <a:r>
              <a:rPr lang="ru-RU" sz="2400" dirty="0"/>
              <a:t>обязательно должен содержать исчерпывающую информацию по таким вопросам, как клиенты компании, продукт и услуги, маркетинг, финансы, управленческая команда, конкуренты. Это абсолютный </a:t>
            </a:r>
            <a:r>
              <a:rPr lang="ru-RU" sz="2400" dirty="0" smtClean="0"/>
              <a:t>минимум. </a:t>
            </a:r>
          </a:p>
          <a:p>
            <a:r>
              <a:rPr lang="ru-RU" sz="2400" dirty="0" smtClean="0"/>
              <a:t>По </a:t>
            </a:r>
            <a:r>
              <a:rPr lang="ru-RU" sz="2400" dirty="0"/>
              <a:t>большому счету, в маркетинговом плане обязательно должна содержаться информация и о рынке, на котором намерена работать компания. </a:t>
            </a:r>
            <a:r>
              <a:rPr lang="ru-RU" sz="2400" dirty="0" smtClean="0"/>
              <a:t>О </a:t>
            </a:r>
            <a:r>
              <a:rPr lang="ru-RU" sz="2400" dirty="0"/>
              <a:t>его тенденциях. Наконец, обязательным является и наличие финансовых прогнозов, показателей денежного потока, годовых балансов.</a:t>
            </a:r>
            <a:endParaRPr lang="ru-RU" sz="2400" dirty="0"/>
          </a:p>
        </p:txBody>
      </p:sp>
    </p:spTree>
    <p:extLst>
      <p:ext uri="{BB962C8B-B14F-4D97-AF65-F5344CB8AC3E}">
        <p14:creationId xmlns:p14="http://schemas.microsoft.com/office/powerpoint/2010/main" val="404987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ошибки бизнес-плана</a:t>
            </a:r>
            <a:endParaRPr lang="ru-RU" dirty="0"/>
          </a:p>
        </p:txBody>
      </p:sp>
      <p:sp>
        <p:nvSpPr>
          <p:cNvPr id="3" name="Объект 2"/>
          <p:cNvSpPr>
            <a:spLocks noGrp="1"/>
          </p:cNvSpPr>
          <p:nvPr>
            <p:ph idx="1"/>
          </p:nvPr>
        </p:nvSpPr>
        <p:spPr>
          <a:xfrm>
            <a:off x="1261872" y="1844842"/>
            <a:ext cx="8595360" cy="4351337"/>
          </a:xfrm>
        </p:spPr>
        <p:txBody>
          <a:bodyPr>
            <a:normAutofit fontScale="92500" lnSpcReduction="10000"/>
          </a:bodyPr>
          <a:lstStyle/>
          <a:p>
            <a:r>
              <a:rPr lang="ru-RU" sz="2400" dirty="0" smtClean="0">
                <a:solidFill>
                  <a:srgbClr val="002060"/>
                </a:solidFill>
              </a:rPr>
              <a:t>3. Нереалистичные </a:t>
            </a:r>
            <a:r>
              <a:rPr lang="ru-RU" sz="2400" dirty="0">
                <a:solidFill>
                  <a:srgbClr val="002060"/>
                </a:solidFill>
              </a:rPr>
              <a:t>(необоснованные) </a:t>
            </a:r>
            <a:r>
              <a:rPr lang="ru-RU" sz="2400" dirty="0" smtClean="0">
                <a:solidFill>
                  <a:srgbClr val="002060"/>
                </a:solidFill>
              </a:rPr>
              <a:t>предположения!</a:t>
            </a:r>
          </a:p>
          <a:p>
            <a:r>
              <a:rPr lang="ru-RU" sz="2400" dirty="0" smtClean="0"/>
              <a:t>По </a:t>
            </a:r>
            <a:r>
              <a:rPr lang="ru-RU" sz="2400" dirty="0"/>
              <a:t>своей природе БП состоит из большого количества предположений. И самым главным из них является то, что ваш БП обязательно окажется успешным. В чем же отличие хорошего бизнес-плана от плохого в этом вопросе? </a:t>
            </a:r>
            <a:endParaRPr lang="ru-RU" sz="2400" dirty="0" smtClean="0"/>
          </a:p>
          <a:p>
            <a:r>
              <a:rPr lang="ru-RU" sz="2400" dirty="0" smtClean="0"/>
              <a:t>В </a:t>
            </a:r>
            <a:r>
              <a:rPr lang="ru-RU" sz="2400" dirty="0"/>
              <a:t>хорошем БП составитель старается рационализировать все предположения. </a:t>
            </a:r>
            <a:endParaRPr lang="ru-RU" sz="2400" dirty="0" smtClean="0"/>
          </a:p>
          <a:p>
            <a:r>
              <a:rPr lang="ru-RU" sz="2400" dirty="0" smtClean="0"/>
              <a:t>Все </a:t>
            </a:r>
            <a:r>
              <a:rPr lang="ru-RU" sz="2400" dirty="0"/>
              <a:t>должно быть обосновано. То, что можно рассчитать, должно быть рассчитано. Объем рынка, покупательское поведение, приемлемые цены – все это предположения</a:t>
            </a:r>
            <a:r>
              <a:rPr lang="ru-RU" sz="2400" dirty="0" smtClean="0"/>
              <a:t>. Нужно постараться убедить, что именно ваш проект стоит рассмотреть.</a:t>
            </a:r>
            <a:endParaRPr lang="ru-RU" sz="2400" dirty="0"/>
          </a:p>
        </p:txBody>
      </p:sp>
    </p:spTree>
    <p:extLst>
      <p:ext uri="{BB962C8B-B14F-4D97-AF65-F5344CB8AC3E}">
        <p14:creationId xmlns:p14="http://schemas.microsoft.com/office/powerpoint/2010/main" val="48555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ошибки бизнес-плана</a:t>
            </a:r>
            <a:endParaRPr lang="ru-RU" dirty="0"/>
          </a:p>
        </p:txBody>
      </p:sp>
      <p:sp>
        <p:nvSpPr>
          <p:cNvPr id="3" name="Объект 2"/>
          <p:cNvSpPr>
            <a:spLocks noGrp="1"/>
          </p:cNvSpPr>
          <p:nvPr>
            <p:ph idx="1"/>
          </p:nvPr>
        </p:nvSpPr>
        <p:spPr/>
        <p:txBody>
          <a:bodyPr/>
          <a:lstStyle/>
          <a:p>
            <a:r>
              <a:rPr lang="ru-RU" sz="2800" dirty="0" smtClean="0"/>
              <a:t>4</a:t>
            </a:r>
            <a:r>
              <a:rPr lang="ru-RU" sz="2800" dirty="0" smtClean="0">
                <a:solidFill>
                  <a:srgbClr val="002060"/>
                </a:solidFill>
              </a:rPr>
              <a:t>. Вы </a:t>
            </a:r>
            <a:r>
              <a:rPr lang="ru-RU" sz="2800" dirty="0">
                <a:solidFill>
                  <a:srgbClr val="002060"/>
                </a:solidFill>
              </a:rPr>
              <a:t>отрицаете </a:t>
            </a:r>
            <a:r>
              <a:rPr lang="ru-RU" sz="2800" dirty="0" smtClean="0">
                <a:solidFill>
                  <a:srgbClr val="002060"/>
                </a:solidFill>
              </a:rPr>
              <a:t>риски!</a:t>
            </a:r>
          </a:p>
          <a:p>
            <a:r>
              <a:rPr lang="ru-RU" sz="2800" dirty="0" smtClean="0"/>
              <a:t>Любой </a:t>
            </a:r>
            <a:r>
              <a:rPr lang="ru-RU" sz="2800" dirty="0"/>
              <a:t>инвестор понимает, что не существует бизнеса без риска. Риск есть всегда.. Обязательно упомяните, каким образом их можно смягчить или минимизировать. </a:t>
            </a:r>
            <a:endParaRPr lang="ru-RU" sz="2800" dirty="0" smtClean="0"/>
          </a:p>
          <a:p>
            <a:r>
              <a:rPr lang="ru-RU" sz="2800" dirty="0" smtClean="0"/>
              <a:t>И </a:t>
            </a:r>
            <a:r>
              <a:rPr lang="ru-RU" sz="2800" dirty="0"/>
              <a:t>обязательно подготовьтесь к последующим обсуждениям рисков вашего бизнеса с </a:t>
            </a:r>
            <a:r>
              <a:rPr lang="ru-RU" sz="2800" dirty="0" smtClean="0"/>
              <a:t>инвестором…</a:t>
            </a:r>
            <a:endParaRPr lang="ru-RU" sz="2800" dirty="0"/>
          </a:p>
        </p:txBody>
      </p:sp>
    </p:spTree>
    <p:extLst>
      <p:ext uri="{BB962C8B-B14F-4D97-AF65-F5344CB8AC3E}">
        <p14:creationId xmlns:p14="http://schemas.microsoft.com/office/powerpoint/2010/main" val="108158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ошибки бизнес-плана</a:t>
            </a:r>
            <a:endParaRPr lang="ru-RU" dirty="0"/>
          </a:p>
        </p:txBody>
      </p:sp>
      <p:sp>
        <p:nvSpPr>
          <p:cNvPr id="3" name="Объект 2"/>
          <p:cNvSpPr>
            <a:spLocks noGrp="1"/>
          </p:cNvSpPr>
          <p:nvPr>
            <p:ph idx="1"/>
          </p:nvPr>
        </p:nvSpPr>
        <p:spPr/>
        <p:txBody>
          <a:bodyPr>
            <a:normAutofit/>
          </a:bodyPr>
          <a:lstStyle/>
          <a:p>
            <a:r>
              <a:rPr lang="ru-RU" sz="2400" dirty="0" smtClean="0"/>
              <a:t>5. </a:t>
            </a:r>
            <a:r>
              <a:rPr lang="ru-RU" sz="2400" dirty="0" smtClean="0">
                <a:solidFill>
                  <a:srgbClr val="002060"/>
                </a:solidFill>
              </a:rPr>
              <a:t>У </a:t>
            </a:r>
            <a:r>
              <a:rPr lang="ru-RU" sz="2400" dirty="0">
                <a:solidFill>
                  <a:srgbClr val="002060"/>
                </a:solidFill>
              </a:rPr>
              <a:t>нас нет </a:t>
            </a:r>
            <a:r>
              <a:rPr lang="ru-RU" sz="2400" dirty="0" smtClean="0">
                <a:solidFill>
                  <a:srgbClr val="002060"/>
                </a:solidFill>
              </a:rPr>
              <a:t>конкурентов! </a:t>
            </a:r>
          </a:p>
          <a:p>
            <a:r>
              <a:rPr lang="ru-RU" sz="2400" dirty="0" smtClean="0"/>
              <a:t>Еще </a:t>
            </a:r>
            <a:r>
              <a:rPr lang="ru-RU" sz="2400" dirty="0"/>
              <a:t>одна популярная ошибка, которая прослеживается при составлении бизнес-планов. Это та ситуация, когда составитель полагает, что у него нет конкурентов! Какое заблуждение. Не стоит забывать, что у бизнеса могут быть не только прямые, но и косвенные конкуренты. Нужно просто внимательнее присмотреться и вы найдете их. Кроме того, не стоит забывать, что в случае успеха на рынке, рано или поздно у вас обязательно появятся и прямые конкуренты.</a:t>
            </a:r>
            <a:endParaRPr lang="ru-RU" sz="2400" dirty="0"/>
          </a:p>
        </p:txBody>
      </p:sp>
    </p:spTree>
    <p:extLst>
      <p:ext uri="{BB962C8B-B14F-4D97-AF65-F5344CB8AC3E}">
        <p14:creationId xmlns:p14="http://schemas.microsoft.com/office/powerpoint/2010/main" val="30231605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37</TotalTime>
  <Words>476</Words>
  <Application>Microsoft Office PowerPoint</Application>
  <PresentationFormat>Широкоэкранный</PresentationFormat>
  <Paragraphs>39</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Century Schoolbook</vt:lpstr>
      <vt:lpstr>Wingdings 2</vt:lpstr>
      <vt:lpstr>View</vt:lpstr>
      <vt:lpstr>Типовые ошибки бизнес-плана</vt:lpstr>
      <vt:lpstr>Основы бизнес планирования</vt:lpstr>
      <vt:lpstr>Основные преимущества, которые дает предпринимателю БП.</vt:lpstr>
      <vt:lpstr>Требования к бизнес-плану</vt:lpstr>
      <vt:lpstr>Основные ошибки бизнес-плана</vt:lpstr>
      <vt:lpstr>Основные ошибки бизнес-плана</vt:lpstr>
      <vt:lpstr>Основные ошибки бизнес-плана</vt:lpstr>
      <vt:lpstr>Основные ошибки бизнес-плана</vt:lpstr>
      <vt:lpstr>Основные ошибки бизнес-плана</vt:lpstr>
      <vt:lpstr>Подведение итогов </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Типовые ошибки бизнес-плана</dc:title>
  <dc:creator>Учетная запись Майкрософт</dc:creator>
  <cp:lastModifiedBy>Учетная запись Майкрософт</cp:lastModifiedBy>
  <cp:revision>9</cp:revision>
  <dcterms:created xsi:type="dcterms:W3CDTF">2020-10-22T10:00:06Z</dcterms:created>
  <dcterms:modified xsi:type="dcterms:W3CDTF">2020-10-22T10:37:54Z</dcterms:modified>
</cp:coreProperties>
</file>